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5" r:id="rId6"/>
    <p:sldId id="296" r:id="rId7"/>
    <p:sldId id="298" r:id="rId8"/>
    <p:sldId id="295" r:id="rId9"/>
    <p:sldId id="294" r:id="rId10"/>
    <p:sldId id="299" r:id="rId11"/>
    <p:sldId id="259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492" autoAdjust="0"/>
  </p:normalViewPr>
  <p:slideViewPr>
    <p:cSldViewPr>
      <p:cViewPr varScale="1">
        <p:scale>
          <a:sx n="82" d="100"/>
          <a:sy n="82" d="100"/>
        </p:scale>
        <p:origin x="874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11/11/2022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11/11/2022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11/11/2022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11/11/2022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11/11/2022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11/11/2022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11/11/2022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11/11/2022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11/11/2022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11/11/2022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4" y="152400"/>
            <a:ext cx="10427677" cy="838200"/>
          </a:xfrm>
        </p:spPr>
        <p:txBody>
          <a:bodyPr/>
          <a:lstStyle/>
          <a:p>
            <a:r>
              <a:rPr lang="en-IN" b="1" dirty="0"/>
              <a:t>C Programming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44870"/>
              </p:ext>
            </p:extLst>
          </p:nvPr>
        </p:nvGraphicFramePr>
        <p:xfrm>
          <a:off x="455612" y="2209800"/>
          <a:ext cx="11041040" cy="2035997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5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520">
                  <a:extLst>
                    <a:ext uri="{9D8B030D-6E8A-4147-A177-3AD203B41FA5}">
                      <a16:colId xmlns:a16="http://schemas.microsoft.com/office/drawing/2014/main" val="535546998"/>
                    </a:ext>
                  </a:extLst>
                </a:gridCol>
              </a:tblGrid>
              <a:tr h="41990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Pointer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3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What is Pointer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 and initialize pointer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83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dirty="0"/>
                        <a:t>Pointer to Pointer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Pointer Applications &amp; Dynamic Memory Allocations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317370"/>
                  </a:ext>
                </a:extLst>
              </a:tr>
            </a:tbl>
          </a:graphicData>
        </a:graphic>
      </p:graphicFrame>
      <p:sp>
        <p:nvSpPr>
          <p:cNvPr id="6" name="文本框 8"/>
          <p:cNvSpPr txBox="1"/>
          <p:nvPr/>
        </p:nvSpPr>
        <p:spPr>
          <a:xfrm>
            <a:off x="1827212" y="1272879"/>
            <a:ext cx="3179075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262626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What you learn ? 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68" y="1"/>
            <a:ext cx="948375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What is Pointer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464906"/>
            <a:ext cx="11049000" cy="425009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is a variable that contains the address of a variable.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Pointers are used to access memory of a variable and manipulate the value stored in it.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Pointers are one of the most distinct and exciting features of C language. It provides power and flexibility to the language.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Whenever a 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variable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is declared in a program, system allocates a location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system-ui"/>
              </a:rPr>
              <a:t>i.e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 an address to that variable in the memory, to hold the assigned value. This location has its own address 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Declare </a:t>
            </a:r>
            <a:r>
              <a:rPr lang="en-IN" sz="4000" b="1" dirty="0"/>
              <a:t> &amp; Initialization Pointer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227012" y="2850503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5E4BA7-6378-3836-AE4B-C27350FE8F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609600"/>
            <a:ext cx="4411980" cy="24911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3797BD-A2B3-05CB-7A98-57463AD08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48" y="3429000"/>
            <a:ext cx="7678105" cy="3098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6BEDF5-54AF-5501-60AD-B5029DFA5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1" y="1530610"/>
            <a:ext cx="4826683" cy="33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947928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599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E4596F-A6A8-7D68-CAAC-0881AB8831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2895599"/>
            <a:ext cx="8991600" cy="384333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D6BF30-A524-14F2-3EAF-C671D7085706}"/>
              </a:ext>
            </a:extLst>
          </p:cNvPr>
          <p:cNvSpPr txBox="1"/>
          <p:nvPr/>
        </p:nvSpPr>
        <p:spPr>
          <a:xfrm>
            <a:off x="455612" y="1233302"/>
            <a:ext cx="11163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Pointers are used to store the address of other variables of similar datatype. But if you want to store the address of a pointer variable, then you again need a pointer to store it. Thus, when one pointer variable stores the address of another pointer variable, it is known as Pointer to Pointer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8FB933-BCD1-440C-282D-5FBF98319FF9}"/>
              </a:ext>
            </a:extLst>
          </p:cNvPr>
          <p:cNvSpPr txBox="1"/>
          <p:nvPr/>
        </p:nvSpPr>
        <p:spPr>
          <a:xfrm>
            <a:off x="74612" y="119065"/>
            <a:ext cx="7239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Pointer to Pointer variable</a:t>
            </a:r>
          </a:p>
        </p:txBody>
      </p:sp>
    </p:spTree>
    <p:extLst>
      <p:ext uri="{BB962C8B-B14F-4D97-AF65-F5344CB8AC3E}">
        <p14:creationId xmlns:p14="http://schemas.microsoft.com/office/powerpoint/2010/main" val="18954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447212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Benefits of using pointers in C</a:t>
            </a:r>
          </a:p>
          <a:p>
            <a:r>
              <a:rPr lang="en-US" sz="4000" b="1" dirty="0"/>
              <a:t> 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7B5ACF5-358C-A9FA-49D8-AF95F54A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1447800"/>
            <a:ext cx="11201400" cy="4876800"/>
          </a:xfrm>
        </p:spPr>
        <p:txBody>
          <a:bodyPr>
            <a:normAutofit/>
          </a:bodyPr>
          <a:lstStyle/>
          <a:p>
            <a:r>
              <a:rPr lang="en-US" dirty="0"/>
              <a:t>Pointers are more efficient in handling Arrays in C and Structures in C.</a:t>
            </a:r>
          </a:p>
          <a:p>
            <a:r>
              <a:rPr lang="en-US" dirty="0"/>
              <a:t>Pointers allow references to function and thereby helps in passing of function as arguments to other functions.</a:t>
            </a:r>
          </a:p>
          <a:p>
            <a:r>
              <a:rPr lang="en-US" dirty="0"/>
              <a:t>Pointers also provide means by which a function in C can change its calling arguments.</a:t>
            </a:r>
          </a:p>
          <a:p>
            <a:r>
              <a:rPr lang="en-US" dirty="0"/>
              <a:t>It reduces length of the program and its execution time as well.</a:t>
            </a:r>
          </a:p>
          <a:p>
            <a:r>
              <a:rPr lang="en-US" dirty="0"/>
              <a:t>It allows C language to support Dynamic Memory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10537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1120140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dirty="0"/>
              <a:t>Points to Remember while using Pointers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600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FA22-FCE2-41E4-FB92-4D1FC6354ED5}"/>
              </a:ext>
            </a:extLst>
          </p:cNvPr>
          <p:cNvSpPr txBox="1"/>
          <p:nvPr/>
        </p:nvSpPr>
        <p:spPr>
          <a:xfrm>
            <a:off x="284162" y="1318868"/>
            <a:ext cx="1162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13FE3-AF1A-4B3E-AFE9-FB147265639F}"/>
              </a:ext>
            </a:extLst>
          </p:cNvPr>
          <p:cNvSpPr/>
          <p:nvPr/>
        </p:nvSpPr>
        <p:spPr>
          <a:xfrm>
            <a:off x="486305" y="1161024"/>
            <a:ext cx="1141365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 pointer variable stores the address of a variable. We use * to declare and identify a pointer.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can find the address of any variable using the &amp; (ampersand) operator.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declaration int *a doesn't mean that a is going to contain an integer value. It means that a is going to contain the address of a variable of int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We can dereference a pointer variable using a * operator. Here, the * can be read as 'value at'.</a:t>
            </a:r>
          </a:p>
        </p:txBody>
      </p:sp>
    </p:spTree>
    <p:extLst>
      <p:ext uri="{BB962C8B-B14F-4D97-AF65-F5344CB8AC3E}">
        <p14:creationId xmlns:p14="http://schemas.microsoft.com/office/powerpoint/2010/main" val="189987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77788" y="3243"/>
            <a:ext cx="11201400" cy="762000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/>
          <a:p>
            <a:r>
              <a:rPr lang="en-US" sz="40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Dynamic Memory Allocations</a:t>
            </a:r>
            <a:endParaRPr lang="en-US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EA37-E138-2649-6B1C-AFCC07766C68}"/>
              </a:ext>
            </a:extLst>
          </p:cNvPr>
          <p:cNvSpPr txBox="1">
            <a:spLocks/>
          </p:cNvSpPr>
          <p:nvPr/>
        </p:nvSpPr>
        <p:spPr>
          <a:xfrm>
            <a:off x="569912" y="2895600"/>
            <a:ext cx="11049000" cy="198119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772" indent="-304747" algn="l" defTabSz="1218987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67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8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88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987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089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1922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12947" indent="-30474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FA22-FCE2-41E4-FB92-4D1FC6354ED5}"/>
              </a:ext>
            </a:extLst>
          </p:cNvPr>
          <p:cNvSpPr txBox="1"/>
          <p:nvPr/>
        </p:nvSpPr>
        <p:spPr>
          <a:xfrm>
            <a:off x="284162" y="1318868"/>
            <a:ext cx="11620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513FE3-AF1A-4B3E-AFE9-FB147265639F}"/>
              </a:ext>
            </a:extLst>
          </p:cNvPr>
          <p:cNvSpPr/>
          <p:nvPr/>
        </p:nvSpPr>
        <p:spPr>
          <a:xfrm>
            <a:off x="379412" y="1371600"/>
            <a:ext cx="116205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Dynamic memory allocation means to allocate the memory at run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Dynamic memory allocation is possible by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/>
              <a:t> functions of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stdlib.h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header file.</a:t>
            </a: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D494872A-F1FB-4758-3B11-FB4A3B23A6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53192763"/>
              </p:ext>
            </p:extLst>
          </p:nvPr>
        </p:nvGraphicFramePr>
        <p:xfrm>
          <a:off x="540332" y="2895600"/>
          <a:ext cx="110490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960">
                  <a:extLst>
                    <a:ext uri="{9D8B030D-6E8A-4147-A177-3AD203B41FA5}">
                      <a16:colId xmlns:a16="http://schemas.microsoft.com/office/drawing/2014/main" val="265046715"/>
                    </a:ext>
                  </a:extLst>
                </a:gridCol>
                <a:gridCol w="7943040">
                  <a:extLst>
                    <a:ext uri="{9D8B030D-6E8A-4147-A177-3AD203B41FA5}">
                      <a16:colId xmlns:a16="http://schemas.microsoft.com/office/drawing/2014/main" val="2520554635"/>
                    </a:ext>
                  </a:extLst>
                </a:gridCol>
              </a:tblGrid>
              <a:tr h="6080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17436"/>
                  </a:ext>
                </a:extLst>
              </a:tr>
              <a:tr h="611179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effectLst/>
                          <a:latin typeface="Open Sans" panose="020B0606030504020204" pitchFamily="34" charset="0"/>
                        </a:rPr>
                        <a:t>malloc()</a:t>
                      </a:r>
                      <a:endParaRPr lang="en-US" dirty="0">
                        <a:effectLst/>
                        <a:latin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Open Sans" panose="020B0606030504020204" pitchFamily="34" charset="0"/>
                        </a:rPr>
                        <a:t>Allocates single block of requested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09294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  <a:latin typeface="Open Sans" panose="020B0606030504020204" pitchFamily="34" charset="0"/>
                        </a:rPr>
                        <a:t>calloc()</a:t>
                      </a:r>
                      <a:endParaRPr lang="en-US">
                        <a:effectLst/>
                        <a:latin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Open Sans" panose="020B0606030504020204" pitchFamily="34" charset="0"/>
                        </a:rPr>
                        <a:t>Allocates multiple block of requested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62387"/>
                  </a:ext>
                </a:extLst>
              </a:tr>
              <a:tr h="967154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  <a:latin typeface="Open Sans" panose="020B0606030504020204" pitchFamily="34" charset="0"/>
                        </a:rPr>
                        <a:t>realloc()</a:t>
                      </a:r>
                      <a:endParaRPr lang="en-US">
                        <a:effectLst/>
                        <a:latin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Open Sans" panose="020B0606030504020204" pitchFamily="34" charset="0"/>
                        </a:rPr>
                        <a:t>Reallocates the memory occupied by malloc() or calloc()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55172"/>
                  </a:ext>
                </a:extLst>
              </a:tr>
              <a:tr h="633046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effectLst/>
                          <a:latin typeface="Open Sans" panose="020B0606030504020204" pitchFamily="34" charset="0"/>
                        </a:rPr>
                        <a:t>free()</a:t>
                      </a:r>
                      <a:endParaRPr lang="en-US">
                        <a:effectLst/>
                        <a:latin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Open Sans" panose="020B0606030504020204" pitchFamily="34" charset="0"/>
                        </a:rPr>
                        <a:t>Frees the dynamically allocated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1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3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559" y="838200"/>
            <a:ext cx="9141619" cy="2105367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文本框 9"/>
          <p:cNvSpPr txBox="1">
            <a:spLocks noGrp="1"/>
          </p:cNvSpPr>
          <p:nvPr>
            <p:ph type="body" idx="1"/>
          </p:nvPr>
        </p:nvSpPr>
        <p:spPr>
          <a:xfrm>
            <a:off x="2459303" y="3124200"/>
            <a:ext cx="8763000" cy="2424918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algn="r"/>
            <a:r>
              <a:rPr lang="en-US" sz="3200" b="1" dirty="0"/>
              <a:t>Anirudha Gaikwad</a:t>
            </a:r>
          </a:p>
          <a:p>
            <a:pPr algn="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terms/"/>
    <ds:schemaRef ds:uri="http://www.w3.org/XML/1998/namespace"/>
    <ds:schemaRef ds:uri="a4f35948-e619-41b3-aa29-22878b09cfd2"/>
    <ds:schemaRef ds:uri="40262f94-9f35-4ac3-9a90-690165a166b7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722</TotalTime>
  <Words>435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Constantia</vt:lpstr>
      <vt:lpstr>Open Sans</vt:lpstr>
      <vt:lpstr>system-ui</vt:lpstr>
      <vt:lpstr>Times New Roman</vt:lpstr>
      <vt:lpstr>Verdana</vt:lpstr>
      <vt:lpstr>Wingdings</vt:lpstr>
      <vt:lpstr>Cooking 16x9</vt:lpstr>
      <vt:lpstr>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Windows User</dc:creator>
  <cp:lastModifiedBy>Anirudha Gaikwad</cp:lastModifiedBy>
  <cp:revision>250</cp:revision>
  <dcterms:created xsi:type="dcterms:W3CDTF">2021-12-19T05:09:16Z</dcterms:created>
  <dcterms:modified xsi:type="dcterms:W3CDTF">2022-11-11T04:28:02Z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