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58" r:id="rId6"/>
    <p:sldId id="268" r:id="rId7"/>
    <p:sldId id="272" r:id="rId8"/>
    <p:sldId id="269" r:id="rId9"/>
    <p:sldId id="273" r:id="rId10"/>
    <p:sldId id="293" r:id="rId11"/>
    <p:sldId id="295" r:id="rId12"/>
    <p:sldId id="274" r:id="rId13"/>
    <p:sldId id="275" r:id="rId14"/>
    <p:sldId id="294" r:id="rId15"/>
    <p:sldId id="259"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492" autoAdjust="0"/>
  </p:normalViewPr>
  <p:slideViewPr>
    <p:cSldViewPr>
      <p:cViewPr varScale="1">
        <p:scale>
          <a:sx n="71" d="100"/>
          <a:sy n="71" d="100"/>
        </p:scale>
        <p:origin x="840" y="5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25-Oct-22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25-Oct-22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25-Oct-22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25-Oct-22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25-Oct-22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25-Oct-22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25-Oct-22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25-Oct-22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25-Oct-22</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25-Oct-22</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25-Oct-22</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25-Oct-22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25-Oct-22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25-Oct-22</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csapp.cs.cmu.edu/3e/docs/chistory.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C Programming</a:t>
            </a:r>
          </a:p>
        </p:txBody>
      </p:sp>
      <p:graphicFrame>
        <p:nvGraphicFramePr>
          <p:cNvPr id="4" name="Table 3"/>
          <p:cNvGraphicFramePr>
            <a:graphicFrameLocks noGrp="1"/>
          </p:cNvGraphicFramePr>
          <p:nvPr>
            <p:extLst>
              <p:ext uri="{D42A27DB-BD31-4B8C-83A1-F6EECF244321}">
                <p14:modId xmlns:p14="http://schemas.microsoft.com/office/powerpoint/2010/main" val="2234958437"/>
              </p:ext>
            </p:extLst>
          </p:nvPr>
        </p:nvGraphicFramePr>
        <p:xfrm>
          <a:off x="455612" y="2209800"/>
          <a:ext cx="11041040" cy="3489564"/>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20001"/>
                    </a:ext>
                  </a:extLst>
                </a:gridCol>
              </a:tblGrid>
              <a:tr h="385948">
                <a:tc gridSpan="2">
                  <a:txBody>
                    <a:bodyPr/>
                    <a:lstStyle/>
                    <a:p>
                      <a:pPr algn="ctr"/>
                      <a:r>
                        <a:rPr lang="en-US" sz="2400" dirty="0">
                          <a:solidFill>
                            <a:schemeClr val="tx1"/>
                          </a:solidFill>
                          <a:latin typeface="Verdana" panose="020B0604030504040204" pitchFamily="34" charset="0"/>
                          <a:ea typeface="Verdana" panose="020B0604030504040204" pitchFamily="34" charset="0"/>
                        </a:rPr>
                        <a:t>C Programming Language Introduction</a:t>
                      </a:r>
                    </a:p>
                  </a:txBody>
                  <a:tcPr anchor="ctr"/>
                </a:tc>
                <a:tc hMerge="1">
                  <a:txBody>
                    <a:bodyPr/>
                    <a:lstStyle/>
                    <a:p>
                      <a:endParaRPr lang="en-US" dirty="0"/>
                    </a:p>
                  </a:txBody>
                  <a:tcPr/>
                </a:tc>
                <a:extLst>
                  <a:ext uri="{0D108BD9-81ED-4DB2-BD59-A6C34878D82A}">
                    <a16:rowId xmlns:a16="http://schemas.microsoft.com/office/drawing/2014/main" val="10000"/>
                  </a:ext>
                </a:extLst>
              </a:tr>
              <a:tr h="46214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What Is Coding and What Is It Used For</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What are Computer Programming Languages</a:t>
                      </a:r>
                    </a:p>
                  </a:txBody>
                  <a:tcPr anchor="ctr"/>
                </a:tc>
                <a:extLst>
                  <a:ext uri="{0D108BD9-81ED-4DB2-BD59-A6C34878D82A}">
                    <a16:rowId xmlns:a16="http://schemas.microsoft.com/office/drawing/2014/main" val="10001"/>
                  </a:ext>
                </a:extLst>
              </a:tr>
              <a:tr h="46214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Types of Programming Languages</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2400" kern="1200" dirty="0">
                          <a:solidFill>
                            <a:schemeClr val="dk1"/>
                          </a:solidFill>
                          <a:latin typeface="+mn-lt"/>
                          <a:ea typeface="+mn-ea"/>
                          <a:cs typeface="+mn-cs"/>
                        </a:rPr>
                        <a:t>History of </a:t>
                      </a:r>
                      <a:r>
                        <a:rPr lang="en-US" sz="2400" kern="1200" dirty="0">
                          <a:solidFill>
                            <a:schemeClr val="dk1"/>
                          </a:solidFill>
                          <a:latin typeface="+mn-lt"/>
                          <a:ea typeface="+mn-ea"/>
                          <a:cs typeface="+mn-cs"/>
                        </a:rPr>
                        <a:t>Computer Programming Languages</a:t>
                      </a:r>
                      <a:endParaRPr lang="en-IN" sz="24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462148">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C Programming Language Scope</a:t>
                      </a:r>
                      <a:endParaRPr lang="en-IN" sz="2400" kern="1200" dirty="0">
                        <a:solidFill>
                          <a:schemeClr val="dk1"/>
                        </a:solidFill>
                        <a:latin typeface="+mn-lt"/>
                        <a:ea typeface="+mn-ea"/>
                        <a:cs typeface="+mn-cs"/>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2400" kern="1200" dirty="0">
                          <a:solidFill>
                            <a:schemeClr val="dk1"/>
                          </a:solidFill>
                          <a:latin typeface="+mn-lt"/>
                          <a:ea typeface="+mn-ea"/>
                          <a:cs typeface="+mn-cs"/>
                        </a:rPr>
                        <a:t>Versions of C </a:t>
                      </a:r>
                      <a:r>
                        <a:rPr lang="en-US" sz="2400" kern="1200" dirty="0">
                          <a:solidFill>
                            <a:schemeClr val="dk1"/>
                          </a:solidFill>
                          <a:latin typeface="+mn-lt"/>
                          <a:ea typeface="+mn-ea"/>
                          <a:cs typeface="+mn-cs"/>
                        </a:rPr>
                        <a:t>Programming Language </a:t>
                      </a:r>
                      <a:endParaRPr lang="en-IN" sz="2400" kern="1200" dirty="0">
                        <a:solidFill>
                          <a:schemeClr val="dk1"/>
                        </a:solidFill>
                        <a:latin typeface="+mn-lt"/>
                        <a:ea typeface="+mn-ea"/>
                        <a:cs typeface="+mn-cs"/>
                      </a:endParaRPr>
                    </a:p>
                  </a:txBody>
                  <a:tcPr anchor="ctr"/>
                </a:tc>
                <a:extLst>
                  <a:ext uri="{0D108BD9-81ED-4DB2-BD59-A6C34878D82A}">
                    <a16:rowId xmlns:a16="http://schemas.microsoft.com/office/drawing/2014/main" val="2797518795"/>
                  </a:ext>
                </a:extLst>
              </a:tr>
              <a:tr h="462148">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2400" kern="1200" dirty="0">
                          <a:solidFill>
                            <a:schemeClr val="dk1"/>
                          </a:solidFill>
                          <a:latin typeface="+mn-lt"/>
                          <a:ea typeface="+mn-ea"/>
                          <a:cs typeface="+mn-cs"/>
                        </a:rPr>
                        <a:t>What is Compiler </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2400" kern="1200" dirty="0">
                          <a:solidFill>
                            <a:schemeClr val="dk1"/>
                          </a:solidFill>
                          <a:latin typeface="+mn-lt"/>
                          <a:ea typeface="+mn-ea"/>
                          <a:cs typeface="+mn-cs"/>
                        </a:rPr>
                        <a:t>What is Editor</a:t>
                      </a:r>
                    </a:p>
                  </a:txBody>
                  <a:tcPr anchor="ctr"/>
                </a:tc>
                <a:extLst>
                  <a:ext uri="{0D108BD9-81ED-4DB2-BD59-A6C34878D82A}">
                    <a16:rowId xmlns:a16="http://schemas.microsoft.com/office/drawing/2014/main" val="3972085163"/>
                  </a:ext>
                </a:extLst>
              </a:tr>
              <a:tr h="462148">
                <a:tc gridSpan="2">
                  <a:txBody>
                    <a:bodyPr/>
                    <a:lstStyle/>
                    <a:p>
                      <a: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2400" kern="1200" dirty="0">
                        <a:solidFill>
                          <a:schemeClr val="dk1"/>
                        </a:solidFill>
                        <a:latin typeface="+mn-lt"/>
                        <a:ea typeface="+mn-ea"/>
                        <a:cs typeface="+mn-cs"/>
                      </a:endParaRPr>
                    </a:p>
                  </a:txBody>
                  <a:tcPr anchor="ctr"/>
                </a:tc>
                <a:tc hMerge="1">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2400" kern="1200" dirty="0">
                        <a:solidFill>
                          <a:schemeClr val="dk1"/>
                        </a:solidFill>
                        <a:latin typeface="+mn-lt"/>
                        <a:ea typeface="+mn-ea"/>
                        <a:cs typeface="+mn-cs"/>
                      </a:endParaRPr>
                    </a:p>
                  </a:txBody>
                  <a:tcPr/>
                </a:tc>
                <a:extLst>
                  <a:ext uri="{0D108BD9-81ED-4DB2-BD59-A6C34878D82A}">
                    <a16:rowId xmlns:a16="http://schemas.microsoft.com/office/drawing/2014/main" val="10004"/>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0"/>
            <a:ext cx="9483750" cy="849463"/>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IN" sz="4000" b="1" kern="1200" dirty="0">
                <a:solidFill>
                  <a:schemeClr val="dk1"/>
                </a:solidFill>
                <a:latin typeface="+mn-lt"/>
                <a:ea typeface="+mn-ea"/>
                <a:cs typeface="+mn-cs"/>
              </a:rPr>
              <a:t>What is Compiler </a:t>
            </a:r>
          </a:p>
        </p:txBody>
      </p:sp>
      <p:sp>
        <p:nvSpPr>
          <p:cNvPr id="2" name="Content Placeholder 3">
            <a:extLst>
              <a:ext uri="{FF2B5EF4-FFF2-40B4-BE49-F238E27FC236}">
                <a16:creationId xmlns:a16="http://schemas.microsoft.com/office/drawing/2014/main" id="{D7B5ACF5-358C-A9FA-49D8-AF95F54A052F}"/>
              </a:ext>
            </a:extLst>
          </p:cNvPr>
          <p:cNvSpPr>
            <a:spLocks noGrp="1"/>
          </p:cNvSpPr>
          <p:nvPr>
            <p:ph idx="1"/>
          </p:nvPr>
        </p:nvSpPr>
        <p:spPr>
          <a:xfrm>
            <a:off x="684212" y="2057400"/>
            <a:ext cx="11049000" cy="4572000"/>
          </a:xfrm>
        </p:spPr>
        <p:txBody>
          <a:bodyPr>
            <a:normAutofit/>
          </a:bodyPr>
          <a:lstStyle/>
          <a:p>
            <a:r>
              <a:rPr lang="en-US" dirty="0"/>
              <a:t>A compiler is a special program that translates a programming language's source code into machine code for some computer architecture (such as the Intel Pentium/AMD architecture).</a:t>
            </a:r>
          </a:p>
          <a:p>
            <a:r>
              <a:rPr lang="en-US" dirty="0"/>
              <a:t>The source code is typically written in a high-level, human-readable language such as C or C++.</a:t>
            </a:r>
            <a:endParaRPr lang="en-IN" dirty="0"/>
          </a:p>
        </p:txBody>
      </p:sp>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79280" cy="762000"/>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IN" sz="4000" b="1" kern="1200" dirty="0">
                <a:solidFill>
                  <a:schemeClr val="dk1"/>
                </a:solidFill>
                <a:latin typeface="+mn-lt"/>
                <a:ea typeface="+mn-ea"/>
                <a:cs typeface="+mn-cs"/>
              </a:rPr>
              <a:t>What is Editor</a:t>
            </a:r>
          </a:p>
        </p:txBody>
      </p:sp>
      <p:sp>
        <p:nvSpPr>
          <p:cNvPr id="2" name="Content Placeholder 3">
            <a:extLst>
              <a:ext uri="{FF2B5EF4-FFF2-40B4-BE49-F238E27FC236}">
                <a16:creationId xmlns:a16="http://schemas.microsoft.com/office/drawing/2014/main" id="{D7B5ACF5-358C-A9FA-49D8-AF95F54A052F}"/>
              </a:ext>
            </a:extLst>
          </p:cNvPr>
          <p:cNvSpPr>
            <a:spLocks noGrp="1"/>
          </p:cNvSpPr>
          <p:nvPr>
            <p:ph idx="1"/>
          </p:nvPr>
        </p:nvSpPr>
        <p:spPr>
          <a:xfrm>
            <a:off x="569912" y="1445700"/>
            <a:ext cx="11049000" cy="1143000"/>
          </a:xfrm>
        </p:spPr>
        <p:txBody>
          <a:bodyPr>
            <a:normAutofit/>
          </a:bodyPr>
          <a:lstStyle/>
          <a:p>
            <a:r>
              <a:rPr lang="en-US" dirty="0"/>
              <a:t>Code Editor is computer program/application to use write or edit code in specific programming language</a:t>
            </a:r>
          </a:p>
          <a:p>
            <a:endParaRPr lang="en-US" dirty="0"/>
          </a:p>
        </p:txBody>
      </p:sp>
      <p:sp>
        <p:nvSpPr>
          <p:cNvPr id="4" name="Content Placeholder 3">
            <a:extLst>
              <a:ext uri="{FF2B5EF4-FFF2-40B4-BE49-F238E27FC236}">
                <a16:creationId xmlns:a16="http://schemas.microsoft.com/office/drawing/2014/main" id="{1481EA37-E138-2649-6B1C-AFCC07766C68}"/>
              </a:ext>
            </a:extLst>
          </p:cNvPr>
          <p:cNvSpPr txBox="1">
            <a:spLocks/>
          </p:cNvSpPr>
          <p:nvPr/>
        </p:nvSpPr>
        <p:spPr>
          <a:xfrm>
            <a:off x="569912" y="2895600"/>
            <a:ext cx="11049000" cy="198119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endParaRPr lang="en-US" dirty="0"/>
          </a:p>
        </p:txBody>
      </p:sp>
      <p:graphicFrame>
        <p:nvGraphicFramePr>
          <p:cNvPr id="6" name="Table 9">
            <a:extLst>
              <a:ext uri="{FF2B5EF4-FFF2-40B4-BE49-F238E27FC236}">
                <a16:creationId xmlns:a16="http://schemas.microsoft.com/office/drawing/2014/main" id="{7AF6221E-D4F8-2816-D7E7-D2E1FB7F8C84}"/>
              </a:ext>
            </a:extLst>
          </p:cNvPr>
          <p:cNvGraphicFramePr>
            <a:graphicFrameLocks/>
          </p:cNvGraphicFramePr>
          <p:nvPr>
            <p:extLst>
              <p:ext uri="{D42A27DB-BD31-4B8C-83A1-F6EECF244321}">
                <p14:modId xmlns:p14="http://schemas.microsoft.com/office/powerpoint/2010/main" val="3025580721"/>
              </p:ext>
            </p:extLst>
          </p:nvPr>
        </p:nvGraphicFramePr>
        <p:xfrm>
          <a:off x="2208212" y="2438400"/>
          <a:ext cx="7696200" cy="4233440"/>
        </p:xfrm>
        <a:graphic>
          <a:graphicData uri="http://schemas.openxmlformats.org/drawingml/2006/table">
            <a:tbl>
              <a:tblPr firstRow="1" bandRow="1">
                <a:tableStyleId>{00A15C55-8517-42AA-B614-E9B94910E393}</a:tableStyleId>
              </a:tblPr>
              <a:tblGrid>
                <a:gridCol w="3848100">
                  <a:extLst>
                    <a:ext uri="{9D8B030D-6E8A-4147-A177-3AD203B41FA5}">
                      <a16:colId xmlns:a16="http://schemas.microsoft.com/office/drawing/2014/main" val="2725588519"/>
                    </a:ext>
                  </a:extLst>
                </a:gridCol>
                <a:gridCol w="3848100">
                  <a:extLst>
                    <a:ext uri="{9D8B030D-6E8A-4147-A177-3AD203B41FA5}">
                      <a16:colId xmlns:a16="http://schemas.microsoft.com/office/drawing/2014/main" val="2339028523"/>
                    </a:ext>
                  </a:extLst>
                </a:gridCol>
              </a:tblGrid>
              <a:tr h="606320">
                <a:tc gridSpan="2">
                  <a:txBody>
                    <a:bodyPr/>
                    <a:lstStyle/>
                    <a:p>
                      <a:pPr algn="ctr"/>
                      <a:r>
                        <a:rPr lang="en-US" sz="2800" dirty="0"/>
                        <a:t>Code Editors</a:t>
                      </a:r>
                    </a:p>
                  </a:txBody>
                  <a:tcPr anchor="ctr"/>
                </a:tc>
                <a:tc hMerge="1">
                  <a:txBody>
                    <a:bodyPr/>
                    <a:lstStyle/>
                    <a:p>
                      <a:pPr algn="ctr"/>
                      <a:endParaRPr lang="en-US" sz="2800" dirty="0"/>
                    </a:p>
                  </a:txBody>
                  <a:tcPr anchor="ctr"/>
                </a:tc>
                <a:extLst>
                  <a:ext uri="{0D108BD9-81ED-4DB2-BD59-A6C34878D82A}">
                    <a16:rowId xmlns:a16="http://schemas.microsoft.com/office/drawing/2014/main" val="1943404224"/>
                  </a:ext>
                </a:extLst>
              </a:tr>
              <a:tr h="480630">
                <a:tc>
                  <a:txBody>
                    <a:bodyPr/>
                    <a:lstStyle/>
                    <a:p>
                      <a:pPr marL="0" algn="ctr" defTabSz="1218987" rtl="0" eaLnBrk="1" latinLnBrk="0" hangingPunct="1"/>
                      <a:r>
                        <a:rPr lang="en-US" sz="2800" kern="1200" dirty="0">
                          <a:solidFill>
                            <a:schemeClr val="dk1"/>
                          </a:solidFill>
                          <a:latin typeface="Times New Roman" panose="02020603050405020304" pitchFamily="18" charset="0"/>
                          <a:ea typeface="+mn-ea"/>
                          <a:cs typeface="Times New Roman" panose="02020603050405020304" pitchFamily="18" charset="0"/>
                        </a:rPr>
                        <a:t>Notepad</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algn="ctr" defTabSz="1218987" rtl="0" eaLnBrk="1" latinLnBrk="0" hangingPunct="1"/>
                      <a:r>
                        <a:rPr lang="en-US" sz="2800" kern="1200" dirty="0">
                          <a:solidFill>
                            <a:schemeClr val="dk1"/>
                          </a:solidFill>
                          <a:latin typeface="Times New Roman" panose="02020603050405020304" pitchFamily="18" charset="0"/>
                          <a:ea typeface="+mn-ea"/>
                          <a:cs typeface="Times New Roman" panose="02020603050405020304" pitchFamily="18" charset="0"/>
                        </a:rPr>
                        <a:t>Dev C++</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8383960"/>
                  </a:ext>
                </a:extLst>
              </a:tr>
              <a:tr h="480630">
                <a:tc>
                  <a:txBody>
                    <a:bodyPr/>
                    <a:lstStyle/>
                    <a:p>
                      <a:pPr marL="0" algn="ctr" defTabSz="1218987" rtl="0" eaLnBrk="1" latinLnBrk="0" hangingPunct="1"/>
                      <a:r>
                        <a:rPr lang="en-US" sz="2800" kern="1200" dirty="0">
                          <a:solidFill>
                            <a:schemeClr val="dk1"/>
                          </a:solidFill>
                          <a:latin typeface="Times New Roman" panose="02020603050405020304" pitchFamily="18" charset="0"/>
                          <a:ea typeface="+mn-ea"/>
                          <a:cs typeface="Times New Roman" panose="02020603050405020304" pitchFamily="18" charset="0"/>
                        </a:rPr>
                        <a:t>Notepad++</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2800" kern="1200" dirty="0">
                          <a:solidFill>
                            <a:schemeClr val="dk1"/>
                          </a:solidFill>
                          <a:latin typeface="Times New Roman" panose="02020603050405020304" pitchFamily="18" charset="0"/>
                          <a:ea typeface="+mn-ea"/>
                          <a:cs typeface="Times New Roman" panose="02020603050405020304" pitchFamily="18" charset="0"/>
                        </a:rPr>
                        <a:t>NetBeans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247014"/>
                  </a:ext>
                </a:extLst>
              </a:tr>
              <a:tr h="480630">
                <a:tc>
                  <a:txBody>
                    <a:bodyPr/>
                    <a:lstStyle/>
                    <a:p>
                      <a:pPr marL="0" algn="ctr" defTabSz="1218987" rtl="0" eaLnBrk="1" latinLnBrk="0" hangingPunct="1"/>
                      <a:r>
                        <a:rPr lang="en-US" sz="2800" kern="1200" dirty="0">
                          <a:solidFill>
                            <a:schemeClr val="dk1"/>
                          </a:solidFill>
                          <a:latin typeface="Times New Roman" panose="02020603050405020304" pitchFamily="18" charset="0"/>
                          <a:ea typeface="+mn-ea"/>
                          <a:cs typeface="Times New Roman" panose="02020603050405020304" pitchFamily="18" charset="0"/>
                        </a:rPr>
                        <a:t>Vim</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2800" kern="1200" dirty="0">
                          <a:solidFill>
                            <a:schemeClr val="dk1"/>
                          </a:solidFill>
                          <a:latin typeface="Times New Roman" panose="02020603050405020304" pitchFamily="18" charset="0"/>
                          <a:ea typeface="+mn-ea"/>
                          <a:cs typeface="Times New Roman" panose="02020603050405020304" pitchFamily="18" charset="0"/>
                        </a:rPr>
                        <a:t>CLion</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9052277"/>
                  </a:ext>
                </a:extLst>
              </a:tr>
              <a:tr h="506200">
                <a:tc>
                  <a:txBody>
                    <a:bodyPr/>
                    <a:lstStyle/>
                    <a:p>
                      <a:pPr algn="ctr"/>
                      <a:r>
                        <a:rPr lang="en-US" sz="2800" dirty="0">
                          <a:latin typeface="Times New Roman" panose="02020603050405020304" pitchFamily="18" charset="0"/>
                          <a:cs typeface="Times New Roman" panose="02020603050405020304" pitchFamily="18" charset="0"/>
                        </a:rPr>
                        <a:t>Nano</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2800" kern="1200" dirty="0">
                          <a:solidFill>
                            <a:schemeClr val="dk1"/>
                          </a:solidFill>
                          <a:latin typeface="Times New Roman" panose="02020603050405020304" pitchFamily="18" charset="0"/>
                          <a:ea typeface="+mn-ea"/>
                          <a:cs typeface="Times New Roman" panose="02020603050405020304" pitchFamily="18" charset="0"/>
                        </a:rPr>
                        <a:t>Qt Creator</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7553881"/>
                  </a:ext>
                </a:extLst>
              </a:tr>
              <a:tr h="480630">
                <a:tc>
                  <a:txBody>
                    <a:bodyPr/>
                    <a:lstStyle/>
                    <a:p>
                      <a:pPr algn="ctr"/>
                      <a:r>
                        <a:rPr lang="en-US" sz="2800" dirty="0">
                          <a:latin typeface="Times New Roman" panose="02020603050405020304" pitchFamily="18" charset="0"/>
                          <a:cs typeface="Times New Roman" panose="02020603050405020304" pitchFamily="18" charset="0"/>
                        </a:rPr>
                        <a:t>Eclipse</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2800" kern="1200" dirty="0">
                          <a:solidFill>
                            <a:schemeClr val="dk1"/>
                          </a:solidFill>
                          <a:latin typeface="Times New Roman" panose="02020603050405020304" pitchFamily="18" charset="0"/>
                          <a:ea typeface="+mn-ea"/>
                          <a:cs typeface="Times New Roman" panose="02020603050405020304" pitchFamily="18" charset="0"/>
                        </a:rPr>
                        <a:t>Xcode</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130270"/>
                  </a:ext>
                </a:extLst>
              </a:tr>
              <a:tr h="480630">
                <a:tc>
                  <a:txBody>
                    <a:bodyPr/>
                    <a:lstStyle/>
                    <a:p>
                      <a:pPr algn="ctr"/>
                      <a:r>
                        <a:rPr lang="en-US" sz="2800" dirty="0">
                          <a:latin typeface="Times New Roman" panose="02020603050405020304" pitchFamily="18" charset="0"/>
                          <a:cs typeface="Times New Roman" panose="02020603050405020304" pitchFamily="18" charset="0"/>
                        </a:rPr>
                        <a:t>VSCode</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2800" kern="1200" dirty="0">
                          <a:solidFill>
                            <a:schemeClr val="dk1"/>
                          </a:solidFill>
                          <a:latin typeface="Times New Roman" panose="02020603050405020304" pitchFamily="18" charset="0"/>
                          <a:ea typeface="+mn-ea"/>
                          <a:cs typeface="Times New Roman" panose="02020603050405020304" pitchFamily="18" charset="0"/>
                        </a:rPr>
                        <a:t>Sublime Text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5116489"/>
                  </a:ext>
                </a:extLst>
              </a:tr>
              <a:tr h="480630">
                <a:tc>
                  <a:txBody>
                    <a:bodyPr/>
                    <a:lstStyle/>
                    <a:p>
                      <a:pPr algn="ctr"/>
                      <a:r>
                        <a:rPr lang="en-US" sz="2800" dirty="0">
                          <a:latin typeface="Times New Roman" panose="02020603050405020304" pitchFamily="18" charset="0"/>
                          <a:cs typeface="Times New Roman" panose="02020603050405020304" pitchFamily="18" charset="0"/>
                        </a:rPr>
                        <a:t>Code Blocks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2800" kern="1200" dirty="0">
                          <a:solidFill>
                            <a:schemeClr val="dk1"/>
                          </a:solidFill>
                          <a:latin typeface="Times New Roman" panose="02020603050405020304" pitchFamily="18" charset="0"/>
                          <a:ea typeface="+mn-ea"/>
                          <a:cs typeface="Times New Roman" panose="02020603050405020304" pitchFamily="18" charset="0"/>
                        </a:rPr>
                        <a:t>Atom</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8999951"/>
                  </a:ext>
                </a:extLst>
              </a:tr>
            </a:tbl>
          </a:graphicData>
        </a:graphic>
      </p:graphicFrame>
    </p:spTree>
    <p:extLst>
      <p:ext uri="{BB962C8B-B14F-4D97-AF65-F5344CB8AC3E}">
        <p14:creationId xmlns:p14="http://schemas.microsoft.com/office/powerpoint/2010/main" val="1899874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217612" y="1219200"/>
            <a:ext cx="10591800" cy="4572000"/>
          </a:xfrm>
        </p:spPr>
        <p:txBody>
          <a:bodyPr>
            <a:normAutofit/>
          </a:bodyPr>
          <a:lstStyle/>
          <a:p>
            <a:r>
              <a:rPr lang="en-US" b="0" i="0" dirty="0">
                <a:solidFill>
                  <a:srgbClr val="444444"/>
                </a:solidFill>
                <a:effectLst/>
                <a:latin typeface="Roboto" panose="02000000000000000000" pitchFamily="2" charset="0"/>
              </a:rPr>
              <a:t>Electronic devices like cell phones, laptops, and tablets require code to function properly. Coding allows humans to communicate with these devices. Modern technology such as traffic lights, calculators, smart TVs, and cars use internal coding systems.</a:t>
            </a:r>
          </a:p>
          <a:p>
            <a:r>
              <a:rPr lang="en-US" b="0" i="0" dirty="0">
                <a:solidFill>
                  <a:srgbClr val="444444"/>
                </a:solidFill>
                <a:effectLst/>
                <a:latin typeface="Roboto" panose="02000000000000000000" pitchFamily="2" charset="0"/>
              </a:rPr>
              <a:t>Since computers do not communicate like humans, coding acts as a translator. Code converts human input into numerical sequences that computers understand. Once computers receive these messages, they complete assigned tasks such as changing font colors or centering an image.</a:t>
            </a:r>
            <a:endParaRPr lang="en-US" b="0" i="0" dirty="0">
              <a:solidFill>
                <a:srgbClr val="111111"/>
              </a:solidFill>
              <a:effectLst/>
              <a:latin typeface="Roboto" panose="02000000000000000000" pitchFamily="2" charset="0"/>
            </a:endParaRPr>
          </a:p>
        </p:txBody>
      </p:sp>
      <p:sp>
        <p:nvSpPr>
          <p:cNvPr id="2" name="Rectangle 1"/>
          <p:cNvSpPr/>
          <p:nvPr/>
        </p:nvSpPr>
        <p:spPr>
          <a:xfrm>
            <a:off x="0" y="28303"/>
            <a:ext cx="12038012" cy="1419497"/>
          </a:xfrm>
          <a:prstGeom prst="rect">
            <a:avLst/>
          </a:prstGeom>
        </p:spPr>
        <p:txBody>
          <a:bodyPr vert="horz" lIns="121899" tIns="60949" rIns="121899" bIns="60949" rtlCol="0" anchor="b">
            <a:noAutofit/>
          </a:bodyPr>
          <a:lstStyle/>
          <a:p>
            <a:pPr>
              <a:lnSpc>
                <a:spcPct val="80000"/>
              </a:lnSpc>
              <a:spcBef>
                <a:spcPct val="0"/>
              </a:spcBef>
            </a:pPr>
            <a:r>
              <a:rPr lang="en-US" sz="4400" b="1" dirty="0">
                <a:latin typeface="+mj-lt"/>
                <a:ea typeface="+mj-ea"/>
                <a:cs typeface="+mj-cs"/>
              </a:rPr>
              <a:t>What Is Coding and What Is It Used For?</a:t>
            </a:r>
          </a:p>
          <a:p>
            <a:pPr>
              <a:lnSpc>
                <a:spcPct val="80000"/>
              </a:lnSpc>
              <a:spcBef>
                <a:spcPct val="0"/>
              </a:spcBef>
            </a:pPr>
            <a:endParaRPr lang="en-US" sz="6000" b="1" dirty="0">
              <a:latin typeface="+mj-lt"/>
              <a:ea typeface="+mj-ea"/>
              <a:cs typeface="+mj-cs"/>
            </a:endParaRPr>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812" y="-76200"/>
            <a:ext cx="11314111" cy="905691"/>
          </a:xfrm>
          <a:prstGeom prst="rect">
            <a:avLst/>
          </a:prstGeom>
        </p:spPr>
        <p:txBody>
          <a:bodyPr vert="horz" lIns="121899" tIns="60949" rIns="121899" bIns="60949" rtlCol="0" anchor="b">
            <a:noAutofit/>
          </a:bodyPr>
          <a:lstStyle/>
          <a:p>
            <a:pPr>
              <a:lnSpc>
                <a:spcPct val="80000"/>
              </a:lnSpc>
              <a:spcBef>
                <a:spcPct val="0"/>
              </a:spcBef>
            </a:pPr>
            <a:r>
              <a:rPr lang="en-IN" sz="4400" b="1" kern="1200" dirty="0">
                <a:solidFill>
                  <a:schemeClr val="dk1"/>
                </a:solidFill>
                <a:latin typeface="+mn-lt"/>
                <a:ea typeface="+mn-ea"/>
                <a:cs typeface="+mn-cs"/>
              </a:rPr>
              <a:t>How Does Coding Work?</a:t>
            </a:r>
            <a:endParaRPr lang="en-US" sz="4400" b="1" dirty="0">
              <a:latin typeface="+mj-lt"/>
              <a:ea typeface="+mj-ea"/>
              <a:cs typeface="+mj-cs"/>
            </a:endParaRPr>
          </a:p>
        </p:txBody>
      </p:sp>
      <p:sp>
        <p:nvSpPr>
          <p:cNvPr id="4" name="Content Placeholder 3"/>
          <p:cNvSpPr>
            <a:spLocks noGrp="1"/>
          </p:cNvSpPr>
          <p:nvPr>
            <p:ph idx="1"/>
          </p:nvPr>
        </p:nvSpPr>
        <p:spPr>
          <a:xfrm>
            <a:off x="760412" y="1524000"/>
            <a:ext cx="11049000" cy="4191000"/>
          </a:xfrm>
        </p:spPr>
        <p:txBody>
          <a:bodyPr>
            <a:normAutofit fontScale="92500" lnSpcReduction="10000"/>
          </a:bodyPr>
          <a:lstStyle/>
          <a:p>
            <a:r>
              <a:rPr lang="en-US" b="0" i="0" dirty="0">
                <a:solidFill>
                  <a:srgbClr val="3A3A3A"/>
                </a:solidFill>
                <a:effectLst/>
                <a:latin typeface="Helvetica" panose="020B0604020202020204" pitchFamily="34" charset="0"/>
              </a:rPr>
              <a:t>Computer programming languages, developed through a series of numerical or alphabetic codes, instruct machines to complete specific actions. Computer coding functions much like a manual.</a:t>
            </a:r>
          </a:p>
          <a:p>
            <a:r>
              <a:rPr lang="en-US" b="0" i="0" dirty="0">
                <a:solidFill>
                  <a:srgbClr val="3A3A3A"/>
                </a:solidFill>
                <a:effectLst/>
                <a:latin typeface="Helvetica" panose="020B0604020202020204" pitchFamily="34" charset="0"/>
              </a:rPr>
              <a:t>A programmer or developer writes instructions describing the information and tasks needed to create a visual or to perform a task. Computers scan extensive coded manuals very quickly, executing the tasks that create and run a successful website or application. Displaying an image or section of text, changing font styles, and opening emails all require instructions included in the coded manual.</a:t>
            </a:r>
          </a:p>
          <a:p>
            <a:r>
              <a:rPr lang="en-US" dirty="0"/>
              <a:t>Coding tells a machine which actions to perform and how to complete tasks</a:t>
            </a:r>
            <a:endParaRPr lang="en-IN" dirty="0"/>
          </a:p>
        </p:txBody>
      </p:sp>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912812" y="1676400"/>
            <a:ext cx="10744200" cy="4572000"/>
          </a:xfrm>
        </p:spPr>
        <p:txBody>
          <a:bodyPr>
            <a:normAutofit/>
          </a:bodyPr>
          <a:lstStyle/>
          <a:p>
            <a:pPr>
              <a:buFont typeface="Wingdings" panose="05000000000000000000" pitchFamily="2" charset="2"/>
              <a:buChar char="Ø"/>
            </a:pPr>
            <a:r>
              <a:rPr lang="en-US" dirty="0"/>
              <a:t>instructions to a computer in a language the computer understands. Just as many human-based languages exist, there are an array of computer programming languages that programmers can use to communicate with a computer. The portion of the language that a computer can understand is called a “binary.” Translating programming language into binary is known as “compiling.” </a:t>
            </a:r>
          </a:p>
          <a:p>
            <a:pPr>
              <a:buFont typeface="Wingdings" panose="05000000000000000000" pitchFamily="2" charset="2"/>
              <a:buChar char="Ø"/>
            </a:pPr>
            <a:r>
              <a:rPr lang="en-US" dirty="0"/>
              <a:t>These languages allow computers to quickly and efficiently process large and complex swaths of information.</a:t>
            </a:r>
          </a:p>
        </p:txBody>
      </p:sp>
      <p:sp>
        <p:nvSpPr>
          <p:cNvPr id="3" name="Rectangle 2"/>
          <p:cNvSpPr/>
          <p:nvPr/>
        </p:nvSpPr>
        <p:spPr>
          <a:xfrm>
            <a:off x="-32069" y="0"/>
            <a:ext cx="12220893" cy="849463"/>
          </a:xfrm>
          <a:prstGeom prst="rect">
            <a:avLst/>
          </a:prstGeom>
        </p:spPr>
        <p:txBody>
          <a:bodyPr vert="horz" lIns="121899" tIns="60949" rIns="121899" bIns="60949" rtlCol="0" anchor="b">
            <a:noAutofit/>
          </a:bodyPr>
          <a:lstStyle/>
          <a:p>
            <a:pPr marR="0" lvl="0" algn="l" defTabSz="914400" rtl="0" eaLnBrk="1" fontAlgn="auto" latinLnBrk="0" hangingPunct="1">
              <a:lnSpc>
                <a:spcPct val="100000"/>
              </a:lnSpc>
              <a:spcBef>
                <a:spcPts val="0"/>
              </a:spcBef>
              <a:spcAft>
                <a:spcPts val="0"/>
              </a:spcAft>
              <a:buClrTx/>
              <a:buSzTx/>
              <a:tabLst/>
              <a:defRPr/>
            </a:pPr>
            <a:r>
              <a:rPr lang="en-US" sz="4400" b="1" kern="1200" dirty="0">
                <a:solidFill>
                  <a:schemeClr val="dk1"/>
                </a:solidFill>
                <a:latin typeface="+mn-lt"/>
                <a:ea typeface="+mn-ea"/>
                <a:cs typeface="+mn-cs"/>
              </a:rPr>
              <a:t>What are Computer Programming Languages</a:t>
            </a:r>
          </a:p>
        </p:txBody>
      </p:sp>
    </p:spTree>
    <p:extLst>
      <p:ext uri="{BB962C8B-B14F-4D97-AF65-F5344CB8AC3E}">
        <p14:creationId xmlns:p14="http://schemas.microsoft.com/office/powerpoint/2010/main" val="320260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912812" y="1447800"/>
            <a:ext cx="10744200" cy="4572000"/>
          </a:xfrm>
        </p:spPr>
        <p:txBody>
          <a:bodyPr>
            <a:normAutofit lnSpcReduction="10000"/>
          </a:bodyPr>
          <a:lstStyle/>
          <a:p>
            <a:pPr>
              <a:buFont typeface="Wingdings" panose="05000000000000000000" pitchFamily="2" charset="2"/>
              <a:buChar char="Ø"/>
            </a:pPr>
            <a:r>
              <a:rPr lang="en-US" dirty="0"/>
              <a:t>Binary code comprises a series of zeros and ones, used to communicate instructions. This code is a low-level programming language. Each digit in a coded sequence connects to a switch in your computer. Each switch connects to an action, and together thousands of switches operate a device.</a:t>
            </a:r>
          </a:p>
          <a:p>
            <a:pPr>
              <a:buFont typeface="Wingdings" panose="05000000000000000000" pitchFamily="2" charset="2"/>
              <a:buChar char="Ø"/>
            </a:pPr>
            <a:endParaRPr lang="en-US" dirty="0"/>
          </a:p>
          <a:p>
            <a:pPr>
              <a:buFont typeface="Wingdings" panose="05000000000000000000" pitchFamily="2" charset="2"/>
              <a:buChar char="Ø"/>
            </a:pPr>
            <a:r>
              <a:rPr lang="en-US" dirty="0"/>
              <a:t>High-level code, a computer communication process that works much like human language, allows programmers to operate entire systems simultaneously. High-level programming languages convert human language from programmers into binary code that computers understand.</a:t>
            </a:r>
          </a:p>
        </p:txBody>
      </p:sp>
      <p:sp>
        <p:nvSpPr>
          <p:cNvPr id="3" name="Rectangle 2"/>
          <p:cNvSpPr/>
          <p:nvPr/>
        </p:nvSpPr>
        <p:spPr>
          <a:xfrm>
            <a:off x="-32068" y="0"/>
            <a:ext cx="11612880" cy="849463"/>
          </a:xfrm>
          <a:prstGeom prst="rect">
            <a:avLst/>
          </a:prstGeom>
        </p:spPr>
        <p:txBody>
          <a:bodyPr vert="horz" lIns="121899" tIns="60949" rIns="121899" bIns="60949" rtlCol="0" anchor="b">
            <a:noAutofit/>
          </a:bodyPr>
          <a:lstStyle/>
          <a:p>
            <a:r>
              <a:rPr lang="en-US" sz="4800" b="1" dirty="0"/>
              <a:t>Types of Programming Languages</a:t>
            </a:r>
          </a:p>
        </p:txBody>
      </p:sp>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12146280" cy="838200"/>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IN" sz="4000" b="1" kern="1200" dirty="0">
                <a:solidFill>
                  <a:schemeClr val="dk1"/>
                </a:solidFill>
                <a:latin typeface="+mn-lt"/>
                <a:ea typeface="+mn-ea"/>
                <a:cs typeface="+mn-cs"/>
              </a:rPr>
              <a:t>History of </a:t>
            </a:r>
            <a:r>
              <a:rPr lang="en-US" sz="4000" b="1" kern="1200" dirty="0">
                <a:solidFill>
                  <a:schemeClr val="dk1"/>
                </a:solidFill>
                <a:latin typeface="+mn-lt"/>
                <a:ea typeface="+mn-ea"/>
                <a:cs typeface="+mn-cs"/>
              </a:rPr>
              <a:t>Computer Programming Languages</a:t>
            </a:r>
            <a:endParaRPr lang="en-IN" sz="4000" b="1" kern="1200" dirty="0">
              <a:solidFill>
                <a:schemeClr val="dk1"/>
              </a:solidFill>
              <a:latin typeface="+mn-lt"/>
              <a:ea typeface="+mn-ea"/>
              <a:cs typeface="+mn-cs"/>
            </a:endParaRPr>
          </a:p>
        </p:txBody>
      </p:sp>
      <p:sp>
        <p:nvSpPr>
          <p:cNvPr id="2" name="Content Placeholder 3">
            <a:extLst>
              <a:ext uri="{FF2B5EF4-FFF2-40B4-BE49-F238E27FC236}">
                <a16:creationId xmlns:a16="http://schemas.microsoft.com/office/drawing/2014/main" id="{B10B729B-A3B7-ADE7-2E84-E24AD78063D0}"/>
              </a:ext>
            </a:extLst>
          </p:cNvPr>
          <p:cNvSpPr>
            <a:spLocks noGrp="1"/>
          </p:cNvSpPr>
          <p:nvPr>
            <p:ph idx="1"/>
          </p:nvPr>
        </p:nvSpPr>
        <p:spPr>
          <a:xfrm>
            <a:off x="684212" y="1371600"/>
            <a:ext cx="11125200" cy="5257800"/>
          </a:xfrm>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1883</a:t>
            </a:r>
            <a:r>
              <a:rPr lang="en-US" dirty="0"/>
              <a:t>: </a:t>
            </a:r>
            <a:r>
              <a:rPr lang="en-US" dirty="0">
                <a:solidFill>
                  <a:schemeClr val="accent6">
                    <a:lumMod val="75000"/>
                  </a:schemeClr>
                </a:solidFill>
              </a:rPr>
              <a:t>Algorithm for the Analytical Engine</a:t>
            </a:r>
            <a:r>
              <a:rPr lang="en-US" dirty="0"/>
              <a:t>: Created by Ada Lovelace for Charles Babbage’s Analytical Engine to compute </a:t>
            </a:r>
            <a:r>
              <a:rPr lang="en-US" dirty="0">
                <a:solidFill>
                  <a:schemeClr val="accent6">
                    <a:lumMod val="75000"/>
                  </a:schemeClr>
                </a:solidFill>
              </a:rPr>
              <a:t>Bernoulli numbers</a:t>
            </a:r>
          </a:p>
          <a:p>
            <a:r>
              <a:rPr lang="en-US" b="1" dirty="0">
                <a:latin typeface="Times New Roman" panose="02020603050405020304" pitchFamily="18" charset="0"/>
                <a:cs typeface="Times New Roman" panose="02020603050405020304" pitchFamily="18" charset="0"/>
              </a:rPr>
              <a:t>1949</a:t>
            </a:r>
            <a:r>
              <a:rPr lang="en-US" dirty="0"/>
              <a:t>: </a:t>
            </a:r>
            <a:r>
              <a:rPr lang="en-US" dirty="0">
                <a:solidFill>
                  <a:schemeClr val="accent6">
                    <a:lumMod val="75000"/>
                  </a:schemeClr>
                </a:solidFill>
              </a:rPr>
              <a:t>Assembly Language</a:t>
            </a:r>
            <a:r>
              <a:rPr lang="en-US" dirty="0"/>
              <a:t>: First widely used in the </a:t>
            </a:r>
            <a:r>
              <a:rPr lang="en-US" dirty="0">
                <a:solidFill>
                  <a:schemeClr val="accent6">
                    <a:lumMod val="75000"/>
                  </a:schemeClr>
                </a:solidFill>
              </a:rPr>
              <a:t>Electronic Delay Storage Automatic Calculator</a:t>
            </a:r>
            <a:r>
              <a:rPr lang="en-US" dirty="0"/>
              <a:t>, assembly language is a type of low-level computer programming language that simplifies the language of machine code</a:t>
            </a:r>
          </a:p>
          <a:p>
            <a:r>
              <a:rPr lang="en-US" b="1" dirty="0">
                <a:latin typeface="Times New Roman" panose="02020603050405020304" pitchFamily="18" charset="0"/>
                <a:cs typeface="Times New Roman" panose="02020603050405020304" pitchFamily="18" charset="0"/>
              </a:rPr>
              <a:t>1957: </a:t>
            </a:r>
            <a:r>
              <a:rPr lang="en-US" dirty="0">
                <a:solidFill>
                  <a:schemeClr val="accent6">
                    <a:lumMod val="75000"/>
                  </a:schemeClr>
                </a:solidFill>
              </a:rPr>
              <a:t>Fortran: A computer programming language </a:t>
            </a:r>
            <a:r>
              <a:rPr lang="en-US" dirty="0"/>
              <a:t>created by </a:t>
            </a:r>
            <a:r>
              <a:rPr lang="en-US" dirty="0">
                <a:solidFill>
                  <a:schemeClr val="accent6">
                    <a:lumMod val="75000"/>
                  </a:schemeClr>
                </a:solidFill>
              </a:rPr>
              <a:t>John Backus </a:t>
            </a:r>
            <a:r>
              <a:rPr lang="en-US" dirty="0"/>
              <a:t>for complicated scientific, mathematical, and statistical work, Fortran stands for </a:t>
            </a:r>
            <a:r>
              <a:rPr lang="en-US" dirty="0">
                <a:solidFill>
                  <a:schemeClr val="accent6">
                    <a:lumMod val="75000"/>
                  </a:schemeClr>
                </a:solidFill>
              </a:rPr>
              <a:t>Formula Translation</a:t>
            </a:r>
          </a:p>
          <a:p>
            <a:r>
              <a:rPr lang="en-US" b="1" dirty="0">
                <a:latin typeface="Times New Roman" panose="02020603050405020304" pitchFamily="18" charset="0"/>
                <a:cs typeface="Times New Roman" panose="02020603050405020304" pitchFamily="18" charset="0"/>
              </a:rPr>
              <a:t>1970: </a:t>
            </a:r>
            <a:r>
              <a:rPr lang="en-US" dirty="0">
                <a:solidFill>
                  <a:schemeClr val="accent6">
                    <a:lumMod val="75000"/>
                  </a:schemeClr>
                </a:solidFill>
              </a:rPr>
              <a:t>Pascal: </a:t>
            </a:r>
            <a:r>
              <a:rPr lang="en-US" dirty="0"/>
              <a:t>Developed by </a:t>
            </a:r>
            <a:r>
              <a:rPr lang="en-US" dirty="0">
                <a:solidFill>
                  <a:schemeClr val="accent6">
                    <a:lumMod val="75000"/>
                  </a:schemeClr>
                </a:solidFill>
              </a:rPr>
              <a:t>Niklaus Wirth</a:t>
            </a:r>
            <a:r>
              <a:rPr lang="en-US" dirty="0"/>
              <a:t>, Pascal was named in honor of the French mathematician, physicist, and philosopher </a:t>
            </a:r>
            <a:r>
              <a:rPr lang="en-US" dirty="0">
                <a:solidFill>
                  <a:schemeClr val="accent6">
                    <a:lumMod val="75000"/>
                  </a:schemeClr>
                </a:solidFill>
              </a:rPr>
              <a:t>Blaise Pascal</a:t>
            </a:r>
            <a:r>
              <a:rPr lang="en-US" dirty="0"/>
              <a:t>. </a:t>
            </a:r>
            <a:r>
              <a:rPr lang="en-US" dirty="0">
                <a:solidFill>
                  <a:schemeClr val="accent6">
                    <a:lumMod val="75000"/>
                  </a:schemeClr>
                </a:solidFill>
              </a:rPr>
              <a:t>It is easy to learn and was originally created as a tool for teaching computer programming</a:t>
            </a:r>
            <a:r>
              <a:rPr lang="en-US" dirty="0"/>
              <a:t>. Pascal was the main language used for software development in Apple’s early years.</a:t>
            </a:r>
            <a:endParaRPr lang="en-IN" dirty="0">
              <a:solidFill>
                <a:schemeClr val="accent6">
                  <a:lumMod val="75000"/>
                </a:schemeClr>
              </a:solidFill>
            </a:endParaRPr>
          </a:p>
        </p:txBody>
      </p:sp>
    </p:spTree>
    <p:extLst>
      <p:ext uri="{BB962C8B-B14F-4D97-AF65-F5344CB8AC3E}">
        <p14:creationId xmlns:p14="http://schemas.microsoft.com/office/powerpoint/2010/main" val="1094267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12146280" cy="838200"/>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IN" sz="4000" b="1" kern="1200" dirty="0">
                <a:solidFill>
                  <a:schemeClr val="dk1"/>
                </a:solidFill>
                <a:latin typeface="+mn-lt"/>
                <a:ea typeface="+mn-ea"/>
                <a:cs typeface="+mn-cs"/>
              </a:rPr>
              <a:t>History of </a:t>
            </a:r>
            <a:r>
              <a:rPr lang="en-US" sz="4000" b="1" kern="1200" dirty="0">
                <a:solidFill>
                  <a:schemeClr val="dk1"/>
                </a:solidFill>
                <a:latin typeface="+mn-lt"/>
                <a:ea typeface="+mn-ea"/>
                <a:cs typeface="+mn-cs"/>
              </a:rPr>
              <a:t>Computer Programming Languages</a:t>
            </a:r>
            <a:endParaRPr lang="en-IN" sz="4000" b="1" kern="1200" dirty="0">
              <a:solidFill>
                <a:schemeClr val="dk1"/>
              </a:solidFill>
              <a:latin typeface="+mn-lt"/>
              <a:ea typeface="+mn-ea"/>
              <a:cs typeface="+mn-cs"/>
            </a:endParaRPr>
          </a:p>
        </p:txBody>
      </p:sp>
      <p:sp>
        <p:nvSpPr>
          <p:cNvPr id="2" name="Content Placeholder 3">
            <a:extLst>
              <a:ext uri="{FF2B5EF4-FFF2-40B4-BE49-F238E27FC236}">
                <a16:creationId xmlns:a16="http://schemas.microsoft.com/office/drawing/2014/main" id="{B10B729B-A3B7-ADE7-2E84-E24AD78063D0}"/>
              </a:ext>
            </a:extLst>
          </p:cNvPr>
          <p:cNvSpPr>
            <a:spLocks noGrp="1"/>
          </p:cNvSpPr>
          <p:nvPr>
            <p:ph idx="1"/>
          </p:nvPr>
        </p:nvSpPr>
        <p:spPr>
          <a:xfrm>
            <a:off x="684212" y="1371600"/>
            <a:ext cx="11125200" cy="5257800"/>
          </a:xfrm>
        </p:spPr>
        <p:txBody>
          <a:bodyPr>
            <a:normAutofit/>
          </a:bodyPr>
          <a:lstStyle/>
          <a:p>
            <a:r>
              <a:rPr lang="en-US" sz="2600" b="1" dirty="0">
                <a:latin typeface="Times New Roman" panose="02020603050405020304" pitchFamily="18" charset="0"/>
                <a:cs typeface="Times New Roman" panose="02020603050405020304" pitchFamily="18" charset="0"/>
              </a:rPr>
              <a:t>1972: </a:t>
            </a:r>
            <a:r>
              <a:rPr lang="en-US" dirty="0">
                <a:hlinkClick r:id="rId2"/>
              </a:rPr>
              <a:t>C</a:t>
            </a:r>
            <a:r>
              <a:rPr lang="en-US" dirty="0"/>
              <a:t>: Developed by </a:t>
            </a:r>
            <a:r>
              <a:rPr lang="en-US" dirty="0">
                <a:solidFill>
                  <a:schemeClr val="accent6">
                    <a:lumMod val="75000"/>
                  </a:schemeClr>
                </a:solidFill>
              </a:rPr>
              <a:t>Dennis Ritchie at Bell Labs</a:t>
            </a:r>
            <a:r>
              <a:rPr lang="en-US" dirty="0"/>
              <a:t>, C is considered by many to be the </a:t>
            </a:r>
            <a:r>
              <a:rPr lang="en-US" dirty="0">
                <a:solidFill>
                  <a:schemeClr val="accent6">
                    <a:lumMod val="75000"/>
                  </a:schemeClr>
                </a:solidFill>
              </a:rPr>
              <a:t>first high-level language</a:t>
            </a:r>
            <a:r>
              <a:rPr lang="en-US" dirty="0"/>
              <a:t>.</a:t>
            </a:r>
          </a:p>
          <a:p>
            <a:r>
              <a:rPr lang="en-US" dirty="0"/>
              <a:t> A high-level computer programming language is closer to human language and more removed from the machine code.</a:t>
            </a:r>
          </a:p>
          <a:p>
            <a:r>
              <a:rPr lang="en-US" dirty="0"/>
              <a:t> C was created so that an operating system called Unix could be used on many different types of computers. </a:t>
            </a:r>
          </a:p>
          <a:p>
            <a:r>
              <a:rPr lang="en-US" dirty="0"/>
              <a:t>It has influenced many other languages, including Ruby, C#, Go, Java, JavaScript, Perl, PHP, and Python.</a:t>
            </a:r>
            <a:endParaRPr lang="en-IN" dirty="0">
              <a:solidFill>
                <a:schemeClr val="accent6">
                  <a:lumMod val="75000"/>
                </a:schemeClr>
              </a:solidFill>
            </a:endParaRPr>
          </a:p>
        </p:txBody>
      </p:sp>
    </p:spTree>
    <p:extLst>
      <p:ext uri="{BB962C8B-B14F-4D97-AF65-F5344CB8AC3E}">
        <p14:creationId xmlns:p14="http://schemas.microsoft.com/office/powerpoint/2010/main" val="371349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12146280" cy="838200"/>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sz="4000" b="1" kern="1200" dirty="0">
                <a:solidFill>
                  <a:schemeClr val="dk1"/>
                </a:solidFill>
                <a:latin typeface="+mn-lt"/>
                <a:ea typeface="+mn-ea"/>
                <a:cs typeface="+mn-cs"/>
              </a:rPr>
              <a:t>C Programming Language Scope</a:t>
            </a:r>
            <a:endParaRPr lang="en-IN" sz="4000" b="1" kern="1200" dirty="0">
              <a:solidFill>
                <a:schemeClr val="dk1"/>
              </a:solidFill>
              <a:latin typeface="+mn-lt"/>
              <a:ea typeface="+mn-ea"/>
              <a:cs typeface="+mn-cs"/>
            </a:endParaRPr>
          </a:p>
        </p:txBody>
      </p:sp>
      <p:sp>
        <p:nvSpPr>
          <p:cNvPr id="2" name="Content Placeholder 3">
            <a:extLst>
              <a:ext uri="{FF2B5EF4-FFF2-40B4-BE49-F238E27FC236}">
                <a16:creationId xmlns:a16="http://schemas.microsoft.com/office/drawing/2014/main" id="{B10B729B-A3B7-ADE7-2E84-E24AD78063D0}"/>
              </a:ext>
            </a:extLst>
          </p:cNvPr>
          <p:cNvSpPr>
            <a:spLocks noGrp="1"/>
          </p:cNvSpPr>
          <p:nvPr>
            <p:ph idx="1"/>
          </p:nvPr>
        </p:nvSpPr>
        <p:spPr>
          <a:xfrm>
            <a:off x="684212" y="1613647"/>
            <a:ext cx="11125200" cy="5257800"/>
          </a:xfrm>
        </p:spPr>
        <p:txBody>
          <a:bodyPr>
            <a:normAutofit/>
          </a:bodyPr>
          <a:lstStyle/>
          <a:p>
            <a:r>
              <a:rPr lang="en-US" dirty="0"/>
              <a:t>There is a lot of C code in the devices, products, and tools that billions of us use in our everyday lives. This code powers everything from the world's supercomputers to the smallest gadgets.</a:t>
            </a:r>
          </a:p>
          <a:p>
            <a:r>
              <a:rPr lang="en-US" dirty="0"/>
              <a:t>C code makes embedded systems and smart devices of all kinds work. Some examples are household appliances like fridges, TVs, coffee makers, DVD players, and digital cameras.</a:t>
            </a:r>
          </a:p>
          <a:p>
            <a:r>
              <a:rPr lang="en-US" dirty="0"/>
              <a:t>Your fitness tracker and smart watch? Powered by C. The GPS tracking system in car, operating System in computers ,</a:t>
            </a:r>
            <a:r>
              <a:rPr lang="en-US"/>
              <a:t>Games etc.</a:t>
            </a:r>
            <a:endParaRPr lang="en-IN" dirty="0"/>
          </a:p>
        </p:txBody>
      </p:sp>
    </p:spTree>
    <p:extLst>
      <p:ext uri="{BB962C8B-B14F-4D97-AF65-F5344CB8AC3E}">
        <p14:creationId xmlns:p14="http://schemas.microsoft.com/office/powerpoint/2010/main" val="227415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0"/>
            <a:ext cx="9483750" cy="849463"/>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IN" sz="4000" b="1" dirty="0">
                <a:solidFill>
                  <a:schemeClr val="dk1"/>
                </a:solidFill>
              </a:rPr>
              <a:t>Versions</a:t>
            </a:r>
            <a:r>
              <a:rPr lang="en-IN" sz="4000" b="1" kern="1200" dirty="0">
                <a:solidFill>
                  <a:schemeClr val="dk1"/>
                </a:solidFill>
                <a:latin typeface="+mn-lt"/>
                <a:ea typeface="+mn-ea"/>
                <a:cs typeface="+mn-cs"/>
              </a:rPr>
              <a:t> of C </a:t>
            </a:r>
            <a:r>
              <a:rPr lang="en-US" sz="4000" b="1" kern="1200" dirty="0">
                <a:solidFill>
                  <a:schemeClr val="dk1"/>
                </a:solidFill>
                <a:latin typeface="+mn-lt"/>
                <a:ea typeface="+mn-ea"/>
                <a:cs typeface="+mn-cs"/>
              </a:rPr>
              <a:t>Programming Language </a:t>
            </a:r>
            <a:endParaRPr lang="en-IN" sz="4000" b="1" kern="1200" dirty="0">
              <a:solidFill>
                <a:schemeClr val="dk1"/>
              </a:solidFill>
              <a:latin typeface="+mn-lt"/>
              <a:ea typeface="+mn-ea"/>
              <a:cs typeface="+mn-cs"/>
            </a:endParaRPr>
          </a:p>
        </p:txBody>
      </p:sp>
      <p:graphicFrame>
        <p:nvGraphicFramePr>
          <p:cNvPr id="9" name="Table 9">
            <a:extLst>
              <a:ext uri="{FF2B5EF4-FFF2-40B4-BE49-F238E27FC236}">
                <a16:creationId xmlns:a16="http://schemas.microsoft.com/office/drawing/2014/main" id="{18219BAE-2C1A-EB90-E946-89596C839616}"/>
              </a:ext>
            </a:extLst>
          </p:cNvPr>
          <p:cNvGraphicFramePr>
            <a:graphicFrameLocks noGrp="1"/>
          </p:cNvGraphicFramePr>
          <p:nvPr>
            <p:ph sz="half" idx="1"/>
            <p:extLst>
              <p:ext uri="{D42A27DB-BD31-4B8C-83A1-F6EECF244321}">
                <p14:modId xmlns:p14="http://schemas.microsoft.com/office/powerpoint/2010/main" val="2742123583"/>
              </p:ext>
            </p:extLst>
          </p:nvPr>
        </p:nvGraphicFramePr>
        <p:xfrm>
          <a:off x="1141412" y="762001"/>
          <a:ext cx="10744200" cy="6031760"/>
        </p:xfrm>
        <a:graphic>
          <a:graphicData uri="http://schemas.openxmlformats.org/drawingml/2006/table">
            <a:tbl>
              <a:tblPr firstRow="1" bandRow="1">
                <a:tableStyleId>{00A15C55-8517-42AA-B614-E9B94910E393}</a:tableStyleId>
              </a:tblPr>
              <a:tblGrid>
                <a:gridCol w="3581400">
                  <a:extLst>
                    <a:ext uri="{9D8B030D-6E8A-4147-A177-3AD203B41FA5}">
                      <a16:colId xmlns:a16="http://schemas.microsoft.com/office/drawing/2014/main" val="2725588519"/>
                    </a:ext>
                  </a:extLst>
                </a:gridCol>
                <a:gridCol w="3581400">
                  <a:extLst>
                    <a:ext uri="{9D8B030D-6E8A-4147-A177-3AD203B41FA5}">
                      <a16:colId xmlns:a16="http://schemas.microsoft.com/office/drawing/2014/main" val="3458283736"/>
                    </a:ext>
                  </a:extLst>
                </a:gridCol>
                <a:gridCol w="3581400">
                  <a:extLst>
                    <a:ext uri="{9D8B030D-6E8A-4147-A177-3AD203B41FA5}">
                      <a16:colId xmlns:a16="http://schemas.microsoft.com/office/drawing/2014/main" val="2115465371"/>
                    </a:ext>
                  </a:extLst>
                </a:gridCol>
              </a:tblGrid>
              <a:tr h="606320">
                <a:tc>
                  <a:txBody>
                    <a:bodyPr/>
                    <a:lstStyle/>
                    <a:p>
                      <a:pPr algn="ctr"/>
                      <a:r>
                        <a:rPr lang="en-US" sz="2800" dirty="0"/>
                        <a:t>Version</a:t>
                      </a:r>
                    </a:p>
                  </a:txBody>
                  <a:tcPr anchor="ctr"/>
                </a:tc>
                <a:tc>
                  <a:txBody>
                    <a:bodyPr/>
                    <a:lstStyle/>
                    <a:p>
                      <a:pPr algn="ctr"/>
                      <a:r>
                        <a:rPr lang="en-US" sz="2800"/>
                        <a:t>Standard</a:t>
                      </a:r>
                    </a:p>
                  </a:txBody>
                  <a:tcPr anchor="ctr"/>
                </a:tc>
                <a:tc>
                  <a:txBody>
                    <a:bodyPr/>
                    <a:lstStyle/>
                    <a:p>
                      <a:pPr algn="ctr"/>
                      <a:r>
                        <a:rPr lang="en-US" sz="2800" dirty="0"/>
                        <a:t>Publication Date</a:t>
                      </a:r>
                    </a:p>
                  </a:txBody>
                  <a:tcPr anchor="ctr"/>
                </a:tc>
                <a:extLst>
                  <a:ext uri="{0D108BD9-81ED-4DB2-BD59-A6C34878D82A}">
                    <a16:rowId xmlns:a16="http://schemas.microsoft.com/office/drawing/2014/main" val="1943404224"/>
                  </a:ext>
                </a:extLst>
              </a:tr>
              <a:tr h="480630">
                <a:tc>
                  <a:txBody>
                    <a:bodyPr/>
                    <a:lstStyle/>
                    <a:p>
                      <a:pPr algn="ctr"/>
                      <a:r>
                        <a:rPr lang="en-US" sz="2800" dirty="0">
                          <a:latin typeface="Times New Roman" panose="02020603050405020304" pitchFamily="18" charset="0"/>
                          <a:cs typeface="Times New Roman" panose="02020603050405020304" pitchFamily="18" charset="0"/>
                        </a:rPr>
                        <a:t>K&amp;R</a:t>
                      </a:r>
                    </a:p>
                  </a:txBody>
                  <a:tcPr anchor="ctr">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n/a</a:t>
                      </a:r>
                    </a:p>
                  </a:txBody>
                  <a:tcPr anchor="ctr">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February 1978</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8383960"/>
                  </a:ext>
                </a:extLst>
              </a:tr>
              <a:tr h="480630">
                <a:tc>
                  <a:txBody>
                    <a:bodyPr/>
                    <a:lstStyle/>
                    <a:p>
                      <a:pPr algn="ctr"/>
                      <a:r>
                        <a:rPr lang="en-US" sz="2800" dirty="0">
                          <a:latin typeface="Times New Roman" panose="02020603050405020304" pitchFamily="18" charset="0"/>
                          <a:cs typeface="Times New Roman" panose="02020603050405020304" pitchFamily="18" charset="0"/>
                        </a:rPr>
                        <a:t>C89</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ANSI X3.159-1989</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December 1989</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247014"/>
                  </a:ext>
                </a:extLst>
              </a:tr>
              <a:tr h="480630">
                <a:tc>
                  <a:txBody>
                    <a:bodyPr/>
                    <a:lstStyle/>
                    <a:p>
                      <a:pPr algn="ctr"/>
                      <a:r>
                        <a:rPr lang="en-US" sz="2800" dirty="0">
                          <a:latin typeface="Times New Roman" panose="02020603050405020304" pitchFamily="18" charset="0"/>
                          <a:cs typeface="Times New Roman" panose="02020603050405020304" pitchFamily="18" charset="0"/>
                        </a:rPr>
                        <a:t>C90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ISO/IEC 9899:1990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December 1990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9052277"/>
                  </a:ext>
                </a:extLst>
              </a:tr>
              <a:tr h="876443">
                <a:tc>
                  <a:txBody>
                    <a:bodyPr/>
                    <a:lstStyle/>
                    <a:p>
                      <a:pPr algn="ctr"/>
                      <a:r>
                        <a:rPr lang="en-US" sz="2800" dirty="0">
                          <a:latin typeface="Times New Roman" panose="02020603050405020304" pitchFamily="18" charset="0"/>
                          <a:cs typeface="Times New Roman" panose="02020603050405020304" pitchFamily="18" charset="0"/>
                        </a:rPr>
                        <a:t>C95</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ISO/IEC 9899/AMD1:1995</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March 1995</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7553881"/>
                  </a:ext>
                </a:extLst>
              </a:tr>
              <a:tr h="480630">
                <a:tc>
                  <a:txBody>
                    <a:bodyPr/>
                    <a:lstStyle/>
                    <a:p>
                      <a:pPr algn="ctr"/>
                      <a:r>
                        <a:rPr lang="en-US" sz="2800">
                          <a:latin typeface="Times New Roman" panose="02020603050405020304" pitchFamily="18" charset="0"/>
                          <a:cs typeface="Times New Roman" panose="02020603050405020304" pitchFamily="18" charset="0"/>
                        </a:rPr>
                        <a:t>C99</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a:latin typeface="Times New Roman" panose="02020603050405020304" pitchFamily="18" charset="0"/>
                          <a:cs typeface="Times New Roman" panose="02020603050405020304" pitchFamily="18" charset="0"/>
                        </a:rPr>
                        <a:t>ISO/IEC 9899:1999</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December1999</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130270"/>
                  </a:ext>
                </a:extLst>
              </a:tr>
              <a:tr h="480630">
                <a:tc>
                  <a:txBody>
                    <a:bodyPr/>
                    <a:lstStyle/>
                    <a:p>
                      <a:pPr algn="ctr"/>
                      <a:r>
                        <a:rPr lang="en-US" sz="2800">
                          <a:latin typeface="Times New Roman" panose="02020603050405020304" pitchFamily="18" charset="0"/>
                          <a:cs typeface="Times New Roman" panose="02020603050405020304" pitchFamily="18" charset="0"/>
                        </a:rPr>
                        <a:t>C11</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ISO/IEC 9899:2011</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December 2011</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8392648"/>
                  </a:ext>
                </a:extLst>
              </a:tr>
              <a:tr h="480630">
                <a:tc>
                  <a:txBody>
                    <a:bodyPr/>
                    <a:lstStyle/>
                    <a:p>
                      <a:pPr algn="ctr"/>
                      <a:r>
                        <a:rPr lang="en-US" sz="2800" dirty="0">
                          <a:latin typeface="Times New Roman" panose="02020603050405020304" pitchFamily="18" charset="0"/>
                          <a:cs typeface="Times New Roman" panose="02020603050405020304" pitchFamily="18" charset="0"/>
                        </a:rPr>
                        <a:t>C17</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1218987" rtl="0" eaLnBrk="1" latinLnBrk="0" hangingPunct="1"/>
                      <a:r>
                        <a:rPr lang="en-US" sz="2800" kern="1200" dirty="0">
                          <a:solidFill>
                            <a:schemeClr val="dk1"/>
                          </a:solidFill>
                          <a:latin typeface="Times New Roman" panose="02020603050405020304" pitchFamily="18" charset="0"/>
                          <a:ea typeface="+mn-ea"/>
                          <a:cs typeface="Times New Roman" panose="02020603050405020304" pitchFamily="18" charset="0"/>
                        </a:rPr>
                        <a:t>ISO/IEC 9899:2018</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1218987" rtl="0" eaLnBrk="1" latinLnBrk="0" hangingPunct="1"/>
                      <a:r>
                        <a:rPr lang="en-US" sz="2800" kern="1200" dirty="0">
                          <a:solidFill>
                            <a:schemeClr val="dk1"/>
                          </a:solidFill>
                          <a:latin typeface="Times New Roman" panose="02020603050405020304" pitchFamily="18" charset="0"/>
                          <a:ea typeface="+mn-ea"/>
                          <a:cs typeface="Times New Roman" panose="02020603050405020304" pitchFamily="18" charset="0"/>
                        </a:rPr>
                        <a:t>June 2018</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6270583"/>
                  </a:ext>
                </a:extLst>
              </a:tr>
              <a:tr h="1272256">
                <a:tc>
                  <a:txBody>
                    <a:bodyPr/>
                    <a:lstStyle/>
                    <a:p>
                      <a:pPr marL="0" algn="ctr" defTabSz="1218987" rtl="0" eaLnBrk="1" latinLnBrk="0" hangingPunct="1"/>
                      <a:r>
                        <a:rPr lang="en-US" sz="2800" kern="1200" dirty="0">
                          <a:solidFill>
                            <a:schemeClr val="dk1"/>
                          </a:solidFill>
                          <a:latin typeface="Times New Roman" panose="02020603050405020304" pitchFamily="18" charset="0"/>
                          <a:ea typeface="+mn-ea"/>
                          <a:cs typeface="Times New Roman" panose="02020603050405020304" pitchFamily="18" charset="0"/>
                        </a:rPr>
                        <a:t>C2x</a:t>
                      </a: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lang="en-US" sz="2800" kern="1200" dirty="0">
                        <a:solidFill>
                          <a:schemeClr val="dk1"/>
                        </a:solidFill>
                        <a:latin typeface="Times New Roman" panose="02020603050405020304" pitchFamily="18" charset="0"/>
                        <a:ea typeface="+mn-ea"/>
                        <a:cs typeface="Times New Roman" panose="02020603050405020304" pitchFamily="18" charset="0"/>
                      </a:endParaRPr>
                    </a:p>
                    <a:p>
                      <a:pPr marL="0" marR="0" lvl="0" indent="0" algn="ctr" defTabSz="1218987" rtl="0" eaLnBrk="1" fontAlgn="auto" latinLnBrk="0" hangingPunct="1">
                        <a:lnSpc>
                          <a:spcPct val="100000"/>
                        </a:lnSpc>
                        <a:spcBef>
                          <a:spcPts val="0"/>
                        </a:spcBef>
                        <a:spcAft>
                          <a:spcPts val="0"/>
                        </a:spcAft>
                        <a:buClrTx/>
                        <a:buSzTx/>
                        <a:buFontTx/>
                        <a:buNone/>
                        <a:tabLst/>
                        <a:defRPr/>
                      </a:pPr>
                      <a:r>
                        <a:rPr lang="en-US" sz="2800" kern="1200" dirty="0">
                          <a:solidFill>
                            <a:schemeClr val="dk1"/>
                          </a:solidFill>
                          <a:latin typeface="Times New Roman" panose="02020603050405020304" pitchFamily="18" charset="0"/>
                          <a:ea typeface="+mn-ea"/>
                          <a:cs typeface="Times New Roman" panose="02020603050405020304" pitchFamily="18" charset="0"/>
                        </a:rPr>
                        <a:t>ISO/IEC 9899:2022</a:t>
                      </a:r>
                    </a:p>
                    <a:p>
                      <a:pPr marL="0" algn="ctr" defTabSz="1218987" rtl="0" eaLnBrk="1" latinLnBrk="0" hangingPunct="1"/>
                      <a:endParaRPr lang="en-US" sz="2800" kern="1200" dirty="0">
                        <a:solidFill>
                          <a:schemeClr val="dk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marL="0" algn="ctr" defTabSz="1218987" rtl="0" eaLnBrk="1" latinLnBrk="0" hangingPunct="1"/>
                      <a:r>
                        <a:rPr lang="en-US" sz="2800" kern="1200" dirty="0">
                          <a:solidFill>
                            <a:schemeClr val="dk1"/>
                          </a:solidFill>
                          <a:latin typeface="Times New Roman" panose="02020603050405020304" pitchFamily="18" charset="0"/>
                          <a:ea typeface="+mn-ea"/>
                          <a:cs typeface="Times New Roman" panose="02020603050405020304" pitchFamily="18" charset="0"/>
                        </a:rPr>
                        <a:t>September 2022</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67378030"/>
                  </a:ext>
                </a:extLst>
              </a:tr>
            </a:tbl>
          </a:graphicData>
        </a:graphic>
      </p:graphicFrame>
    </p:spTree>
    <p:extLst>
      <p:ext uri="{BB962C8B-B14F-4D97-AF65-F5344CB8AC3E}">
        <p14:creationId xmlns:p14="http://schemas.microsoft.com/office/powerpoint/2010/main" val="374760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386</TotalTime>
  <Words>938</Words>
  <Application>Microsoft Office PowerPoint</Application>
  <PresentationFormat>Custom</PresentationFormat>
  <Paragraphs>90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Constantia</vt:lpstr>
      <vt:lpstr>Helvetica</vt:lpstr>
      <vt:lpstr>Roboto</vt:lpstr>
      <vt:lpstr>Times New Roman</vt:lpstr>
      <vt:lpstr>Verdana</vt:lpstr>
      <vt:lpstr>Wingdings</vt:lpstr>
      <vt:lpstr>Cooking 16x9</vt:lpstr>
      <vt:lpstr>C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Vaishnavi</cp:lastModifiedBy>
  <cp:revision>188</cp:revision>
  <dcterms:created xsi:type="dcterms:W3CDTF">2021-12-19T05:09:16Z</dcterms:created>
  <dcterms:modified xsi:type="dcterms:W3CDTF">2022-10-25T13:27:46Z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