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95" r:id="rId7"/>
    <p:sldId id="296" r:id="rId8"/>
    <p:sldId id="297" r:id="rId9"/>
    <p:sldId id="298" r:id="rId10"/>
    <p:sldId id="299" r:id="rId11"/>
    <p:sldId id="302" r:id="rId12"/>
    <p:sldId id="300" r:id="rId13"/>
    <p:sldId id="301" r:id="rId14"/>
    <p:sldId id="303" r:id="rId15"/>
    <p:sldId id="304" r:id="rId16"/>
    <p:sldId id="305" r:id="rId17"/>
    <p:sldId id="306" r:id="rId18"/>
    <p:sldId id="307" r:id="rId19"/>
    <p:sldId id="25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9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9114"/>
              </p:ext>
            </p:extLst>
          </p:nvPr>
        </p:nvGraphicFramePr>
        <p:xfrm>
          <a:off x="1293812" y="2285999"/>
          <a:ext cx="10210800" cy="3299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58254031"/>
                    </a:ext>
                  </a:extLst>
                </a:gridCol>
              </a:tblGrid>
              <a:tr h="5767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Types and Constants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Tokens &amp; Keywords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b="1" dirty="0"/>
                        <a:t>Identifiers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72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b="1" dirty="0"/>
                        <a:t>Character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b="1" dirty="0"/>
                        <a:t>Data types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616615"/>
                  </a:ext>
                </a:extLst>
              </a:tr>
              <a:tr h="8239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b="1" dirty="0"/>
                        <a:t>Placeholders &amp; Datatype Range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b="1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98362"/>
                  </a:ext>
                </a:extLst>
              </a:tr>
              <a:tr h="576727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13A971-D43B-C16C-81B7-C74A88DA7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578"/>
              </p:ext>
            </p:extLst>
          </p:nvPr>
        </p:nvGraphicFramePr>
        <p:xfrm>
          <a:off x="836612" y="1905000"/>
          <a:ext cx="10887076" cy="336911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2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031">
                  <a:extLst>
                    <a:ext uri="{9D8B030D-6E8A-4147-A177-3AD203B41FA5}">
                      <a16:colId xmlns:a16="http://schemas.microsoft.com/office/drawing/2014/main" val="95116376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905630978"/>
                    </a:ext>
                  </a:extLst>
                </a:gridCol>
                <a:gridCol w="3038476">
                  <a:extLst>
                    <a:ext uri="{9D8B030D-6E8A-4147-A177-3AD203B41FA5}">
                      <a16:colId xmlns:a16="http://schemas.microsoft.com/office/drawing/2014/main" val="1974828419"/>
                    </a:ext>
                  </a:extLst>
                </a:gridCol>
              </a:tblGrid>
              <a:tr h="842278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Datatype</a:t>
                      </a:r>
                    </a:p>
                  </a:txBody>
                  <a:tcPr marL="38100" marR="38100" marT="76200" marB="762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Size in Byte</a:t>
                      </a:r>
                    </a:p>
                  </a:txBody>
                  <a:tcPr marL="38100" marR="381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Minimum Value</a:t>
                      </a:r>
                    </a:p>
                  </a:txBody>
                  <a:tcPr marL="38100" marR="381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Maximum Value</a:t>
                      </a:r>
                    </a:p>
                  </a:txBody>
                  <a:tcPr marL="38100" marR="381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32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1.175494e-38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3.402823e+38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93790"/>
                  </a:ext>
                </a:extLst>
              </a:tr>
              <a:tr h="842278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2.225074e-308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1.797693e+308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08925"/>
                  </a:ext>
                </a:extLst>
              </a:tr>
              <a:tr h="1216624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Long Double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3.362103e-4932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1.189731e+4932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13058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C841F1-8EEF-CADF-C4AD-3ABBB59BFDA5}"/>
              </a:ext>
            </a:extLst>
          </p:cNvPr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 Datatype Size-Range</a:t>
            </a:r>
          </a:p>
        </p:txBody>
      </p:sp>
    </p:spTree>
    <p:extLst>
      <p:ext uri="{BB962C8B-B14F-4D97-AF65-F5344CB8AC3E}">
        <p14:creationId xmlns:p14="http://schemas.microsoft.com/office/powerpoint/2010/main" val="15612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13A971-D43B-C16C-81B7-C74A88DA7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80201"/>
              </p:ext>
            </p:extLst>
          </p:nvPr>
        </p:nvGraphicFramePr>
        <p:xfrm>
          <a:off x="836612" y="1447800"/>
          <a:ext cx="10820400" cy="445135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41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751">
                  <a:extLst>
                    <a:ext uri="{9D8B030D-6E8A-4147-A177-3AD203B41FA5}">
                      <a16:colId xmlns:a16="http://schemas.microsoft.com/office/drawing/2014/main" val="19748284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Placeholders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2429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31471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Lf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61958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113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6330"/>
                  </a:ext>
                </a:extLst>
              </a:tr>
              <a:tr h="140335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ld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36112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5C35598-3F90-3A97-23D2-45A529D2D8AB}"/>
              </a:ext>
            </a:extLst>
          </p:cNvPr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Placeholders </a:t>
            </a:r>
          </a:p>
        </p:txBody>
      </p:sp>
    </p:spTree>
    <p:extLst>
      <p:ext uri="{BB962C8B-B14F-4D97-AF65-F5344CB8AC3E}">
        <p14:creationId xmlns:p14="http://schemas.microsoft.com/office/powerpoint/2010/main" val="16251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13A971-D43B-C16C-81B7-C74A88DA7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854"/>
              </p:ext>
            </p:extLst>
          </p:nvPr>
        </p:nvGraphicFramePr>
        <p:xfrm>
          <a:off x="646112" y="2227093"/>
          <a:ext cx="10896600" cy="422899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31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507">
                  <a:extLst>
                    <a:ext uri="{9D8B030D-6E8A-4147-A177-3AD203B41FA5}">
                      <a16:colId xmlns:a16="http://schemas.microsoft.com/office/drawing/2014/main" val="951163761"/>
                    </a:ext>
                  </a:extLst>
                </a:gridCol>
                <a:gridCol w="2917031">
                  <a:extLst>
                    <a:ext uri="{9D8B030D-6E8A-4147-A177-3AD203B41FA5}">
                      <a16:colId xmlns:a16="http://schemas.microsoft.com/office/drawing/2014/main" val="3905630978"/>
                    </a:ext>
                  </a:extLst>
                </a:gridCol>
                <a:gridCol w="2721769">
                  <a:extLst>
                    <a:ext uri="{9D8B030D-6E8A-4147-A177-3AD203B41FA5}">
                      <a16:colId xmlns:a16="http://schemas.microsoft.com/office/drawing/2014/main" val="1974828419"/>
                    </a:ext>
                  </a:extLst>
                </a:gridCol>
              </a:tblGrid>
              <a:tr h="3011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Escape sequences</a:t>
                      </a:r>
                      <a:endParaRPr lang="en-US" sz="3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Size in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Placeholders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624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\a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Bell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New 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\r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Carriage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\b 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24294"/>
                  </a:ext>
                </a:extLst>
              </a:tr>
              <a:tr h="1216624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\f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Formfeed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Horizontal tab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\v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tab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\"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Quotation 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314716"/>
                  </a:ext>
                </a:extLst>
              </a:tr>
              <a:tr h="1216624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\’</a:t>
                      </a:r>
                      <a:r>
                        <a:rPr lang="en-US" sz="2800" dirty="0"/>
                        <a:t>   Apostrophe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\\</a:t>
                      </a:r>
                      <a:r>
                        <a:rPr lang="en-US" sz="2800" dirty="0"/>
                        <a:t>   Backslash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\?</a:t>
                      </a:r>
                      <a:r>
                        <a:rPr lang="en-US" sz="2800" dirty="0"/>
                        <a:t>   Question 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\0  </a:t>
                      </a:r>
                      <a:r>
                        <a:rPr lang="en-US" sz="2800" dirty="0"/>
                        <a:t>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161958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5C35598-3F90-3A97-23D2-45A529D2D8AB}"/>
              </a:ext>
            </a:extLst>
          </p:cNvPr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Control characters (Escape sequences)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D7184-51D5-6889-73CB-938A77AA01BF}"/>
              </a:ext>
            </a:extLst>
          </p:cNvPr>
          <p:cNvSpPr txBox="1"/>
          <p:nvPr/>
        </p:nvSpPr>
        <p:spPr>
          <a:xfrm>
            <a:off x="1370012" y="979392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Certain non printing characters can be expressed in terms of escape sequence.</a:t>
            </a:r>
          </a:p>
        </p:txBody>
      </p:sp>
    </p:spTree>
    <p:extLst>
      <p:ext uri="{BB962C8B-B14F-4D97-AF65-F5344CB8AC3E}">
        <p14:creationId xmlns:p14="http://schemas.microsoft.com/office/powerpoint/2010/main" val="39047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C35598-3F90-3A97-23D2-45A529D2D8AB}"/>
              </a:ext>
            </a:extLst>
          </p:cNvPr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D7184-51D5-6889-73CB-938A77AA01BF}"/>
              </a:ext>
            </a:extLst>
          </p:cNvPr>
          <p:cNvSpPr txBox="1"/>
          <p:nvPr/>
        </p:nvSpPr>
        <p:spPr>
          <a:xfrm>
            <a:off x="1370012" y="979392"/>
            <a:ext cx="1028700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Variable is like a container (storage space) with a name in which you can store data.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Once a variable is created, we can store value in it. We can change the value stored in a variable as many times as we want, but we should make sure we store the correct data type value</a:t>
            </a:r>
            <a:r>
              <a:rPr lang="en-US" sz="2000" dirty="0"/>
              <a:t>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2612D-F8A8-5350-9272-4CFA060350A9}"/>
              </a:ext>
            </a:extLst>
          </p:cNvPr>
          <p:cNvSpPr txBox="1"/>
          <p:nvPr/>
        </p:nvSpPr>
        <p:spPr>
          <a:xfrm>
            <a:off x="1903412" y="3320838"/>
            <a:ext cx="7239000" cy="109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data_type  var_name;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int x=10;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B7A56-A07A-CA7D-5E60-BE73099EE710}"/>
              </a:ext>
            </a:extLst>
          </p:cNvPr>
          <p:cNvSpPr txBox="1"/>
          <p:nvPr/>
        </p:nvSpPr>
        <p:spPr>
          <a:xfrm>
            <a:off x="760412" y="4521300"/>
            <a:ext cx="10287000" cy="1486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We can even declare a variable outside the main() function, using the extern keyword.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sv-SE" sz="2800" dirty="0">
                <a:solidFill>
                  <a:schemeClr val="accent6">
                    <a:lumMod val="75000"/>
                  </a:schemeClr>
                </a:solidFill>
              </a:rPr>
              <a:t>                 extern int a;extern float b;extern double c, d;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C35598-3F90-3A97-23D2-45A529D2D8AB}"/>
              </a:ext>
            </a:extLst>
          </p:cNvPr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D7184-51D5-6889-73CB-938A77AA01BF}"/>
              </a:ext>
            </a:extLst>
          </p:cNvPr>
          <p:cNvSpPr txBox="1"/>
          <p:nvPr/>
        </p:nvSpPr>
        <p:spPr>
          <a:xfrm>
            <a:off x="1217612" y="779044"/>
            <a:ext cx="10287000" cy="26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If we want to use some data value in a C program, we can also directly use a value, instead of creating a variable to store the value. When we use a value directly in C program without creating a variable, it is known as a Literal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A literal is used when we want to use a fixed value in the program, hence literals are also called Constants.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E225D-9F57-A5EF-04F8-D3FE9D4D25A2}"/>
              </a:ext>
            </a:extLst>
          </p:cNvPr>
          <p:cNvSpPr txBox="1"/>
          <p:nvPr/>
        </p:nvSpPr>
        <p:spPr>
          <a:xfrm>
            <a:off x="531813" y="3429000"/>
            <a:ext cx="11137058" cy="329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literals types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Integer Literal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Character Literal                       ‘A’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Floating-point Literal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55.8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String Literals                           “ABCD”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Escape Sequences                      \n \t </a:t>
            </a:r>
          </a:p>
        </p:txBody>
      </p:sp>
    </p:spTree>
    <p:extLst>
      <p:ext uri="{BB962C8B-B14F-4D97-AF65-F5344CB8AC3E}">
        <p14:creationId xmlns:p14="http://schemas.microsoft.com/office/powerpoint/2010/main" val="15062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C35598-3F90-3A97-23D2-45A529D2D8AB}"/>
              </a:ext>
            </a:extLst>
          </p:cNvPr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D7184-51D5-6889-73CB-938A77AA01BF}"/>
              </a:ext>
            </a:extLst>
          </p:cNvPr>
          <p:cNvSpPr txBox="1"/>
          <p:nvPr/>
        </p:nvSpPr>
        <p:spPr>
          <a:xfrm>
            <a:off x="1217612" y="779044"/>
            <a:ext cx="10287000" cy="303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If you want to create a variable whose value cannot be changed, then you can use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sz="2800" dirty="0"/>
              <a:t> keyword to create a constant value variable.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variables which have type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sz="2800" dirty="0"/>
              <a:t>, cannot be changed by the program. We can provide a value while defining the variable, and then, throughout the program, that variable will hold the same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E225D-9F57-A5EF-04F8-D3FE9D4D25A2}"/>
              </a:ext>
            </a:extLst>
          </p:cNvPr>
          <p:cNvSpPr txBox="1"/>
          <p:nvPr/>
        </p:nvSpPr>
        <p:spPr>
          <a:xfrm>
            <a:off x="525883" y="4114800"/>
            <a:ext cx="11137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const int marks =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6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Tokens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7D5B2C-A1E0-4F83-F3F7-2BA77122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1567979"/>
            <a:ext cx="9297987" cy="5182802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26" y="762001"/>
            <a:ext cx="10974386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smallest individual unit in the C program is known as C Token. Tokens are either keywords or identifiers, constants, variables, or any other symbol which has some meaning in C language. The C program can also be called a collection of various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555480" cy="6857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3200" b="1" dirty="0"/>
              <a:t>Keywords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762000"/>
            <a:ext cx="10820400" cy="1295400"/>
          </a:xfrm>
        </p:spPr>
        <p:txBody>
          <a:bodyPr>
            <a:normAutofit/>
          </a:bodyPr>
          <a:lstStyle/>
          <a:p>
            <a:r>
              <a:rPr lang="en-US" dirty="0"/>
              <a:t>Keywords are the words whose meaning has already been explained to the C compiler. There are only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dirty="0"/>
              <a:t> keywords available in C. The keywords are also called ‘Reserved words’.</a:t>
            </a:r>
            <a:endParaRPr lang="en-IN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A1301E-A07F-C4AF-DC15-B928CA64DA01}"/>
              </a:ext>
            </a:extLst>
          </p:cNvPr>
          <p:cNvSpPr txBox="1">
            <a:spLocks/>
          </p:cNvSpPr>
          <p:nvPr/>
        </p:nvSpPr>
        <p:spPr>
          <a:xfrm>
            <a:off x="541430" y="3429000"/>
            <a:ext cx="10124982" cy="3124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6A8EC-AF25-8181-38BD-11361B8F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57841"/>
              </p:ext>
            </p:extLst>
          </p:nvPr>
        </p:nvGraphicFramePr>
        <p:xfrm>
          <a:off x="541431" y="2133600"/>
          <a:ext cx="11105963" cy="44196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7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098">
                  <a:extLst>
                    <a:ext uri="{9D8B030D-6E8A-4147-A177-3AD203B41FA5}">
                      <a16:colId xmlns:a16="http://schemas.microsoft.com/office/drawing/2014/main" val="2958254031"/>
                    </a:ext>
                  </a:extLst>
                </a:gridCol>
                <a:gridCol w="2877098">
                  <a:extLst>
                    <a:ext uri="{9D8B030D-6E8A-4147-A177-3AD203B41FA5}">
                      <a16:colId xmlns:a16="http://schemas.microsoft.com/office/drawing/2014/main" val="1910000570"/>
                    </a:ext>
                  </a:extLst>
                </a:gridCol>
                <a:gridCol w="2877098">
                  <a:extLst>
                    <a:ext uri="{9D8B030D-6E8A-4147-A177-3AD203B41FA5}">
                      <a16:colId xmlns:a16="http://schemas.microsoft.com/office/drawing/2014/main" val="2326339402"/>
                    </a:ext>
                  </a:extLst>
                </a:gridCol>
              </a:tblGrid>
              <a:tr h="4723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Keywords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80"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80"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switch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352349"/>
                  </a:ext>
                </a:extLst>
              </a:tr>
              <a:tr h="506080"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99903"/>
                  </a:ext>
                </a:extLst>
              </a:tr>
              <a:tr h="506080">
                <a:tc>
                  <a:txBody>
                    <a:bodyPr/>
                    <a:lstStyle/>
                    <a:p>
                      <a:r>
                        <a:rPr lang="en-US"/>
                        <a:t>const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74559"/>
                  </a:ext>
                </a:extLst>
              </a:tr>
              <a:tr h="506080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05405"/>
                  </a:ext>
                </a:extLst>
              </a:tr>
              <a:tr h="472301"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volatile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16615"/>
                  </a:ext>
                </a:extLst>
              </a:tr>
              <a:tr h="472301"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sizeof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998362"/>
                  </a:ext>
                </a:extLst>
              </a:tr>
              <a:tr h="472301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1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Identifiers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8200"/>
            <a:ext cx="10972800" cy="1905000"/>
          </a:xfrm>
        </p:spPr>
        <p:txBody>
          <a:bodyPr>
            <a:normAutofit/>
          </a:bodyPr>
          <a:lstStyle/>
          <a:p>
            <a:r>
              <a:rPr lang="en-US" dirty="0"/>
              <a:t>Identifiers are words or texts used to identify anything in the C language.</a:t>
            </a:r>
          </a:p>
          <a:p>
            <a:r>
              <a:rPr lang="en-US" sz="2800" dirty="0"/>
              <a:t>Identifiers refer to the names of variable, functions ,etc. created by the programmer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6447B-8CBC-8AA5-43B0-D6D06A52B4B2}"/>
              </a:ext>
            </a:extLst>
          </p:cNvPr>
          <p:cNvSpPr txBox="1"/>
          <p:nvPr/>
        </p:nvSpPr>
        <p:spPr>
          <a:xfrm>
            <a:off x="684212" y="3048000"/>
            <a:ext cx="11201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An identifier is a long sequence of letters(a-z &amp; A-Z) and numbers(0-9).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No special character except underscore ( _ ) can be used as an identifier.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Keyword should not be used as an identifier name.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C</a:t>
            </a:r>
            <a:r>
              <a:rPr lang="en-US" sz="2400" dirty="0"/>
              <a:t> is case sensitive. So using case is significant.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First character of an identifier can be letter, underscore ( _ ) but not 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3200" b="1" dirty="0"/>
              <a:t>Character Set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98811"/>
            <a:ext cx="10896600" cy="83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character denotes any alphabet, digit or special symbol used to represent information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6447B-8CBC-8AA5-43B0-D6D06A52B4B2}"/>
              </a:ext>
            </a:extLst>
          </p:cNvPr>
          <p:cNvSpPr txBox="1"/>
          <p:nvPr/>
        </p:nvSpPr>
        <p:spPr>
          <a:xfrm>
            <a:off x="646112" y="3200400"/>
            <a:ext cx="10896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ES" sz="3200" dirty="0"/>
              <a:t>  </a:t>
            </a:r>
            <a:r>
              <a:rPr lang="es-ES" sz="3200" dirty="0" err="1">
                <a:solidFill>
                  <a:schemeClr val="accent6">
                    <a:lumMod val="75000"/>
                  </a:schemeClr>
                </a:solidFill>
              </a:rPr>
              <a:t>Alphabets</a:t>
            </a: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es-ES" sz="3200" dirty="0"/>
              <a:t>A, B, ….., Y, Z a, b, ……, y, z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ES" sz="3200" dirty="0"/>
              <a:t>  </a:t>
            </a:r>
            <a:r>
              <a:rPr lang="es-ES" sz="3200" dirty="0" err="1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es-ES" sz="3200" dirty="0"/>
              <a:t>0, 1, 2, 3, 4, 5, 6, 7, 8, 9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s-ES" sz="3200" dirty="0" err="1">
                <a:solidFill>
                  <a:schemeClr val="accent6">
                    <a:lumMod val="75000"/>
                  </a:schemeClr>
                </a:solidFill>
              </a:rPr>
              <a:t>Special</a:t>
            </a: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 symbols - </a:t>
            </a:r>
            <a:r>
              <a:rPr lang="es-ES" sz="3200" dirty="0"/>
              <a:t>~ ‘ ! @ # % ^ &amp; * ( ) _ - + = | \ { }[ ] : ; " ‘  </a:t>
            </a:r>
          </a:p>
          <a:p>
            <a:r>
              <a:rPr lang="es-ES" sz="3200" dirty="0"/>
              <a:t>                                      &lt; &gt; , . ? 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16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Data types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371600"/>
            <a:ext cx="11430000" cy="1524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Datatype defines the type of data being used. Whenever we define a variable or use any data in the C language program, we have to specify the type of the data, so that the compiler knows what type of data to expect.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6447B-8CBC-8AA5-43B0-D6D06A52B4B2}"/>
              </a:ext>
            </a:extLst>
          </p:cNvPr>
          <p:cNvSpPr txBox="1"/>
          <p:nvPr/>
        </p:nvSpPr>
        <p:spPr>
          <a:xfrm>
            <a:off x="379412" y="5486400"/>
            <a:ext cx="11087100" cy="12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dirty="0"/>
              <a:t>The size for different data types depends on the compiler and processor types, in short, it depends on the Computer on which you are running the C language and the version of the C compiler that you have installed.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275116-15CA-8424-EB03-4264D21AD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28541"/>
              </p:ext>
            </p:extLst>
          </p:nvPr>
        </p:nvGraphicFramePr>
        <p:xfrm>
          <a:off x="1103312" y="2904565"/>
          <a:ext cx="10020300" cy="228988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33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892">
                  <a:extLst>
                    <a:ext uri="{9D8B030D-6E8A-4147-A177-3AD203B41FA5}">
                      <a16:colId xmlns:a16="http://schemas.microsoft.com/office/drawing/2014/main" val="2958254031"/>
                    </a:ext>
                  </a:extLst>
                </a:gridCol>
              </a:tblGrid>
              <a:tr h="377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Common data types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-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char -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long - long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float - float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616615"/>
                  </a:ext>
                </a:extLst>
              </a:tr>
              <a:tr h="3777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double - long float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98362"/>
                  </a:ext>
                </a:extLst>
              </a:tr>
              <a:tr h="3777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int a =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5550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;float a =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;double a =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10.09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;char b = 'A';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8DA1B4-0CDC-9BCC-DB6E-519DFB742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685800"/>
            <a:ext cx="10663419" cy="59097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22914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 Data type Modifiers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592132"/>
            <a:ext cx="11430000" cy="1066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the C language datatype modifiers are available for numeric value, that are used along with the basic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78ED7-9C34-1B39-1662-0D55313B2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68293"/>
              </p:ext>
            </p:extLst>
          </p:nvPr>
        </p:nvGraphicFramePr>
        <p:xfrm>
          <a:off x="1084262" y="3406588"/>
          <a:ext cx="10020300" cy="23164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1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951163761"/>
                    </a:ext>
                  </a:extLst>
                </a:gridCol>
              </a:tblGrid>
              <a:tr h="37778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signed</a:t>
                      </a:r>
                      <a:endParaRPr lang="en-US" sz="3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 unsigned</a:t>
                      </a:r>
                      <a:endParaRPr lang="en-US" sz="3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Negative and Positive value represent by signed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Only Positive value represented by unsigned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130585"/>
                  </a:ext>
                </a:extLst>
              </a:tr>
              <a:tr h="377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%d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111131"/>
                  </a:ext>
                </a:extLst>
              </a:tr>
              <a:tr h="37778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55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3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88" y="76200"/>
            <a:ext cx="9479280" cy="6095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Datatype Size-Range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78ED7-9C34-1B39-1662-0D55313B2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50851"/>
              </p:ext>
            </p:extLst>
          </p:nvPr>
        </p:nvGraphicFramePr>
        <p:xfrm>
          <a:off x="531812" y="1626812"/>
          <a:ext cx="11125200" cy="514721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95116376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056309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74828419"/>
                    </a:ext>
                  </a:extLst>
                </a:gridCol>
              </a:tblGrid>
              <a:tr h="660986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Datatype</a:t>
                      </a:r>
                    </a:p>
                  </a:txBody>
                  <a:tcPr marL="38100" marR="38100" marT="76200" marB="762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Size in Byte</a:t>
                      </a:r>
                    </a:p>
                  </a:txBody>
                  <a:tcPr marL="38100" marR="381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Minimum Value</a:t>
                      </a:r>
                    </a:p>
                  </a:txBody>
                  <a:tcPr marL="38100" marR="381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Maximum Value</a:t>
                      </a:r>
                    </a:p>
                  </a:txBody>
                  <a:tcPr marL="38100" marR="381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68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Character ( </a:t>
                      </a:r>
                      <a:r>
                        <a:rPr lang="en-US" b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>
                          <a:effectLst/>
                        </a:rPr>
                        <a:t>)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842177"/>
                  </a:ext>
                </a:extLst>
              </a:tr>
              <a:tr h="367214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Unsigned Character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130198"/>
                  </a:ext>
                </a:extLst>
              </a:tr>
              <a:tr h="606768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Short Integer ( </a:t>
                      </a:r>
                      <a:r>
                        <a:rPr lang="en-US" b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6353"/>
                  </a:ext>
                </a:extLst>
              </a:tr>
              <a:tr h="367214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Unsigned Short Int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65535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16761"/>
                  </a:ext>
                </a:extLst>
              </a:tr>
              <a:tr h="367214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Integer ( </a:t>
                      </a:r>
                      <a:r>
                        <a:rPr lang="en-US" b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 )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2147483647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059868"/>
                  </a:ext>
                </a:extLst>
              </a:tr>
              <a:tr h="367214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Unsigned Integer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4294967295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91617"/>
                  </a:ext>
                </a:extLst>
              </a:tr>
              <a:tr h="367214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Long Integer ( </a:t>
                      </a:r>
                      <a:r>
                        <a:rPr lang="en-US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long</a:t>
                      </a:r>
                      <a:r>
                        <a:rPr lang="en-US" dirty="0">
                          <a:effectLst/>
                        </a:rPr>
                        <a:t> )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-9223372036854775808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9223372036854775807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8068"/>
                  </a:ext>
                </a:extLst>
              </a:tr>
              <a:tr h="66098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Unsigned Long Int</a:t>
                      </a:r>
                    </a:p>
                  </a:txBody>
                  <a:tcPr marL="381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18446744073709551615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00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563</TotalTime>
  <Words>978</Words>
  <Application>Microsoft Office PowerPoint</Application>
  <PresentationFormat>Custom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Constantia</vt:lpstr>
      <vt:lpstr>inherit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250</cp:revision>
  <dcterms:created xsi:type="dcterms:W3CDTF">2021-12-19T05:09:16Z</dcterms:created>
  <dcterms:modified xsi:type="dcterms:W3CDTF">2022-11-01T04:43:52Z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