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75" r:id="rId6"/>
    <p:sldId id="295" r:id="rId7"/>
    <p:sldId id="294" r:id="rId8"/>
    <p:sldId id="296" r:id="rId9"/>
    <p:sldId id="297" r:id="rId10"/>
    <p:sldId id="298" r:id="rId11"/>
    <p:sldId id="299" r:id="rId12"/>
    <p:sldId id="300" r:id="rId13"/>
    <p:sldId id="259"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92" autoAdjust="0"/>
  </p:normalViewPr>
  <p:slideViewPr>
    <p:cSldViewPr>
      <p:cViewPr varScale="1">
        <p:scale>
          <a:sx n="82" d="100"/>
          <a:sy n="82" d="100"/>
        </p:scale>
        <p:origin x="874" y="8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11/1/2022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11/1/2022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11/1/2022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11/1/2022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11/1/2022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11/1/2022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11/1/2022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11/1/2022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11/1/2022</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11/1/2022</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11/1/2022</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11/1/2022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11/1/2022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11/1/2022</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C Programming</a:t>
            </a:r>
          </a:p>
        </p:txBody>
      </p:sp>
      <p:graphicFrame>
        <p:nvGraphicFramePr>
          <p:cNvPr id="4" name="Table 3"/>
          <p:cNvGraphicFramePr>
            <a:graphicFrameLocks noGrp="1"/>
          </p:cNvGraphicFramePr>
          <p:nvPr>
            <p:extLst>
              <p:ext uri="{D42A27DB-BD31-4B8C-83A1-F6EECF244321}">
                <p14:modId xmlns:p14="http://schemas.microsoft.com/office/powerpoint/2010/main" val="2221055080"/>
              </p:ext>
            </p:extLst>
          </p:nvPr>
        </p:nvGraphicFramePr>
        <p:xfrm>
          <a:off x="455612" y="2209800"/>
          <a:ext cx="11041040" cy="2426074"/>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535546998"/>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Control Statements</a:t>
                      </a:r>
                    </a:p>
                  </a:txBody>
                  <a:tcPr anchor="ctr"/>
                </a:tc>
                <a:tc hMerge="1">
                  <a:txBody>
                    <a:bodyPr/>
                    <a:lstStyle/>
                    <a:p>
                      <a:endParaRPr lang="en-US"/>
                    </a:p>
                  </a:txBody>
                  <a:tcPr/>
                </a:tc>
                <a:extLst>
                  <a:ext uri="{0D108BD9-81ED-4DB2-BD59-A6C34878D82A}">
                    <a16:rowId xmlns:a16="http://schemas.microsoft.com/office/drawing/2014/main" val="10000"/>
                  </a:ext>
                </a:extLst>
              </a:tr>
              <a:tr h="75583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For Loop</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While Loop</a:t>
                      </a:r>
                    </a:p>
                  </a:txBody>
                  <a:tcPr anchor="ctr"/>
                </a:tc>
                <a:extLst>
                  <a:ext uri="{0D108BD9-81ED-4DB2-BD59-A6C34878D82A}">
                    <a16:rowId xmlns:a16="http://schemas.microsoft.com/office/drawing/2014/main" val="10001"/>
                  </a:ext>
                </a:extLst>
              </a:tr>
              <a:tr h="75583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Do-While Loop</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Break</a:t>
                      </a:r>
                    </a:p>
                  </a:txBody>
                  <a:tcPr anchor="ctr"/>
                </a:tc>
                <a:extLst>
                  <a:ext uri="{0D108BD9-81ED-4DB2-BD59-A6C34878D82A}">
                    <a16:rowId xmlns:a16="http://schemas.microsoft.com/office/drawing/2014/main" val="932317370"/>
                  </a:ext>
                </a:extLst>
              </a:tr>
              <a:tr h="424454">
                <a:tc gridSpan="2">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Continue</a:t>
                      </a:r>
                    </a:p>
                  </a:txBody>
                  <a:tcPr anchor="ct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Loop</a:t>
            </a:r>
          </a:p>
        </p:txBody>
      </p:sp>
      <p:sp>
        <p:nvSpPr>
          <p:cNvPr id="2" name="Content Placeholder 3">
            <a:extLst>
              <a:ext uri="{FF2B5EF4-FFF2-40B4-BE49-F238E27FC236}">
                <a16:creationId xmlns:a16="http://schemas.microsoft.com/office/drawing/2014/main" id="{D7B5ACF5-358C-A9FA-49D8-AF95F54A052F}"/>
              </a:ext>
            </a:extLst>
          </p:cNvPr>
          <p:cNvSpPr>
            <a:spLocks noGrp="1"/>
          </p:cNvSpPr>
          <p:nvPr>
            <p:ph idx="1"/>
          </p:nvPr>
        </p:nvSpPr>
        <p:spPr>
          <a:xfrm>
            <a:off x="684212" y="1295400"/>
            <a:ext cx="10972800" cy="5410200"/>
          </a:xfrm>
        </p:spPr>
        <p:txBody>
          <a:bodyPr>
            <a:normAutofit/>
          </a:bodyPr>
          <a:lstStyle/>
          <a:p>
            <a:r>
              <a:rPr lang="en-US" dirty="0"/>
              <a:t>loops are used to execute a single statement or a set of statements, repeatedly, until a particular condition is satisfied.</a:t>
            </a:r>
            <a:endParaRPr lang="en-IN" dirty="0"/>
          </a:p>
        </p:txBody>
      </p:sp>
      <p:pic>
        <p:nvPicPr>
          <p:cNvPr id="5" name="Picture 4">
            <a:extLst>
              <a:ext uri="{FF2B5EF4-FFF2-40B4-BE49-F238E27FC236}">
                <a16:creationId xmlns:a16="http://schemas.microsoft.com/office/drawing/2014/main" id="{3B6B0161-FCA3-EF47-0A95-A7A53C108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2435549"/>
            <a:ext cx="8839199" cy="4359923"/>
          </a:xfrm>
          <a:prstGeom prst="rect">
            <a:avLst/>
          </a:prstGeom>
        </p:spPr>
      </p:pic>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Loop</a:t>
            </a:r>
          </a:p>
        </p:txBody>
      </p:sp>
      <p:sp>
        <p:nvSpPr>
          <p:cNvPr id="2" name="Content Placeholder 3">
            <a:extLst>
              <a:ext uri="{FF2B5EF4-FFF2-40B4-BE49-F238E27FC236}">
                <a16:creationId xmlns:a16="http://schemas.microsoft.com/office/drawing/2014/main" id="{D7B5ACF5-358C-A9FA-49D8-AF95F54A052F}"/>
              </a:ext>
            </a:extLst>
          </p:cNvPr>
          <p:cNvSpPr>
            <a:spLocks noGrp="1"/>
          </p:cNvSpPr>
          <p:nvPr>
            <p:ph idx="1"/>
          </p:nvPr>
        </p:nvSpPr>
        <p:spPr>
          <a:xfrm>
            <a:off x="684212" y="914400"/>
            <a:ext cx="11201400" cy="5791200"/>
          </a:xfrm>
        </p:spPr>
        <p:txBody>
          <a:bodyPr>
            <a:normAutofit fontScale="85000" lnSpcReduction="10000"/>
          </a:bodyPr>
          <a:lstStyle/>
          <a:p>
            <a:pPr algn="ctr"/>
            <a:r>
              <a:rPr lang="en-US" dirty="0"/>
              <a:t>Loops are broadly classified into two types:</a:t>
            </a:r>
          </a:p>
          <a:p>
            <a:pPr>
              <a:buFont typeface="Wingdings" panose="05000000000000000000" pitchFamily="2" charset="2"/>
              <a:buChar char="Ø"/>
            </a:pPr>
            <a:r>
              <a:rPr lang="en-US" dirty="0"/>
              <a:t>Entry controlled loops</a:t>
            </a:r>
          </a:p>
          <a:p>
            <a:r>
              <a:rPr lang="en-US" dirty="0"/>
              <a:t>In this kind of loop, the condition is checked before executing the loop's body. So, if the condition is never true, it won't execute even once. For example, for and while loop.</a:t>
            </a:r>
          </a:p>
          <a:p>
            <a:pPr>
              <a:buFont typeface="Wingdings" panose="05000000000000000000" pitchFamily="2" charset="2"/>
              <a:buChar char="Ø"/>
            </a:pPr>
            <a:r>
              <a:rPr lang="en-US" dirty="0"/>
              <a:t> Exit controlled loops</a:t>
            </a:r>
          </a:p>
          <a:p>
            <a:r>
              <a:rPr lang="en-US" dirty="0"/>
              <a:t>In this kind of loop, the condition is checked after the loop's body is executed, i.e., in the end. Hence, even if the condition is not fulfilled, this loop will execute one time. The do-while loop is an example of exit controlled loop</a:t>
            </a:r>
          </a:p>
          <a:p>
            <a:pPr>
              <a:buFont typeface="Wingdings" panose="05000000000000000000" pitchFamily="2" charset="2"/>
              <a:buChar char="Ø"/>
            </a:pPr>
            <a:r>
              <a:rPr lang="en-US" dirty="0"/>
              <a:t>There are 3 types of Loop in C language:</a:t>
            </a:r>
          </a:p>
          <a:p>
            <a:r>
              <a:rPr lang="en-US" dirty="0"/>
              <a:t>while loop</a:t>
            </a:r>
          </a:p>
          <a:p>
            <a:r>
              <a:rPr lang="en-US" dirty="0"/>
              <a:t>for loop</a:t>
            </a:r>
          </a:p>
          <a:p>
            <a:r>
              <a:rPr lang="en-US" dirty="0"/>
              <a:t>do while loop</a:t>
            </a:r>
            <a:endParaRPr lang="en-IN" dirty="0"/>
          </a:p>
        </p:txBody>
      </p:sp>
    </p:spTree>
    <p:extLst>
      <p:ext uri="{BB962C8B-B14F-4D97-AF65-F5344CB8AC3E}">
        <p14:creationId xmlns:p14="http://schemas.microsoft.com/office/powerpoint/2010/main" val="10537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r>
              <a:rPr lang="en-US" sz="4000" b="1" dirty="0"/>
              <a:t>For Loop</a:t>
            </a:r>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pic>
        <p:nvPicPr>
          <p:cNvPr id="8" name="Content Placeholder 7">
            <a:extLst>
              <a:ext uri="{FF2B5EF4-FFF2-40B4-BE49-F238E27FC236}">
                <a16:creationId xmlns:a16="http://schemas.microsoft.com/office/drawing/2014/main" id="{24E73B28-6147-F922-57F4-A94258AD0F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12491" y="146319"/>
            <a:ext cx="7226607" cy="1834881"/>
          </a:xfrm>
        </p:spPr>
      </p:pic>
      <p:sp>
        <p:nvSpPr>
          <p:cNvPr id="10" name="TextBox 9">
            <a:extLst>
              <a:ext uri="{FF2B5EF4-FFF2-40B4-BE49-F238E27FC236}">
                <a16:creationId xmlns:a16="http://schemas.microsoft.com/office/drawing/2014/main" id="{C5CCFA22-FCE2-41E4-FB92-4D1FC6354ED5}"/>
              </a:ext>
            </a:extLst>
          </p:cNvPr>
          <p:cNvSpPr txBox="1"/>
          <p:nvPr/>
        </p:nvSpPr>
        <p:spPr>
          <a:xfrm>
            <a:off x="493712" y="2133600"/>
            <a:ext cx="11620500" cy="4208524"/>
          </a:xfrm>
          <a:prstGeom prst="rect">
            <a:avLst/>
          </a:prstGeom>
          <a:noFill/>
        </p:spPr>
        <p:txBody>
          <a:bodyPr wrap="square">
            <a:spAutoFit/>
          </a:bodyPr>
          <a:lstStyle/>
          <a:p>
            <a:pPr marL="342900" indent="-342900">
              <a:buFont typeface="Wingdings" panose="05000000000000000000" pitchFamily="2" charset="2"/>
              <a:buChar char="Ø"/>
            </a:pPr>
            <a:r>
              <a:rPr lang="en-US" dirty="0"/>
              <a:t>The for loop in C is used to execute a set of statements repeatedly until a particular condition is satisfied.</a:t>
            </a:r>
          </a:p>
          <a:p>
            <a:endParaRPr lang="en-US" dirty="0"/>
          </a:p>
          <a:p>
            <a:r>
              <a:rPr lang="en-US" dirty="0"/>
              <a:t>The for loop is executed as follows:</a:t>
            </a:r>
          </a:p>
          <a:p>
            <a:pPr marL="304747" indent="-304747">
              <a:lnSpc>
                <a:spcPct val="80000"/>
              </a:lnSpc>
              <a:spcBef>
                <a:spcPts val="1800"/>
              </a:spcBef>
              <a:buClr>
                <a:schemeClr val="accent1">
                  <a:lumMod val="75000"/>
                </a:schemeClr>
              </a:buClr>
              <a:buFont typeface="Arial" pitchFamily="34" charset="0"/>
              <a:buChar char="•"/>
            </a:pPr>
            <a:r>
              <a:rPr lang="en-US" dirty="0"/>
              <a:t>It first evaluates the initialization code.</a:t>
            </a:r>
          </a:p>
          <a:p>
            <a:pPr marL="304747" indent="-304747">
              <a:lnSpc>
                <a:spcPct val="80000"/>
              </a:lnSpc>
              <a:spcBef>
                <a:spcPts val="1800"/>
              </a:spcBef>
              <a:buClr>
                <a:schemeClr val="accent1">
                  <a:lumMod val="75000"/>
                </a:schemeClr>
              </a:buClr>
              <a:buFont typeface="Arial" pitchFamily="34" charset="0"/>
              <a:buChar char="•"/>
            </a:pPr>
            <a:r>
              <a:rPr lang="en-US" dirty="0"/>
              <a:t>Then it checks the condition expression.</a:t>
            </a:r>
          </a:p>
          <a:p>
            <a:pPr marL="304747" indent="-304747">
              <a:lnSpc>
                <a:spcPct val="80000"/>
              </a:lnSpc>
              <a:spcBef>
                <a:spcPts val="1800"/>
              </a:spcBef>
              <a:buClr>
                <a:schemeClr val="accent1">
                  <a:lumMod val="75000"/>
                </a:schemeClr>
              </a:buClr>
              <a:buFont typeface="Arial" pitchFamily="34" charset="0"/>
              <a:buChar char="•"/>
            </a:pPr>
            <a:r>
              <a:rPr lang="en-US" dirty="0"/>
              <a:t>If it is true, it executes the </a:t>
            </a:r>
            <a:r>
              <a:rPr lang="en-US"/>
              <a:t>for-loop body </a:t>
            </a:r>
            <a:endParaRPr lang="en-US" dirty="0"/>
          </a:p>
          <a:p>
            <a:pPr marL="304747" indent="-304747">
              <a:lnSpc>
                <a:spcPct val="80000"/>
              </a:lnSpc>
              <a:spcBef>
                <a:spcPts val="1800"/>
              </a:spcBef>
              <a:buClr>
                <a:schemeClr val="accent1">
                  <a:lumMod val="75000"/>
                </a:schemeClr>
              </a:buClr>
              <a:buFont typeface="Arial" pitchFamily="34" charset="0"/>
              <a:buChar char="•"/>
            </a:pPr>
            <a:r>
              <a:rPr lang="en-US" dirty="0"/>
              <a:t>Then it evaluate the increment/decrement condition and again follows from step 2.</a:t>
            </a:r>
          </a:p>
          <a:p>
            <a:pPr marL="304747" indent="-304747">
              <a:lnSpc>
                <a:spcPct val="80000"/>
              </a:lnSpc>
              <a:spcBef>
                <a:spcPts val="1800"/>
              </a:spcBef>
              <a:buClr>
                <a:schemeClr val="accent1">
                  <a:lumMod val="75000"/>
                </a:schemeClr>
              </a:buClr>
              <a:buFont typeface="Arial" pitchFamily="34" charset="0"/>
              <a:buChar char="•"/>
            </a:pPr>
            <a:r>
              <a:rPr lang="en-US" dirty="0"/>
              <a:t>When the condition expression becomes false, it exits the loop.</a:t>
            </a:r>
          </a:p>
        </p:txBody>
      </p:sp>
    </p:spTree>
    <p:extLst>
      <p:ext uri="{BB962C8B-B14F-4D97-AF65-F5344CB8AC3E}">
        <p14:creationId xmlns:p14="http://schemas.microsoft.com/office/powerpoint/2010/main" val="189987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r>
              <a:rPr lang="en-US" sz="4000" b="1" dirty="0"/>
              <a:t>Nested For Loop</a:t>
            </a:r>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10" name="TextBox 9">
            <a:extLst>
              <a:ext uri="{FF2B5EF4-FFF2-40B4-BE49-F238E27FC236}">
                <a16:creationId xmlns:a16="http://schemas.microsoft.com/office/drawing/2014/main" id="{C5CCFA22-FCE2-41E4-FB92-4D1FC6354ED5}"/>
              </a:ext>
            </a:extLst>
          </p:cNvPr>
          <p:cNvSpPr txBox="1"/>
          <p:nvPr/>
        </p:nvSpPr>
        <p:spPr>
          <a:xfrm>
            <a:off x="527859" y="5097493"/>
            <a:ext cx="11620500" cy="1200329"/>
          </a:xfrm>
          <a:prstGeom prst="rect">
            <a:avLst/>
          </a:prstGeom>
          <a:noFill/>
        </p:spPr>
        <p:txBody>
          <a:bodyPr wrap="square">
            <a:spAutoFit/>
          </a:bodyPr>
          <a:lstStyle/>
          <a:p>
            <a:pPr marL="342900" indent="-342900">
              <a:buFont typeface="Wingdings" panose="05000000000000000000" pitchFamily="2" charset="2"/>
              <a:buChar char="Ø"/>
            </a:pPr>
            <a:r>
              <a:rPr lang="en-US" dirty="0"/>
              <a:t>We can also have nested for loops, </a:t>
            </a:r>
            <a:r>
              <a:rPr lang="en-US" dirty="0" err="1"/>
              <a:t>i.e</a:t>
            </a:r>
            <a:r>
              <a:rPr lang="en-US" dirty="0"/>
              <a:t> one for loop inside another for loop in C language. </a:t>
            </a:r>
          </a:p>
          <a:p>
            <a:pPr marL="342900" indent="-342900">
              <a:buFont typeface="Wingdings" panose="05000000000000000000" pitchFamily="2" charset="2"/>
              <a:buChar char="Ø"/>
            </a:pPr>
            <a:r>
              <a:rPr lang="en-US" dirty="0"/>
              <a:t>This type of loop is generally used while working with multi-dimensional arrays</a:t>
            </a:r>
          </a:p>
        </p:txBody>
      </p:sp>
      <p:pic>
        <p:nvPicPr>
          <p:cNvPr id="7" name="Content Placeholder 6">
            <a:extLst>
              <a:ext uri="{FF2B5EF4-FFF2-40B4-BE49-F238E27FC236}">
                <a16:creationId xmlns:a16="http://schemas.microsoft.com/office/drawing/2014/main" id="{4CA3A966-36BE-45E7-F77A-8F02425677A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0012" y="1524000"/>
            <a:ext cx="8761501" cy="3183058"/>
          </a:xfrm>
        </p:spPr>
      </p:pic>
    </p:spTree>
    <p:extLst>
      <p:ext uri="{BB962C8B-B14F-4D97-AF65-F5344CB8AC3E}">
        <p14:creationId xmlns:p14="http://schemas.microsoft.com/office/powerpoint/2010/main" val="30060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r>
              <a:rPr lang="en-US" sz="4000" b="1" dirty="0"/>
              <a:t>While Loop</a:t>
            </a:r>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10" name="TextBox 9">
            <a:extLst>
              <a:ext uri="{FF2B5EF4-FFF2-40B4-BE49-F238E27FC236}">
                <a16:creationId xmlns:a16="http://schemas.microsoft.com/office/drawing/2014/main" id="{C5CCFA22-FCE2-41E4-FB92-4D1FC6354ED5}"/>
              </a:ext>
            </a:extLst>
          </p:cNvPr>
          <p:cNvSpPr txBox="1"/>
          <p:nvPr/>
        </p:nvSpPr>
        <p:spPr>
          <a:xfrm>
            <a:off x="379412" y="3429000"/>
            <a:ext cx="11620500" cy="2308324"/>
          </a:xfrm>
          <a:prstGeom prst="rect">
            <a:avLst/>
          </a:prstGeom>
          <a:noFill/>
        </p:spPr>
        <p:txBody>
          <a:bodyPr wrap="square">
            <a:spAutoFit/>
          </a:bodyPr>
          <a:lstStyle/>
          <a:p>
            <a:pPr marL="342900" indent="-342900" algn="ctr">
              <a:buFont typeface="Wingdings" panose="05000000000000000000" pitchFamily="2" charset="2"/>
              <a:buChar char="Ø"/>
            </a:pPr>
            <a:r>
              <a:rPr lang="en-US" b="1" dirty="0"/>
              <a:t>How while loop works?</a:t>
            </a:r>
          </a:p>
          <a:p>
            <a:pPr marL="342900" indent="-342900">
              <a:buFont typeface="Wingdings" panose="05000000000000000000" pitchFamily="2" charset="2"/>
              <a:buChar char="Ø"/>
            </a:pPr>
            <a:r>
              <a:rPr lang="en-US" dirty="0"/>
              <a:t>The while loop evaluates the </a:t>
            </a:r>
            <a:r>
              <a:rPr lang="en-US" dirty="0" err="1"/>
              <a:t>testExpression</a:t>
            </a:r>
            <a:r>
              <a:rPr lang="en-US" dirty="0"/>
              <a:t>(condition) inside the parentheses ().</a:t>
            </a:r>
          </a:p>
          <a:p>
            <a:pPr marL="342900" indent="-342900">
              <a:buFont typeface="Wingdings" panose="05000000000000000000" pitchFamily="2" charset="2"/>
              <a:buChar char="Ø"/>
            </a:pPr>
            <a:r>
              <a:rPr lang="en-US" dirty="0"/>
              <a:t>If </a:t>
            </a:r>
            <a:r>
              <a:rPr lang="en-US" dirty="0" err="1"/>
              <a:t>testExpression</a:t>
            </a:r>
            <a:r>
              <a:rPr lang="en-US" dirty="0"/>
              <a:t> is true, statements inside the body of while loop are executed. Then, </a:t>
            </a:r>
            <a:r>
              <a:rPr lang="en-US" dirty="0" err="1"/>
              <a:t>testExpression</a:t>
            </a:r>
            <a:r>
              <a:rPr lang="en-US" dirty="0"/>
              <a:t> is evaluated again.</a:t>
            </a:r>
          </a:p>
          <a:p>
            <a:pPr marL="342900" indent="-342900">
              <a:buFont typeface="Wingdings" panose="05000000000000000000" pitchFamily="2" charset="2"/>
              <a:buChar char="Ø"/>
            </a:pPr>
            <a:r>
              <a:rPr lang="en-US" dirty="0"/>
              <a:t>The process goes on until </a:t>
            </a:r>
            <a:r>
              <a:rPr lang="en-US" dirty="0" err="1"/>
              <a:t>testExpression</a:t>
            </a:r>
            <a:r>
              <a:rPr lang="en-US" dirty="0"/>
              <a:t> is evaluated to false.</a:t>
            </a:r>
          </a:p>
          <a:p>
            <a:pPr marL="342900" indent="-342900">
              <a:buFont typeface="Wingdings" panose="05000000000000000000" pitchFamily="2" charset="2"/>
              <a:buChar char="Ø"/>
            </a:pPr>
            <a:r>
              <a:rPr lang="en-US" dirty="0"/>
              <a:t>If </a:t>
            </a:r>
            <a:r>
              <a:rPr lang="en-US" dirty="0" err="1"/>
              <a:t>testExpression</a:t>
            </a:r>
            <a:r>
              <a:rPr lang="en-US" dirty="0"/>
              <a:t> is false, the loop terminates (ends).</a:t>
            </a:r>
          </a:p>
        </p:txBody>
      </p:sp>
      <p:pic>
        <p:nvPicPr>
          <p:cNvPr id="7" name="Content Placeholder 6">
            <a:extLst>
              <a:ext uri="{FF2B5EF4-FFF2-40B4-BE49-F238E27FC236}">
                <a16:creationId xmlns:a16="http://schemas.microsoft.com/office/drawing/2014/main" id="{A05E42A5-219A-A7C3-6223-89B88DA1D3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27612" y="387353"/>
            <a:ext cx="6278880" cy="2940462"/>
          </a:xfrm>
        </p:spPr>
      </p:pic>
    </p:spTree>
    <p:extLst>
      <p:ext uri="{BB962C8B-B14F-4D97-AF65-F5344CB8AC3E}">
        <p14:creationId xmlns:p14="http://schemas.microsoft.com/office/powerpoint/2010/main" val="68655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r>
              <a:rPr lang="en-US" sz="4000" b="1" dirty="0"/>
              <a:t>Do-While Loop</a:t>
            </a:r>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10" name="TextBox 9">
            <a:extLst>
              <a:ext uri="{FF2B5EF4-FFF2-40B4-BE49-F238E27FC236}">
                <a16:creationId xmlns:a16="http://schemas.microsoft.com/office/drawing/2014/main" id="{C5CCFA22-FCE2-41E4-FB92-4D1FC6354ED5}"/>
              </a:ext>
            </a:extLst>
          </p:cNvPr>
          <p:cNvSpPr txBox="1"/>
          <p:nvPr/>
        </p:nvSpPr>
        <p:spPr>
          <a:xfrm>
            <a:off x="284162" y="3352800"/>
            <a:ext cx="11753850" cy="2677656"/>
          </a:xfrm>
          <a:prstGeom prst="rect">
            <a:avLst/>
          </a:prstGeom>
          <a:noFill/>
        </p:spPr>
        <p:txBody>
          <a:bodyPr wrap="square">
            <a:spAutoFit/>
          </a:bodyPr>
          <a:lstStyle/>
          <a:p>
            <a:pPr marL="342900" indent="-342900">
              <a:buFont typeface="Wingdings" panose="05000000000000000000" pitchFamily="2" charset="2"/>
              <a:buChar char="Ø"/>
            </a:pPr>
            <a:r>
              <a:rPr lang="en-US" dirty="0"/>
              <a:t>In some situations it is necessary to execute body of the loop once before testing the condition. </a:t>
            </a:r>
          </a:p>
          <a:p>
            <a:pPr marL="342900" indent="-342900">
              <a:buFont typeface="Wingdings" panose="05000000000000000000" pitchFamily="2" charset="2"/>
              <a:buChar char="Ø"/>
            </a:pPr>
            <a:r>
              <a:rPr lang="en-US" dirty="0"/>
              <a:t>Such situations can be handled with the help of do-while loop. </a:t>
            </a:r>
          </a:p>
          <a:p>
            <a:pPr marL="342900" indent="-342900">
              <a:buFont typeface="Wingdings" panose="05000000000000000000" pitchFamily="2" charset="2"/>
              <a:buChar char="Ø"/>
            </a:pPr>
            <a:r>
              <a:rPr lang="en-US" dirty="0"/>
              <a:t>The do statement evaluates the body of the loop first and at the end, the condition is checked using while statement. </a:t>
            </a:r>
          </a:p>
          <a:p>
            <a:pPr marL="342900" indent="-342900">
              <a:buFont typeface="Wingdings" panose="05000000000000000000" pitchFamily="2" charset="2"/>
              <a:buChar char="Ø"/>
            </a:pPr>
            <a:r>
              <a:rPr lang="en-US" dirty="0"/>
              <a:t>It means that the body of the loop will be executed at least once, even though the starting condition inside while is initialized to be false.</a:t>
            </a:r>
          </a:p>
        </p:txBody>
      </p:sp>
      <p:pic>
        <p:nvPicPr>
          <p:cNvPr id="7" name="Content Placeholder 6">
            <a:extLst>
              <a:ext uri="{FF2B5EF4-FFF2-40B4-BE49-F238E27FC236}">
                <a16:creationId xmlns:a16="http://schemas.microsoft.com/office/drawing/2014/main" id="{13A6CB36-F0D9-AB2B-D894-510254922F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61012" y="152400"/>
            <a:ext cx="5490201" cy="3133787"/>
          </a:xfrm>
        </p:spPr>
      </p:pic>
    </p:spTree>
    <p:extLst>
      <p:ext uri="{BB962C8B-B14F-4D97-AF65-F5344CB8AC3E}">
        <p14:creationId xmlns:p14="http://schemas.microsoft.com/office/powerpoint/2010/main" val="174434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r>
              <a:rPr lang="en-US" sz="4000" b="1" dirty="0"/>
              <a:t>Break</a:t>
            </a:r>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10" name="TextBox 9">
            <a:extLst>
              <a:ext uri="{FF2B5EF4-FFF2-40B4-BE49-F238E27FC236}">
                <a16:creationId xmlns:a16="http://schemas.microsoft.com/office/drawing/2014/main" id="{C5CCFA22-FCE2-41E4-FB92-4D1FC6354ED5}"/>
              </a:ext>
            </a:extLst>
          </p:cNvPr>
          <p:cNvSpPr txBox="1"/>
          <p:nvPr/>
        </p:nvSpPr>
        <p:spPr>
          <a:xfrm>
            <a:off x="217487" y="4114800"/>
            <a:ext cx="11753850" cy="2308324"/>
          </a:xfrm>
          <a:prstGeom prst="rect">
            <a:avLst/>
          </a:prstGeom>
          <a:noFill/>
        </p:spPr>
        <p:txBody>
          <a:bodyPr wrap="square">
            <a:spAutoFit/>
          </a:bodyPr>
          <a:lstStyle/>
          <a:p>
            <a:pPr marL="342900" indent="-342900">
              <a:buFont typeface="Wingdings" panose="05000000000000000000" pitchFamily="2" charset="2"/>
              <a:buChar char="Ø"/>
            </a:pPr>
            <a:r>
              <a:rPr lang="en-US" dirty="0"/>
              <a:t>Sometimes, while executing a loop, it becomes necessary to skip a part of the loop or to leave the loop as soon as certain condition becomes true. This is known as jumping out of loop.</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When break statement is encountered inside a loop, the loop is immediately exited and the program continues to execute with the statements after the loop.</a:t>
            </a:r>
          </a:p>
        </p:txBody>
      </p:sp>
      <p:pic>
        <p:nvPicPr>
          <p:cNvPr id="8" name="Content Placeholder 7">
            <a:extLst>
              <a:ext uri="{FF2B5EF4-FFF2-40B4-BE49-F238E27FC236}">
                <a16:creationId xmlns:a16="http://schemas.microsoft.com/office/drawing/2014/main" id="{2A0990CD-50AF-9231-9A24-5A41E215572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33618" y="52752"/>
            <a:ext cx="8685294" cy="3833447"/>
          </a:xfrm>
        </p:spPr>
      </p:pic>
    </p:spTree>
    <p:extLst>
      <p:ext uri="{BB962C8B-B14F-4D97-AF65-F5344CB8AC3E}">
        <p14:creationId xmlns:p14="http://schemas.microsoft.com/office/powerpoint/2010/main" val="360998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r>
              <a:rPr lang="en-US" sz="4000" b="1" dirty="0"/>
              <a:t>Continue</a:t>
            </a:r>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10" name="TextBox 9">
            <a:extLst>
              <a:ext uri="{FF2B5EF4-FFF2-40B4-BE49-F238E27FC236}">
                <a16:creationId xmlns:a16="http://schemas.microsoft.com/office/drawing/2014/main" id="{C5CCFA22-FCE2-41E4-FB92-4D1FC6354ED5}"/>
              </a:ext>
            </a:extLst>
          </p:cNvPr>
          <p:cNvSpPr txBox="1"/>
          <p:nvPr/>
        </p:nvSpPr>
        <p:spPr>
          <a:xfrm>
            <a:off x="303212" y="3788411"/>
            <a:ext cx="11753850" cy="1569660"/>
          </a:xfrm>
          <a:prstGeom prst="rect">
            <a:avLst/>
          </a:prstGeom>
          <a:noFill/>
        </p:spPr>
        <p:txBody>
          <a:bodyPr wrap="square">
            <a:spAutoFit/>
          </a:bodyPr>
          <a:lstStyle/>
          <a:p>
            <a:pPr marL="342900" indent="-342900">
              <a:buFont typeface="Wingdings" panose="05000000000000000000" pitchFamily="2" charset="2"/>
              <a:buChar char="Ø"/>
            </a:pPr>
            <a:r>
              <a:rPr lang="en-US" dirty="0"/>
              <a:t>It causes the control to go directly to the test-condition and then continue the loop execution. </a:t>
            </a:r>
          </a:p>
          <a:p>
            <a:pPr marL="342900" indent="-342900">
              <a:buFont typeface="Wingdings" panose="05000000000000000000" pitchFamily="2" charset="2"/>
              <a:buChar char="Ø"/>
            </a:pPr>
            <a:r>
              <a:rPr lang="en-US" dirty="0"/>
              <a:t>On encountering continue, the execution leaves the current cycle of loop, and starts with the next cycle.</a:t>
            </a:r>
          </a:p>
        </p:txBody>
      </p:sp>
      <p:pic>
        <p:nvPicPr>
          <p:cNvPr id="11" name="Content Placeholder 10">
            <a:extLst>
              <a:ext uri="{FF2B5EF4-FFF2-40B4-BE49-F238E27FC236}">
                <a16:creationId xmlns:a16="http://schemas.microsoft.com/office/drawing/2014/main" id="{BAB31C40-B3D8-5859-865B-F4ED20069F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65612" y="149517"/>
            <a:ext cx="5913532" cy="3492620"/>
          </a:xfrm>
        </p:spPr>
      </p:pic>
    </p:spTree>
    <p:extLst>
      <p:ext uri="{BB962C8B-B14F-4D97-AF65-F5344CB8AC3E}">
        <p14:creationId xmlns:p14="http://schemas.microsoft.com/office/powerpoint/2010/main" val="28756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446</TotalTime>
  <Words>538</Words>
  <Application>Microsoft Office PowerPoint</Application>
  <PresentationFormat>Custom</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Constantia</vt:lpstr>
      <vt:lpstr>Verdana</vt:lpstr>
      <vt:lpstr>Wingdings</vt:lpstr>
      <vt:lpstr>Cooking 16x9</vt:lpstr>
      <vt:lpstr>C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Anirudha Gaikwad</cp:lastModifiedBy>
  <cp:revision>207</cp:revision>
  <dcterms:created xsi:type="dcterms:W3CDTF">2021-12-19T05:09:16Z</dcterms:created>
  <dcterms:modified xsi:type="dcterms:W3CDTF">2022-11-01T05:38:03Z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