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5" r:id="rId6"/>
    <p:sldId id="295" r:id="rId7"/>
    <p:sldId id="294" r:id="rId8"/>
    <p:sldId id="296" r:id="rId9"/>
    <p:sldId id="297" r:id="rId10"/>
    <p:sldId id="300" r:id="rId11"/>
    <p:sldId id="298" r:id="rId12"/>
    <p:sldId id="299" r:id="rId13"/>
    <p:sldId id="301" r:id="rId14"/>
    <p:sldId id="259"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82" d="100"/>
          <a:sy n="82" d="100"/>
        </p:scale>
        <p:origin x="87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16:18:58.082"/>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16:20:19.231"/>
    </inkml:context>
    <inkml:brush xml:id="br0">
      <inkml:brushProperty name="width" value="0.35" units="cm"/>
      <inkml:brushProperty name="height" value="0.35" units="cm"/>
      <inkml:brushProperty name="color" value="#FFFFFF"/>
      <inkml:brushProperty name="ignorePressure" value="1"/>
    </inkml:brush>
  </inkml:definitions>
  <inkml:trace contextRef="#ctx0" brushRef="#br0">1021 88,'1'0,"3"1</inkml:trace>
  <inkml:trace contextRef="#ctx0" brushRef="#br0" timeOffset="-2">1424 113,'212'20,"328"-21,-295 27,50-27,-53-25,107 27,-346-2,0 1,0-1,0 0,0 0,0 0,0-1,0 1,0-1,-1 0,1 1,-1-1,1 0,-1 0,0-1,1 1,-1 0,0-1,-1 0,1 1,0-1,-1 0,1 0,-1 0,0 1,0-2,0 1,0-2,0 1,0 0,0 1,0-1,1 1,0-1,0 1,0-1,0 1,0 0,0 0,1 0,0 1,-1-1,1 0,0 1,0 0,0 0,4-2,8 0,1 1,0 1,0 0,0 0,0 2,0 0,0 1,9 2,30 0,363-2,-684 24,-843 100,-384 48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16:20:29.838"/>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1,'0'0</inkml:trace>
  <inkml:trace contextRef="#ctx0" brushRef="#br0" timeOffset="581.91">0 1,'0'0</inkml:trace>
  <inkml:trace contextRef="#ctx0" brushRef="#br0" timeOffset="865">0 1,'0'0</inkml:trace>
  <inkml:trace contextRef="#ctx0" brushRef="#br0" timeOffset="1119.83">0 1,'0'0</inkml:trace>
  <inkml:trace contextRef="#ctx0" brushRef="#br0" timeOffset="1383.08">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11/5/2022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11/5/2022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11/5/2022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11/5/2022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11/5/2022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11/5/2022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11/5/2022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11/5/2022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C Programming</a:t>
            </a:r>
          </a:p>
        </p:txBody>
      </p:sp>
      <p:graphicFrame>
        <p:nvGraphicFramePr>
          <p:cNvPr id="4" name="Table 3"/>
          <p:cNvGraphicFramePr>
            <a:graphicFrameLocks noGrp="1"/>
          </p:cNvGraphicFramePr>
          <p:nvPr>
            <p:extLst>
              <p:ext uri="{D42A27DB-BD31-4B8C-83A1-F6EECF244321}">
                <p14:modId xmlns:p14="http://schemas.microsoft.com/office/powerpoint/2010/main" val="2866843975"/>
              </p:ext>
            </p:extLst>
          </p:nvPr>
        </p:nvGraphicFramePr>
        <p:xfrm>
          <a:off x="455612" y="2209800"/>
          <a:ext cx="11041040" cy="1968874"/>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535546998"/>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Functions</a:t>
                      </a:r>
                    </a:p>
                  </a:txBody>
                  <a:tcPr anchor="ctr"/>
                </a:tc>
                <a:tc hMerge="1">
                  <a:txBody>
                    <a:bodyPr/>
                    <a:lstStyle/>
                    <a:p>
                      <a:endParaRPr lang="en-US"/>
                    </a:p>
                  </a:txBody>
                  <a:tcPr/>
                </a:tc>
                <a:extLst>
                  <a:ext uri="{0D108BD9-81ED-4DB2-BD59-A6C34878D82A}">
                    <a16:rowId xmlns:a16="http://schemas.microsoft.com/office/drawing/2014/main" val="10000"/>
                  </a:ext>
                </a:extLst>
              </a:tr>
              <a:tr h="75583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Function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Types of Function</a:t>
                      </a:r>
                    </a:p>
                  </a:txBody>
                  <a:tcPr anchor="ctr"/>
                </a:tc>
                <a:extLst>
                  <a:ext uri="{0D108BD9-81ED-4DB2-BD59-A6C34878D82A}">
                    <a16:rowId xmlns:a16="http://schemas.microsoft.com/office/drawing/2014/main" val="10001"/>
                  </a:ext>
                </a:extLst>
              </a:tr>
              <a:tr h="75583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Types of user define function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Recursion</a:t>
                      </a:r>
                    </a:p>
                  </a:txBody>
                  <a:tcPr anchor="ctr"/>
                </a:tc>
                <a:extLst>
                  <a:ext uri="{0D108BD9-81ED-4DB2-BD59-A6C34878D82A}">
                    <a16:rowId xmlns:a16="http://schemas.microsoft.com/office/drawing/2014/main" val="932317370"/>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pPr lvl="0" defTabSz="914400">
              <a:defRPr/>
            </a:pPr>
            <a:r>
              <a:rPr lang="en-US" sz="4000" b="1" dirty="0">
                <a:solidFill>
                  <a:schemeClr val="dk1"/>
                </a:solidFill>
              </a:rPr>
              <a:t>Recursion</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pic>
        <p:nvPicPr>
          <p:cNvPr id="7" name="Picture 6">
            <a:extLst>
              <a:ext uri="{FF2B5EF4-FFF2-40B4-BE49-F238E27FC236}">
                <a16:creationId xmlns:a16="http://schemas.microsoft.com/office/drawing/2014/main" id="{09F0B3D6-DA63-4A6E-EB83-82E20E4DA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 y="1066800"/>
            <a:ext cx="10591800" cy="5638800"/>
          </a:xfrm>
          <a:prstGeom prst="rect">
            <a:avLst/>
          </a:prstGeom>
        </p:spPr>
      </p:pic>
    </p:spTree>
    <p:extLst>
      <p:ext uri="{BB962C8B-B14F-4D97-AF65-F5344CB8AC3E}">
        <p14:creationId xmlns:p14="http://schemas.microsoft.com/office/powerpoint/2010/main" val="89140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solidFill>
                  <a:schemeClr val="dk1"/>
                </a:solidFill>
              </a:rPr>
              <a:t>What is Function</a:t>
            </a:r>
          </a:p>
        </p:txBody>
      </p:sp>
      <p:sp>
        <p:nvSpPr>
          <p:cNvPr id="2" name="Content Placeholder 3">
            <a:extLst>
              <a:ext uri="{FF2B5EF4-FFF2-40B4-BE49-F238E27FC236}">
                <a16:creationId xmlns:a16="http://schemas.microsoft.com/office/drawing/2014/main" id="{D7B5ACF5-358C-A9FA-49D8-AF95F54A052F}"/>
              </a:ext>
            </a:extLst>
          </p:cNvPr>
          <p:cNvSpPr>
            <a:spLocks noGrp="1"/>
          </p:cNvSpPr>
          <p:nvPr>
            <p:ph idx="1"/>
          </p:nvPr>
        </p:nvSpPr>
        <p:spPr>
          <a:xfrm>
            <a:off x="684212" y="1524000"/>
            <a:ext cx="10972800" cy="3733800"/>
          </a:xfrm>
        </p:spPr>
        <p:txBody>
          <a:bodyPr>
            <a:normAutofit/>
          </a:bodyPr>
          <a:lstStyle/>
          <a:p>
            <a:r>
              <a:rPr lang="en-US" b="1" dirty="0"/>
              <a:t>A function is a block of code that performs a specific task.</a:t>
            </a:r>
            <a:endParaRPr lang="en-US" dirty="0"/>
          </a:p>
          <a:p>
            <a:r>
              <a:rPr lang="en-US" dirty="0"/>
              <a:t>C language provides an approach in which you can declare and define a group of statements once in the form of a function and it can be called and used whenever required.</a:t>
            </a:r>
          </a:p>
          <a:p>
            <a:r>
              <a:rPr lang="en-US" dirty="0"/>
              <a:t>It makes your code reusable. You just have to call the function by its name to use it, wherever required.</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Function</a:t>
            </a:r>
          </a:p>
        </p:txBody>
      </p:sp>
      <p:sp>
        <p:nvSpPr>
          <p:cNvPr id="2" name="Content Placeholder 3">
            <a:extLst>
              <a:ext uri="{FF2B5EF4-FFF2-40B4-BE49-F238E27FC236}">
                <a16:creationId xmlns:a16="http://schemas.microsoft.com/office/drawing/2014/main" id="{D7B5ACF5-358C-A9FA-49D8-AF95F54A052F}"/>
              </a:ext>
            </a:extLst>
          </p:cNvPr>
          <p:cNvSpPr>
            <a:spLocks noGrp="1"/>
          </p:cNvSpPr>
          <p:nvPr>
            <p:ph idx="1"/>
          </p:nvPr>
        </p:nvSpPr>
        <p:spPr>
          <a:xfrm>
            <a:off x="303212" y="1524000"/>
            <a:ext cx="10896600" cy="4419600"/>
          </a:xfrm>
        </p:spPr>
        <p:txBody>
          <a:bodyPr>
            <a:normAutofit/>
          </a:bodyPr>
          <a:lstStyle/>
          <a:p>
            <a:pPr>
              <a:buFont typeface="Wingdings" panose="05000000000000000000" pitchFamily="2" charset="2"/>
              <a:buChar char="Ø"/>
            </a:pPr>
            <a:r>
              <a:rPr lang="en-IN" b="1" dirty="0"/>
              <a:t>Benefits of Using Functions</a:t>
            </a:r>
            <a:endParaRPr lang="en-US" dirty="0"/>
          </a:p>
          <a:p>
            <a:pPr lvl="1"/>
            <a:r>
              <a:rPr lang="en-US" sz="2800" dirty="0"/>
              <a:t>It provides modularity to your program's structure.</a:t>
            </a:r>
          </a:p>
          <a:p>
            <a:pPr lvl="1"/>
            <a:r>
              <a:rPr lang="en-US" sz="2800" dirty="0"/>
              <a:t>It makes your code reusable. You just have to call the function by its name to use it, wherever required.</a:t>
            </a:r>
          </a:p>
          <a:p>
            <a:pPr lvl="1"/>
            <a:r>
              <a:rPr lang="en-US" sz="2800" dirty="0"/>
              <a:t>In case of large programs with thousands of code lines, debugging and editing becomes easier if you use functions.</a:t>
            </a:r>
          </a:p>
          <a:p>
            <a:pPr lvl="1"/>
            <a:r>
              <a:rPr lang="en-US" sz="2800" dirty="0"/>
              <a:t>It makes the program more readable and easy to understand.</a:t>
            </a:r>
          </a:p>
          <a:p>
            <a:pPr algn="ctr"/>
            <a:endParaRPr lang="en-IN" dirty="0"/>
          </a:p>
        </p:txBody>
      </p:sp>
    </p:spTree>
    <p:extLst>
      <p:ext uri="{BB962C8B-B14F-4D97-AF65-F5344CB8AC3E}">
        <p14:creationId xmlns:p14="http://schemas.microsoft.com/office/powerpoint/2010/main" val="10537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pPr lvl="0" defTabSz="914400">
              <a:defRPr/>
            </a:pPr>
            <a:r>
              <a:rPr lang="en-US" sz="4000" b="1" dirty="0">
                <a:solidFill>
                  <a:schemeClr val="dk1"/>
                </a:solidFill>
              </a:rPr>
              <a:t>Types of Function</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284162" y="1981200"/>
            <a:ext cx="11620500" cy="4154984"/>
          </a:xfrm>
          <a:prstGeom prst="rect">
            <a:avLst/>
          </a:prstGeom>
          <a:noFill/>
        </p:spPr>
        <p:txBody>
          <a:bodyPr wrap="square">
            <a:spAutoFit/>
          </a:bodyPr>
          <a:lstStyle/>
          <a:p>
            <a:pPr marL="342900" indent="-342900">
              <a:buFont typeface="Wingdings" panose="05000000000000000000" pitchFamily="2" charset="2"/>
              <a:buChar char="Ø"/>
            </a:pPr>
            <a:r>
              <a:rPr lang="en-US" b="1" dirty="0"/>
              <a:t>Library functions</a:t>
            </a:r>
          </a:p>
          <a:p>
            <a:endParaRPr lang="en-US" dirty="0"/>
          </a:p>
          <a:p>
            <a:r>
              <a:rPr lang="en-US" dirty="0"/>
              <a:t>Library functions are those functions which are already defined in C library, example </a:t>
            </a:r>
            <a:r>
              <a:rPr lang="en-US" dirty="0" err="1"/>
              <a:t>printf</a:t>
            </a:r>
            <a:r>
              <a:rPr lang="en-US" dirty="0"/>
              <a:t>(), </a:t>
            </a:r>
            <a:r>
              <a:rPr lang="en-US" dirty="0" err="1"/>
              <a:t>scanf</a:t>
            </a:r>
            <a:r>
              <a:rPr lang="en-US" dirty="0"/>
              <a:t>(), </a:t>
            </a:r>
            <a:r>
              <a:rPr lang="en-US" dirty="0" err="1"/>
              <a:t>strcat</a:t>
            </a:r>
            <a:r>
              <a:rPr lang="en-US" dirty="0"/>
              <a:t>() etc. You just need to include appropriate header files to use these functions. These are already declared and defined in C libraries.</a:t>
            </a:r>
          </a:p>
          <a:p>
            <a:endParaRPr lang="en-US" dirty="0"/>
          </a:p>
          <a:p>
            <a:pPr marL="342900" indent="-342900">
              <a:buFont typeface="Wingdings" panose="05000000000000000000" pitchFamily="2" charset="2"/>
              <a:buChar char="Ø"/>
            </a:pPr>
            <a:r>
              <a:rPr lang="en-US" b="1" dirty="0"/>
              <a:t>User-defined functions</a:t>
            </a:r>
          </a:p>
          <a:p>
            <a:endParaRPr lang="en-US" dirty="0"/>
          </a:p>
          <a:p>
            <a:r>
              <a:rPr lang="en-US" dirty="0"/>
              <a:t>A User-defined functions on the other hand, are those functions which are defined by the user at the time of writing program. These functions are made for code reusability and for saving time and space.</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67D4981B-EACA-4EF2-A8CC-DC78F33CA2A3}"/>
                  </a:ext>
                </a:extLst>
              </p14:cNvPr>
              <p14:cNvContentPartPr/>
              <p14:nvPr/>
            </p14:nvContentPartPr>
            <p14:xfrm>
              <a:off x="2259071" y="1506085"/>
              <a:ext cx="360" cy="360"/>
            </p14:xfrm>
          </p:contentPart>
        </mc:Choice>
        <mc:Fallback xmlns="">
          <p:pic>
            <p:nvPicPr>
              <p:cNvPr id="11" name="Ink 10">
                <a:extLst>
                  <a:ext uri="{FF2B5EF4-FFF2-40B4-BE49-F238E27FC236}">
                    <a16:creationId xmlns:a16="http://schemas.microsoft.com/office/drawing/2014/main" id="{67D4981B-EACA-4EF2-A8CC-DC78F33CA2A3}"/>
                  </a:ext>
                </a:extLst>
              </p:cNvPr>
              <p:cNvPicPr/>
              <p:nvPr/>
            </p:nvPicPr>
            <p:blipFill>
              <a:blip r:embed="rId3"/>
              <a:stretch>
                <a:fillRect/>
              </a:stretch>
            </p:blipFill>
            <p:spPr>
              <a:xfrm>
                <a:off x="2196071" y="144308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3F3E9BFD-3593-4954-AEBA-4E58E1607CC0}"/>
                  </a:ext>
                </a:extLst>
              </p14:cNvPr>
              <p14:cNvContentPartPr/>
              <p14:nvPr/>
            </p14:nvContentPartPr>
            <p14:xfrm>
              <a:off x="8832311" y="2166325"/>
              <a:ext cx="1086480" cy="119520"/>
            </p14:xfrm>
          </p:contentPart>
        </mc:Choice>
        <mc:Fallback xmlns="">
          <p:pic>
            <p:nvPicPr>
              <p:cNvPr id="28" name="Ink 27">
                <a:extLst>
                  <a:ext uri="{FF2B5EF4-FFF2-40B4-BE49-F238E27FC236}">
                    <a16:creationId xmlns:a16="http://schemas.microsoft.com/office/drawing/2014/main" id="{3F3E9BFD-3593-4954-AEBA-4E58E1607CC0}"/>
                  </a:ext>
                </a:extLst>
              </p:cNvPr>
              <p:cNvPicPr/>
              <p:nvPr/>
            </p:nvPicPr>
            <p:blipFill>
              <a:blip r:embed="rId5"/>
              <a:stretch>
                <a:fillRect/>
              </a:stretch>
            </p:blipFill>
            <p:spPr>
              <a:xfrm>
                <a:off x="8769311" y="2103325"/>
                <a:ext cx="12121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62276F90-B385-4328-B3DF-8E562CEDE88F}"/>
                  </a:ext>
                </a:extLst>
              </p14:cNvPr>
              <p14:cNvContentPartPr/>
              <p14:nvPr/>
            </p14:nvContentPartPr>
            <p14:xfrm>
              <a:off x="6562151" y="3182245"/>
              <a:ext cx="360" cy="360"/>
            </p14:xfrm>
          </p:contentPart>
        </mc:Choice>
        <mc:Fallback xmlns="">
          <p:pic>
            <p:nvPicPr>
              <p:cNvPr id="27" name="Ink 26">
                <a:extLst>
                  <a:ext uri="{FF2B5EF4-FFF2-40B4-BE49-F238E27FC236}">
                    <a16:creationId xmlns:a16="http://schemas.microsoft.com/office/drawing/2014/main" id="{62276F90-B385-4328-B3DF-8E562CEDE88F}"/>
                  </a:ext>
                </a:extLst>
              </p:cNvPr>
              <p:cNvPicPr/>
              <p:nvPr/>
            </p:nvPicPr>
            <p:blipFill>
              <a:blip r:embed="rId7"/>
              <a:stretch>
                <a:fillRect/>
              </a:stretch>
            </p:blipFill>
            <p:spPr>
              <a:xfrm>
                <a:off x="6499151" y="3119605"/>
                <a:ext cx="126000" cy="126000"/>
              </a:xfrm>
              <a:prstGeom prst="rect">
                <a:avLst/>
              </a:prstGeom>
            </p:spPr>
          </p:pic>
        </mc:Fallback>
      </mc:AlternateContent>
      <p:pic>
        <p:nvPicPr>
          <p:cNvPr id="29" name="Picture 28">
            <a:extLst>
              <a:ext uri="{FF2B5EF4-FFF2-40B4-BE49-F238E27FC236}">
                <a16:creationId xmlns:a16="http://schemas.microsoft.com/office/drawing/2014/main" id="{03278D3F-8E95-415F-AD7D-8B8BD6E5CDC0}"/>
              </a:ext>
            </a:extLst>
          </p:cNvPr>
          <p:cNvPicPr>
            <a:picLocks noChangeAspect="1"/>
          </p:cNvPicPr>
          <p:nvPr/>
        </p:nvPicPr>
        <p:blipFill>
          <a:blip r:embed="rId8"/>
          <a:stretch>
            <a:fillRect/>
          </a:stretch>
        </p:blipFill>
        <p:spPr>
          <a:xfrm>
            <a:off x="6627812" y="12073"/>
            <a:ext cx="5062200" cy="2646150"/>
          </a:xfrm>
          <a:prstGeom prst="rect">
            <a:avLst/>
          </a:prstGeom>
        </p:spPr>
      </p:pic>
    </p:spTree>
    <p:extLst>
      <p:ext uri="{BB962C8B-B14F-4D97-AF65-F5344CB8AC3E}">
        <p14:creationId xmlns:p14="http://schemas.microsoft.com/office/powerpoint/2010/main" val="189987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solidFill>
                  <a:schemeClr val="dk1"/>
                </a:solidFill>
              </a:rPr>
              <a:t>How we write user define function</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455612" y="1599589"/>
            <a:ext cx="11506200" cy="1569660"/>
          </a:xfrm>
          <a:prstGeom prst="rect">
            <a:avLst/>
          </a:prstGeom>
          <a:noFill/>
        </p:spPr>
        <p:txBody>
          <a:bodyPr wrap="square">
            <a:spAutoFit/>
          </a:bodyPr>
          <a:lstStyle/>
          <a:p>
            <a:pPr marL="342900" indent="-342900">
              <a:buFont typeface="Wingdings" panose="05000000000000000000" pitchFamily="2" charset="2"/>
              <a:buChar char="Ø"/>
            </a:pPr>
            <a:r>
              <a:rPr lang="en-US" dirty="0"/>
              <a:t>Function Declaration (Function Prototyping)</a:t>
            </a:r>
          </a:p>
          <a:p>
            <a:pPr lvl="1"/>
            <a:r>
              <a:rPr lang="en-US" dirty="0"/>
              <a:t>Like any variable a function must also be declared before its used. Function declaration informs the compiler about the function name, parameters is accept, and its return type.</a:t>
            </a:r>
          </a:p>
        </p:txBody>
      </p:sp>
      <p:pic>
        <p:nvPicPr>
          <p:cNvPr id="6" name="Picture 5">
            <a:extLst>
              <a:ext uri="{FF2B5EF4-FFF2-40B4-BE49-F238E27FC236}">
                <a16:creationId xmlns:a16="http://schemas.microsoft.com/office/drawing/2014/main" id="{EF988F23-DBE5-4361-A810-FF5C9364352B}"/>
              </a:ext>
            </a:extLst>
          </p:cNvPr>
          <p:cNvPicPr>
            <a:picLocks noChangeAspect="1"/>
          </p:cNvPicPr>
          <p:nvPr/>
        </p:nvPicPr>
        <p:blipFill>
          <a:blip r:embed="rId2"/>
          <a:stretch>
            <a:fillRect/>
          </a:stretch>
        </p:blipFill>
        <p:spPr>
          <a:xfrm>
            <a:off x="760412" y="3261305"/>
            <a:ext cx="7986452" cy="624894"/>
          </a:xfrm>
          <a:prstGeom prst="rect">
            <a:avLst/>
          </a:prstGeom>
        </p:spPr>
      </p:pic>
      <p:sp>
        <p:nvSpPr>
          <p:cNvPr id="9" name="TextBox 8">
            <a:extLst>
              <a:ext uri="{FF2B5EF4-FFF2-40B4-BE49-F238E27FC236}">
                <a16:creationId xmlns:a16="http://schemas.microsoft.com/office/drawing/2014/main" id="{2A25DEBA-0746-4F9F-A5E3-A7B1E4770B3F}"/>
              </a:ext>
            </a:extLst>
          </p:cNvPr>
          <p:cNvSpPr txBox="1"/>
          <p:nvPr/>
        </p:nvSpPr>
        <p:spPr>
          <a:xfrm>
            <a:off x="341312" y="3978255"/>
            <a:ext cx="11506200" cy="1569660"/>
          </a:xfrm>
          <a:prstGeom prst="rect">
            <a:avLst/>
          </a:prstGeom>
          <a:noFill/>
        </p:spPr>
        <p:txBody>
          <a:bodyPr wrap="square">
            <a:spAutoFit/>
          </a:bodyPr>
          <a:lstStyle/>
          <a:p>
            <a:pPr marL="342900" indent="-342900">
              <a:buFont typeface="Wingdings" panose="05000000000000000000" pitchFamily="2" charset="2"/>
              <a:buChar char="Ø"/>
            </a:pPr>
            <a:r>
              <a:rPr lang="en-US" dirty="0"/>
              <a:t>Function definition</a:t>
            </a:r>
          </a:p>
          <a:p>
            <a:pPr lvl="1"/>
            <a:r>
              <a:rPr lang="en-US" dirty="0"/>
              <a:t>The first line </a:t>
            </a:r>
            <a:r>
              <a:rPr lang="en-US" dirty="0" err="1"/>
              <a:t>returntype</a:t>
            </a:r>
            <a:r>
              <a:rPr lang="en-US" dirty="0"/>
              <a:t> </a:t>
            </a:r>
            <a:r>
              <a:rPr lang="en-US" dirty="0" err="1"/>
              <a:t>functionName</a:t>
            </a:r>
            <a:r>
              <a:rPr lang="en-US" dirty="0"/>
              <a:t>(type1 parameter1, type2 parameter2,...) is known as function header and the statement(s) within curly braces is called function body.</a:t>
            </a:r>
          </a:p>
        </p:txBody>
      </p:sp>
      <p:pic>
        <p:nvPicPr>
          <p:cNvPr id="8" name="Picture 7">
            <a:extLst>
              <a:ext uri="{FF2B5EF4-FFF2-40B4-BE49-F238E27FC236}">
                <a16:creationId xmlns:a16="http://schemas.microsoft.com/office/drawing/2014/main" id="{FC808083-1C48-48D3-86F1-DACF1CD8BAE8}"/>
              </a:ext>
            </a:extLst>
          </p:cNvPr>
          <p:cNvPicPr>
            <a:picLocks noChangeAspect="1"/>
          </p:cNvPicPr>
          <p:nvPr/>
        </p:nvPicPr>
        <p:blipFill>
          <a:blip r:embed="rId3"/>
          <a:stretch>
            <a:fillRect/>
          </a:stretch>
        </p:blipFill>
        <p:spPr>
          <a:xfrm>
            <a:off x="760413" y="5644389"/>
            <a:ext cx="7543800" cy="1137411"/>
          </a:xfrm>
          <a:prstGeom prst="rect">
            <a:avLst/>
          </a:prstGeom>
        </p:spPr>
      </p:pic>
    </p:spTree>
    <p:extLst>
      <p:ext uri="{BB962C8B-B14F-4D97-AF65-F5344CB8AC3E}">
        <p14:creationId xmlns:p14="http://schemas.microsoft.com/office/powerpoint/2010/main" val="30060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r>
              <a:rPr lang="en-US" sz="4000" b="1" dirty="0"/>
              <a:t>How we write user define function</a:t>
            </a:r>
          </a:p>
        </p:txBody>
      </p:sp>
      <p:sp>
        <p:nvSpPr>
          <p:cNvPr id="10" name="TextBox 9">
            <a:extLst>
              <a:ext uri="{FF2B5EF4-FFF2-40B4-BE49-F238E27FC236}">
                <a16:creationId xmlns:a16="http://schemas.microsoft.com/office/drawing/2014/main" id="{C5CCFA22-FCE2-41E4-FB92-4D1FC6354ED5}"/>
              </a:ext>
            </a:extLst>
          </p:cNvPr>
          <p:cNvSpPr txBox="1"/>
          <p:nvPr/>
        </p:nvSpPr>
        <p:spPr>
          <a:xfrm>
            <a:off x="284162" y="1600287"/>
            <a:ext cx="11620500" cy="1200329"/>
          </a:xfrm>
          <a:prstGeom prst="rect">
            <a:avLst/>
          </a:prstGeom>
          <a:noFill/>
        </p:spPr>
        <p:txBody>
          <a:bodyPr wrap="square">
            <a:spAutoFit/>
          </a:bodyPr>
          <a:lstStyle/>
          <a:p>
            <a:pPr marL="342900" indent="-342900">
              <a:buFont typeface="Wingdings" panose="05000000000000000000" pitchFamily="2" charset="2"/>
              <a:buChar char="Ø"/>
            </a:pPr>
            <a:r>
              <a:rPr lang="en-IN" dirty="0"/>
              <a:t>Calling a function</a:t>
            </a:r>
            <a:endParaRPr lang="en-US" dirty="0"/>
          </a:p>
          <a:p>
            <a:pPr lvl="1"/>
            <a:r>
              <a:rPr lang="en-US" dirty="0"/>
              <a:t>When a function is called, control of the program gets transferred to the function.</a:t>
            </a:r>
          </a:p>
          <a:p>
            <a:pPr lvl="1"/>
            <a:endParaRPr lang="en-IN" dirty="0"/>
          </a:p>
        </p:txBody>
      </p:sp>
      <p:pic>
        <p:nvPicPr>
          <p:cNvPr id="6" name="Picture 5">
            <a:extLst>
              <a:ext uri="{FF2B5EF4-FFF2-40B4-BE49-F238E27FC236}">
                <a16:creationId xmlns:a16="http://schemas.microsoft.com/office/drawing/2014/main" id="{18C733BA-F31C-4ED0-83D4-9E264B441DD3}"/>
              </a:ext>
            </a:extLst>
          </p:cNvPr>
          <p:cNvPicPr>
            <a:picLocks noChangeAspect="1"/>
          </p:cNvPicPr>
          <p:nvPr/>
        </p:nvPicPr>
        <p:blipFill>
          <a:blip r:embed="rId2"/>
          <a:stretch>
            <a:fillRect/>
          </a:stretch>
        </p:blipFill>
        <p:spPr>
          <a:xfrm>
            <a:off x="3808412" y="1233667"/>
            <a:ext cx="7940728" cy="609653"/>
          </a:xfrm>
          <a:prstGeom prst="rect">
            <a:avLst/>
          </a:prstGeom>
        </p:spPr>
      </p:pic>
      <p:pic>
        <p:nvPicPr>
          <p:cNvPr id="8" name="Picture 7">
            <a:extLst>
              <a:ext uri="{FF2B5EF4-FFF2-40B4-BE49-F238E27FC236}">
                <a16:creationId xmlns:a16="http://schemas.microsoft.com/office/drawing/2014/main" id="{3E1C33AD-A1F4-46D2-8EDE-508C74A6B595}"/>
              </a:ext>
            </a:extLst>
          </p:cNvPr>
          <p:cNvPicPr>
            <a:picLocks noChangeAspect="1"/>
          </p:cNvPicPr>
          <p:nvPr/>
        </p:nvPicPr>
        <p:blipFill>
          <a:blip r:embed="rId3"/>
          <a:stretch>
            <a:fillRect/>
          </a:stretch>
        </p:blipFill>
        <p:spPr>
          <a:xfrm>
            <a:off x="3351211" y="2726135"/>
            <a:ext cx="8712873" cy="4092764"/>
          </a:xfrm>
          <a:prstGeom prst="rect">
            <a:avLst/>
          </a:prstGeom>
        </p:spPr>
      </p:pic>
      <p:sp>
        <p:nvSpPr>
          <p:cNvPr id="11" name="TextBox 10">
            <a:extLst>
              <a:ext uri="{FF2B5EF4-FFF2-40B4-BE49-F238E27FC236}">
                <a16:creationId xmlns:a16="http://schemas.microsoft.com/office/drawing/2014/main" id="{9430DF41-7E68-4CD7-92B1-4BD7A6A2564A}"/>
              </a:ext>
            </a:extLst>
          </p:cNvPr>
          <p:cNvSpPr txBox="1"/>
          <p:nvPr/>
        </p:nvSpPr>
        <p:spPr>
          <a:xfrm>
            <a:off x="-1588" y="3406675"/>
            <a:ext cx="4343400" cy="830997"/>
          </a:xfrm>
          <a:prstGeom prst="rect">
            <a:avLst/>
          </a:prstGeom>
          <a:noFill/>
        </p:spPr>
        <p:txBody>
          <a:bodyPr wrap="square">
            <a:spAutoFit/>
          </a:bodyPr>
          <a:lstStyle/>
          <a:p>
            <a:pPr marL="342900" indent="-342900">
              <a:buFont typeface="Wingdings" panose="05000000000000000000" pitchFamily="2" charset="2"/>
              <a:buChar char="Ø"/>
            </a:pPr>
            <a:r>
              <a:rPr lang="en-IN" dirty="0"/>
              <a:t>Example of Function: </a:t>
            </a:r>
            <a:endParaRPr lang="en-US" dirty="0"/>
          </a:p>
          <a:p>
            <a:pPr lvl="1"/>
            <a:endParaRPr lang="en-IN" dirty="0"/>
          </a:p>
        </p:txBody>
      </p:sp>
    </p:spTree>
    <p:extLst>
      <p:ext uri="{BB962C8B-B14F-4D97-AF65-F5344CB8AC3E}">
        <p14:creationId xmlns:p14="http://schemas.microsoft.com/office/powerpoint/2010/main" val="68655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pic>
        <p:nvPicPr>
          <p:cNvPr id="5" name="Picture 4">
            <a:extLst>
              <a:ext uri="{FF2B5EF4-FFF2-40B4-BE49-F238E27FC236}">
                <a16:creationId xmlns:a16="http://schemas.microsoft.com/office/drawing/2014/main" id="{9800D9A1-60E9-8FDE-A22C-9F89E0522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 y="305194"/>
            <a:ext cx="10439400" cy="6400405"/>
          </a:xfrm>
          <a:prstGeom prst="rect">
            <a:avLst/>
          </a:prstGeom>
        </p:spPr>
      </p:pic>
    </p:spTree>
    <p:extLst>
      <p:ext uri="{BB962C8B-B14F-4D97-AF65-F5344CB8AC3E}">
        <p14:creationId xmlns:p14="http://schemas.microsoft.com/office/powerpoint/2010/main" val="81030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pPr lvl="0" defTabSz="914400">
              <a:defRPr/>
            </a:pPr>
            <a:r>
              <a:rPr lang="en-US" sz="4000" b="1" dirty="0">
                <a:solidFill>
                  <a:schemeClr val="dk1"/>
                </a:solidFill>
              </a:rPr>
              <a:t>Types of user define function</a:t>
            </a: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488949" y="1556772"/>
            <a:ext cx="11210925" cy="2677656"/>
          </a:xfrm>
          <a:prstGeom prst="rect">
            <a:avLst/>
          </a:prstGeom>
          <a:noFill/>
        </p:spPr>
        <p:txBody>
          <a:bodyPr wrap="square">
            <a:spAutoFit/>
          </a:bodyPr>
          <a:lstStyle/>
          <a:p>
            <a:pPr marL="342900" indent="-342900">
              <a:buFont typeface="Wingdings" panose="05000000000000000000" pitchFamily="2" charset="2"/>
              <a:buChar char="Ø"/>
            </a:pPr>
            <a:r>
              <a:rPr lang="en-US" dirty="0"/>
              <a:t>Function with no arguments and no return value</a:t>
            </a:r>
          </a:p>
          <a:p>
            <a:endParaRPr lang="en-US" dirty="0"/>
          </a:p>
          <a:p>
            <a:pPr marL="342900" indent="-342900">
              <a:buFont typeface="Wingdings" panose="05000000000000000000" pitchFamily="2" charset="2"/>
              <a:buChar char="Ø"/>
            </a:pPr>
            <a:r>
              <a:rPr lang="en-US" dirty="0"/>
              <a:t>Function with no arguments and a return value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Function with arguments and no return value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Function with arguments and a return value</a:t>
            </a:r>
          </a:p>
        </p:txBody>
      </p:sp>
    </p:spTree>
    <p:extLst>
      <p:ext uri="{BB962C8B-B14F-4D97-AF65-F5344CB8AC3E}">
        <p14:creationId xmlns:p14="http://schemas.microsoft.com/office/powerpoint/2010/main" val="174434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3243"/>
            <a:ext cx="9479280" cy="762000"/>
          </a:xfrm>
          <a:prstGeom prst="rect">
            <a:avLst/>
          </a:prstGeom>
        </p:spPr>
        <p:txBody>
          <a:bodyPr vert="horz" lIns="121899" tIns="60949" rIns="121899" bIns="60949" rtlCol="0" anchor="b">
            <a:noAutofit/>
          </a:bodyPr>
          <a:lstStyle/>
          <a:p>
            <a:pPr lvl="0" defTabSz="914400">
              <a:defRPr/>
            </a:pPr>
            <a:r>
              <a:rPr lang="en-US" altLang="zh-CN" sz="4000" b="1" dirty="0">
                <a:solidFill>
                  <a:srgbClr val="262626"/>
                </a:solidFill>
                <a:latin typeface="Arial" panose="020B0604020202020204" pitchFamily="34" charset="0"/>
                <a:ea typeface="Microsoft YaHei" panose="020B0503020204020204" pitchFamily="34" charset="-122"/>
                <a:sym typeface="+mn-ea"/>
              </a:rPr>
              <a:t>What is recursion</a:t>
            </a:r>
            <a:endParaRPr lang="en-US" sz="4000" b="1" dirty="0">
              <a:solidFill>
                <a:schemeClr val="dk1"/>
              </a:solidFill>
            </a:endParaRPr>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C5CCFA22-FCE2-41E4-FB92-4D1FC6354ED5}"/>
              </a:ext>
            </a:extLst>
          </p:cNvPr>
          <p:cNvSpPr txBox="1"/>
          <p:nvPr/>
        </p:nvSpPr>
        <p:spPr>
          <a:xfrm>
            <a:off x="298449" y="1371600"/>
            <a:ext cx="11591925" cy="5262979"/>
          </a:xfrm>
          <a:prstGeom prst="rect">
            <a:avLst/>
          </a:prstGeom>
          <a:noFill/>
        </p:spPr>
        <p:txBody>
          <a:bodyPr wrap="square">
            <a:spAutoFit/>
          </a:bodyPr>
          <a:lstStyle/>
          <a:p>
            <a:pPr marL="342900" indent="-342900">
              <a:buFont typeface="Wingdings" panose="05000000000000000000" pitchFamily="2" charset="2"/>
              <a:buChar char="Ø"/>
            </a:pPr>
            <a:r>
              <a:rPr lang="en-US" sz="2400" dirty="0"/>
              <a:t>Recursion is the process of defining something in terms of itself.</a:t>
            </a:r>
          </a:p>
          <a:p>
            <a:endParaRPr lang="en-US" sz="2400" dirty="0"/>
          </a:p>
          <a:p>
            <a:pPr marL="342900" indent="-342900">
              <a:buFont typeface="Wingdings" panose="05000000000000000000" pitchFamily="2" charset="2"/>
              <a:buChar char="Ø"/>
            </a:pPr>
            <a:r>
              <a:rPr lang="en-US" sz="2400" dirty="0"/>
              <a:t>We must have certain conditions in the function to break out of the recursion, otherwise recursion will occur infinite times.</a:t>
            </a:r>
          </a:p>
          <a:p>
            <a:endParaRPr lang="en-US" dirty="0"/>
          </a:p>
          <a:p>
            <a:pPr marL="342900" indent="-342900">
              <a:buFont typeface="Wingdings" panose="05000000000000000000" charset="0"/>
              <a:buChar char="Ø"/>
            </a:pPr>
            <a:r>
              <a:rPr lang="en-US" sz="2400" b="1" dirty="0"/>
              <a:t>Advantages of Recursion</a:t>
            </a:r>
            <a:endParaRPr lang="en-US" sz="2400" dirty="0"/>
          </a:p>
          <a:p>
            <a:r>
              <a:rPr lang="en-US" sz="2400" dirty="0"/>
              <a:t>    Recursive functions make the code look clean and elegant.</a:t>
            </a:r>
          </a:p>
          <a:p>
            <a:r>
              <a:rPr lang="en-US" sz="2400" dirty="0"/>
              <a:t>    A complex task can be broken down into simpler sub-problems using recursion.</a:t>
            </a:r>
          </a:p>
          <a:p>
            <a:r>
              <a:rPr lang="en-US" sz="2400" dirty="0"/>
              <a:t>    Sequence generation is easier with recursion than using some nested iteration.</a:t>
            </a:r>
          </a:p>
          <a:p>
            <a:endParaRPr lang="en-US" sz="2400" dirty="0"/>
          </a:p>
          <a:p>
            <a:pPr marL="342900" indent="-342900">
              <a:buFont typeface="Wingdings" panose="05000000000000000000" charset="0"/>
              <a:buChar char="Ø"/>
            </a:pPr>
            <a:r>
              <a:rPr lang="en-US" sz="2400" b="1" dirty="0"/>
              <a:t>Limitations of Recursion</a:t>
            </a:r>
            <a:endParaRPr lang="en-US" sz="2400" dirty="0"/>
          </a:p>
          <a:p>
            <a:r>
              <a:rPr lang="en-US" sz="2400" dirty="0"/>
              <a:t>    Sometimes the logic behind recursion is hard to follow through.</a:t>
            </a:r>
          </a:p>
          <a:p>
            <a:r>
              <a:rPr lang="en-US" sz="2400" dirty="0"/>
              <a:t>    Recursive calls are expensive (inefficient) as they take up a lot of memory and time.</a:t>
            </a:r>
          </a:p>
          <a:p>
            <a:r>
              <a:rPr lang="en-US" sz="2400" dirty="0"/>
              <a:t>    Recursive functions are hard to debug.</a:t>
            </a:r>
          </a:p>
        </p:txBody>
      </p:sp>
    </p:spTree>
    <p:extLst>
      <p:ext uri="{BB962C8B-B14F-4D97-AF65-F5344CB8AC3E}">
        <p14:creationId xmlns:p14="http://schemas.microsoft.com/office/powerpoint/2010/main" val="227019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2006/documentManagement/types"/>
    <ds:schemaRef ds:uri="a4f35948-e619-41b3-aa29-22878b09cfd2"/>
    <ds:schemaRef ds:uri="40262f94-9f35-4ac3-9a90-690165a166b7"/>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538</TotalTime>
  <Words>514</Words>
  <Application>Microsoft Office PowerPoint</Application>
  <PresentationFormat>Custom</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Constantia</vt:lpstr>
      <vt:lpstr>Verdana</vt:lpstr>
      <vt:lpstr>Wingdings</vt:lpstr>
      <vt:lpstr>Cooking 16x9</vt:lpstr>
      <vt:lpstr>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Anirudha Gaikwad</cp:lastModifiedBy>
  <cp:revision>244</cp:revision>
  <dcterms:created xsi:type="dcterms:W3CDTF">2021-12-19T05:09:16Z</dcterms:created>
  <dcterms:modified xsi:type="dcterms:W3CDTF">2022-11-05T13:34:07Z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