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88825" cy="6858000"/>
  <p:notesSz cx="12188825" cy="6858000"/>
  <p:defaultTextStyle>
    <a:defPPr>
      <a:defRPr lang="en-US"/>
    </a:defPPr>
    <a:lvl1pPr marL="0" algn="l" defTabSz="1218987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2" d="100"/>
          <a:sy n="82" d="100"/>
        </p:scale>
        <p:origin x="874" y="82"/>
      </p:cViewPr>
      <p:guideLst>
        <p:guide pos="2160" orient="horz"/>
        <p:guide pos="383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1135742"/>
            <a:ext cx="1622331" cy="799980"/>
            <a:chOff x="0" y="452557"/>
            <a:chExt cx="914400" cy="52418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0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7" y="633965"/>
              <a:ext cx="524181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28323" y="362395"/>
            <a:ext cx="9141618" cy="1676399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323" y="2089594"/>
            <a:ext cx="9141618" cy="88634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209051-6E81-43E8-9099-FF6A0C3DCFE8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CEAB04-7709-4C1E-A61A-74684A0170FC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 rot="5400000">
            <a:off x="9583006" y="233863"/>
            <a:ext cx="1063299" cy="524045"/>
            <a:chOff x="0" y="452557"/>
            <a:chExt cx="914400" cy="52418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0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7" y="633965"/>
              <a:ext cx="524181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 bwMode="auto">
          <a:xfrm>
            <a:off x="0" y="5395516"/>
            <a:ext cx="12188824" cy="1462482"/>
            <a:chOff x="0" y="4046637"/>
            <a:chExt cx="9144000" cy="1096861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3" y="119292"/>
              <a:ext cx="904411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8" y="23068"/>
              <a:ext cx="1096861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751059" y="1150513"/>
            <a:ext cx="1828323" cy="502168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18881" y="1150513"/>
            <a:ext cx="8227456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79BD0D-E0B1-4CED-AC65-708AC79EB9CD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C3EA6D-DF0B-4D4B-B359-5F1D1D0E30A4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3124414"/>
            <a:ext cx="1622331" cy="805060"/>
            <a:chOff x="0" y="2343310"/>
            <a:chExt cx="1217065" cy="60379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87513" y="2347122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86369" y="2347122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92603" y="2535914"/>
              <a:ext cx="599985" cy="214777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 bwMode="auto">
          <a:xfrm>
            <a:off x="0" y="5409216"/>
            <a:ext cx="12188824" cy="1462482"/>
            <a:chOff x="0" y="4056911"/>
            <a:chExt cx="9144000" cy="1096861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3" y="119292"/>
              <a:ext cx="904411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8" y="33342"/>
              <a:ext cx="1096861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28323" y="1932517"/>
            <a:ext cx="9141618" cy="2105366"/>
          </a:xfrm>
        </p:spPr>
        <p:txBody>
          <a:bodyPr anchor="b">
            <a:normAutofit/>
          </a:bodyPr>
          <a:lstStyle>
            <a:lvl1pPr algn="l">
              <a:defRPr sz="6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323" y="4084263"/>
            <a:ext cx="9141618" cy="93329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7EDB99-15BC-4479-BAC5-1E502E66917A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152399"/>
            <a:ext cx="9751059" cy="129539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1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4411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67C2A3-CD19-48AB-9F64-ECCF75182EDD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1" y="152399"/>
            <a:ext cx="9751059" cy="12953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1" y="1523999"/>
            <a:ext cx="4875529" cy="816428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1" y="2412999"/>
            <a:ext cx="4875529" cy="375919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4411" y="1523999"/>
            <a:ext cx="4875529" cy="816428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94411" y="2412999"/>
            <a:ext cx="4875529" cy="375919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3E8C1-7C87-4705-AB97-8CD17D208E3F}" type="datetime1">
              <a:rPr lang="en-US"/>
              <a:t/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0C624E-DF92-4841-B9B9-DD11AA239B85}" type="datetime1">
              <a:rPr lang="en-US"/>
              <a:t/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 bwMode="auto">
          <a:xfrm>
            <a:off x="0" y="5409216"/>
            <a:ext cx="12188824" cy="1462482"/>
            <a:chOff x="0" y="4056911"/>
            <a:chExt cx="9144000" cy="1096861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3" y="119292"/>
              <a:ext cx="904411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8" y="33342"/>
              <a:ext cx="1096861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DA3AE1-4360-4D5B-BDBC-656B872DD533}" type="datetime1">
              <a:rPr lang="en-US"/>
              <a:t/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75529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18882" y="1600201"/>
            <a:ext cx="3453499" cy="457199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990708-46A4-4851-883E-8DFB8939107E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1218886" y="1600200"/>
            <a:ext cx="6703849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25882" y="1600200"/>
            <a:ext cx="2844058" cy="3759199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88EFFC-86AE-4294-A319-CAFC2651994B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 bwMode="auto">
          <a:xfrm>
            <a:off x="0" y="5409216"/>
            <a:ext cx="12188824" cy="1462482"/>
            <a:chOff x="0" y="4056911"/>
            <a:chExt cx="9144000" cy="1096861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3" y="119292"/>
              <a:ext cx="904411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8" y="33342"/>
              <a:ext cx="1096861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squares"/>
          <p:cNvGrpSpPr/>
          <p:nvPr/>
        </p:nvGrpSpPr>
        <p:grpSpPr bwMode="auto">
          <a:xfrm>
            <a:off x="0" y="800550"/>
            <a:ext cx="1063022" cy="524182"/>
            <a:chOff x="0" y="452557"/>
            <a:chExt cx="914400" cy="52418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0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7"/>
              <a:ext cx="322728" cy="5241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7" y="633965"/>
              <a:ext cx="524181" cy="161365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18882" y="152399"/>
            <a:ext cx="9751059" cy="1295399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882" y="1600200"/>
            <a:ext cx="9751059" cy="4572000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218882" y="6448424"/>
            <a:ext cx="8288400" cy="180975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547912" y="6448424"/>
            <a:ext cx="1422029" cy="180975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E8617-6EA8-4B97-A5E8-E18E98765EE2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071515" y="6448424"/>
            <a:ext cx="812587" cy="180975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1218987"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33" y="152400"/>
            <a:ext cx="10427676" cy="838200"/>
          </a:xfrm>
        </p:spPr>
        <p:txBody>
          <a:bodyPr/>
          <a:lstStyle/>
          <a:p>
            <a:pPr>
              <a:defRPr/>
            </a:pPr>
            <a:r>
              <a:rPr lang="en-IN" b="1"/>
              <a:t>C Programming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5612" y="2209800"/>
          <a:ext cx="11041039" cy="203599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520519"/>
                <a:gridCol w="5520519"/>
              </a:tblGrid>
              <a:tr h="41990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Verdana"/>
                          <a:ea typeface="Verdana"/>
                        </a:rPr>
                        <a:t>Union</a:t>
                      </a: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755837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Union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and initialize Union</a:t>
                      </a:r>
                      <a:endParaRPr/>
                    </a:p>
                  </a:txBody>
                  <a:tcPr anchor="ctr"/>
                </a:tc>
              </a:tr>
              <a:tr h="755837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/>
                        <a:t>Access Union member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Differences between Structure &amp; Union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 bwMode="auto">
          <a:xfrm>
            <a:off x="1827211" y="1272879"/>
            <a:ext cx="3048346" cy="51851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2800" b="1">
                <a:solidFill>
                  <a:srgbClr val="262626"/>
                </a:solidFill>
                <a:latin typeface="Arial"/>
                <a:ea typeface="Microsoft YaHei"/>
              </a:rPr>
              <a:t>What you learn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What is Union</a:t>
            </a:r>
            <a:endParaRPr/>
          </a:p>
        </p:txBody>
      </p:sp>
      <p:sp>
        <p:nvSpPr>
          <p:cNvPr id="2" name="Content Placeholder 3"/>
          <p:cNvSpPr>
            <a:spLocks noGrp="1"/>
          </p:cNvSpPr>
          <p:nvPr>
            <p:ph idx="1"/>
          </p:nvPr>
        </p:nvSpPr>
        <p:spPr bwMode="auto">
          <a:xfrm>
            <a:off x="608012" y="1464906"/>
            <a:ext cx="11049000" cy="42500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A union is a user-defined type similar to structs in C except for one key difference.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The only differences is in terms of storage. 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In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structure</a:t>
            </a:r>
            <a:r>
              <a:rPr lang="en-US">
                <a:latin typeface="Times New Roman"/>
                <a:cs typeface="Times New Roman"/>
              </a:rPr>
              <a:t> each member has its own storage location, whereas all members of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union</a:t>
            </a:r>
            <a:r>
              <a:rPr lang="en-US">
                <a:latin typeface="Times New Roman"/>
                <a:cs typeface="Times New Roman"/>
              </a:rPr>
              <a:t> uses a single shared memory location which is equal to the size of its largest data member.</a:t>
            </a:r>
            <a:endParaRPr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Define a union</a:t>
            </a:r>
            <a:endParaRPr lang="en-IN" b="1"/>
          </a:p>
        </p:txBody>
      </p:sp>
      <p:sp>
        <p:nvSpPr>
          <p:cNvPr id="4" name="Content Placeholder 3"/>
          <p:cNvSpPr txBox="1"/>
          <p:nvPr/>
        </p:nvSpPr>
        <p:spPr bwMode="auto"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>
            <a:lvl1pPr marL="304747" indent="-304747" algn="l" defTabSz="121898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/>
          </a:p>
        </p:txBody>
      </p:sp>
      <p:pic>
        <p:nvPicPr>
          <p:cNvPr id="8" name="Content Placeholder 7"/>
          <p:cNvPicPr>
            <a:picLocks noChangeAspect="1" noGrp="1"/>
          </p:cNvPicPr>
          <p:nvPr>
            <p:ph sz="half" idx="1"/>
          </p:nvPr>
        </p:nvPicPr>
        <p:blipFill>
          <a:blip r:embed="rId2"/>
          <a:stretch/>
        </p:blipFill>
        <p:spPr bwMode="auto">
          <a:xfrm>
            <a:off x="272343" y="1371600"/>
            <a:ext cx="10775069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Initialize union</a:t>
            </a:r>
            <a:endParaRPr lang="en-IN" b="1"/>
          </a:p>
        </p:txBody>
      </p:sp>
      <p:sp>
        <p:nvSpPr>
          <p:cNvPr id="4" name="Content Placeholder 3"/>
          <p:cNvSpPr txBox="1"/>
          <p:nvPr/>
        </p:nvSpPr>
        <p:spPr bwMode="auto"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>
            <a:lvl1pPr marL="304747" indent="-304747" algn="l" defTabSz="121898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 bwMode="auto">
          <a:xfrm>
            <a:off x="1141412" y="1600200"/>
            <a:ext cx="7620000" cy="189435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600" b="1"/>
              <a:t>Emp.x</a:t>
            </a:r>
            <a:r>
              <a:rPr lang="en-US" sz="3600" b="1"/>
              <a:t>=‘A’;</a:t>
            </a:r>
            <a:endParaRPr/>
          </a:p>
          <a:p>
            <a:pPr marL="0" indent="0">
              <a:buNone/>
              <a:defRPr/>
            </a:pPr>
            <a:r>
              <a:rPr lang="en-US" sz="3600" b="1"/>
              <a:t>Emp.y</a:t>
            </a:r>
            <a:r>
              <a:rPr lang="en-US" sz="3600" b="1"/>
              <a:t>=</a:t>
            </a:r>
            <a:r>
              <a:rPr lang="en-US" sz="3600" b="1">
                <a:latin typeface="Times New Roman"/>
                <a:cs typeface="Times New Roman"/>
              </a:rPr>
              <a:t>5.5</a:t>
            </a:r>
            <a:r>
              <a:rPr lang="en-US" sz="3600" b="1"/>
              <a:t>;</a:t>
            </a:r>
            <a:endParaRPr/>
          </a:p>
          <a:p>
            <a:pPr marL="0" indent="0">
              <a:buNone/>
              <a:defRPr/>
            </a:pPr>
            <a:endParaRPr lang="en-US" sz="3600" b="1"/>
          </a:p>
          <a:p>
            <a:pPr>
              <a:defRPr/>
            </a:pPr>
            <a:endParaRPr 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endParaRPr lang="en-IN" b="1"/>
          </a:p>
        </p:txBody>
      </p:sp>
      <p:sp>
        <p:nvSpPr>
          <p:cNvPr id="4" name="Content Placeholder 3"/>
          <p:cNvSpPr txBox="1"/>
          <p:nvPr/>
        </p:nvSpPr>
        <p:spPr bwMode="auto">
          <a:xfrm>
            <a:off x="569912" y="2895598"/>
            <a:ext cx="11049000" cy="1981199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>
            <a:lvl1pPr marL="304747" indent="-304747" algn="l" defTabSz="121898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55611" y="1450440"/>
            <a:ext cx="11164739" cy="137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/>
              <a:t>We use member access operator (.) to access members of a union in C. It is used between the union variable name and the union member that we want to access.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74611" y="119064"/>
            <a:ext cx="7240439" cy="701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/>
              <a:t>Accessing a Union Member</a:t>
            </a:r>
            <a:endParaRPr/>
          </a:p>
        </p:txBody>
      </p:sp>
      <p:pic>
        <p:nvPicPr>
          <p:cNvPr id="8" name="Content Placeholder 7"/>
          <p:cNvPicPr>
            <a:picLocks noChangeAspect="1" noGrp="1"/>
          </p:cNvPicPr>
          <p:nvPr>
            <p:ph sz="half" idx="1"/>
          </p:nvPr>
        </p:nvPicPr>
        <p:blipFill>
          <a:blip r:embed="rId2"/>
          <a:stretch/>
        </p:blipFill>
        <p:spPr bwMode="auto">
          <a:xfrm>
            <a:off x="912812" y="2943494"/>
            <a:ext cx="9753600" cy="3766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-533400"/>
            <a:ext cx="11657012" cy="12954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Difference Between Structure and Union </a:t>
            </a:r>
            <a:endParaRPr/>
          </a:p>
        </p:txBody>
      </p:sp>
      <p:sp>
        <p:nvSpPr>
          <p:cNvPr id="2" name="Content Placeholder 3"/>
          <p:cNvSpPr>
            <a:spLocks noGrp="1"/>
          </p:cNvSpPr>
          <p:nvPr>
            <p:ph idx="1"/>
          </p:nvPr>
        </p:nvSpPr>
        <p:spPr bwMode="auto">
          <a:xfrm>
            <a:off x="227012" y="1447800"/>
            <a:ext cx="112014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/>
              <a:t>In union, we can only initialize a the first data member whereas in a structure, we can initialize many data members at once.</a:t>
            </a:r>
            <a:endParaRPr/>
          </a:p>
          <a:p>
            <a:pPr>
              <a:defRPr/>
            </a:pPr>
            <a:r>
              <a:rPr lang="en-US"/>
              <a:t>Compiler allocates memory for each member of a structure while for a union, it allocates memory equal to the size of the largest data member.</a:t>
            </a:r>
            <a:endParaRPr/>
          </a:p>
          <a:p>
            <a:pPr>
              <a:defRPr/>
            </a:pPr>
            <a:r>
              <a:rPr lang="en-US"/>
              <a:t>Union members share a memory location while structure members have a unique storage location each.</a:t>
            </a:r>
            <a:endParaRPr/>
          </a:p>
          <a:p>
            <a:pPr>
              <a:defRPr/>
            </a:pPr>
            <a:r>
              <a:rPr lang="en-US"/>
              <a:t>In a structure, we can access individual members simultaneously while in a union, we can only access one member at a time.</a:t>
            </a:r>
            <a:endParaRPr/>
          </a:p>
          <a:p>
            <a:pPr>
              <a:defRPr/>
            </a:pPr>
            <a:r>
              <a:rPr lang="en-US"/>
              <a:t>If we change the value of a member in a structure, it won't affect its other members but in a union, changing the value of one member will affect the others.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0559" y="838200"/>
            <a:ext cx="9141619" cy="2105367"/>
          </a:xfrm>
        </p:spPr>
        <p:txBody>
          <a:bodyPr/>
          <a:lstStyle/>
          <a:p>
            <a:pPr>
              <a:defRPr/>
            </a:pPr>
            <a:r>
              <a:rPr lang="en-US"/>
              <a:t>Thanks</a:t>
            </a:r>
            <a:endParaRPr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 bwMode="auto"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 algn="r">
              <a:defRPr/>
            </a:pPr>
            <a:r>
              <a:rPr lang="en-US" sz="3200" b="1"/>
              <a:t>Anirudha Gaikwad</a:t>
            </a:r>
            <a:endParaRPr/>
          </a:p>
          <a:p>
            <a:pPr algn="r">
              <a:defRPr/>
            </a:pP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0</Words>
  <Application>ONLYOFFICE/7.3.0.184</Application>
  <DocSecurity>0</DocSecurity>
  <PresentationFormat>Custom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Windows User</dc:creator>
  <cp:keywords/>
  <dc:description/>
  <dc:identifier/>
  <dc:language/>
  <cp:lastModifiedBy/>
  <cp:revision>258</cp:revision>
  <dcterms:created xsi:type="dcterms:W3CDTF">2021-12-19T05:09:16Z</dcterms:created>
  <dcterms:modified xsi:type="dcterms:W3CDTF">2023-02-28T07:39:36Z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