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25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slides/slide20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slides/slide7.xml" ContentType="application/vnd.openxmlformats-officedocument.presentationml.slide+xml"/>
  <Override PartName="/ppt/slides/slide15.xml" ContentType="application/vnd.openxmlformats-officedocument.presentationml.slide+xml"/>
  <Override PartName="/ppt/slides/slide3.xml" ContentType="application/vnd.openxmlformats-officedocument.presentationml.slide+xml"/>
  <Override PartName="/ppt/slides/slide12.xml" ContentType="application/vnd.openxmlformats-officedocument.presentationml.slide+xml"/>
  <Override PartName="/ppt/slides/slide33.xml" ContentType="application/vnd.openxmlformats-officedocument.presentationml.slide+xml"/>
  <Override PartName="/ppt/slides/slide8.xml" ContentType="application/vnd.openxmlformats-officedocument.presentationml.slide+xml"/>
  <Override PartName="/ppt/slides/slide35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s/slide26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27.xml" ContentType="application/vnd.openxmlformats-officedocument.presentationml.slide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9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docProps/custom.xml" ContentType="application/vnd.openxmlformats-officedocument.custom-properties+xml"/>
  <Override PartName="/ppt/slides/slide6.xml" ContentType="application/vnd.openxmlformats-officedocument.presentationml.slide+xml"/>
  <Override PartName="/ppt/slides/slide24.xml" ContentType="application/vnd.openxmlformats-officedocument.presentationml.slid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slides/slide28.xml" ContentType="application/vnd.openxmlformats-officedocument.presentationml.slide+xml"/>
  <Override PartName="/ppt/theme/theme1.xml" ContentType="application/vnd.openxmlformats-officedocument.theme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slides/slide38.xml" ContentType="application/vnd.openxmlformats-officedocument.presentationml.slide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slides/slide34.xml" ContentType="application/vnd.openxmlformats-officedocument.presentationml.slide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</p:sldIdLst>
  <p:sldSz cx="12188825" cy="6858000"/>
  <p:notesSz cx="12188825" cy="6858000"/>
  <p:defaultTextStyle>
    <a:defPPr>
      <a:defRPr lang="en-US"/>
    </a:defPPr>
    <a:lvl1pPr marL="0" algn="l" defTabSz="1218987">
      <a:defRPr sz="24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>
      <a:defRPr sz="24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>
      <a:defRPr sz="24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>
      <a:defRPr sz="24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>
      <a:defRPr sz="24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>
      <a:defRPr sz="24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>
      <a:defRPr sz="24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>
      <a:defRPr sz="24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>
      <a:defRPr sz="24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>
              <a:solidFill>
                <a:schemeClr val="lt1"/>
              </a:solidFill>
            </a:ln>
          </a:left>
          <a:right>
            <a:ln w="12700">
              <a:solidFill>
                <a:schemeClr val="lt1"/>
              </a:solidFill>
            </a:ln>
          </a:right>
          <a:top>
            <a:ln w="12700">
              <a:solidFill>
                <a:schemeClr val="lt1"/>
              </a:solidFill>
            </a:ln>
          </a:top>
          <a:bottom>
            <a:ln w="12700">
              <a:solidFill>
                <a:schemeClr val="lt1"/>
              </a:solidFill>
            </a:ln>
          </a:bottom>
          <a:insideH>
            <a:ln w="12700">
              <a:solidFill>
                <a:schemeClr val="lt1"/>
              </a:solidFill>
            </a:ln>
          </a:insideH>
          <a:insideV>
            <a:ln w="12700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prstClr val="black"/>
        </a:fontRef>
        <a:schemeClr val="lt1"/>
      </a:tcTxStyle>
      <a:tcStyle>
        <a:tcBdr>
          <a:bottom>
            <a:ln w="38100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2D5ABB26-0587-4C30-8999-92F81FD0307C}" styleName="No Style, No Grid">
    <a:wholeTbl>
      <a:tcTxStyle>
        <a:fontRef idx="minor">
          <a:srgbClr val="000000"/>
        </a:fontRef>
        <a:schemeClr val="tx1"/>
      </a:tcTxStyle>
      <a:tcStyle>
        <a:tcBdr>
          <a:left>
            <a:ln w="12700">
              <a:noFill/>
            </a:ln>
          </a:left>
          <a:right>
            <a:ln w="12700">
              <a:noFill/>
            </a:ln>
          </a:right>
          <a:top>
            <a:ln w="12700">
              <a:noFill/>
            </a:ln>
          </a:top>
          <a:bottom>
            <a:ln w="12700">
              <a:noFill/>
            </a:ln>
          </a:bottom>
          <a:insideH>
            <a:ln w="12700">
              <a:noFill/>
            </a:ln>
          </a:insideH>
          <a:insideV>
            <a:ln w="12700">
              <a:noFill/>
            </a:ln>
          </a:insideV>
        </a:tcBdr>
        <a:fill>
          <a:noFill/>
        </a:fill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/>
      </a:tcStyle>
    </a:lastCol>
    <a:firstCol>
      <a:tcStyle>
        <a:tcBdr/>
      </a:tcStyle>
    </a:firstCol>
    <a:lastRow>
      <a:tcStyle>
        <a:tcBdr/>
      </a:tcStyle>
    </a:lastRow>
    <a:seCell>
      <a:tcStyle>
        <a:tcBdr/>
      </a:tcStyle>
    </a:seCell>
    <a:swCell>
      <a:tcStyle>
        <a:tcBdr/>
      </a:tcStyle>
    </a:swCell>
    <a:firstRow>
      <a:tcStyle>
        <a:tcBdr/>
      </a:tcStyle>
    </a:firstRow>
    <a:neCell>
      <a:tcStyle>
        <a:tcBdr/>
      </a:tcStyle>
    </a:neCell>
    <a:nwCell>
      <a:tcStyle>
        <a:tcBdr/>
      </a:tcStyle>
    </a:nwCell>
  </a:tblStyle>
  <a:tblStyle styleId="{5940675A-B579-460E-94D1-54222C63F5DA}" styleName="No Style, Table Grid">
    <a:wholeTbl>
      <a:tcTxStyle>
        <a:fontRef idx="minor">
          <a:srgbClr val="000000"/>
        </a:fontRef>
        <a:schemeClr val="tx1"/>
      </a:tcTxStyle>
      <a:tcStyle>
        <a:tcBdr>
          <a:left>
            <a:ln w="12700">
              <a:solidFill>
                <a:schemeClr val="tx1"/>
              </a:solidFill>
            </a:ln>
          </a:left>
          <a:right>
            <a:ln w="12700">
              <a:solidFill>
                <a:schemeClr val="tx1"/>
              </a:solidFill>
            </a:ln>
          </a:right>
          <a:top>
            <a:ln w="12700">
              <a:solidFill>
                <a:schemeClr val="tx1"/>
              </a:solidFill>
            </a:ln>
          </a:top>
          <a:bottom>
            <a:ln w="12700">
              <a:solidFill>
                <a:schemeClr val="tx1"/>
              </a:solidFill>
            </a:ln>
          </a:bottom>
          <a:insideH>
            <a:ln w="12700">
              <a:solidFill>
                <a:schemeClr val="tx1"/>
              </a:solidFill>
            </a:ln>
          </a:insideH>
          <a:insideV>
            <a:ln w="12700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/>
      </a:tcStyle>
    </a:lastCol>
    <a:firstCol>
      <a:tcStyle>
        <a:tcBdr/>
      </a:tcStyle>
    </a:firstCol>
    <a:lastRow>
      <a:tcStyle>
        <a:tcBdr/>
      </a:tcStyle>
    </a:lastRow>
    <a:seCell>
      <a:tcStyle>
        <a:tcBdr/>
      </a:tcStyle>
    </a:seCell>
    <a:swCell>
      <a:tcStyle>
        <a:tcBdr/>
      </a:tcStyle>
    </a:swCell>
    <a:firstRow>
      <a:tcStyle>
        <a:tcBdr/>
      </a:tcStyle>
    </a:firstRow>
    <a:neCell>
      <a:tcStyle>
        <a:tcBdr/>
      </a:tcStyle>
    </a:neCell>
    <a:nwCell>
      <a:tcStyle>
        <a:tcBdr/>
      </a:tcStyle>
    </a:nw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>
              <a:solidFill>
                <a:schemeClr val="lt1"/>
              </a:solidFill>
            </a:ln>
          </a:left>
          <a:right>
            <a:ln w="12700">
              <a:solidFill>
                <a:schemeClr val="lt1"/>
              </a:solidFill>
            </a:ln>
          </a:right>
          <a:top>
            <a:ln w="12700">
              <a:solidFill>
                <a:schemeClr val="lt1"/>
              </a:solidFill>
            </a:ln>
          </a:top>
          <a:bottom>
            <a:ln w="12700">
              <a:solidFill>
                <a:schemeClr val="lt1"/>
              </a:solidFill>
            </a:ln>
          </a:bottom>
          <a:insideH>
            <a:ln w="12700">
              <a:solidFill>
                <a:schemeClr val="lt1"/>
              </a:solidFill>
            </a:ln>
          </a:insideH>
          <a:insideV>
            <a:ln w="12700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  <a:fill>
          <a:solidFill>
            <a:schemeClr val="accent1">
              <a:tint val="40000"/>
            </a:schemeClr>
          </a:solidFill>
        </a:fill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prstClr val="black"/>
        </a:fontRef>
        <a:schemeClr val="lt1"/>
      </a:tcTxStyle>
      <a:tcStyle>
        <a:tcBdr>
          <a:bottom>
            <a:ln w="38100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EB9631B5-78F2-41C9-869B-9F39066F8104}" styleName="Medium Style 3 - Accent 4">
    <a:wholeTbl>
      <a:tcTxStyle>
        <a:fontRef idx="minor">
          <a:prstClr val="black"/>
        </a:fontRef>
        <a:schemeClr val="dk1"/>
      </a:tcTxStyle>
      <a:tcStyle>
        <a:tcBdr>
          <a:left>
            <a:ln w="12700">
              <a:noFill/>
            </a:ln>
          </a:left>
          <a:right>
            <a:ln w="12700">
              <a:noFill/>
            </a:ln>
          </a:right>
          <a:top>
            <a:ln w="38100">
              <a:solidFill>
                <a:schemeClr val="dk1"/>
              </a:solidFill>
            </a:ln>
          </a:top>
          <a:bottom>
            <a:ln w="38100">
              <a:solidFill>
                <a:schemeClr val="dk1"/>
              </a:solidFill>
            </a:ln>
          </a:bottom>
          <a:insideH>
            <a:ln w="12700">
              <a:noFill/>
            </a:ln>
          </a:insideH>
          <a:insideV>
            <a:ln w="12700"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band2V>
      <a:tcStyle>
        <a:tcBdr/>
        <a:fill>
          <a:solidFill>
            <a:schemeClr val="accent3">
              <a:tint val="20000"/>
            </a:schemeClr>
          </a:solidFill>
        </a:fill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dk1"/>
      </a:tcTxStyle>
      <a:tcStyle>
        <a:tcBdr>
          <a:top>
            <a:ln w="38100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prstClr val="black"/>
        </a:fontRef>
        <a:schemeClr val="lt1"/>
      </a:tcTxStyle>
      <a:tcStyle>
        <a:tcBdr>
          <a:bottom>
            <a:ln w="38100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 varScale="1">
        <p:scale>
          <a:sx n="69" d="100"/>
          <a:sy n="69" d="100"/>
        </p:scale>
        <p:origin x="918" y="60"/>
      </p:cViewPr>
      <p:guideLst>
        <p:guide pos="2160" orient="horz"/>
        <p:guide pos="3839"/>
      </p:guideLst>
    </p:cSldViewPr>
  </p:slideViewPr>
  <p:gridSpacing cx="76200" cy="76200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40" Type="http://schemas.openxmlformats.org/officeDocument/2006/relationships/slide" Target="slides/slide38.xml"/><Relationship Id="rId41" Type="http://schemas.openxmlformats.org/officeDocument/2006/relationships/presProps" Target="presProps.xml" /><Relationship Id="rId42" Type="http://schemas.openxmlformats.org/officeDocument/2006/relationships/tableStyles" Target="tableStyles.xml" /><Relationship Id="rId43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type="title" userDrawn="1">
  <p:cSld name="Title Slide">
    <p:bg>
      <p:bgPr shadeToTitle="0">
        <a:blipFill>
          <a:blip r:embed="rId2">
            <a:lum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 bwMode="auto">
          <a:xfrm>
            <a:off x="0" y="1135743"/>
            <a:ext cx="1622332" cy="799981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 bwMode="auto">
            <a:xfrm>
              <a:off x="591671" y="452558"/>
              <a:ext cx="322728" cy="52418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/>
            </a:p>
          </p:txBody>
        </p:sp>
        <p:sp>
          <p:nvSpPr>
            <p:cNvPr id="9" name="Rounded Rectangle 8"/>
            <p:cNvSpPr/>
            <p:nvPr/>
          </p:nvSpPr>
          <p:spPr bwMode="auto">
            <a:xfrm>
              <a:off x="215154" y="452558"/>
              <a:ext cx="322728" cy="52418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 bwMode="auto"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828324" y="362396"/>
            <a:ext cx="9141619" cy="167640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828324" y="2089595"/>
            <a:ext cx="9141619" cy="886343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Add a footer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7209051-6E81-43E8-9099-FF6A0C3DCFE8}" type="datetime1">
              <a:rPr lang="en-US"/>
              <a:t/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34C99D79-8A4B-4031-B1E0-AF26F8EDF2BC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>
              <a:defRPr/>
            </a:pPr>
            <a:r>
              <a:rPr lang="en-US"/>
              <a:t>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Add a footer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EDCEAB04-7709-4C1E-A61A-74684A0170FC}" type="datetime1">
              <a:rPr lang="en-US"/>
              <a:t/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34C99D79-8A4B-4031-B1E0-AF26F8EDF2BC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 bwMode="auto">
          <a:xfrm rot="5400000">
            <a:off x="9583007" y="233864"/>
            <a:ext cx="1063300" cy="524046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 bwMode="auto">
            <a:xfrm>
              <a:off x="591671" y="452558"/>
              <a:ext cx="322728" cy="52418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/>
            </a:p>
          </p:txBody>
        </p:sp>
        <p:sp>
          <p:nvSpPr>
            <p:cNvPr id="9" name="Rounded Rectangle 8"/>
            <p:cNvSpPr/>
            <p:nvPr/>
          </p:nvSpPr>
          <p:spPr bwMode="auto">
            <a:xfrm>
              <a:off x="215154" y="452558"/>
              <a:ext cx="322728" cy="52418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 bwMode="auto"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/>
            </a:p>
          </p:txBody>
        </p:sp>
      </p:grpSp>
      <p:grpSp>
        <p:nvGrpSpPr>
          <p:cNvPr id="15" name="bottom graphic"/>
          <p:cNvGrpSpPr/>
          <p:nvPr/>
        </p:nvGrpSpPr>
        <p:grpSpPr bwMode="auto">
          <a:xfrm>
            <a:off x="0" y="5395517"/>
            <a:ext cx="12188825" cy="1462483"/>
            <a:chOff x="0" y="4046637"/>
            <a:chExt cx="9144000" cy="1096862"/>
          </a:xfrm>
        </p:grpSpPr>
        <p:sp>
          <p:nvSpPr>
            <p:cNvPr id="16" name="Freeform 15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 fill="norm" stroke="1" extrusionOk="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7999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/>
            </a:p>
          </p:txBody>
        </p:sp>
        <p:sp>
          <p:nvSpPr>
            <p:cNvPr id="17" name="Rectangle 72"/>
            <p:cNvSpPr/>
            <p:nvPr/>
          </p:nvSpPr>
          <p:spPr bwMode="ltGray">
            <a:xfrm rot="5400000">
              <a:off x="4023569" y="23069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 fill="norm" stroke="1" extrusionOk="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>
                <a:defRPr/>
              </a:pPr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9751059" y="1150514"/>
            <a:ext cx="1828324" cy="5021685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1218882" y="1150514"/>
            <a:ext cx="8227457" cy="5021685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>
              <a:defRPr/>
            </a:pPr>
            <a:r>
              <a:rPr lang="en-US"/>
              <a:t>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Add a footer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0C79BD0D-E0B1-4CED-AC65-708AC79EB9CD}" type="datetime1">
              <a:rPr lang="en-US"/>
              <a:t/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34C99D79-8A4B-4031-B1E0-AF26F8EDF2BC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>
              <a:defRPr/>
            </a:pPr>
            <a:r>
              <a:rPr lang="en-US"/>
              <a:t>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Add a footer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0CC3EA6D-DF0B-4D4B-B359-5F1D1D0E30A4}" type="datetime1">
              <a:rPr lang="en-US"/>
              <a:t/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34C99D79-8A4B-4031-B1E0-AF26F8EDF2BC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 bwMode="auto">
          <a:xfrm>
            <a:off x="0" y="3124415"/>
            <a:ext cx="1622332" cy="805061"/>
            <a:chOff x="0" y="2343311"/>
            <a:chExt cx="1217066" cy="603796"/>
          </a:xfrm>
        </p:grpSpPr>
        <p:sp>
          <p:nvSpPr>
            <p:cNvPr id="8" name="Rounded Rectangle 7"/>
            <p:cNvSpPr/>
            <p:nvPr/>
          </p:nvSpPr>
          <p:spPr bwMode="auto">
            <a:xfrm>
              <a:off x="787514" y="2347123"/>
              <a:ext cx="429552" cy="599983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/>
            </a:p>
          </p:txBody>
        </p:sp>
        <p:sp>
          <p:nvSpPr>
            <p:cNvPr id="9" name="Rounded Rectangle 8"/>
            <p:cNvSpPr/>
            <p:nvPr/>
          </p:nvSpPr>
          <p:spPr bwMode="auto">
            <a:xfrm>
              <a:off x="286370" y="2347123"/>
              <a:ext cx="429552" cy="599983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 bwMode="auto">
            <a:xfrm rot="5400000">
              <a:off x="-192604" y="2535915"/>
              <a:ext cx="599986" cy="214778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/>
            </a:p>
          </p:txBody>
        </p:sp>
      </p:grpSp>
      <p:grpSp>
        <p:nvGrpSpPr>
          <p:cNvPr id="19" name="bottom graphic"/>
          <p:cNvGrpSpPr/>
          <p:nvPr/>
        </p:nvGrpSpPr>
        <p:grpSpPr bwMode="auto">
          <a:xfrm>
            <a:off x="0" y="5409216"/>
            <a:ext cx="12188825" cy="1462483"/>
            <a:chOff x="0" y="4056911"/>
            <a:chExt cx="9144000" cy="1096862"/>
          </a:xfrm>
        </p:grpSpPr>
        <p:sp>
          <p:nvSpPr>
            <p:cNvPr id="20" name="Freeform 19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 fill="norm" stroke="1" extrusionOk="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7999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/>
            </a:p>
          </p:txBody>
        </p:sp>
        <p:sp>
          <p:nvSpPr>
            <p:cNvPr id="21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 fill="norm" stroke="1" extrusionOk="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>
                <a:defRPr/>
              </a:pPr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1828324" y="1932518"/>
            <a:ext cx="9141619" cy="2105367"/>
          </a:xfrm>
        </p:spPr>
        <p:txBody>
          <a:bodyPr anchor="b">
            <a:normAutofit/>
          </a:bodyPr>
          <a:lstStyle>
            <a:lvl1pPr algn="l">
              <a:defRPr sz="6000" b="0" cap="none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828324" y="4084264"/>
            <a:ext cx="9141619" cy="933297"/>
          </a:xfrm>
        </p:spPr>
        <p:txBody>
          <a:bodyPr anchor="t"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Edit Master text styles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Add a footer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977EDB99-15BC-4479-BAC5-1E502E66917A}" type="datetime1">
              <a:rPr lang="en-US"/>
              <a:t/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34C99D79-8A4B-4031-B1E0-AF26F8EDF2BC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1141412" y="152400"/>
            <a:ext cx="9751059" cy="1295400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1141412" y="1600200"/>
            <a:ext cx="4875529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094412" y="1600200"/>
            <a:ext cx="4875529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Add a footer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4067C2A3-CD19-48AB-9F64-ECCF75182EDD}" type="datetime1">
              <a:rPr lang="en-US"/>
              <a:t/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34C99D79-8A4B-4031-B1E0-AF26F8EDF2BC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1141412" y="152400"/>
            <a:ext cx="9751059" cy="12954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141412" y="1524000"/>
            <a:ext cx="4875529" cy="816429"/>
          </a:xfrm>
        </p:spPr>
        <p:txBody>
          <a:bodyPr anchor="ctr">
            <a:norm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>
              <a:defRPr/>
            </a:pPr>
            <a:r>
              <a:rPr lang="en-US"/>
              <a:t>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1141412" y="2413000"/>
            <a:ext cx="4875529" cy="3759199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094412" y="1524000"/>
            <a:ext cx="4875529" cy="816429"/>
          </a:xfrm>
        </p:spPr>
        <p:txBody>
          <a:bodyPr anchor="ctr">
            <a:norm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>
              <a:defRPr/>
            </a:pPr>
            <a:r>
              <a:rPr lang="en-US"/>
              <a:t>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094412" y="2413000"/>
            <a:ext cx="4875529" cy="3759199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Add a footer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0363E8C1-7C87-4705-AB97-8CD17D208E3F}" type="datetime1">
              <a:rPr lang="en-US"/>
              <a:t/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34C99D79-8A4B-4031-B1E0-AF26F8EDF2BC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Add a footer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E20C624E-DF92-4841-B9B9-DD11AA239B85}" type="datetime1">
              <a:rPr lang="en-US"/>
              <a:t/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34C99D79-8A4B-4031-B1E0-AF26F8EDF2BC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8" name="bottom graphic"/>
          <p:cNvGrpSpPr/>
          <p:nvPr/>
        </p:nvGrpSpPr>
        <p:grpSpPr bwMode="auto">
          <a:xfrm>
            <a:off x="0" y="5409216"/>
            <a:ext cx="12188825" cy="1462483"/>
            <a:chOff x="0" y="4056911"/>
            <a:chExt cx="9144000" cy="1096862"/>
          </a:xfrm>
        </p:grpSpPr>
        <p:sp>
          <p:nvSpPr>
            <p:cNvPr id="9" name="Freeform 8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 fill="norm" stroke="1" extrusionOk="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7999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/>
            </a:p>
          </p:txBody>
        </p:sp>
        <p:sp>
          <p:nvSpPr>
            <p:cNvPr id="10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 fill="norm" stroke="1" extrusionOk="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>
                <a:defRPr/>
              </a:pPr>
              <a:endParaRPr/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Add a footer</a:t>
            </a:r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BDA3AE1-4360-4D5B-BDBC-656B872DD533}" type="datetime1">
              <a:rPr lang="en-US"/>
              <a:t/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34C99D79-8A4B-4031-B1E0-AF26F8EDF2BC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4875529" y="1600200"/>
            <a:ext cx="6094413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1218883" y="1600202"/>
            <a:ext cx="3453500" cy="4571999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>
              <a:defRPr/>
            </a:pPr>
            <a:r>
              <a:rPr lang="en-US"/>
              <a:t>Edit Master text styles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Add a footer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20990708-46A4-4851-883E-8DFB8939107E}" type="datetime1">
              <a:rPr lang="en-US"/>
              <a:t/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34C99D79-8A4B-4031-B1E0-AF26F8EDF2BC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 bwMode="auto">
          <a:xfrm>
            <a:off x="1218887" y="1600200"/>
            <a:ext cx="6703850" cy="3657600"/>
          </a:xfrm>
          <a:prstGeom prst="roundRect">
            <a:avLst>
              <a:gd name="adj" fmla="val 3098"/>
            </a:avLst>
          </a:prstGeom>
        </p:spPr>
        <p:txBody>
          <a:bodyPr>
            <a:normAutofit/>
          </a:bodyPr>
          <a:lstStyle>
            <a:lvl1pPr marL="0" indent="0">
              <a:buNone/>
              <a:defRPr sz="27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125883" y="1600200"/>
            <a:ext cx="2844059" cy="3759200"/>
          </a:xfrm>
        </p:spPr>
        <p:txBody>
          <a:bodyPr anchor="b"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>
              <a:defRPr/>
            </a:pPr>
            <a:r>
              <a:rPr lang="en-US"/>
              <a:t>Edit Master text styles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Add a footer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E88EFFC-86AE-4294-A319-CAFC2651994B}" type="datetime1">
              <a:rPr lang="en-US"/>
              <a:t/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34C99D79-8A4B-4031-B1E0-AF26F8EDF2BC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11" name="bottom graphic"/>
          <p:cNvGrpSpPr/>
          <p:nvPr/>
        </p:nvGrpSpPr>
        <p:grpSpPr bwMode="auto">
          <a:xfrm>
            <a:off x="0" y="5409216"/>
            <a:ext cx="12188825" cy="1462483"/>
            <a:chOff x="0" y="4056911"/>
            <a:chExt cx="9144000" cy="1096862"/>
          </a:xfrm>
        </p:grpSpPr>
        <p:sp>
          <p:nvSpPr>
            <p:cNvPr id="21" name="Freeform 20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 fill="norm" stroke="1" extrusionOk="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7999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/>
            </a:p>
          </p:txBody>
        </p:sp>
        <p:sp>
          <p:nvSpPr>
            <p:cNvPr id="18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 fill="norm" stroke="1" extrusionOk="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>
                <a:defRPr/>
              </a:pPr>
              <a:endParaRPr/>
            </a:p>
          </p:txBody>
        </p:sp>
      </p:grpSp>
      <p:grpSp>
        <p:nvGrpSpPr>
          <p:cNvPr id="7" name="squares"/>
          <p:cNvGrpSpPr/>
          <p:nvPr/>
        </p:nvGrpSpPr>
        <p:grpSpPr bwMode="auto">
          <a:xfrm>
            <a:off x="1" y="800551"/>
            <a:ext cx="1063023" cy="524183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 bwMode="auto">
            <a:xfrm>
              <a:off x="591671" y="452558"/>
              <a:ext cx="322728" cy="52418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/>
            </a:p>
          </p:txBody>
        </p:sp>
        <p:sp>
          <p:nvSpPr>
            <p:cNvPr id="9" name="Rounded Rectangle 8"/>
            <p:cNvSpPr/>
            <p:nvPr/>
          </p:nvSpPr>
          <p:spPr bwMode="auto">
            <a:xfrm>
              <a:off x="215154" y="452558"/>
              <a:ext cx="322728" cy="52418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 bwMode="auto"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1218883" y="152400"/>
            <a:ext cx="9751059" cy="1295400"/>
          </a:xfrm>
          <a:prstGeom prst="rect">
            <a:avLst/>
          </a:prstGeom>
        </p:spPr>
        <p:txBody>
          <a:bodyPr vert="horz" lIns="121898" tIns="60949" rIns="121898" bIns="60949" rtlCol="0" anchor="b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218883" y="1600200"/>
            <a:ext cx="9751059" cy="4572000"/>
          </a:xfrm>
          <a:prstGeom prst="rect">
            <a:avLst/>
          </a:prstGeom>
        </p:spPr>
        <p:txBody>
          <a:bodyPr vert="horz" lIns="121898" tIns="60949" rIns="121898" bIns="60949" rtlCol="0">
            <a:normAutofit/>
          </a:bodyPr>
          <a:lstStyle/>
          <a:p>
            <a:pPr lvl="0">
              <a:defRPr/>
            </a:pPr>
            <a:r>
              <a:rPr lang="en-US"/>
              <a:t>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1218883" y="6448425"/>
            <a:ext cx="8288401" cy="180976"/>
          </a:xfrm>
          <a:prstGeom prst="rect">
            <a:avLst/>
          </a:prstGeom>
        </p:spPr>
        <p:txBody>
          <a:bodyPr vert="horz" lIns="121898" tIns="60949" rIns="121898" bIns="60949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/>
              <a:t>Add a footer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9547913" y="6448425"/>
            <a:ext cx="1422030" cy="180976"/>
          </a:xfrm>
          <a:prstGeom prst="rect">
            <a:avLst/>
          </a:prstGeom>
        </p:spPr>
        <p:txBody>
          <a:bodyPr vert="horz" lIns="121898" tIns="60949" rIns="121898" bIns="60949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D29E8617-6EA8-4B97-A5E8-E18E98765EE2}" type="datetime1">
              <a:rPr lang="en-US"/>
              <a:t/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11071516" y="6448425"/>
            <a:ext cx="812588" cy="180976"/>
          </a:xfrm>
          <a:prstGeom prst="rect">
            <a:avLst/>
          </a:prstGeom>
        </p:spPr>
        <p:txBody>
          <a:bodyPr vert="horz" lIns="121898" tIns="60949" rIns="121898" bIns="60949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34C99D79-8A4B-4031-B1E0-AF26F8EDF2BC}" type="slidenum">
              <a:rPr/>
              <a:t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lvl1pPr algn="l" defTabSz="1218987">
        <a:spcBef>
          <a:spcPts val="0"/>
        </a:spcBef>
        <a:buNone/>
        <a:defRPr sz="36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55772" indent="-304747" algn="l" defTabSz="1218987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Font typeface="Arial"/>
        <a:buChar char="–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206797" indent="-304747" algn="l" defTabSz="1218987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57822" indent="-304747" algn="l" defTabSz="1218987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108847" indent="-304747" algn="l" defTabSz="1218987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59872" indent="-304747" algn="l" defTabSz="1218987">
        <a:lnSpc>
          <a:spcPct val="90000"/>
        </a:lnSpc>
        <a:spcBef>
          <a:spcPts val="800"/>
        </a:spcBef>
        <a:buClr>
          <a:schemeClr val="accent1"/>
        </a:buClr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3010897" indent="-304747" algn="l" defTabSz="1218987">
        <a:lnSpc>
          <a:spcPct val="90000"/>
        </a:lnSpc>
        <a:spcBef>
          <a:spcPts val="800"/>
        </a:spcBef>
        <a:buClr>
          <a:schemeClr val="accent1"/>
        </a:buClr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61922" indent="-304747" algn="l" defTabSz="1218987">
        <a:lnSpc>
          <a:spcPct val="90000"/>
        </a:lnSpc>
        <a:spcBef>
          <a:spcPts val="800"/>
        </a:spcBef>
        <a:buClr>
          <a:schemeClr val="accent1"/>
        </a:buClr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912947" indent="-304747" algn="l" defTabSz="1218987">
        <a:lnSpc>
          <a:spcPct val="90000"/>
        </a:lnSpc>
        <a:spcBef>
          <a:spcPts val="800"/>
        </a:spcBef>
        <a:buClr>
          <a:schemeClr val="accent1"/>
        </a:buClr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>
        <a:defRPr sz="24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>
        <a:defRPr sz="24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>
        <a:defRPr sz="24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>
        <a:defRPr sz="24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>
        <a:defRPr sz="24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>
        <a:defRPr sz="24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jp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gradFill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0133" y="152400"/>
            <a:ext cx="10427676" cy="838200"/>
          </a:xfrm>
        </p:spPr>
        <p:txBody>
          <a:bodyPr/>
          <a:lstStyle/>
          <a:p>
            <a:pPr>
              <a:defRPr/>
            </a:pPr>
            <a:r>
              <a:rPr lang="en-IN" b="1"/>
              <a:t>JAVA</a:t>
            </a:r>
            <a:endParaRPr/>
          </a:p>
        </p:txBody>
      </p:sp>
      <p:graphicFrame>
        <p:nvGraphicFramePr>
          <p:cNvPr id="4" name="Table 3"/>
          <p:cNvGraphicFramePr>
            <a:graphicFrameLocks xmlns:a="http://schemas.openxmlformats.org/drawingml/2006/main" noGrp="1"/>
          </p:cNvGraphicFramePr>
          <p:nvPr/>
        </p:nvGraphicFramePr>
        <p:xfrm>
          <a:off x="455612" y="2514600"/>
          <a:ext cx="11041039" cy="2997087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{EB9631B5-78F2-41C9-869B-9F39066F8104}</a:tableStyleId>
              </a:tblPr>
              <a:tblGrid>
                <a:gridCol w="5520519"/>
                <a:gridCol w="5520519"/>
              </a:tblGrid>
              <a:tr h="419909">
                <a:tc gridSpan="2">
                  <a:txBody>
                    <a:bodyPr/>
                    <a:p>
                      <a:pPr algn="ctr">
                        <a:defRPr/>
                      </a:pPr>
                      <a:r>
                        <a:rPr lang="en-US" sz="2400">
                          <a:solidFill>
                            <a:schemeClr val="tx1"/>
                          </a:solidFill>
                          <a:latin typeface="Verdana"/>
                          <a:ea typeface="Verdana"/>
                        </a:rPr>
                        <a:t>Java</a:t>
                      </a:r>
                      <a:endParaRPr/>
                    </a:p>
                  </a:txBody>
                  <a:tcPr anchor="ctr"/>
                </a:tc>
                <a:tc hMerge="1">
                  <a:txBody>
                    <a:bodyPr/>
                    <a:p>
                      <a:endParaRPr/>
                    </a:p>
                  </a:txBody>
                </a:tc>
              </a:tr>
              <a:tr h="572309">
                <a:tc>
                  <a:txBody>
                    <a:bodyPr/>
                    <a:p>
                      <a:pPr marL="285750" marR="0" lvl="0" indent="-28575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Char char="Ø"/>
                        <a:defRPr/>
                      </a:pPr>
                      <a:r>
                        <a:rPr lang="en-US" sz="2400" b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String   </a:t>
                      </a:r>
                      <a:endParaRPr/>
                    </a:p>
                  </a:txBody>
                  <a:tcPr anchor="ctr"/>
                </a:tc>
                <a:tc>
                  <a:txBody>
                    <a:bodyPr/>
                    <a:p>
                      <a:pPr marL="285750" marR="0" lvl="0" indent="-28575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Char char="Ø"/>
                        <a:defRPr/>
                      </a:pPr>
                      <a:r>
                        <a:rPr lang="en-US" sz="2400" b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String Pool</a:t>
                      </a:r>
                      <a:endParaRPr/>
                    </a:p>
                  </a:txBody>
                  <a:tcPr anchor="ctr"/>
                </a:tc>
              </a:tr>
              <a:tr h="572309">
                <a:tc>
                  <a:txBody>
                    <a:bodyPr/>
                    <a:p>
                      <a:pPr marL="285750" marR="0" lvl="0" indent="-28575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Char char="Ø"/>
                        <a:defRPr/>
                      </a:pPr>
                      <a:r>
                        <a:rPr lang="en-US" sz="2400" b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String methods </a:t>
                      </a:r>
                      <a:endParaRPr/>
                    </a:p>
                  </a:txBody>
                  <a:tcPr anchor="ctr"/>
                </a:tc>
                <a:tc>
                  <a:txBody>
                    <a:bodyPr/>
                    <a:p>
                      <a:pPr marL="285750" marR="0" lvl="0" indent="-28575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Char char="Ø"/>
                        <a:defRPr/>
                      </a:pPr>
                      <a:r>
                        <a:rPr lang="en-US" sz="2400" b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StringBuffer</a:t>
                      </a:r>
                      <a:endParaRPr lang="en-US" sz="2400" b="1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572309">
                <a:tc>
                  <a:txBody>
                    <a:bodyPr/>
                    <a:p>
                      <a:pPr marL="285750" marR="0" lvl="0" indent="-28575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Char char="Ø"/>
                        <a:defRPr/>
                      </a:pPr>
                      <a:r>
                        <a:rPr lang="en-US" sz="2400" b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StringBuilder</a:t>
                      </a:r>
                      <a:endParaRPr/>
                    </a:p>
                  </a:txBody>
                  <a:tcPr anchor="ctr"/>
                </a:tc>
                <a:tc>
                  <a:txBody>
                    <a:bodyPr/>
                    <a:p>
                      <a:pPr marL="285750" marR="0" lvl="0" indent="-28575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Char char="Ø"/>
                        <a:defRPr/>
                      </a:pPr>
                      <a:r>
                        <a:rPr lang="en-US" sz="2400" b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String VS </a:t>
                      </a:r>
                      <a:r>
                        <a:rPr lang="en-US" sz="2400" b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StringBuffer</a:t>
                      </a:r>
                      <a:r>
                        <a:rPr lang="en-US" sz="2400" b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Vs StringBuilder</a:t>
                      </a:r>
                      <a:endParaRPr/>
                    </a:p>
                  </a:txBody>
                  <a:tcPr anchor="ctr"/>
                </a:tc>
              </a:tr>
              <a:tr h="572309">
                <a:tc>
                  <a:txBody>
                    <a:bodyPr/>
                    <a:p>
                      <a:pPr marL="285750" marR="0" lvl="0" indent="-28575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Char char="Ø"/>
                        <a:defRPr/>
                      </a:pPr>
                      <a:r>
                        <a:rPr lang="en-US" sz="2400" b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Regular Expression</a:t>
                      </a:r>
                      <a:endParaRPr/>
                    </a:p>
                  </a:txBody>
                  <a:tcPr anchor="ctr"/>
                </a:tc>
                <a:tc>
                  <a:txBody>
                    <a:bodyPr/>
                    <a:p>
                      <a:pPr marL="285750" marR="0" lvl="0" indent="-28575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Char char="Ø"/>
                        <a:defRPr/>
                      </a:pPr>
                      <a:endParaRPr lang="en-US" sz="2400" b="1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文本框 8"/>
          <p:cNvSpPr txBox="1"/>
          <p:nvPr/>
        </p:nvSpPr>
        <p:spPr bwMode="auto">
          <a:xfrm>
            <a:off x="1827212" y="1272879"/>
            <a:ext cx="3179075" cy="52322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defTabSz="914400">
              <a:defRPr/>
            </a:pPr>
            <a:r>
              <a:rPr lang="en-US" sz="2800" b="1">
                <a:solidFill>
                  <a:srgbClr val="262626"/>
                </a:solidFill>
                <a:latin typeface="Arial"/>
                <a:ea typeface="Microsoft YaHei"/>
              </a:rPr>
              <a:t>What you learn ?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1">
        <p:fade thruBlk="0"/>
      </p:transition>
    </mc:Choice>
    <mc:Fallback>
      <p:transition spd="med" advClick="1">
        <p:fade thruBlk="0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-32068" y="1"/>
            <a:ext cx="9483750" cy="762000"/>
          </a:xfrm>
          <a:prstGeom prst="rect">
            <a:avLst/>
          </a:prstGeom>
        </p:spPr>
        <p:txBody>
          <a:bodyPr vert="horz" lIns="121898" tIns="60949" rIns="121898" bIns="60949" rtlCol="0" anchor="b">
            <a:noAutofit/>
          </a:bodyPr>
          <a:lstStyle/>
          <a:p>
            <a:pPr>
              <a:defRPr/>
            </a:pPr>
            <a:r>
              <a:rPr lang="en-US" sz="4000" b="1"/>
              <a:t>String methods </a:t>
            </a:r>
            <a:endParaRPr/>
          </a:p>
        </p:txBody>
      </p:sp>
      <p:graphicFrame>
        <p:nvGraphicFramePr>
          <p:cNvPr id="4" name="Table 5"/>
          <p:cNvGraphicFramePr>
            <a:graphicFrameLocks xmlns:a="http://schemas.openxmlformats.org/drawingml/2006/main" noGrp="1"/>
          </p:cNvGraphicFramePr>
          <p:nvPr/>
        </p:nvGraphicFramePr>
        <p:xfrm>
          <a:off x="303213" y="609600"/>
          <a:ext cx="11582400" cy="5974080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{5C22544A-7EE6-4342-B048-85BDC9FD1C3A}</a:tableStyleId>
              </a:tblPr>
              <a:tblGrid>
                <a:gridCol w="2832281"/>
                <a:gridCol w="6307321"/>
                <a:gridCol w="2442798"/>
              </a:tblGrid>
              <a:tr h="370840"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IN"/>
                        <a:t>Method</a:t>
                      </a:r>
                      <a:endParaRPr/>
                    </a:p>
                  </a:txBody>
                  <a:tcPr marL="152400" marR="76200" marT="76200" marB="76200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IN"/>
                        <a:t>Description</a:t>
                      </a:r>
                      <a:endParaRPr/>
                    </a:p>
                  </a:txBody>
                  <a:tcPr marL="76200" marR="76200" marT="76200" marB="76200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IN"/>
                        <a:t>Return Type</a:t>
                      </a:r>
                      <a:endParaRPr/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IN">
                          <a:solidFill>
                            <a:schemeClr val="accent1"/>
                          </a:solidFill>
                        </a:rPr>
                        <a:t>intern()</a:t>
                      </a:r>
                      <a:endParaRPr/>
                    </a:p>
                  </a:txBody>
                  <a:tcPr marL="152400" marR="76200" marT="76200" marB="76200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GB"/>
                        <a:t>Returns the canonical representation for the string object</a:t>
                      </a:r>
                      <a:endParaRPr/>
                    </a:p>
                  </a:txBody>
                  <a:tcPr marL="76200" marR="76200" marT="76200" marB="76200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IN"/>
                        <a:t>String</a:t>
                      </a:r>
                      <a:endParaRPr/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IN">
                          <a:solidFill>
                            <a:schemeClr val="accent1"/>
                          </a:solidFill>
                        </a:rPr>
                        <a:t>isEmpty</a:t>
                      </a:r>
                      <a:r>
                        <a:rPr lang="en-IN">
                          <a:solidFill>
                            <a:schemeClr val="accent1"/>
                          </a:solidFill>
                        </a:rPr>
                        <a:t>()</a:t>
                      </a:r>
                      <a:endParaRPr/>
                    </a:p>
                  </a:txBody>
                  <a:tcPr marL="152400" marR="76200" marT="76200" marB="76200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GB"/>
                        <a:t>Checks whether a string is empty or not</a:t>
                      </a:r>
                      <a:endParaRPr/>
                    </a:p>
                  </a:txBody>
                  <a:tcPr marL="76200" marR="76200" marT="76200" marB="76200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IN"/>
                        <a:t>boolean</a:t>
                      </a:r>
                      <a:endParaRPr/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IN">
                          <a:solidFill>
                            <a:schemeClr val="accent1"/>
                          </a:solidFill>
                        </a:rPr>
                        <a:t>lastIndexOf</a:t>
                      </a:r>
                      <a:r>
                        <a:rPr lang="en-IN">
                          <a:solidFill>
                            <a:schemeClr val="accent1"/>
                          </a:solidFill>
                        </a:rPr>
                        <a:t>()</a:t>
                      </a:r>
                      <a:endParaRPr/>
                    </a:p>
                  </a:txBody>
                  <a:tcPr marL="152400" marR="76200" marT="76200" marB="76200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GB"/>
                        <a:t>Returns the position of the last found occurrence of specified characters in a string</a:t>
                      </a:r>
                      <a:endParaRPr/>
                    </a:p>
                  </a:txBody>
                  <a:tcPr marL="76200" marR="76200" marT="76200" marB="76200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IN"/>
                        <a:t>int</a:t>
                      </a:r>
                      <a:endParaRPr/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IN">
                          <a:solidFill>
                            <a:schemeClr val="accent1"/>
                          </a:solidFill>
                        </a:rPr>
                        <a:t>length()</a:t>
                      </a:r>
                      <a:endParaRPr/>
                    </a:p>
                  </a:txBody>
                  <a:tcPr marL="152400" marR="76200" marT="76200" marB="76200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GB"/>
                        <a:t>Returns the length of a specified string</a:t>
                      </a:r>
                      <a:endParaRPr/>
                    </a:p>
                  </a:txBody>
                  <a:tcPr marL="76200" marR="76200" marT="76200" marB="76200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IN"/>
                        <a:t>int</a:t>
                      </a:r>
                      <a:endParaRPr/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IN">
                          <a:solidFill>
                            <a:schemeClr val="accent1"/>
                          </a:solidFill>
                        </a:rPr>
                        <a:t>matches()</a:t>
                      </a:r>
                      <a:endParaRPr/>
                    </a:p>
                  </a:txBody>
                  <a:tcPr marL="152400" marR="76200" marT="76200" marB="76200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GB"/>
                        <a:t>Searches a string for a match against a regular expression, and returns the matches</a:t>
                      </a:r>
                      <a:endParaRPr/>
                    </a:p>
                  </a:txBody>
                  <a:tcPr marL="76200" marR="76200" marT="76200" marB="76200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IN"/>
                        <a:t>boolean</a:t>
                      </a:r>
                      <a:endParaRPr/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IN">
                          <a:solidFill>
                            <a:schemeClr val="accent1"/>
                          </a:solidFill>
                        </a:rPr>
                        <a:t>offsetByCodePoints()</a:t>
                      </a:r>
                      <a:endParaRPr/>
                    </a:p>
                  </a:txBody>
                  <a:tcPr marL="152400" marR="76200" marT="76200" marB="76200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GB"/>
                        <a:t>Returns the index within this String that is offset from the given index by codePointOffset code points</a:t>
                      </a:r>
                      <a:endParaRPr/>
                    </a:p>
                  </a:txBody>
                  <a:tcPr marL="76200" marR="76200" marT="76200" marB="76200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IN"/>
                        <a:t>int</a:t>
                      </a:r>
                      <a:endParaRPr/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IN">
                          <a:solidFill>
                            <a:schemeClr val="accent1"/>
                          </a:solidFill>
                        </a:rPr>
                        <a:t>regionMatches</a:t>
                      </a:r>
                      <a:r>
                        <a:rPr lang="en-IN">
                          <a:solidFill>
                            <a:schemeClr val="accent1"/>
                          </a:solidFill>
                        </a:rPr>
                        <a:t>()</a:t>
                      </a:r>
                      <a:endParaRPr/>
                    </a:p>
                  </a:txBody>
                  <a:tcPr marL="152400" marR="76200" marT="76200" marB="76200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GB"/>
                        <a:t>Tests if two string regions are equal</a:t>
                      </a:r>
                      <a:endParaRPr/>
                    </a:p>
                  </a:txBody>
                  <a:tcPr marL="76200" marR="76200" marT="76200" marB="76200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IN"/>
                        <a:t>boolean</a:t>
                      </a:r>
                      <a:endParaRPr/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1">
        <p:fade thruBlk="0"/>
      </p:transition>
    </mc:Choice>
    <mc:Fallback>
      <p:transition spd="med" advClick="1">
        <p:fade thruBlk="0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-32068" y="1"/>
            <a:ext cx="9483750" cy="762000"/>
          </a:xfrm>
          <a:prstGeom prst="rect">
            <a:avLst/>
          </a:prstGeom>
        </p:spPr>
        <p:txBody>
          <a:bodyPr vert="horz" lIns="121898" tIns="60949" rIns="121898" bIns="60949" rtlCol="0" anchor="b">
            <a:noAutofit/>
          </a:bodyPr>
          <a:lstStyle/>
          <a:p>
            <a:pPr>
              <a:defRPr/>
            </a:pPr>
            <a:r>
              <a:rPr lang="en-US" sz="4000" b="1"/>
              <a:t>String methods </a:t>
            </a:r>
            <a:endParaRPr/>
          </a:p>
        </p:txBody>
      </p:sp>
      <p:graphicFrame>
        <p:nvGraphicFramePr>
          <p:cNvPr id="4" name="Table 5"/>
          <p:cNvGraphicFramePr>
            <a:graphicFrameLocks xmlns:a="http://schemas.openxmlformats.org/drawingml/2006/main" noGrp="1"/>
          </p:cNvGraphicFramePr>
          <p:nvPr/>
        </p:nvGraphicFramePr>
        <p:xfrm>
          <a:off x="196530" y="685800"/>
          <a:ext cx="11841481" cy="6233160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{5C22544A-7EE6-4342-B048-85BDC9FD1C3A}</a:tableStyleId>
              </a:tblPr>
              <a:tblGrid>
                <a:gridCol w="2264868"/>
                <a:gridCol w="6903080"/>
                <a:gridCol w="2673533"/>
              </a:tblGrid>
              <a:tr h="482009"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IN"/>
                        <a:t>Method</a:t>
                      </a:r>
                      <a:endParaRPr/>
                    </a:p>
                  </a:txBody>
                  <a:tcPr marL="152400" marR="76200" marT="76200" marB="76200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IN"/>
                        <a:t>Description</a:t>
                      </a:r>
                      <a:endParaRPr/>
                    </a:p>
                  </a:txBody>
                  <a:tcPr marL="76200" marR="76200" marT="76200" marB="76200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IN"/>
                        <a:t>Return Type</a:t>
                      </a:r>
                      <a:endParaRPr/>
                    </a:p>
                  </a:txBody>
                  <a:tcPr marL="76200" marR="76200" marT="76200" marB="76200"/>
                </a:tc>
              </a:tr>
              <a:tr h="929640"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IN">
                          <a:solidFill>
                            <a:schemeClr val="accent1"/>
                          </a:solidFill>
                        </a:rPr>
                        <a:t>replace()</a:t>
                      </a:r>
                      <a:endParaRPr/>
                    </a:p>
                  </a:txBody>
                  <a:tcPr marL="152400" marR="76200" marT="76200" marB="76200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GB"/>
                        <a:t>Searches a string for a specified value, and returns a new string where the specified values are replaced</a:t>
                      </a:r>
                      <a:endParaRPr/>
                    </a:p>
                  </a:txBody>
                  <a:tcPr marL="76200" marR="76200" marT="76200" marB="76200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IN"/>
                        <a:t>String</a:t>
                      </a:r>
                      <a:endParaRPr/>
                    </a:p>
                  </a:txBody>
                  <a:tcPr marL="76200" marR="76200" marT="76200" marB="76200"/>
                </a:tc>
              </a:tr>
              <a:tr h="1132013"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IN">
                          <a:solidFill>
                            <a:schemeClr val="accent1"/>
                          </a:solidFill>
                        </a:rPr>
                        <a:t>replaceFirst()</a:t>
                      </a:r>
                      <a:endParaRPr/>
                    </a:p>
                  </a:txBody>
                  <a:tcPr marL="152400" marR="76200" marT="76200" marB="76200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GB"/>
                        <a:t>Replaces the first occurrence of a substring that matches the given regular expression with the given replacement</a:t>
                      </a:r>
                      <a:endParaRPr/>
                    </a:p>
                  </a:txBody>
                  <a:tcPr marL="76200" marR="76200" marT="76200" marB="76200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IN"/>
                        <a:t>String</a:t>
                      </a:r>
                      <a:endParaRPr/>
                    </a:p>
                  </a:txBody>
                  <a:tcPr marL="76200" marR="76200" marT="76200" marB="76200"/>
                </a:tc>
              </a:tr>
              <a:tr h="1162493"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IN">
                          <a:solidFill>
                            <a:schemeClr val="accent1"/>
                          </a:solidFill>
                        </a:rPr>
                        <a:t>replaceAll()</a:t>
                      </a:r>
                      <a:endParaRPr/>
                    </a:p>
                  </a:txBody>
                  <a:tcPr marL="152400" marR="76200" marT="76200" marB="76200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GB"/>
                        <a:t>Replaces each substring of this string that matches the given regular expression with the given replacement</a:t>
                      </a:r>
                      <a:endParaRPr/>
                    </a:p>
                  </a:txBody>
                  <a:tcPr marL="76200" marR="76200" marT="76200" marB="76200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IN"/>
                        <a:t>String</a:t>
                      </a:r>
                      <a:endParaRPr/>
                    </a:p>
                  </a:txBody>
                  <a:tcPr marL="76200" marR="76200" marT="76200" marB="76200"/>
                </a:tc>
              </a:tr>
              <a:tr h="482009"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IN">
                          <a:solidFill>
                            <a:schemeClr val="accent1"/>
                          </a:solidFill>
                        </a:rPr>
                        <a:t>split()</a:t>
                      </a:r>
                      <a:endParaRPr/>
                    </a:p>
                  </a:txBody>
                  <a:tcPr marL="152400" marR="76200" marT="76200" marB="76200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GB"/>
                        <a:t>Splits a string into an array of substrings</a:t>
                      </a:r>
                      <a:endParaRPr/>
                    </a:p>
                  </a:txBody>
                  <a:tcPr marL="76200" marR="76200" marT="76200" marB="76200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IN"/>
                        <a:t>String[]</a:t>
                      </a:r>
                      <a:endParaRPr/>
                    </a:p>
                  </a:txBody>
                  <a:tcPr marL="76200" marR="76200" marT="76200" marB="76200"/>
                </a:tc>
              </a:tr>
              <a:tr h="822251"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IN">
                          <a:solidFill>
                            <a:schemeClr val="accent1"/>
                          </a:solidFill>
                        </a:rPr>
                        <a:t>startsWith</a:t>
                      </a:r>
                      <a:r>
                        <a:rPr lang="en-IN">
                          <a:solidFill>
                            <a:schemeClr val="accent1"/>
                          </a:solidFill>
                        </a:rPr>
                        <a:t>()</a:t>
                      </a:r>
                      <a:endParaRPr/>
                    </a:p>
                  </a:txBody>
                  <a:tcPr marL="152400" marR="76200" marT="76200" marB="76200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GB"/>
                        <a:t>Checks whether a string starts with specified characters</a:t>
                      </a:r>
                      <a:endParaRPr/>
                    </a:p>
                  </a:txBody>
                  <a:tcPr marL="76200" marR="76200" marT="76200" marB="76200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IN"/>
                        <a:t>boolean</a:t>
                      </a:r>
                      <a:endParaRPr/>
                    </a:p>
                  </a:txBody>
                  <a:tcPr marL="76200" marR="76200" marT="76200" marB="76200"/>
                </a:tc>
              </a:tr>
              <a:tr h="822251"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IN">
                          <a:solidFill>
                            <a:schemeClr val="accent1"/>
                          </a:solidFill>
                        </a:rPr>
                        <a:t>substring()</a:t>
                      </a:r>
                      <a:endParaRPr/>
                    </a:p>
                  </a:txBody>
                  <a:tcPr marL="152400" marR="76200" marT="76200" marB="76200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GB"/>
                        <a:t>Returns a new string which is the substring of a specified string</a:t>
                      </a:r>
                      <a:endParaRPr/>
                    </a:p>
                  </a:txBody>
                  <a:tcPr marL="76200" marR="76200" marT="76200" marB="76200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IN"/>
                        <a:t>String</a:t>
                      </a:r>
                      <a:endParaRPr/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1">
        <p:fade thruBlk="0"/>
      </p:transition>
    </mc:Choice>
    <mc:Fallback>
      <p:transition spd="med" advClick="1">
        <p:fade thruBlk="0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-32068" y="1"/>
            <a:ext cx="9483750" cy="762000"/>
          </a:xfrm>
          <a:prstGeom prst="rect">
            <a:avLst/>
          </a:prstGeom>
        </p:spPr>
        <p:txBody>
          <a:bodyPr vert="horz" lIns="121898" tIns="60949" rIns="121898" bIns="60949" rtlCol="0" anchor="b">
            <a:noAutofit/>
          </a:bodyPr>
          <a:lstStyle/>
          <a:p>
            <a:pPr>
              <a:defRPr/>
            </a:pPr>
            <a:r>
              <a:rPr lang="en-US" sz="4000" b="1"/>
              <a:t>String methods </a:t>
            </a:r>
            <a:endParaRPr/>
          </a:p>
        </p:txBody>
      </p:sp>
      <p:graphicFrame>
        <p:nvGraphicFramePr>
          <p:cNvPr id="4" name="Table 5"/>
          <p:cNvGraphicFramePr>
            <a:graphicFrameLocks xmlns:a="http://schemas.openxmlformats.org/drawingml/2006/main" noGrp="1"/>
          </p:cNvGraphicFramePr>
          <p:nvPr/>
        </p:nvGraphicFramePr>
        <p:xfrm>
          <a:off x="303213" y="868680"/>
          <a:ext cx="11582400" cy="5760720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{5C22544A-7EE6-4342-B048-85BDC9FD1C3A}</a:tableStyleId>
              </a:tblPr>
              <a:tblGrid>
                <a:gridCol w="2832281"/>
                <a:gridCol w="6307321"/>
                <a:gridCol w="2442798"/>
              </a:tblGrid>
              <a:tr h="370840"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IN"/>
                        <a:t>Method</a:t>
                      </a:r>
                      <a:endParaRPr/>
                    </a:p>
                  </a:txBody>
                  <a:tcPr marL="152400" marR="76200" marT="76200" marB="76200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IN"/>
                        <a:t>Description</a:t>
                      </a:r>
                      <a:endParaRPr/>
                    </a:p>
                  </a:txBody>
                  <a:tcPr marL="76200" marR="76200" marT="76200" marB="76200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IN"/>
                        <a:t>Return Type</a:t>
                      </a:r>
                      <a:endParaRPr/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IN">
                          <a:solidFill>
                            <a:schemeClr val="accent1"/>
                          </a:solidFill>
                        </a:rPr>
                        <a:t>toCharArray()</a:t>
                      </a:r>
                      <a:endParaRPr/>
                    </a:p>
                  </a:txBody>
                  <a:tcPr marL="152400" marR="76200" marT="76200" marB="76200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GB"/>
                        <a:t>Converts this string to a new character array</a:t>
                      </a:r>
                      <a:endParaRPr/>
                    </a:p>
                  </a:txBody>
                  <a:tcPr marL="76200" marR="76200" marT="76200" marB="76200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IN"/>
                        <a:t>char[]</a:t>
                      </a:r>
                      <a:endParaRPr/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IN">
                          <a:solidFill>
                            <a:schemeClr val="accent1"/>
                          </a:solidFill>
                        </a:rPr>
                        <a:t>toLowerCase()</a:t>
                      </a:r>
                      <a:endParaRPr/>
                    </a:p>
                  </a:txBody>
                  <a:tcPr marL="152400" marR="76200" marT="76200" marB="76200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GB"/>
                        <a:t>Converts a string to lower case letters</a:t>
                      </a:r>
                      <a:endParaRPr/>
                    </a:p>
                  </a:txBody>
                  <a:tcPr marL="76200" marR="76200" marT="76200" marB="76200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IN"/>
                        <a:t>String</a:t>
                      </a:r>
                      <a:endParaRPr/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IN">
                          <a:solidFill>
                            <a:schemeClr val="accent1"/>
                          </a:solidFill>
                        </a:rPr>
                        <a:t>toString()</a:t>
                      </a:r>
                      <a:endParaRPr/>
                    </a:p>
                  </a:txBody>
                  <a:tcPr marL="152400" marR="76200" marT="76200" marB="76200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GB"/>
                        <a:t>Returns the value of a String object</a:t>
                      </a:r>
                      <a:endParaRPr/>
                    </a:p>
                  </a:txBody>
                  <a:tcPr marL="76200" marR="76200" marT="76200" marB="76200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IN"/>
                        <a:t>String</a:t>
                      </a:r>
                      <a:endParaRPr/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IN">
                          <a:solidFill>
                            <a:schemeClr val="accent1"/>
                          </a:solidFill>
                        </a:rPr>
                        <a:t>toUpperCase()</a:t>
                      </a:r>
                      <a:endParaRPr/>
                    </a:p>
                  </a:txBody>
                  <a:tcPr marL="152400" marR="76200" marT="76200" marB="76200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GB"/>
                        <a:t>Converts a string to upper case letters</a:t>
                      </a:r>
                      <a:endParaRPr/>
                    </a:p>
                  </a:txBody>
                  <a:tcPr marL="76200" marR="76200" marT="76200" marB="76200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IN"/>
                        <a:t>String</a:t>
                      </a:r>
                      <a:endParaRPr/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IN">
                          <a:solidFill>
                            <a:schemeClr val="accent1"/>
                          </a:solidFill>
                        </a:rPr>
                        <a:t>trim()</a:t>
                      </a:r>
                      <a:endParaRPr/>
                    </a:p>
                  </a:txBody>
                  <a:tcPr marL="152400" marR="76200" marT="76200" marB="76200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GB"/>
                        <a:t>Removes whitespace from both ends of a string</a:t>
                      </a:r>
                      <a:endParaRPr/>
                    </a:p>
                  </a:txBody>
                  <a:tcPr marL="76200" marR="76200" marT="76200" marB="76200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IN"/>
                        <a:t>String</a:t>
                      </a:r>
                      <a:endParaRPr/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IN">
                          <a:solidFill>
                            <a:schemeClr val="accent1"/>
                          </a:solidFill>
                        </a:rPr>
                        <a:t>valueOf()</a:t>
                      </a:r>
                      <a:endParaRPr/>
                    </a:p>
                  </a:txBody>
                  <a:tcPr marL="152400" marR="76200" marT="76200" marB="76200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GB"/>
                        <a:t>Returns the string representation of the specified value</a:t>
                      </a:r>
                      <a:endParaRPr/>
                    </a:p>
                  </a:txBody>
                  <a:tcPr marL="76200" marR="76200" marT="76200" marB="76200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IN"/>
                        <a:t>String</a:t>
                      </a:r>
                      <a:endParaRPr/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IN">
                          <a:solidFill>
                            <a:schemeClr val="accent1"/>
                          </a:solidFill>
                        </a:rPr>
                        <a:t>substring()</a:t>
                      </a:r>
                      <a:endParaRPr/>
                    </a:p>
                  </a:txBody>
                  <a:tcPr marL="152400" marR="76200" marT="76200" marB="76200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GB"/>
                        <a:t>Returns a new string which is the substring of a specified string</a:t>
                      </a:r>
                      <a:endParaRPr/>
                    </a:p>
                  </a:txBody>
                  <a:tcPr marL="76200" marR="76200" marT="76200" marB="76200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IN"/>
                        <a:t>String</a:t>
                      </a:r>
                      <a:endParaRPr/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IN">
                          <a:solidFill>
                            <a:schemeClr val="accent1"/>
                          </a:solidFill>
                        </a:rPr>
                        <a:t>subSequence()</a:t>
                      </a:r>
                      <a:endParaRPr/>
                    </a:p>
                  </a:txBody>
                  <a:tcPr marL="152400" marR="76200" marT="76200" marB="76200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GB"/>
                        <a:t>Returns a new character sequence that is a subsequence of this sequence</a:t>
                      </a:r>
                      <a:endParaRPr/>
                    </a:p>
                  </a:txBody>
                  <a:tcPr marL="76200" marR="76200" marT="76200" marB="76200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IN"/>
                        <a:t>CharSequence</a:t>
                      </a:r>
                      <a:endParaRPr lang="en-IN"/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1">
        <p:fade thruBlk="0"/>
      </p:transition>
    </mc:Choice>
    <mc:Fallback>
      <p:transition spd="med" advClick="1">
        <p:fade thruBlk="0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-32068" y="1"/>
            <a:ext cx="9483750" cy="762000"/>
          </a:xfrm>
          <a:prstGeom prst="rect">
            <a:avLst/>
          </a:prstGeom>
        </p:spPr>
        <p:txBody>
          <a:bodyPr vert="horz" lIns="121898" tIns="60949" rIns="121898" bIns="60949" rtlCol="0" anchor="b">
            <a:noAutofit/>
          </a:bodyPr>
          <a:lstStyle/>
          <a:p>
            <a:pPr>
              <a:defRPr/>
            </a:pPr>
            <a:r>
              <a:rPr lang="en-US" sz="4000" b="1"/>
              <a:t>StringBuffer</a:t>
            </a:r>
            <a:endParaRPr lang="en-US" sz="4000" b="1"/>
          </a:p>
        </p:txBody>
      </p:sp>
      <p:sp>
        <p:nvSpPr>
          <p:cNvPr id="5" name="TextBox 4"/>
          <p:cNvSpPr txBox="1"/>
          <p:nvPr/>
        </p:nvSpPr>
        <p:spPr bwMode="auto">
          <a:xfrm>
            <a:off x="760412" y="1524000"/>
            <a:ext cx="104394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IN"/>
              <a:t>StringBuffer</a:t>
            </a:r>
            <a:r>
              <a:rPr lang="en-IN"/>
              <a:t> is a peer class of String that provides much of the functionality of strings. The string represents fixed-length, immutable character sequences while </a:t>
            </a:r>
            <a:r>
              <a:rPr lang="en-IN"/>
              <a:t>StringBuffer</a:t>
            </a:r>
            <a:r>
              <a:rPr lang="en-IN"/>
              <a:t> represents growable and writable character sequences.</a:t>
            </a:r>
            <a:endParaRPr/>
          </a:p>
          <a:p>
            <a:pPr>
              <a:defRPr/>
            </a:pPr>
            <a:endParaRPr lang="en-IN"/>
          </a:p>
          <a:p>
            <a:pPr>
              <a:defRPr/>
            </a:pPr>
            <a:r>
              <a:rPr lang="en-IN"/>
              <a:t>StringBuffer</a:t>
            </a:r>
            <a:r>
              <a:rPr lang="en-IN"/>
              <a:t> may have characters and substrings inserted in the middle or appended to the end. It will automatically grow to make room for such additions and often has more characters </a:t>
            </a:r>
            <a:r>
              <a:rPr lang="en-IN"/>
              <a:t>preallocated</a:t>
            </a:r>
            <a:r>
              <a:rPr lang="en-IN"/>
              <a:t> than are actually needed, to allow room for growth.</a:t>
            </a:r>
            <a:endParaRPr/>
          </a:p>
          <a:p>
            <a:pPr>
              <a:defRPr/>
            </a:pPr>
            <a:endParaRPr lang="en-IN"/>
          </a:p>
          <a:p>
            <a:pPr>
              <a:defRPr/>
            </a:pPr>
            <a:r>
              <a:rPr lang="en-IN"/>
              <a:t>StringBuffer</a:t>
            </a:r>
            <a:r>
              <a:rPr lang="en-IN"/>
              <a:t> class is used to create mutable (modifiable) string. The </a:t>
            </a:r>
            <a:r>
              <a:rPr lang="en-IN"/>
              <a:t>StringBuffer</a:t>
            </a:r>
            <a:r>
              <a:rPr lang="en-IN"/>
              <a:t> class in java is same as String class except it is mutable i.e. it can be changed.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1">
        <p:fade thruBlk="0"/>
      </p:transition>
    </mc:Choice>
    <mc:Fallback>
      <p:transition spd="med" advClick="1">
        <p:fade thruBlk="0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-32068" y="1"/>
            <a:ext cx="9483750" cy="762000"/>
          </a:xfrm>
          <a:prstGeom prst="rect">
            <a:avLst/>
          </a:prstGeom>
        </p:spPr>
        <p:txBody>
          <a:bodyPr vert="horz" lIns="121898" tIns="60949" rIns="121898" bIns="60949" rtlCol="0" anchor="b">
            <a:noAutofit/>
          </a:bodyPr>
          <a:lstStyle/>
          <a:p>
            <a:pPr>
              <a:defRPr/>
            </a:pPr>
            <a:r>
              <a:rPr lang="en-US" sz="4000" b="1"/>
              <a:t>StringBuffer</a:t>
            </a:r>
            <a:endParaRPr lang="en-US" sz="4000" b="1"/>
          </a:p>
        </p:txBody>
      </p:sp>
      <p:graphicFrame>
        <p:nvGraphicFramePr>
          <p:cNvPr id="6" name="Table 5"/>
          <p:cNvGraphicFramePr>
            <a:graphicFrameLocks xmlns:a="http://schemas.openxmlformats.org/drawingml/2006/main" noGrp="1"/>
          </p:cNvGraphicFramePr>
          <p:nvPr/>
        </p:nvGraphicFramePr>
        <p:xfrm>
          <a:off x="215816" y="1752599"/>
          <a:ext cx="8953317" cy="4572001"/>
        </p:xfrm>
        <a:graphic>
          <a:graphicData uri="http://schemas.openxmlformats.org/drawingml/2006/table">
            <a:tbl>
              <a:tblPr firstRow="0" firstCol="0" lastRow="0" lastCol="0" bandRow="0" bandCol="0"/>
              <a:tblGrid>
                <a:gridCol w="4433209"/>
                <a:gridCol w="7142775"/>
              </a:tblGrid>
              <a:tr h="562512"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IN" sz="2300">
                          <a:solidFill>
                            <a:schemeClr val="bg1"/>
                          </a:solidFill>
                          <a:latin typeface="+mn-lt"/>
                        </a:rPr>
                        <a:t>Constructor</a:t>
                      </a:r>
                      <a:endParaRPr/>
                    </a:p>
                  </a:txBody>
                  <a:tcPr marL="110971" marR="110971" marT="110971" marB="110971">
                    <a:lnL w="9525" algn="ctr">
                      <a:solidFill>
                        <a:srgbClr val="98B33B"/>
                      </a:solidFill>
                    </a:lnL>
                    <a:lnR w="9525" algn="ctr">
                      <a:solidFill>
                        <a:srgbClr val="98B33B"/>
                      </a:solidFill>
                    </a:lnR>
                    <a:lnT w="9525" algn="ctr">
                      <a:solidFill>
                        <a:srgbClr val="98B33B"/>
                      </a:solidFill>
                    </a:lnT>
                    <a:lnB w="9525" algn="ctr">
                      <a:solidFill>
                        <a:srgbClr val="C7CCBE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IN" sz="2300">
                          <a:solidFill>
                            <a:schemeClr val="bg1"/>
                          </a:solidFill>
                          <a:latin typeface="+mn-lt"/>
                        </a:rPr>
                        <a:t>Description</a:t>
                      </a:r>
                      <a:endParaRPr/>
                    </a:p>
                  </a:txBody>
                  <a:tcPr marL="110971" marR="110971" marT="110971" marB="110971">
                    <a:lnL w="9525" algn="ctr">
                      <a:solidFill>
                        <a:srgbClr val="98B33B"/>
                      </a:solidFill>
                    </a:lnL>
                    <a:lnR w="9525" algn="ctr">
                      <a:solidFill>
                        <a:srgbClr val="98B33B"/>
                      </a:solidFill>
                    </a:lnR>
                    <a:lnT w="9525" algn="ctr">
                      <a:solidFill>
                        <a:srgbClr val="98B33B"/>
                      </a:solidFill>
                    </a:lnT>
                    <a:lnB w="9525" algn="ctr">
                      <a:solidFill>
                        <a:srgbClr val="C7CCBE"/>
                      </a:solidFill>
                    </a:lnB>
                    <a:solidFill>
                      <a:schemeClr val="accent2"/>
                    </a:solidFill>
                  </a:tcPr>
                </a:tc>
              </a:tr>
              <a:tr h="1039995">
                <a:tc>
                  <a:txBody>
                    <a:bodyPr/>
                    <a:p>
                      <a:pPr algn="just">
                        <a:defRPr/>
                      </a:pPr>
                      <a:r>
                        <a:rPr lang="en-IN" sz="2300">
                          <a:solidFill>
                            <a:srgbClr val="333333"/>
                          </a:solidFill>
                          <a:latin typeface="+mn-lt"/>
                        </a:rPr>
                        <a:t>StringBuffer()</a:t>
                      </a:r>
                      <a:endParaRPr/>
                    </a:p>
                  </a:txBody>
                  <a:tcPr marL="73981" marR="73981" marT="73981" marB="73981">
                    <a:lnL w="9525" algn="ctr">
                      <a:solidFill>
                        <a:srgbClr val="C7CCBE"/>
                      </a:solidFill>
                    </a:lnL>
                    <a:lnR w="9525" algn="ctr">
                      <a:solidFill>
                        <a:srgbClr val="C7CCBE"/>
                      </a:solidFill>
                    </a:lnR>
                    <a:lnT w="9525" algn="ctr">
                      <a:solidFill>
                        <a:srgbClr val="C7CCBE"/>
                      </a:solidFill>
                    </a:lnT>
                    <a:lnB w="9525" algn="ctr">
                      <a:solidFill>
                        <a:srgbClr val="C7CCBE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just">
                        <a:defRPr/>
                      </a:pPr>
                      <a:r>
                        <a:rPr lang="en-GB" sz="2300">
                          <a:solidFill>
                            <a:srgbClr val="333333"/>
                          </a:solidFill>
                          <a:latin typeface="+mn-lt"/>
                        </a:rPr>
                        <a:t>It creates an empty String buffer with the initial capacity of 16.</a:t>
                      </a:r>
                      <a:endParaRPr/>
                    </a:p>
                  </a:txBody>
                  <a:tcPr marL="73981" marR="73981" marT="73981" marB="73981">
                    <a:lnL w="9525" algn="ctr">
                      <a:solidFill>
                        <a:srgbClr val="C7CCBE"/>
                      </a:solidFill>
                    </a:lnL>
                    <a:lnR w="9525" algn="ctr">
                      <a:solidFill>
                        <a:srgbClr val="C7CCBE"/>
                      </a:solidFill>
                    </a:lnR>
                    <a:lnT w="9525" algn="ctr">
                      <a:solidFill>
                        <a:srgbClr val="C7CCBE"/>
                      </a:solidFill>
                    </a:lnT>
                    <a:lnB w="9525" algn="ctr">
                      <a:solidFill>
                        <a:srgbClr val="C7CCBE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039995">
                <a:tc>
                  <a:txBody>
                    <a:bodyPr/>
                    <a:p>
                      <a:pPr algn="just">
                        <a:defRPr/>
                      </a:pPr>
                      <a:r>
                        <a:rPr lang="en-IN" sz="2300">
                          <a:solidFill>
                            <a:srgbClr val="333333"/>
                          </a:solidFill>
                          <a:latin typeface="+mn-lt"/>
                        </a:rPr>
                        <a:t>StringBuffer(String str)</a:t>
                      </a:r>
                      <a:endParaRPr/>
                    </a:p>
                  </a:txBody>
                  <a:tcPr marL="73981" marR="73981" marT="73981" marB="73981">
                    <a:lnL w="9525" algn="ctr">
                      <a:solidFill>
                        <a:srgbClr val="C7CCBE"/>
                      </a:solidFill>
                    </a:lnL>
                    <a:lnR w="9525" algn="ctr">
                      <a:solidFill>
                        <a:srgbClr val="C7CCBE"/>
                      </a:solidFill>
                    </a:lnR>
                    <a:lnT w="9525" algn="ctr">
                      <a:solidFill>
                        <a:srgbClr val="C7CCBE"/>
                      </a:solidFill>
                    </a:lnT>
                    <a:lnB w="9525" algn="ctr">
                      <a:solidFill>
                        <a:srgbClr val="C7CCBE"/>
                      </a:solidFill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p>
                      <a:pPr algn="just">
                        <a:defRPr/>
                      </a:pPr>
                      <a:r>
                        <a:rPr lang="en-GB" sz="2300">
                          <a:solidFill>
                            <a:srgbClr val="333333"/>
                          </a:solidFill>
                          <a:latin typeface="+mn-lt"/>
                        </a:rPr>
                        <a:t>It creates a String buffer with the specified string..</a:t>
                      </a:r>
                      <a:endParaRPr/>
                    </a:p>
                  </a:txBody>
                  <a:tcPr marL="73981" marR="73981" marT="73981" marB="73981">
                    <a:lnL w="9525" algn="ctr">
                      <a:solidFill>
                        <a:srgbClr val="C7CCBE"/>
                      </a:solidFill>
                    </a:lnL>
                    <a:lnR w="9525" algn="ctr">
                      <a:solidFill>
                        <a:srgbClr val="C7CCBE"/>
                      </a:solidFill>
                    </a:lnR>
                    <a:lnT w="9525" algn="ctr">
                      <a:solidFill>
                        <a:srgbClr val="C7CCBE"/>
                      </a:solidFill>
                    </a:lnT>
                    <a:lnB w="9525" algn="ctr">
                      <a:solidFill>
                        <a:srgbClr val="C7CCBE"/>
                      </a:solidFill>
                    </a:lnB>
                    <a:solidFill>
                      <a:srgbClr val="EFF1EB"/>
                    </a:solidFill>
                  </a:tcPr>
                </a:tc>
              </a:tr>
              <a:tr h="1339338">
                <a:tc>
                  <a:txBody>
                    <a:bodyPr/>
                    <a:p>
                      <a:pPr algn="just">
                        <a:defRPr/>
                      </a:pPr>
                      <a:r>
                        <a:rPr lang="en-IN" sz="2300">
                          <a:solidFill>
                            <a:srgbClr val="333333"/>
                          </a:solidFill>
                          <a:latin typeface="+mn-lt"/>
                        </a:rPr>
                        <a:t>StringBuffer(int capacity)</a:t>
                      </a:r>
                      <a:endParaRPr/>
                    </a:p>
                  </a:txBody>
                  <a:tcPr marL="73981" marR="73981" marT="73981" marB="73981">
                    <a:lnL w="9525" algn="ctr">
                      <a:solidFill>
                        <a:srgbClr val="C7CCBE"/>
                      </a:solidFill>
                    </a:lnL>
                    <a:lnR w="9525" algn="ctr">
                      <a:solidFill>
                        <a:srgbClr val="C7CCBE"/>
                      </a:solidFill>
                    </a:lnR>
                    <a:lnT w="9525" algn="ctr">
                      <a:solidFill>
                        <a:srgbClr val="C7CCBE"/>
                      </a:solidFill>
                    </a:lnT>
                    <a:lnB w="9525" algn="ctr">
                      <a:solidFill>
                        <a:srgbClr val="C7CCBE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just">
                        <a:defRPr/>
                      </a:pPr>
                      <a:r>
                        <a:rPr lang="en-GB" sz="2300">
                          <a:solidFill>
                            <a:srgbClr val="333333"/>
                          </a:solidFill>
                          <a:latin typeface="+mn-lt"/>
                        </a:rPr>
                        <a:t>It creates an empty String buffer with the specified capacity as length.</a:t>
                      </a:r>
                      <a:endParaRPr/>
                    </a:p>
                  </a:txBody>
                  <a:tcPr marL="73981" marR="73981" marT="73981" marB="73981">
                    <a:lnL w="9525" algn="ctr">
                      <a:solidFill>
                        <a:srgbClr val="C7CCBE"/>
                      </a:solidFill>
                    </a:lnL>
                    <a:lnR w="9525" algn="ctr">
                      <a:solidFill>
                        <a:srgbClr val="C7CCBE"/>
                      </a:solidFill>
                    </a:lnR>
                    <a:lnT w="9525" algn="ctr">
                      <a:solidFill>
                        <a:srgbClr val="C7CCBE"/>
                      </a:solidFill>
                    </a:lnT>
                    <a:lnB w="9525" algn="ctr">
                      <a:solidFill>
                        <a:srgbClr val="C7CCBE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 bwMode="auto">
          <a:xfrm>
            <a:off x="1751012" y="990600"/>
            <a:ext cx="66635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IN" b="1"/>
              <a:t>Important constructors of </a:t>
            </a:r>
            <a:r>
              <a:rPr lang="en-IN" b="1"/>
              <a:t>StringBuffer</a:t>
            </a:r>
            <a:r>
              <a:rPr lang="en-IN" b="1"/>
              <a:t> class: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1">
        <p:fade thruBlk="0"/>
      </p:transition>
    </mc:Choice>
    <mc:Fallback>
      <p:transition spd="med" advClick="1">
        <p:fade thruBlk="0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-32068" y="-34413"/>
            <a:ext cx="9483750" cy="762000"/>
          </a:xfrm>
          <a:prstGeom prst="rect">
            <a:avLst/>
          </a:prstGeom>
        </p:spPr>
        <p:txBody>
          <a:bodyPr vert="horz" lIns="121898" tIns="60949" rIns="121898" bIns="60949" rtlCol="0" anchor="b">
            <a:noAutofit/>
          </a:bodyPr>
          <a:lstStyle/>
          <a:p>
            <a:pPr>
              <a:defRPr/>
            </a:pPr>
            <a:r>
              <a:rPr lang="en-US" sz="4000" b="1"/>
              <a:t>StringBuffer</a:t>
            </a:r>
            <a:endParaRPr lang="en-US" sz="4000" b="1"/>
          </a:p>
        </p:txBody>
      </p:sp>
      <p:sp>
        <p:nvSpPr>
          <p:cNvPr id="5" name="TextBox 4"/>
          <p:cNvSpPr txBox="1"/>
          <p:nvPr/>
        </p:nvSpPr>
        <p:spPr bwMode="auto">
          <a:xfrm>
            <a:off x="1141412" y="762000"/>
            <a:ext cx="104394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IN" b="1"/>
              <a:t>Methods of </a:t>
            </a:r>
            <a:r>
              <a:rPr lang="en-IN" b="1"/>
              <a:t>StringBuffer</a:t>
            </a:r>
            <a:r>
              <a:rPr lang="en-IN" b="1"/>
              <a:t> class:</a:t>
            </a:r>
            <a:endParaRPr/>
          </a:p>
        </p:txBody>
      </p:sp>
      <p:graphicFrame>
        <p:nvGraphicFramePr>
          <p:cNvPr id="2" name="Table 1"/>
          <p:cNvGraphicFramePr>
            <a:graphicFrameLocks xmlns:a="http://schemas.openxmlformats.org/drawingml/2006/main" noGrp="1"/>
          </p:cNvGraphicFramePr>
          <p:nvPr/>
        </p:nvGraphicFramePr>
        <p:xfrm>
          <a:off x="196377" y="1337068"/>
          <a:ext cx="10820400" cy="5555344"/>
        </p:xfrm>
        <a:graphic>
          <a:graphicData uri="http://schemas.openxmlformats.org/drawingml/2006/table">
            <a:tbl>
              <a:tblPr firstRow="0" firstCol="0" lastRow="0" lastCol="0" bandRow="0" bandCol="0">
                <a:tableStyleId>{2D5ABB26-0587-4C30-8999-92F81FD0307C}</a:tableStyleId>
              </a:tblPr>
              <a:tblGrid>
                <a:gridCol w="2007104"/>
                <a:gridCol w="9811670"/>
              </a:tblGrid>
              <a:tr h="428245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IN" sz="2000" b="1">
                          <a:solidFill>
                            <a:schemeClr val="bg1"/>
                          </a:solidFill>
                        </a:rPr>
                        <a:t>Methods</a:t>
                      </a:r>
                      <a:endParaRPr/>
                    </a:p>
                  </a:txBody>
                  <a:tcPr marL="29961" marR="29961" marT="74902" marB="74902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IN" sz="2000" b="1">
                          <a:solidFill>
                            <a:schemeClr val="bg1"/>
                          </a:solidFill>
                        </a:rPr>
                        <a:t>Action Performed</a:t>
                      </a:r>
                      <a:endParaRPr/>
                    </a:p>
                  </a:txBody>
                  <a:tcPr marL="74902" marR="74902" marT="74902" marB="74902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427266"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IN" sz="1600" b="0">
                          <a:solidFill>
                            <a:sysClr val="windowText" lastClr="000000"/>
                          </a:solidFill>
                        </a:rPr>
                        <a:t>append()</a:t>
                      </a:r>
                      <a:endParaRPr/>
                    </a:p>
                  </a:txBody>
                  <a:tcPr marL="74902" marR="74902" marT="104862" marB="104862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GB" sz="1600" b="0">
                          <a:solidFill>
                            <a:sysClr val="windowText" lastClr="000000"/>
                          </a:solidFill>
                        </a:rPr>
                        <a:t>Used to add text at the end of the existing text.</a:t>
                      </a:r>
                      <a:endParaRPr/>
                    </a:p>
                  </a:txBody>
                  <a:tcPr marL="74902" marR="74902" marT="104862" marB="104862" anchor="ctr"/>
                </a:tc>
              </a:tr>
              <a:tr h="427266"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IN" sz="1600" b="0">
                          <a:solidFill>
                            <a:sysClr val="windowText" lastClr="000000"/>
                          </a:solidFill>
                        </a:rPr>
                        <a:t>length()</a:t>
                      </a:r>
                      <a:endParaRPr/>
                    </a:p>
                  </a:txBody>
                  <a:tcPr marL="74902" marR="74902" marT="104862" marB="104862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GB" sz="1600" b="0">
                          <a:solidFill>
                            <a:sysClr val="windowText" lastClr="000000"/>
                          </a:solidFill>
                        </a:rPr>
                        <a:t>The length of a StringBuffer can be found by the length( ) method</a:t>
                      </a:r>
                      <a:endParaRPr/>
                    </a:p>
                  </a:txBody>
                  <a:tcPr marL="74902" marR="74902" marT="104862" marB="104862" anchor="ctr"/>
                </a:tc>
              </a:tr>
              <a:tr h="427266"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IN" sz="1600" b="0">
                          <a:solidFill>
                            <a:sysClr val="windowText" lastClr="000000"/>
                          </a:solidFill>
                        </a:rPr>
                        <a:t>capacity()</a:t>
                      </a:r>
                      <a:endParaRPr/>
                    </a:p>
                  </a:txBody>
                  <a:tcPr marL="74902" marR="74902" marT="104862" marB="104862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GB" sz="1600" b="0">
                          <a:solidFill>
                            <a:sysClr val="windowText" lastClr="000000"/>
                          </a:solidFill>
                        </a:rPr>
                        <a:t>the total allocated capacity can be found by the capacity( ) method</a:t>
                      </a:r>
                      <a:endParaRPr/>
                    </a:p>
                  </a:txBody>
                  <a:tcPr marL="74902" marR="74902" marT="104862" marB="104862" anchor="ctr"/>
                </a:tc>
              </a:tr>
              <a:tr h="479800"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IN" sz="1600" b="0">
                          <a:solidFill>
                            <a:sysClr val="windowText" lastClr="000000"/>
                          </a:solidFill>
                        </a:rPr>
                        <a:t>charAt()</a:t>
                      </a:r>
                      <a:endParaRPr/>
                    </a:p>
                  </a:txBody>
                  <a:tcPr marL="74902" marR="74902" marT="104862" marB="104862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GB" sz="1600" b="0">
                          <a:solidFill>
                            <a:sysClr val="windowText" lastClr="000000"/>
                          </a:solidFill>
                        </a:rPr>
                        <a:t>This method returns the char value in this sequence at the specified index.</a:t>
                      </a:r>
                      <a:endParaRPr/>
                    </a:p>
                  </a:txBody>
                  <a:tcPr marL="74902" marR="74902" marT="104862" marB="104862" anchor="ctr"/>
                </a:tc>
              </a:tr>
              <a:tr h="427266"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IN" sz="1600" b="0">
                          <a:solidFill>
                            <a:sysClr val="windowText" lastClr="000000"/>
                          </a:solidFill>
                        </a:rPr>
                        <a:t>delete()</a:t>
                      </a:r>
                      <a:endParaRPr/>
                    </a:p>
                  </a:txBody>
                  <a:tcPr marL="74902" marR="74902" marT="104862" marB="104862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GB" sz="1600" b="0">
                          <a:solidFill>
                            <a:sysClr val="windowText" lastClr="000000"/>
                          </a:solidFill>
                        </a:rPr>
                        <a:t>Deletes a sequence of characters from the invoking object</a:t>
                      </a:r>
                      <a:endParaRPr/>
                    </a:p>
                  </a:txBody>
                  <a:tcPr marL="74902" marR="74902" marT="104862" marB="104862" anchor="ctr"/>
                </a:tc>
              </a:tr>
              <a:tr h="427266"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IN" sz="1600" b="0">
                          <a:solidFill>
                            <a:sysClr val="windowText" lastClr="000000"/>
                          </a:solidFill>
                        </a:rPr>
                        <a:t>deleteCharAt()</a:t>
                      </a:r>
                      <a:endParaRPr/>
                    </a:p>
                  </a:txBody>
                  <a:tcPr marL="74902" marR="74902" marT="104862" marB="104862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GB" sz="1600" b="0">
                          <a:solidFill>
                            <a:sysClr val="windowText" lastClr="000000"/>
                          </a:solidFill>
                        </a:rPr>
                        <a:t>Deletes the character at the index specified by loc</a:t>
                      </a:r>
                      <a:endParaRPr/>
                    </a:p>
                  </a:txBody>
                  <a:tcPr marL="74902" marR="74902" marT="104862" marB="104862" anchor="ctr"/>
                </a:tc>
              </a:tr>
              <a:tr h="427266"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IN" sz="1600" b="0">
                          <a:solidFill>
                            <a:sysClr val="windowText" lastClr="000000"/>
                          </a:solidFill>
                        </a:rPr>
                        <a:t>ensureCapacity()</a:t>
                      </a:r>
                      <a:endParaRPr/>
                    </a:p>
                  </a:txBody>
                  <a:tcPr marL="74902" marR="74902" marT="104862" marB="104862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GB" sz="1600" b="0">
                          <a:solidFill>
                            <a:sysClr val="windowText" lastClr="000000"/>
                          </a:solidFill>
                        </a:rPr>
                        <a:t>Ensures capacity is at least equals to the given minimum.</a:t>
                      </a:r>
                      <a:endParaRPr/>
                    </a:p>
                  </a:txBody>
                  <a:tcPr marL="74902" marR="74902" marT="104862" marB="104862" anchor="ctr"/>
                </a:tc>
              </a:tr>
              <a:tr h="427266"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IN" sz="1600" b="0">
                          <a:solidFill>
                            <a:sysClr val="windowText" lastClr="000000"/>
                          </a:solidFill>
                        </a:rPr>
                        <a:t>insert()</a:t>
                      </a:r>
                      <a:endParaRPr/>
                    </a:p>
                  </a:txBody>
                  <a:tcPr marL="74902" marR="74902" marT="104862" marB="104862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GB" sz="1600" b="0">
                          <a:solidFill>
                            <a:sysClr val="windowText" lastClr="000000"/>
                          </a:solidFill>
                        </a:rPr>
                        <a:t>Inserts text at the specified index position</a:t>
                      </a:r>
                      <a:endParaRPr/>
                    </a:p>
                  </a:txBody>
                  <a:tcPr marL="74902" marR="74902" marT="104862" marB="104862" anchor="ctr"/>
                </a:tc>
              </a:tr>
              <a:tr h="427266"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IN" sz="1600" b="0">
                          <a:solidFill>
                            <a:sysClr val="windowText" lastClr="000000"/>
                          </a:solidFill>
                        </a:rPr>
                        <a:t>length()</a:t>
                      </a:r>
                      <a:endParaRPr/>
                    </a:p>
                  </a:txBody>
                  <a:tcPr marL="74902" marR="74902" marT="104862" marB="104862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GB" sz="1600" b="0">
                          <a:solidFill>
                            <a:sysClr val="windowText" lastClr="000000"/>
                          </a:solidFill>
                        </a:rPr>
                        <a:t>Returns length of the string  </a:t>
                      </a:r>
                      <a:endParaRPr/>
                    </a:p>
                  </a:txBody>
                  <a:tcPr marL="74902" marR="74902" marT="104862" marB="104862" anchor="ctr"/>
                </a:tc>
              </a:tr>
              <a:tr h="427266"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IN" sz="1600" b="0">
                          <a:solidFill>
                            <a:sysClr val="windowText" lastClr="000000"/>
                          </a:solidFill>
                        </a:rPr>
                        <a:t>reverse()</a:t>
                      </a:r>
                      <a:endParaRPr/>
                    </a:p>
                  </a:txBody>
                  <a:tcPr marL="74902" marR="74902" marT="104862" marB="104862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GB" sz="1600" b="0">
                          <a:solidFill>
                            <a:sysClr val="windowText" lastClr="000000"/>
                          </a:solidFill>
                        </a:rPr>
                        <a:t>Reverse the characters within a StringBuffer object</a:t>
                      </a:r>
                      <a:endParaRPr/>
                    </a:p>
                  </a:txBody>
                  <a:tcPr marL="74902" marR="74902" marT="104862" marB="104862" anchor="ctr"/>
                </a:tc>
              </a:tr>
              <a:tr h="479800"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IN" sz="1600" b="0">
                          <a:solidFill>
                            <a:sysClr val="windowText" lastClr="000000"/>
                          </a:solidFill>
                        </a:rPr>
                        <a:t>replace()</a:t>
                      </a:r>
                      <a:endParaRPr/>
                    </a:p>
                  </a:txBody>
                  <a:tcPr marL="74902" marR="74902" marT="104862" marB="104862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GB" sz="1600" b="0">
                          <a:solidFill>
                            <a:sysClr val="windowText" lastClr="000000"/>
                          </a:solidFill>
                        </a:rPr>
                        <a:t>Replace one set of characters with another set inside a </a:t>
                      </a:r>
                      <a:r>
                        <a:rPr lang="en-GB" sz="1600" b="0">
                          <a:solidFill>
                            <a:sysClr val="windowText" lastClr="000000"/>
                          </a:solidFill>
                        </a:rPr>
                        <a:t>StringBuffer</a:t>
                      </a:r>
                      <a:r>
                        <a:rPr lang="en-GB" sz="1600" b="0">
                          <a:solidFill>
                            <a:sysClr val="windowText" lastClr="000000"/>
                          </a:solidFill>
                        </a:rPr>
                        <a:t> object</a:t>
                      </a:r>
                      <a:endParaRPr/>
                    </a:p>
                  </a:txBody>
                  <a:tcPr marL="74902" marR="74902" marT="104862" marB="104862" anchor="ctr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1">
        <p:fade thruBlk="0"/>
      </p:transition>
    </mc:Choice>
    <mc:Fallback>
      <p:transition spd="med" advClick="1">
        <p:fade thruBlk="0"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-32068" y="-34413"/>
            <a:ext cx="9483750" cy="762000"/>
          </a:xfrm>
          <a:prstGeom prst="rect">
            <a:avLst/>
          </a:prstGeom>
        </p:spPr>
        <p:txBody>
          <a:bodyPr vert="horz" lIns="121898" tIns="60949" rIns="121898" bIns="60949" rtlCol="0" anchor="b">
            <a:noAutofit/>
          </a:bodyPr>
          <a:lstStyle/>
          <a:p>
            <a:pPr>
              <a:defRPr/>
            </a:pPr>
            <a:r>
              <a:rPr lang="en-US" sz="4000" b="1"/>
              <a:t>StringBuilder</a:t>
            </a:r>
            <a:endParaRPr/>
          </a:p>
        </p:txBody>
      </p:sp>
      <p:sp>
        <p:nvSpPr>
          <p:cNvPr id="6" name="TextBox 5"/>
          <p:cNvSpPr txBox="1"/>
          <p:nvPr/>
        </p:nvSpPr>
        <p:spPr bwMode="auto">
          <a:xfrm flipH="0" flipV="0">
            <a:off x="390765" y="1282959"/>
            <a:ext cx="11411281" cy="48466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IN"/>
              <a:t>StringBuilder in Java represents a mutable sequence of characters. </a:t>
            </a:r>
            <a:endParaRPr/>
          </a:p>
          <a:p>
            <a:pPr>
              <a:defRPr/>
            </a:pPr>
            <a:endParaRPr lang="en-IN"/>
          </a:p>
          <a:p>
            <a:pPr>
              <a:defRPr/>
            </a:pPr>
            <a:r>
              <a:rPr lang="en-IN"/>
              <a:t>Since the String Class in Java creates an immutable sequence of characters, the StringBuilder class provides an alternative to String Class, as it creates a mutable sequence of characters. </a:t>
            </a:r>
            <a:endParaRPr/>
          </a:p>
          <a:p>
            <a:pPr>
              <a:defRPr/>
            </a:pPr>
            <a:endParaRPr lang="en-IN"/>
          </a:p>
          <a:p>
            <a:pPr>
              <a:defRPr/>
            </a:pPr>
            <a:r>
              <a:rPr lang="en-IN"/>
              <a:t>The function of StringBuilder is very much similar to the </a:t>
            </a:r>
            <a:r>
              <a:rPr lang="en-IN"/>
              <a:t>StringBuffer</a:t>
            </a:r>
            <a:r>
              <a:rPr lang="en-IN"/>
              <a:t> class, as both of them provide an alternative to String Class by making a mutable sequence of characters.</a:t>
            </a:r>
            <a:endParaRPr/>
          </a:p>
          <a:p>
            <a:pPr>
              <a:defRPr/>
            </a:pPr>
            <a:endParaRPr lang="en-IN"/>
          </a:p>
          <a:p>
            <a:pPr>
              <a:defRPr/>
            </a:pPr>
            <a:r>
              <a:rPr lang="en-IN"/>
              <a:t>However, the StringBuilder class differs from the </a:t>
            </a:r>
            <a:r>
              <a:rPr lang="en-IN"/>
              <a:t>StringBuffer</a:t>
            </a:r>
            <a:r>
              <a:rPr lang="en-IN"/>
              <a:t> class on the basis of synchronization. The StringBuilder class provides no guarantee of synchronization whereas the </a:t>
            </a:r>
            <a:r>
              <a:rPr lang="en-IN"/>
              <a:t>StringBuffer</a:t>
            </a:r>
            <a:r>
              <a:rPr lang="en-IN"/>
              <a:t> class does.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1">
        <p:fade thruBlk="0"/>
      </p:transition>
    </mc:Choice>
    <mc:Fallback>
      <p:transition spd="med" advClick="1">
        <p:fade thruBlk="0"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-32068" y="-34413"/>
            <a:ext cx="9483750" cy="762000"/>
          </a:xfrm>
          <a:prstGeom prst="rect">
            <a:avLst/>
          </a:prstGeom>
        </p:spPr>
        <p:txBody>
          <a:bodyPr vert="horz" lIns="121898" tIns="60949" rIns="121898" bIns="60949" rtlCol="0" anchor="b">
            <a:noAutofit/>
          </a:bodyPr>
          <a:lstStyle/>
          <a:p>
            <a:pPr>
              <a:defRPr/>
            </a:pPr>
            <a:r>
              <a:rPr lang="en-US" sz="4000" b="1"/>
              <a:t>StringBuilder</a:t>
            </a:r>
            <a:endParaRPr/>
          </a:p>
        </p:txBody>
      </p:sp>
      <p:sp>
        <p:nvSpPr>
          <p:cNvPr id="6" name="TextBox 5"/>
          <p:cNvSpPr txBox="1"/>
          <p:nvPr/>
        </p:nvSpPr>
        <p:spPr bwMode="auto">
          <a:xfrm>
            <a:off x="1370012" y="838200"/>
            <a:ext cx="1044931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IN" b="1"/>
              <a:t>Important constructors of StringBuilder class:</a:t>
            </a:r>
            <a:endParaRPr/>
          </a:p>
        </p:txBody>
      </p:sp>
      <p:graphicFrame>
        <p:nvGraphicFramePr>
          <p:cNvPr id="2" name="Table 1"/>
          <p:cNvGraphicFramePr>
            <a:graphicFrameLocks xmlns:a="http://schemas.openxmlformats.org/drawingml/2006/main" noGrp="1"/>
          </p:cNvGraphicFramePr>
          <p:nvPr/>
        </p:nvGraphicFramePr>
        <p:xfrm>
          <a:off x="507397" y="1428944"/>
          <a:ext cx="9677400" cy="4572001"/>
        </p:xfrm>
        <a:graphic>
          <a:graphicData uri="http://schemas.openxmlformats.org/drawingml/2006/table">
            <a:tbl>
              <a:tblPr firstRow="0" firstCol="0" lastRow="0" lastCol="0" bandRow="0" bandCol="0"/>
              <a:tblGrid>
                <a:gridCol w="3420000"/>
                <a:gridCol w="7631138"/>
              </a:tblGrid>
              <a:tr h="619106"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IN" sz="2300">
                          <a:solidFill>
                            <a:schemeClr val="bg1"/>
                          </a:solidFill>
                          <a:latin typeface="+mn-lt"/>
                        </a:rPr>
                        <a:t>Constructor</a:t>
                      </a:r>
                      <a:endParaRPr/>
                    </a:p>
                  </a:txBody>
                  <a:tcPr marL="110971" marR="110971" marT="110971" marB="110971">
                    <a:lnL w="9525" algn="ctr">
                      <a:solidFill>
                        <a:srgbClr val="D8A06C"/>
                      </a:solidFill>
                    </a:lnL>
                    <a:lnR w="9525" algn="ctr">
                      <a:solidFill>
                        <a:srgbClr val="D8A06C"/>
                      </a:solidFill>
                    </a:lnR>
                    <a:lnT w="9525" algn="ctr">
                      <a:solidFill>
                        <a:srgbClr val="D8A06C"/>
                      </a:solidFill>
                    </a:lnT>
                    <a:lnB w="9525" algn="ctr">
                      <a:solidFill>
                        <a:srgbClr val="C7CCBE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IN" sz="2300">
                          <a:solidFill>
                            <a:schemeClr val="bg1"/>
                          </a:solidFill>
                          <a:latin typeface="+mn-lt"/>
                        </a:rPr>
                        <a:t>Description</a:t>
                      </a:r>
                      <a:endParaRPr/>
                    </a:p>
                  </a:txBody>
                  <a:tcPr marL="110971" marR="110971" marT="110971" marB="110971">
                    <a:lnL w="9525" algn="ctr">
                      <a:solidFill>
                        <a:srgbClr val="D8A06C"/>
                      </a:solidFill>
                    </a:lnL>
                    <a:lnR w="9525" algn="ctr">
                      <a:solidFill>
                        <a:srgbClr val="D8A06C"/>
                      </a:solidFill>
                    </a:lnR>
                    <a:lnT w="9525" algn="ctr">
                      <a:solidFill>
                        <a:srgbClr val="D8A06C"/>
                      </a:solidFill>
                    </a:lnT>
                    <a:lnB w="9525" algn="ctr">
                      <a:solidFill>
                        <a:srgbClr val="C7CCBE"/>
                      </a:solidFill>
                    </a:lnB>
                    <a:solidFill>
                      <a:schemeClr val="accent2"/>
                    </a:solidFill>
                  </a:tcPr>
                </a:tc>
              </a:tr>
              <a:tr h="1280664">
                <a:tc>
                  <a:txBody>
                    <a:bodyPr/>
                    <a:p>
                      <a:pPr algn="just">
                        <a:defRPr/>
                      </a:pPr>
                      <a:r>
                        <a:rPr lang="en-IN" sz="2300">
                          <a:solidFill>
                            <a:srgbClr val="333333"/>
                          </a:solidFill>
                          <a:latin typeface="+mn-lt"/>
                        </a:rPr>
                        <a:t>StringBuilder()</a:t>
                      </a:r>
                      <a:endParaRPr/>
                    </a:p>
                  </a:txBody>
                  <a:tcPr marL="73981" marR="73981" marT="73981" marB="73981">
                    <a:lnL w="9525" algn="ctr">
                      <a:solidFill>
                        <a:srgbClr val="C7CCBE"/>
                      </a:solidFill>
                    </a:lnL>
                    <a:lnR w="9525" algn="ctr">
                      <a:solidFill>
                        <a:srgbClr val="C7CCBE"/>
                      </a:solidFill>
                    </a:lnR>
                    <a:lnT w="9525" algn="ctr">
                      <a:solidFill>
                        <a:srgbClr val="C7CCBE"/>
                      </a:solidFill>
                    </a:lnT>
                    <a:lnB w="9525" algn="ctr">
                      <a:solidFill>
                        <a:srgbClr val="C7CCBE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just">
                        <a:defRPr/>
                      </a:pPr>
                      <a:r>
                        <a:rPr lang="en-GB" sz="2300">
                          <a:solidFill>
                            <a:srgbClr val="333333"/>
                          </a:solidFill>
                          <a:latin typeface="+mn-lt"/>
                        </a:rPr>
                        <a:t>It creates an empty String Builder with the initial capacity of 16.</a:t>
                      </a:r>
                      <a:endParaRPr/>
                    </a:p>
                  </a:txBody>
                  <a:tcPr marL="73981" marR="73981" marT="73981" marB="73981">
                    <a:lnL w="9525" algn="ctr">
                      <a:solidFill>
                        <a:srgbClr val="C7CCBE"/>
                      </a:solidFill>
                    </a:lnL>
                    <a:lnR w="9525" algn="ctr">
                      <a:solidFill>
                        <a:srgbClr val="C7CCBE"/>
                      </a:solidFill>
                    </a:lnR>
                    <a:lnT w="9525" algn="ctr">
                      <a:solidFill>
                        <a:srgbClr val="C7CCBE"/>
                      </a:solidFill>
                    </a:lnT>
                    <a:lnB w="9525" algn="ctr">
                      <a:solidFill>
                        <a:srgbClr val="C7CCBE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280664">
                <a:tc>
                  <a:txBody>
                    <a:bodyPr/>
                    <a:p>
                      <a:pPr algn="just">
                        <a:defRPr/>
                      </a:pPr>
                      <a:r>
                        <a:rPr lang="en-IN" sz="2300">
                          <a:solidFill>
                            <a:srgbClr val="333333"/>
                          </a:solidFill>
                          <a:latin typeface="+mn-lt"/>
                        </a:rPr>
                        <a:t>StringBuilder(String str)</a:t>
                      </a:r>
                      <a:endParaRPr/>
                    </a:p>
                  </a:txBody>
                  <a:tcPr marL="73981" marR="73981" marT="73981" marB="73981">
                    <a:lnL w="9525" algn="ctr">
                      <a:solidFill>
                        <a:srgbClr val="C7CCBE"/>
                      </a:solidFill>
                    </a:lnL>
                    <a:lnR w="9525" algn="ctr">
                      <a:solidFill>
                        <a:srgbClr val="C7CCBE"/>
                      </a:solidFill>
                    </a:lnR>
                    <a:lnT w="9525" algn="ctr">
                      <a:solidFill>
                        <a:srgbClr val="C7CCBE"/>
                      </a:solidFill>
                    </a:lnT>
                    <a:lnB w="9525" algn="ctr">
                      <a:solidFill>
                        <a:srgbClr val="C7CCBE"/>
                      </a:solidFill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p>
                      <a:pPr algn="just">
                        <a:defRPr/>
                      </a:pPr>
                      <a:r>
                        <a:rPr lang="en-GB" sz="2300">
                          <a:solidFill>
                            <a:srgbClr val="333333"/>
                          </a:solidFill>
                          <a:latin typeface="+mn-lt"/>
                        </a:rPr>
                        <a:t>It creates a String Builder with the specified string.</a:t>
                      </a:r>
                      <a:endParaRPr/>
                    </a:p>
                  </a:txBody>
                  <a:tcPr marL="73981" marR="73981" marT="73981" marB="73981">
                    <a:lnL w="9525" algn="ctr">
                      <a:solidFill>
                        <a:srgbClr val="C7CCBE"/>
                      </a:solidFill>
                    </a:lnL>
                    <a:lnR w="9525" algn="ctr">
                      <a:solidFill>
                        <a:srgbClr val="C7CCBE"/>
                      </a:solidFill>
                    </a:lnR>
                    <a:lnT w="9525" algn="ctr">
                      <a:solidFill>
                        <a:srgbClr val="C7CCBE"/>
                      </a:solidFill>
                    </a:lnT>
                    <a:lnB w="9525" algn="ctr">
                      <a:solidFill>
                        <a:srgbClr val="C7CCBE"/>
                      </a:solidFill>
                    </a:lnB>
                    <a:solidFill>
                      <a:srgbClr val="EFF1EB"/>
                    </a:solidFill>
                  </a:tcPr>
                </a:tc>
              </a:tr>
              <a:tr h="1649906">
                <a:tc>
                  <a:txBody>
                    <a:bodyPr/>
                    <a:p>
                      <a:pPr algn="just">
                        <a:defRPr/>
                      </a:pPr>
                      <a:r>
                        <a:rPr lang="en-IN" sz="2300">
                          <a:solidFill>
                            <a:srgbClr val="333333"/>
                          </a:solidFill>
                          <a:latin typeface="+mn-lt"/>
                        </a:rPr>
                        <a:t>StringBuilder(int length)</a:t>
                      </a:r>
                      <a:endParaRPr/>
                    </a:p>
                  </a:txBody>
                  <a:tcPr marL="73981" marR="73981" marT="73981" marB="73981">
                    <a:lnL w="9525" algn="ctr">
                      <a:solidFill>
                        <a:srgbClr val="C7CCBE"/>
                      </a:solidFill>
                    </a:lnL>
                    <a:lnR w="9525" algn="ctr">
                      <a:solidFill>
                        <a:srgbClr val="C7CCBE"/>
                      </a:solidFill>
                    </a:lnR>
                    <a:lnT w="9525" algn="ctr">
                      <a:solidFill>
                        <a:srgbClr val="C7CCBE"/>
                      </a:solidFill>
                    </a:lnT>
                    <a:lnB w="9525" algn="ctr">
                      <a:solidFill>
                        <a:srgbClr val="C7CCBE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just">
                        <a:defRPr/>
                      </a:pPr>
                      <a:r>
                        <a:rPr lang="en-GB" sz="2300">
                          <a:solidFill>
                            <a:srgbClr val="333333"/>
                          </a:solidFill>
                          <a:latin typeface="+mn-lt"/>
                        </a:rPr>
                        <a:t>It creates an empty String Builder with the specified capacity as length.</a:t>
                      </a:r>
                      <a:endParaRPr/>
                    </a:p>
                  </a:txBody>
                  <a:tcPr marL="73981" marR="73981" marT="73981" marB="73981">
                    <a:lnL w="9525" algn="ctr">
                      <a:solidFill>
                        <a:srgbClr val="C7CCBE"/>
                      </a:solidFill>
                    </a:lnL>
                    <a:lnR w="9525" algn="ctr">
                      <a:solidFill>
                        <a:srgbClr val="C7CCBE"/>
                      </a:solidFill>
                    </a:lnR>
                    <a:lnT w="9525" algn="ctr">
                      <a:solidFill>
                        <a:srgbClr val="C7CCBE"/>
                      </a:solidFill>
                    </a:lnT>
                    <a:lnB w="9525" algn="ctr">
                      <a:solidFill>
                        <a:srgbClr val="C7CCBE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1">
        <p:fade thruBlk="0"/>
      </p:transition>
    </mc:Choice>
    <mc:Fallback>
      <p:transition spd="med" advClick="1">
        <p:fade thruBlk="0"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-32068" y="-34413"/>
            <a:ext cx="9483750" cy="762000"/>
          </a:xfrm>
          <a:prstGeom prst="rect">
            <a:avLst/>
          </a:prstGeom>
        </p:spPr>
        <p:txBody>
          <a:bodyPr vert="horz" lIns="121898" tIns="60949" rIns="121898" bIns="60949" rtlCol="0" anchor="b">
            <a:noAutofit/>
          </a:bodyPr>
          <a:lstStyle/>
          <a:p>
            <a:pPr>
              <a:defRPr/>
            </a:pPr>
            <a:r>
              <a:rPr lang="en-US" sz="4000" b="1"/>
              <a:t>StringBuilder</a:t>
            </a:r>
            <a:endParaRPr/>
          </a:p>
        </p:txBody>
      </p:sp>
      <p:sp>
        <p:nvSpPr>
          <p:cNvPr id="5" name="TextBox 4"/>
          <p:cNvSpPr txBox="1"/>
          <p:nvPr/>
        </p:nvSpPr>
        <p:spPr bwMode="auto">
          <a:xfrm>
            <a:off x="1141412" y="762000"/>
            <a:ext cx="104394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IN" b="1"/>
              <a:t>Methods of StringBuilder class:</a:t>
            </a:r>
            <a:endParaRPr/>
          </a:p>
        </p:txBody>
      </p:sp>
      <p:graphicFrame>
        <p:nvGraphicFramePr>
          <p:cNvPr id="2" name="Table 1"/>
          <p:cNvGraphicFramePr>
            <a:graphicFrameLocks xmlns:a="http://schemas.openxmlformats.org/drawingml/2006/main" noGrp="1"/>
          </p:cNvGraphicFramePr>
          <p:nvPr/>
        </p:nvGraphicFramePr>
        <p:xfrm>
          <a:off x="379412" y="1496116"/>
          <a:ext cx="11049000" cy="5057084"/>
        </p:xfrm>
        <a:graphic>
          <a:graphicData uri="http://schemas.openxmlformats.org/drawingml/2006/table">
            <a:tbl>
              <a:tblPr firstRow="0" firstCol="0" lastRow="0" lastCol="0" bandRow="0" bandCol="0">
                <a:tableStyleId>{2D5ABB26-0587-4C30-8999-92F81FD0307C}</a:tableStyleId>
              </a:tblPr>
              <a:tblGrid>
                <a:gridCol w="2819400"/>
                <a:gridCol w="8229600"/>
              </a:tblGrid>
              <a:tr h="317583"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IN" sz="2000" b="1">
                          <a:solidFill>
                            <a:schemeClr val="bg1"/>
                          </a:solidFill>
                        </a:rPr>
                        <a:t>Methods</a:t>
                      </a:r>
                      <a:endParaRPr/>
                    </a:p>
                  </a:txBody>
                  <a:tcPr marL="29961" marR="29961" marT="74902" marB="74902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IN" sz="2000" b="1">
                          <a:solidFill>
                            <a:schemeClr val="bg1"/>
                          </a:solidFill>
                        </a:rPr>
                        <a:t>Action Performed</a:t>
                      </a:r>
                      <a:endParaRPr/>
                    </a:p>
                  </a:txBody>
                  <a:tcPr marL="74902" marR="74902" marT="74902" marB="74902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359528"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GB" sz="1800">
                          <a:solidFill>
                            <a:srgbClr val="333333"/>
                          </a:solidFill>
                          <a:latin typeface="+mn-lt"/>
                        </a:rPr>
                        <a:t>public StringBuilder append(String s)</a:t>
                      </a:r>
                      <a:endParaRPr/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GB" sz="1800">
                          <a:solidFill>
                            <a:srgbClr val="333333"/>
                          </a:solidFill>
                          <a:latin typeface="+mn-lt"/>
                        </a:rPr>
                        <a:t>It is used to append the specified string with this string. The append() method is overloaded like append(char), append(</a:t>
                      </a:r>
                      <a:r>
                        <a:rPr lang="en-GB" sz="1800">
                          <a:solidFill>
                            <a:srgbClr val="333333"/>
                          </a:solidFill>
                          <a:latin typeface="+mn-lt"/>
                        </a:rPr>
                        <a:t>boolean</a:t>
                      </a:r>
                      <a:r>
                        <a:rPr lang="en-GB" sz="1800">
                          <a:solidFill>
                            <a:srgbClr val="333333"/>
                          </a:solidFill>
                          <a:latin typeface="+mn-lt"/>
                        </a:rPr>
                        <a:t>), append(int), append(float), append(double) etc.</a:t>
                      </a:r>
                      <a:endParaRPr/>
                    </a:p>
                  </a:txBody>
                  <a:tcPr marL="76200" marR="76200" marT="76200" marB="76200" anchor="ctr"/>
                </a:tc>
              </a:tr>
              <a:tr h="359528"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IN" sz="1800">
                          <a:solidFill>
                            <a:srgbClr val="333333"/>
                          </a:solidFill>
                          <a:latin typeface="+mn-lt"/>
                        </a:rPr>
                        <a:t>public StringBuilder insert(int offset, String s)</a:t>
                      </a:r>
                      <a:endParaRPr/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GB" sz="1800">
                          <a:solidFill>
                            <a:srgbClr val="333333"/>
                          </a:solidFill>
                          <a:latin typeface="+mn-lt"/>
                        </a:rPr>
                        <a:t>It is used to insert the specified string with this string at the specified position. The insert() method is overloaded like insert(int, char), insert(int, </a:t>
                      </a:r>
                      <a:r>
                        <a:rPr lang="en-GB" sz="1800">
                          <a:solidFill>
                            <a:srgbClr val="333333"/>
                          </a:solidFill>
                          <a:latin typeface="+mn-lt"/>
                        </a:rPr>
                        <a:t>boolean</a:t>
                      </a:r>
                      <a:r>
                        <a:rPr lang="en-GB" sz="1800">
                          <a:solidFill>
                            <a:srgbClr val="333333"/>
                          </a:solidFill>
                          <a:latin typeface="+mn-lt"/>
                        </a:rPr>
                        <a:t>), insert(int, int), insert(int, float), insert(int, double) etc.</a:t>
                      </a:r>
                      <a:endParaRPr/>
                    </a:p>
                  </a:txBody>
                  <a:tcPr marL="76200" marR="76200" marT="76200" marB="76200" anchor="ctr"/>
                </a:tc>
              </a:tr>
              <a:tr h="359528"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GB" sz="1800">
                          <a:solidFill>
                            <a:srgbClr val="333333"/>
                          </a:solidFill>
                          <a:latin typeface="+mn-lt"/>
                        </a:rPr>
                        <a:t>public StringBuilder replace(int startIndex, int endIndex, String str)</a:t>
                      </a:r>
                      <a:endParaRPr/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GB" sz="1800">
                          <a:solidFill>
                            <a:srgbClr val="333333"/>
                          </a:solidFill>
                          <a:latin typeface="+mn-lt"/>
                        </a:rPr>
                        <a:t>It is used to replace the string from specified </a:t>
                      </a:r>
                      <a:r>
                        <a:rPr lang="en-GB" sz="1800">
                          <a:solidFill>
                            <a:srgbClr val="333333"/>
                          </a:solidFill>
                          <a:latin typeface="+mn-lt"/>
                        </a:rPr>
                        <a:t>startIndex</a:t>
                      </a:r>
                      <a:r>
                        <a:rPr lang="en-GB" sz="1800">
                          <a:solidFill>
                            <a:srgbClr val="333333"/>
                          </a:solidFill>
                          <a:latin typeface="+mn-lt"/>
                        </a:rPr>
                        <a:t> and </a:t>
                      </a:r>
                      <a:r>
                        <a:rPr lang="en-GB" sz="1800">
                          <a:solidFill>
                            <a:srgbClr val="333333"/>
                          </a:solidFill>
                          <a:latin typeface="+mn-lt"/>
                        </a:rPr>
                        <a:t>endIndex</a:t>
                      </a:r>
                      <a:r>
                        <a:rPr lang="en-GB" sz="1800">
                          <a:solidFill>
                            <a:srgbClr val="333333"/>
                          </a:solidFill>
                          <a:latin typeface="+mn-lt"/>
                        </a:rPr>
                        <a:t>.</a:t>
                      </a:r>
                      <a:endParaRPr/>
                    </a:p>
                  </a:txBody>
                  <a:tcPr marL="76200" marR="76200" marT="76200" marB="76200" anchor="ctr"/>
                </a:tc>
              </a:tr>
              <a:tr h="509332"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IN" sz="1800">
                          <a:solidFill>
                            <a:srgbClr val="333333"/>
                          </a:solidFill>
                          <a:latin typeface="+mn-lt"/>
                        </a:rPr>
                        <a:t>public StringBuilder delete(int startIndex, int endIndex)</a:t>
                      </a:r>
                      <a:endParaRPr/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GB" sz="1800">
                          <a:solidFill>
                            <a:srgbClr val="333333"/>
                          </a:solidFill>
                          <a:latin typeface="+mn-lt"/>
                        </a:rPr>
                        <a:t>It is used to delete the string from specified startIndex and endIndex.</a:t>
                      </a:r>
                      <a:endParaRPr/>
                    </a:p>
                  </a:txBody>
                  <a:tcPr marL="76200" marR="76200" marT="76200" marB="76200" anchor="ctr"/>
                </a:tc>
              </a:tr>
              <a:tr h="359528"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IN" sz="1800">
                          <a:solidFill>
                            <a:srgbClr val="333333"/>
                          </a:solidFill>
                          <a:latin typeface="+mn-lt"/>
                        </a:rPr>
                        <a:t>public StringBuilder reverse()</a:t>
                      </a:r>
                      <a:endParaRPr/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GB" sz="1800">
                          <a:solidFill>
                            <a:srgbClr val="333333"/>
                          </a:solidFill>
                          <a:latin typeface="+mn-lt"/>
                        </a:rPr>
                        <a:t>It is used to reverse the string.</a:t>
                      </a:r>
                      <a:endParaRPr/>
                    </a:p>
                  </a:txBody>
                  <a:tcPr marL="76200" marR="76200" marT="76200" marB="76200" anchor="ctr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1">
        <p:fade thruBlk="0"/>
      </p:transition>
    </mc:Choice>
    <mc:Fallback>
      <p:transition spd="med" advClick="1">
        <p:fade thruBlk="0"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-32068" y="-34413"/>
            <a:ext cx="9483750" cy="762000"/>
          </a:xfrm>
          <a:prstGeom prst="rect">
            <a:avLst/>
          </a:prstGeom>
        </p:spPr>
        <p:txBody>
          <a:bodyPr vert="horz" lIns="121898" tIns="60949" rIns="121898" bIns="60949" rtlCol="0" anchor="b">
            <a:noAutofit/>
          </a:bodyPr>
          <a:lstStyle/>
          <a:p>
            <a:pPr>
              <a:defRPr/>
            </a:pPr>
            <a:r>
              <a:rPr lang="en-US" sz="4000" b="1"/>
              <a:t>StringBuilder</a:t>
            </a:r>
            <a:endParaRPr/>
          </a:p>
        </p:txBody>
      </p:sp>
      <p:sp>
        <p:nvSpPr>
          <p:cNvPr id="5" name="TextBox 4"/>
          <p:cNvSpPr txBox="1"/>
          <p:nvPr/>
        </p:nvSpPr>
        <p:spPr bwMode="auto">
          <a:xfrm>
            <a:off x="1141412" y="762000"/>
            <a:ext cx="104394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IN" b="1"/>
              <a:t>Methods of StringBuilder class:</a:t>
            </a:r>
            <a:endParaRPr/>
          </a:p>
        </p:txBody>
      </p:sp>
      <p:graphicFrame>
        <p:nvGraphicFramePr>
          <p:cNvPr id="2" name="Table 1"/>
          <p:cNvGraphicFramePr>
            <a:graphicFrameLocks xmlns:a="http://schemas.openxmlformats.org/drawingml/2006/main" noGrp="1"/>
          </p:cNvGraphicFramePr>
          <p:nvPr/>
        </p:nvGraphicFramePr>
        <p:xfrm>
          <a:off x="379412" y="1633276"/>
          <a:ext cx="11049000" cy="4386524"/>
        </p:xfrm>
        <a:graphic>
          <a:graphicData uri="http://schemas.openxmlformats.org/drawingml/2006/table">
            <a:tbl>
              <a:tblPr firstRow="0" firstCol="0" lastRow="0" lastCol="0" bandRow="0" bandCol="0">
                <a:tableStyleId>{2D5ABB26-0587-4C30-8999-92F81FD0307C}</a:tableStyleId>
              </a:tblPr>
              <a:tblGrid>
                <a:gridCol w="2819400"/>
                <a:gridCol w="8229600"/>
              </a:tblGrid>
              <a:tr h="317583"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IN" sz="2000" b="1">
                          <a:solidFill>
                            <a:schemeClr val="bg1"/>
                          </a:solidFill>
                        </a:rPr>
                        <a:t>Methods</a:t>
                      </a:r>
                      <a:endParaRPr/>
                    </a:p>
                  </a:txBody>
                  <a:tcPr marL="29961" marR="29961" marT="74902" marB="74902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IN" sz="2000" b="1">
                          <a:solidFill>
                            <a:schemeClr val="bg1"/>
                          </a:solidFill>
                        </a:rPr>
                        <a:t>Action Performed</a:t>
                      </a:r>
                      <a:endParaRPr/>
                    </a:p>
                  </a:txBody>
                  <a:tcPr marL="74902" marR="74902" marT="74902" marB="74902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359528"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IN" sz="1800">
                          <a:solidFill>
                            <a:srgbClr val="333333"/>
                          </a:solidFill>
                          <a:latin typeface="+mn-lt"/>
                        </a:rPr>
                        <a:t>public int capacity()</a:t>
                      </a:r>
                      <a:endParaRPr/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GB" sz="1800">
                          <a:solidFill>
                            <a:srgbClr val="333333"/>
                          </a:solidFill>
                          <a:latin typeface="+mn-lt"/>
                        </a:rPr>
                        <a:t>It is used to return the current capacity.</a:t>
                      </a:r>
                      <a:endParaRPr/>
                    </a:p>
                  </a:txBody>
                  <a:tcPr marL="76200" marR="76200" marT="76200" marB="76200" anchor="ctr"/>
                </a:tc>
              </a:tr>
              <a:tr h="359528"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GB" sz="1800">
                          <a:solidFill>
                            <a:srgbClr val="333333"/>
                          </a:solidFill>
                          <a:latin typeface="+mn-lt"/>
                        </a:rPr>
                        <a:t>public void </a:t>
                      </a:r>
                      <a:r>
                        <a:rPr lang="en-GB" sz="1800">
                          <a:solidFill>
                            <a:srgbClr val="333333"/>
                          </a:solidFill>
                          <a:latin typeface="+mn-lt"/>
                        </a:rPr>
                        <a:t>ensureCapacity</a:t>
                      </a:r>
                      <a:r>
                        <a:rPr lang="en-GB" sz="1800">
                          <a:solidFill>
                            <a:srgbClr val="333333"/>
                          </a:solidFill>
                          <a:latin typeface="+mn-lt"/>
                        </a:rPr>
                        <a:t>(int </a:t>
                      </a:r>
                      <a:r>
                        <a:rPr lang="en-GB" sz="1800">
                          <a:solidFill>
                            <a:srgbClr val="333333"/>
                          </a:solidFill>
                          <a:latin typeface="+mn-lt"/>
                        </a:rPr>
                        <a:t>minimumCapacity</a:t>
                      </a:r>
                      <a:r>
                        <a:rPr lang="en-GB" sz="1800">
                          <a:solidFill>
                            <a:srgbClr val="333333"/>
                          </a:solidFill>
                          <a:latin typeface="+mn-lt"/>
                        </a:rPr>
                        <a:t>)</a:t>
                      </a:r>
                      <a:endParaRPr/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GB" sz="1800">
                          <a:solidFill>
                            <a:srgbClr val="333333"/>
                          </a:solidFill>
                          <a:latin typeface="+mn-lt"/>
                        </a:rPr>
                        <a:t>It is used to ensure the capacity at least equal to the given minimum.</a:t>
                      </a:r>
                      <a:endParaRPr/>
                    </a:p>
                  </a:txBody>
                  <a:tcPr marL="76200" marR="76200" marT="76200" marB="76200" anchor="ctr"/>
                </a:tc>
              </a:tr>
              <a:tr h="359528"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GB" sz="1800">
                          <a:solidFill>
                            <a:srgbClr val="333333"/>
                          </a:solidFill>
                          <a:latin typeface="+mn-lt"/>
                        </a:rPr>
                        <a:t>public char charAt(int index)</a:t>
                      </a:r>
                      <a:endParaRPr/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GB" sz="1800">
                          <a:solidFill>
                            <a:srgbClr val="333333"/>
                          </a:solidFill>
                          <a:latin typeface="+mn-lt"/>
                        </a:rPr>
                        <a:t>It is used to return the character at the specified position.</a:t>
                      </a:r>
                      <a:endParaRPr/>
                    </a:p>
                  </a:txBody>
                  <a:tcPr marL="76200" marR="76200" marT="76200" marB="76200" anchor="ctr"/>
                </a:tc>
              </a:tr>
              <a:tr h="359528"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IN" sz="1800">
                          <a:solidFill>
                            <a:srgbClr val="333333"/>
                          </a:solidFill>
                          <a:latin typeface="+mn-lt"/>
                        </a:rPr>
                        <a:t>public int length()</a:t>
                      </a:r>
                      <a:endParaRPr/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GB" sz="1800">
                          <a:solidFill>
                            <a:srgbClr val="333333"/>
                          </a:solidFill>
                          <a:latin typeface="+mn-lt"/>
                        </a:rPr>
                        <a:t>It is used to return the length of the string i.e. total number of characters.</a:t>
                      </a:r>
                      <a:endParaRPr/>
                    </a:p>
                  </a:txBody>
                  <a:tcPr marL="76200" marR="76200" marT="76200" marB="76200" anchor="ctr"/>
                </a:tc>
              </a:tr>
              <a:tr h="359528"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GB" sz="1800">
                          <a:solidFill>
                            <a:srgbClr val="333333"/>
                          </a:solidFill>
                          <a:latin typeface="+mn-lt"/>
                        </a:rPr>
                        <a:t>public String substring(int beginIndex)</a:t>
                      </a:r>
                      <a:endParaRPr/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GB" sz="1800">
                          <a:solidFill>
                            <a:srgbClr val="333333"/>
                          </a:solidFill>
                          <a:latin typeface="+mn-lt"/>
                        </a:rPr>
                        <a:t>It is used to return the substring from the specified </a:t>
                      </a:r>
                      <a:r>
                        <a:rPr lang="en-GB" sz="1800">
                          <a:solidFill>
                            <a:srgbClr val="333333"/>
                          </a:solidFill>
                          <a:latin typeface="+mn-lt"/>
                        </a:rPr>
                        <a:t>beginIndex</a:t>
                      </a:r>
                      <a:r>
                        <a:rPr lang="en-GB" sz="1800">
                          <a:solidFill>
                            <a:srgbClr val="333333"/>
                          </a:solidFill>
                          <a:latin typeface="+mn-lt"/>
                        </a:rPr>
                        <a:t>.</a:t>
                      </a:r>
                      <a:endParaRPr/>
                    </a:p>
                  </a:txBody>
                  <a:tcPr marL="76200" marR="76200" marT="76200" marB="76200" anchor="ctr"/>
                </a:tc>
              </a:tr>
              <a:tr h="509332"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GB" sz="1800">
                          <a:solidFill>
                            <a:srgbClr val="333333"/>
                          </a:solidFill>
                          <a:latin typeface="+mn-lt"/>
                        </a:rPr>
                        <a:t>public String substring(int </a:t>
                      </a:r>
                      <a:r>
                        <a:rPr lang="en-GB" sz="1800">
                          <a:solidFill>
                            <a:srgbClr val="333333"/>
                          </a:solidFill>
                          <a:latin typeface="+mn-lt"/>
                        </a:rPr>
                        <a:t>beginIndex</a:t>
                      </a:r>
                      <a:r>
                        <a:rPr lang="en-GB" sz="1800">
                          <a:solidFill>
                            <a:srgbClr val="333333"/>
                          </a:solidFill>
                          <a:latin typeface="+mn-lt"/>
                        </a:rPr>
                        <a:t>, int </a:t>
                      </a:r>
                      <a:r>
                        <a:rPr lang="en-GB" sz="1800">
                          <a:solidFill>
                            <a:srgbClr val="333333"/>
                          </a:solidFill>
                          <a:latin typeface="+mn-lt"/>
                        </a:rPr>
                        <a:t>endIndex</a:t>
                      </a:r>
                      <a:r>
                        <a:rPr lang="en-GB" sz="1800">
                          <a:solidFill>
                            <a:srgbClr val="333333"/>
                          </a:solidFill>
                          <a:latin typeface="+mn-lt"/>
                        </a:rPr>
                        <a:t>)</a:t>
                      </a:r>
                      <a:endParaRPr/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GB" sz="1800">
                          <a:solidFill>
                            <a:srgbClr val="333333"/>
                          </a:solidFill>
                          <a:latin typeface="+mn-lt"/>
                        </a:rPr>
                        <a:t>It is used to return the substring from the specified </a:t>
                      </a:r>
                      <a:r>
                        <a:rPr lang="en-GB" sz="1800">
                          <a:solidFill>
                            <a:srgbClr val="333333"/>
                          </a:solidFill>
                          <a:latin typeface="+mn-lt"/>
                        </a:rPr>
                        <a:t>beginIndex</a:t>
                      </a:r>
                      <a:r>
                        <a:rPr lang="en-GB" sz="1800">
                          <a:solidFill>
                            <a:srgbClr val="333333"/>
                          </a:solidFill>
                          <a:latin typeface="+mn-lt"/>
                        </a:rPr>
                        <a:t> and </a:t>
                      </a:r>
                      <a:r>
                        <a:rPr lang="en-GB" sz="1800">
                          <a:solidFill>
                            <a:srgbClr val="333333"/>
                          </a:solidFill>
                          <a:latin typeface="+mn-lt"/>
                        </a:rPr>
                        <a:t>endIndex</a:t>
                      </a:r>
                      <a:r>
                        <a:rPr lang="en-GB" sz="1800">
                          <a:solidFill>
                            <a:srgbClr val="333333"/>
                          </a:solidFill>
                          <a:latin typeface="+mn-lt"/>
                        </a:rPr>
                        <a:t>.</a:t>
                      </a:r>
                      <a:endParaRPr/>
                    </a:p>
                  </a:txBody>
                  <a:tcPr marL="76200" marR="76200" marT="76200" marB="76200" anchor="ctr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1">
        <p:fade thruBlk="0"/>
      </p:transition>
    </mc:Choice>
    <mc:Fallback>
      <p:transition spd="med" advClick="1">
        <p:fade thruBlk="0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-32068" y="1"/>
            <a:ext cx="9483750" cy="762000"/>
          </a:xfrm>
          <a:prstGeom prst="rect">
            <a:avLst/>
          </a:prstGeom>
        </p:spPr>
        <p:txBody>
          <a:bodyPr vert="horz" lIns="121898" tIns="60949" rIns="121898" bIns="60949" rtlCol="0" anchor="b">
            <a:noAutofit/>
          </a:bodyPr>
          <a:lstStyle/>
          <a:p>
            <a:pPr>
              <a:defRPr/>
            </a:pPr>
            <a:r>
              <a:rPr lang="en-US" sz="4000" b="1"/>
              <a:t>String </a:t>
            </a:r>
            <a:endParaRPr/>
          </a:p>
        </p:txBody>
      </p:sp>
      <p:sp>
        <p:nvSpPr>
          <p:cNvPr id="4" name="TextBox 3"/>
          <p:cNvSpPr txBox="1"/>
          <p:nvPr/>
        </p:nvSpPr>
        <p:spPr bwMode="auto">
          <a:xfrm>
            <a:off x="783741" y="1600200"/>
            <a:ext cx="11430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Clr>
                <a:schemeClr val="accent1"/>
              </a:buClr>
              <a:buFont typeface="Courier New"/>
              <a:buChar char="o"/>
              <a:defRPr/>
            </a:pPr>
            <a:r>
              <a:rPr lang="en-GB" b="0" i="0"/>
              <a:t>In </a:t>
            </a:r>
            <a:r>
              <a:rPr lang="en-GB" b="0" i="0" u="none" strike="noStrike"/>
              <a:t>Java</a:t>
            </a:r>
            <a:r>
              <a:rPr lang="en-GB" b="0" i="0"/>
              <a:t>, string is basically an object that represents sequence of char values. An </a:t>
            </a:r>
            <a:r>
              <a:rPr lang="en-GB" b="0" i="0" u="none" strike="noStrike"/>
              <a:t>array</a:t>
            </a:r>
            <a:r>
              <a:rPr lang="en-GB" b="0" i="0"/>
              <a:t> of characters works same as Java string.</a:t>
            </a:r>
            <a:endParaRPr/>
          </a:p>
          <a:p>
            <a:pPr marL="342900" indent="-342900">
              <a:buClr>
                <a:schemeClr val="accent1"/>
              </a:buClr>
              <a:buFont typeface="Courier New"/>
              <a:buChar char="o"/>
              <a:defRPr/>
            </a:pPr>
            <a:endParaRPr lang="en-GB" b="0" i="0"/>
          </a:p>
          <a:p>
            <a:pPr marL="342900" indent="-342900">
              <a:buClr>
                <a:schemeClr val="accent1"/>
              </a:buClr>
              <a:buFont typeface="Courier New"/>
              <a:buChar char="o"/>
              <a:defRPr/>
            </a:pPr>
            <a:r>
              <a:rPr lang="en-GB" b="0" i="0"/>
              <a:t>The </a:t>
            </a:r>
            <a:r>
              <a:rPr lang="en-GB" b="0" i="0">
                <a:solidFill>
                  <a:schemeClr val="accent1"/>
                </a:solidFill>
              </a:rPr>
              <a:t>java.lang.String </a:t>
            </a:r>
            <a:r>
              <a:rPr lang="en-GB" b="0" i="0"/>
              <a:t>class implements </a:t>
            </a:r>
            <a:r>
              <a:rPr lang="en-GB" b="0" i="1"/>
              <a:t>Serializable</a:t>
            </a:r>
            <a:r>
              <a:rPr lang="en-GB" b="0" i="0"/>
              <a:t>, </a:t>
            </a:r>
            <a:r>
              <a:rPr lang="en-GB" b="0" i="1"/>
              <a:t>Comparable</a:t>
            </a:r>
            <a:r>
              <a:rPr lang="en-GB" b="0" i="0"/>
              <a:t> and </a:t>
            </a:r>
            <a:r>
              <a:rPr lang="en-GB" b="0" i="1"/>
              <a:t>CharSequence</a:t>
            </a:r>
            <a:r>
              <a:rPr lang="en-GB" b="0" i="0"/>
              <a:t> </a:t>
            </a:r>
            <a:r>
              <a:rPr lang="en-GB" b="0" i="0" u="none" strike="noStrike"/>
              <a:t>interfaces</a:t>
            </a:r>
            <a:r>
              <a:rPr lang="en-GB" b="0" i="0"/>
              <a:t>.</a:t>
            </a:r>
            <a:endParaRPr/>
          </a:p>
          <a:p>
            <a:pPr marL="342900" indent="-342900">
              <a:buClr>
                <a:schemeClr val="accent1"/>
              </a:buClr>
              <a:buFont typeface="Courier New"/>
              <a:buChar char="o"/>
              <a:defRPr/>
            </a:pPr>
            <a:endParaRPr lang="en-GB"/>
          </a:p>
          <a:p>
            <a:pPr marL="342900" indent="-342900">
              <a:buClr>
                <a:schemeClr val="accent1"/>
              </a:buClr>
              <a:buFont typeface="Courier New"/>
              <a:buChar char="o"/>
              <a:defRPr/>
            </a:pPr>
            <a:r>
              <a:rPr lang="en-GB" b="0" i="0"/>
              <a:t>The Java String is </a:t>
            </a:r>
            <a:r>
              <a:rPr lang="en-GB" b="0" i="0">
                <a:solidFill>
                  <a:schemeClr val="accent1"/>
                </a:solidFill>
              </a:rPr>
              <a:t>immutable</a:t>
            </a:r>
            <a:r>
              <a:rPr lang="en-GB" b="0" i="0"/>
              <a:t> which means it cannot be changed. Whenever we change any string, a new instance is created. For mutable strings, you can use </a:t>
            </a:r>
            <a:r>
              <a:rPr lang="en-GB" b="0" i="0">
                <a:solidFill>
                  <a:schemeClr val="accent1"/>
                </a:solidFill>
              </a:rPr>
              <a:t>StringBuffer</a:t>
            </a:r>
            <a:r>
              <a:rPr lang="en-GB" b="0" i="0">
                <a:solidFill>
                  <a:schemeClr val="accent1"/>
                </a:solidFill>
              </a:rPr>
              <a:t> </a:t>
            </a:r>
            <a:r>
              <a:rPr lang="en-GB" b="0" i="0"/>
              <a:t>and</a:t>
            </a:r>
            <a:r>
              <a:rPr lang="en-GB" b="0" i="0">
                <a:solidFill>
                  <a:schemeClr val="accent1"/>
                </a:solidFill>
              </a:rPr>
              <a:t> StringBuilder </a:t>
            </a:r>
            <a:r>
              <a:rPr lang="en-GB" b="0" i="0"/>
              <a:t>classes</a:t>
            </a:r>
            <a:r>
              <a:rPr lang="en-GB" b="0" i="0">
                <a:solidFill>
                  <a:schemeClr val="accent1"/>
                </a:solidFill>
              </a:rPr>
              <a:t>.</a:t>
            </a:r>
            <a:endParaRPr lang="en-IN">
              <a:solidFill>
                <a:schemeClr val="accen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1">
        <p:fade thruBlk="0"/>
      </p:transition>
    </mc:Choice>
    <mc:Fallback>
      <p:transition spd="med" advClick="1">
        <p:fade thruBlk="0"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-32069" y="1"/>
            <a:ext cx="12220893" cy="762000"/>
          </a:xfrm>
          <a:prstGeom prst="rect">
            <a:avLst/>
          </a:prstGeom>
        </p:spPr>
        <p:txBody>
          <a:bodyPr vert="horz" lIns="121898" tIns="60949" rIns="121898" bIns="60949" rtlCol="0" anchor="b">
            <a:noAutofit/>
          </a:bodyPr>
          <a:lstStyle/>
          <a:p>
            <a:pPr>
              <a:defRPr/>
            </a:pPr>
            <a:r>
              <a:rPr lang="en-US" sz="4000" b="1"/>
              <a:t>String VS </a:t>
            </a:r>
            <a:r>
              <a:rPr lang="en-US" sz="4000" b="1"/>
              <a:t>StringBuffer</a:t>
            </a:r>
            <a:r>
              <a:rPr lang="en-US" sz="4000" b="1"/>
              <a:t> VS StringBuilder </a:t>
            </a:r>
            <a:endParaRPr/>
          </a:p>
        </p:txBody>
      </p:sp>
      <p:pic>
        <p:nvPicPr>
          <p:cNvPr id="3074" name="Picture 2" descr="Java — Comparision/Difference of String, StringBuffer &amp;amp; StringBuilder |  Code Factory | by Code Factory | Medium"/>
          <p:cNvPicPr>
            <a:picLocks noChangeAspect="1" noChangeArrowheads="1"/>
          </p:cNvPicPr>
          <p:nvPr/>
        </p:nvPicPr>
        <p:blipFill>
          <a:blip r:embed="rId2"/>
          <a:stretch/>
        </p:blipFill>
        <p:spPr bwMode="auto">
          <a:xfrm flipH="0" flipV="0">
            <a:off x="662906" y="762000"/>
            <a:ext cx="10963469" cy="570621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1">
        <p:fade thruBlk="0"/>
      </p:transition>
    </mc:Choice>
    <mc:Fallback>
      <p:transition spd="med" advClick="1">
        <p:fade thruBlk="0"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21959591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1141411" y="1600200"/>
            <a:ext cx="4875528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>
              <a:defRPr/>
            </a:pPr>
            <a:endParaRPr/>
          </a:p>
        </p:txBody>
      </p:sp>
      <p:pic>
        <p:nvPicPr>
          <p:cNvPr id="1566372610" name="Picture 2" descr="Java — Comparision/Difference of String, StringBuffer &amp;amp; StringBuilder |  Code Factory | by Code Factory | Medium"/>
          <p:cNvPicPr>
            <a:picLocks noChangeAspect="1" noChangeArrowheads="1"/>
          </p:cNvPicPr>
          <p:nvPr/>
        </p:nvPicPr>
        <p:blipFill>
          <a:blip r:embed="rId2"/>
          <a:stretch/>
        </p:blipFill>
        <p:spPr bwMode="auto">
          <a:xfrm flipH="0" flipV="0">
            <a:off x="244607" y="544285"/>
            <a:ext cx="11848300" cy="616674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sp>
        <p:nvSpPr>
          <p:cNvPr id="1319489919" name="Rectangle 2"/>
          <p:cNvSpPr/>
          <p:nvPr/>
        </p:nvSpPr>
        <p:spPr bwMode="auto">
          <a:xfrm>
            <a:off x="-32068" y="-136070"/>
            <a:ext cx="12220893" cy="761999"/>
          </a:xfrm>
          <a:prstGeom prst="rect">
            <a:avLst/>
          </a:prstGeom>
        </p:spPr>
        <p:txBody>
          <a:bodyPr vert="horz" lIns="121897" tIns="60948" rIns="121897" bIns="60948" rtlCol="0" anchor="b">
            <a:noAutofit/>
          </a:bodyPr>
          <a:lstStyle/>
          <a:p>
            <a:pPr>
              <a:defRPr/>
            </a:pPr>
            <a:r>
              <a:rPr lang="en-US" sz="2800" b="1"/>
              <a:t>String VS </a:t>
            </a:r>
            <a:r>
              <a:rPr lang="en-US" sz="2800" b="1"/>
              <a:t>StringBuffer</a:t>
            </a:r>
            <a:r>
              <a:rPr lang="en-US" sz="2800" b="1"/>
              <a:t> VS StringBuilder </a:t>
            </a:r>
            <a:endParaRPr sz="2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-32069" y="1"/>
            <a:ext cx="12220893" cy="762000"/>
          </a:xfrm>
          <a:prstGeom prst="rect">
            <a:avLst/>
          </a:prstGeom>
        </p:spPr>
        <p:txBody>
          <a:bodyPr vert="horz" lIns="121898" tIns="60949" rIns="121898" bIns="60949" rtlCol="0" anchor="b">
            <a:noAutofit/>
          </a:bodyPr>
          <a:lstStyle/>
          <a:p>
            <a:pPr>
              <a:defRPr/>
            </a:pPr>
            <a:r>
              <a:rPr lang="en-US" sz="4000" b="1"/>
              <a:t>Regular Expression</a:t>
            </a:r>
            <a:endParaRPr/>
          </a:p>
        </p:txBody>
      </p:sp>
      <p:sp>
        <p:nvSpPr>
          <p:cNvPr id="4" name="TextBox 3"/>
          <p:cNvSpPr txBox="1"/>
          <p:nvPr/>
        </p:nvSpPr>
        <p:spPr bwMode="auto">
          <a:xfrm>
            <a:off x="1141412" y="762001"/>
            <a:ext cx="10896600" cy="29238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Clr>
                <a:schemeClr val="accent1"/>
              </a:buClr>
              <a:buFont typeface="Wingdings"/>
              <a:buChar char="§"/>
              <a:defRPr/>
            </a:pPr>
            <a:r>
              <a:rPr lang="en-IN" sz="2000"/>
              <a:t>Regular Expressions or Regex (in short) in Java is an API for defining String patterns that can be used for searching, manipulating, and editing a string in Java.</a:t>
            </a:r>
            <a:endParaRPr/>
          </a:p>
          <a:p>
            <a:pPr marL="342900" indent="-342900">
              <a:buClr>
                <a:schemeClr val="accent1"/>
              </a:buClr>
              <a:buFont typeface="Wingdings"/>
              <a:buChar char="§"/>
              <a:defRPr/>
            </a:pPr>
            <a:endParaRPr lang="en-IN" sz="2000"/>
          </a:p>
          <a:p>
            <a:pPr marL="342900" indent="-342900">
              <a:buClr>
                <a:schemeClr val="accent1"/>
              </a:buClr>
              <a:buFont typeface="Wingdings"/>
              <a:buChar char="§"/>
              <a:defRPr/>
            </a:pPr>
            <a:r>
              <a:rPr lang="en-IN" sz="2000"/>
              <a:t>Email validation and passwords are a few areas of strings where Regex is widely used to define the constraints. </a:t>
            </a:r>
            <a:endParaRPr/>
          </a:p>
          <a:p>
            <a:pPr marL="342900" indent="-342900">
              <a:buClr>
                <a:schemeClr val="accent1"/>
              </a:buClr>
              <a:buFont typeface="Wingdings"/>
              <a:buChar char="§"/>
              <a:defRPr/>
            </a:pPr>
            <a:endParaRPr lang="en-IN" sz="2000"/>
          </a:p>
          <a:p>
            <a:pPr marL="342900" indent="-342900">
              <a:buClr>
                <a:schemeClr val="accent1"/>
              </a:buClr>
              <a:buFont typeface="Wingdings"/>
              <a:buChar char="§"/>
              <a:defRPr/>
            </a:pPr>
            <a:r>
              <a:rPr lang="en-IN" sz="2000"/>
              <a:t>Regular Expressions are provided under </a:t>
            </a:r>
            <a:r>
              <a:rPr lang="en-IN" sz="2000"/>
              <a:t>java.util.regex</a:t>
            </a:r>
            <a:r>
              <a:rPr lang="en-IN" sz="2000"/>
              <a:t> package. </a:t>
            </a:r>
            <a:endParaRPr/>
          </a:p>
          <a:p>
            <a:pPr marL="342900" indent="-342900">
              <a:buClr>
                <a:schemeClr val="accent1"/>
              </a:buClr>
              <a:buFont typeface="Wingdings"/>
              <a:buChar char="§"/>
              <a:defRPr/>
            </a:pPr>
            <a:endParaRPr lang="en-IN" sz="2000"/>
          </a:p>
          <a:p>
            <a:pPr marL="342900" indent="-342900">
              <a:buClr>
                <a:schemeClr val="accent1"/>
              </a:buClr>
              <a:buFont typeface="Wingdings"/>
              <a:buChar char="§"/>
              <a:defRPr/>
            </a:pPr>
            <a:r>
              <a:rPr lang="en-IN" sz="2000"/>
              <a:t>This consists of 3 classes and 1 interface. </a:t>
            </a:r>
            <a:endParaRPr/>
          </a:p>
        </p:txBody>
      </p:sp>
      <p:graphicFrame>
        <p:nvGraphicFramePr>
          <p:cNvPr id="5" name="Table 4"/>
          <p:cNvGraphicFramePr>
            <a:graphicFrameLocks xmlns:a="http://schemas.openxmlformats.org/drawingml/2006/main" noGrp="1"/>
          </p:cNvGraphicFramePr>
          <p:nvPr/>
        </p:nvGraphicFramePr>
        <p:xfrm>
          <a:off x="760412" y="3581400"/>
          <a:ext cx="10668001" cy="3131820"/>
        </p:xfrm>
        <a:graphic>
          <a:graphicData uri="http://schemas.openxmlformats.org/drawingml/2006/table">
            <a:tbl>
              <a:tblPr firstRow="0" firstCol="0" lastRow="0" lastCol="0" bandRow="0" bandCol="0">
                <a:tableStyleId>{5940675A-B579-460E-94D1-54222C63F5DA}</a:tableStyleId>
              </a:tblPr>
              <a:tblGrid>
                <a:gridCol w="887331"/>
                <a:gridCol w="4890335"/>
                <a:gridCol w="4890335"/>
              </a:tblGrid>
              <a:tr h="403860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IN" sz="1800" b="1">
                          <a:solidFill>
                            <a:schemeClr val="bg1"/>
                          </a:solidFill>
                        </a:rPr>
                        <a:t>S. No.</a:t>
                      </a:r>
                      <a:endParaRPr/>
                    </a:p>
                  </a:txBody>
                  <a:tcPr marL="38100" marR="38100" marT="95250" marB="9525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IN" sz="1800" b="1">
                          <a:solidFill>
                            <a:schemeClr val="bg1"/>
                          </a:solidFill>
                        </a:rPr>
                        <a:t>Class/Interface</a:t>
                      </a:r>
                      <a:endParaRPr/>
                    </a:p>
                  </a:txBody>
                  <a:tcPr marL="95250" marR="95250" marT="95250" marB="9525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IN" sz="1800" b="1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/>
                    </a:p>
                  </a:txBody>
                  <a:tcPr marL="95250" marR="95250" marT="95250" marB="95250" anchor="ctr">
                    <a:solidFill>
                      <a:schemeClr val="accent2"/>
                    </a:solidFill>
                  </a:tcPr>
                </a:tc>
              </a:tr>
              <a:tr h="457200"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IN" sz="1600" b="0"/>
                        <a:t>1.</a:t>
                      </a:r>
                      <a:endParaRPr/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IN" sz="1600" b="0"/>
                        <a:t>Pattern Class</a:t>
                      </a:r>
                      <a:endParaRPr/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IN" sz="1600" b="0"/>
                        <a:t>Used for defining patterns</a:t>
                      </a:r>
                      <a:endParaRPr/>
                    </a:p>
                  </a:txBody>
                  <a:tcPr marL="95250" marR="95250" marT="133350" marB="133350" anchor="ctr"/>
                </a:tc>
              </a:tr>
              <a:tr h="647700"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IN" sz="1600" b="0"/>
                        <a:t>2.</a:t>
                      </a:r>
                      <a:endParaRPr/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IN" sz="1600" b="0"/>
                        <a:t>Matcher Class</a:t>
                      </a:r>
                      <a:endParaRPr/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GB" sz="1600" b="0"/>
                        <a:t>Used for performing match operations on text using patterns</a:t>
                      </a:r>
                      <a:endParaRPr/>
                    </a:p>
                  </a:txBody>
                  <a:tcPr marL="95250" marR="95250" marT="133350" marB="133350" anchor="ctr"/>
                </a:tc>
              </a:tr>
              <a:tr h="647700"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IN" sz="1600" b="0"/>
                        <a:t>3.</a:t>
                      </a:r>
                      <a:endParaRPr/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IN" sz="1600" b="0"/>
                        <a:t>PatternSyntaxException Class</a:t>
                      </a:r>
                      <a:endParaRPr/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GB" sz="1600" b="0"/>
                        <a:t>Used for indicating syntax error in a regular expression pattern</a:t>
                      </a:r>
                      <a:endParaRPr/>
                    </a:p>
                  </a:txBody>
                  <a:tcPr marL="95250" marR="95250" marT="133350" marB="133350" anchor="ctr"/>
                </a:tc>
              </a:tr>
              <a:tr h="647700"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IN" sz="1600" b="0"/>
                        <a:t>4.</a:t>
                      </a:r>
                      <a:endParaRPr/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IN" sz="1600" b="0"/>
                        <a:t>MatchResult Interface</a:t>
                      </a:r>
                      <a:endParaRPr/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GB" sz="1600" b="0"/>
                        <a:t>Used for representing the result of a match operation</a:t>
                      </a:r>
                      <a:endParaRPr/>
                    </a:p>
                  </a:txBody>
                  <a:tcPr marL="95250" marR="95250" marT="133350" marB="133350" anchor="ctr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1">
        <p:fade thruBlk="0"/>
      </p:transition>
    </mc:Choice>
    <mc:Fallback>
      <p:transition spd="med" advClick="1">
        <p:fade thruBlk="0"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aphicFrame>
        <p:nvGraphicFramePr>
          <p:cNvPr id="657200263" name="Table 13"/>
          <p:cNvGraphicFramePr>
            <a:graphicFrameLocks xmlns:a="http://schemas.openxmlformats.org/drawingml/2006/main"/>
          </p:cNvGraphicFramePr>
          <p:nvPr/>
        </p:nvGraphicFramePr>
        <p:xfrm>
          <a:off x="505148" y="2420619"/>
          <a:ext cx="10528296" cy="2016759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{00A15C55-8517-42AA-B614-E9B94910E393}</a:tableStyleId>
              </a:tblPr>
              <a:tblGrid>
                <a:gridCol w="3505198"/>
                <a:gridCol w="3505198"/>
                <a:gridCol w="3505198"/>
              </a:tblGrid>
              <a:tr h="384810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2400"/>
                        <a:t>Expression</a:t>
                      </a:r>
                      <a:endParaRPr/>
                    </a:p>
                  </a:txBody>
                  <a:tcPr marL="9524" marR="9524" marT="9524" marB="9524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2400"/>
                        <a:t>String</a:t>
                      </a:r>
                      <a:endParaRPr/>
                    </a:p>
                  </a:txBody>
                  <a:tcPr marL="9524" marR="9524" marT="9524" marB="9524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2400"/>
                        <a:t>Matched?</a:t>
                      </a:r>
                      <a:endParaRPr/>
                    </a:p>
                  </a:txBody>
                  <a:tcPr marL="9524" marR="9524" marT="9524" marB="9524" anchor="ctr"/>
                </a:tc>
              </a:tr>
              <a:tr h="323850">
                <a:tc rowSpan="5">
                  <a:txBody>
                    <a:bodyPr/>
                    <a:p>
                      <a:pPr algn="ctr">
                        <a:defRPr/>
                      </a:pPr>
                      <a:r>
                        <a:rPr lang="en-US" sz="2800" b="1"/>
                        <a:t>^a...s$</a:t>
                      </a:r>
                      <a:endParaRPr/>
                    </a:p>
                  </a:txBody>
                  <a:tcPr marL="9524" marR="9524" marT="9524" marB="9524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2000"/>
                        <a:t>abs</a:t>
                      </a:r>
                      <a:endParaRPr/>
                    </a:p>
                  </a:txBody>
                  <a:tcPr marL="9524" marR="9524" marT="9524" marB="9524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2000"/>
                        <a:t>No match</a:t>
                      </a:r>
                      <a:endParaRPr/>
                    </a:p>
                  </a:txBody>
                  <a:tcPr marL="9524" marR="9524" marT="9524" marB="9524" anchor="ctr"/>
                </a:tc>
              </a:tr>
              <a:tr h="323850">
                <a:tc vMerge="1">
                  <a:txBody>
                    <a:bodyPr/>
                    <a:p>
                      <a:pPr>
                        <a:defRPr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2000"/>
                        <a:t>alias</a:t>
                      </a:r>
                      <a:endParaRPr/>
                    </a:p>
                  </a:txBody>
                  <a:tcPr marL="9524" marR="9524" marT="9524" marB="9524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2000"/>
                        <a:t>Match</a:t>
                      </a:r>
                      <a:endParaRPr/>
                    </a:p>
                  </a:txBody>
                  <a:tcPr marL="9524" marR="9524" marT="9524" marB="9524" anchor="ctr"/>
                </a:tc>
              </a:tr>
              <a:tr h="323850">
                <a:tc vMerge="1">
                  <a:txBody>
                    <a:bodyPr/>
                    <a:p>
                      <a:pPr>
                        <a:defRPr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2000"/>
                        <a:t>abyss</a:t>
                      </a:r>
                      <a:endParaRPr/>
                    </a:p>
                  </a:txBody>
                  <a:tcPr marL="9524" marR="9524" marT="9524" marB="9524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2000"/>
                        <a:t>Match</a:t>
                      </a:r>
                      <a:endParaRPr/>
                    </a:p>
                  </a:txBody>
                  <a:tcPr marL="9524" marR="9524" marT="9524" marB="9524" anchor="ctr"/>
                </a:tc>
              </a:tr>
              <a:tr h="323850">
                <a:tc vMerge="1">
                  <a:txBody>
                    <a:bodyPr/>
                    <a:p>
                      <a:pPr>
                        <a:defRPr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2000"/>
                        <a:t>Alias</a:t>
                      </a:r>
                      <a:endParaRPr/>
                    </a:p>
                  </a:txBody>
                  <a:tcPr marL="9524" marR="9524" marT="9524" marB="9524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2000"/>
                        <a:t>No match</a:t>
                      </a:r>
                      <a:endParaRPr/>
                    </a:p>
                  </a:txBody>
                  <a:tcPr marL="9524" marR="9524" marT="9524" marB="9524" anchor="ctr"/>
                </a:tc>
              </a:tr>
              <a:tr h="323850">
                <a:tc vMerge="1">
                  <a:txBody>
                    <a:bodyPr/>
                    <a:p>
                      <a:pPr>
                        <a:defRPr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2000"/>
                        <a:t>An abacus</a:t>
                      </a:r>
                      <a:endParaRPr/>
                    </a:p>
                  </a:txBody>
                  <a:tcPr marL="9524" marR="9524" marT="9524" marB="9524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2000"/>
                        <a:t>No match</a:t>
                      </a:r>
                      <a:endParaRPr/>
                    </a:p>
                  </a:txBody>
                  <a:tcPr marL="9524" marR="9524" marT="9524" marB="9524" anchor="ctr"/>
                </a:tc>
              </a:tr>
            </a:tbl>
          </a:graphicData>
        </a:graphic>
      </p:graphicFrame>
      <p:sp>
        <p:nvSpPr>
          <p:cNvPr id="1844766502" name=""/>
          <p:cNvSpPr txBox="1"/>
          <p:nvPr/>
        </p:nvSpPr>
        <p:spPr bwMode="auto">
          <a:xfrm flipH="0" flipV="0">
            <a:off x="585153" y="4937448"/>
            <a:ext cx="11003066" cy="45756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lang="en-US"/>
              <a:t>The pattern is: </a:t>
            </a:r>
            <a:r>
              <a:rPr lang="en-US" b="1"/>
              <a:t>any five letter string starting with </a:t>
            </a:r>
            <a:r>
              <a:rPr lang="en-US" b="1"/>
              <a:t>‘</a:t>
            </a:r>
            <a:r>
              <a:rPr lang="en-US" b="1" i="1"/>
              <a:t>a’</a:t>
            </a:r>
            <a:r>
              <a:rPr lang="en-US" b="1"/>
              <a:t> </a:t>
            </a:r>
            <a:r>
              <a:rPr lang="en-US" b="1"/>
              <a:t>and ending with </a:t>
            </a:r>
            <a:r>
              <a:rPr lang="en-US" b="1"/>
              <a:t>‘</a:t>
            </a:r>
            <a:r>
              <a:rPr lang="en-US" b="1" i="1"/>
              <a:t>s’</a:t>
            </a:r>
            <a:endParaRPr lang="en-US" sz="2400"/>
          </a:p>
        </p:txBody>
      </p:sp>
      <p:sp>
        <p:nvSpPr>
          <p:cNvPr id="1716122045" name="Rectangle 12"/>
          <p:cNvSpPr/>
          <p:nvPr/>
        </p:nvSpPr>
        <p:spPr bwMode="auto">
          <a:xfrm>
            <a:off x="349634" y="708127"/>
            <a:ext cx="11760889" cy="15548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400" b="1"/>
              <a:t>A Regular Expression (RegEx) is a sequence of characters that defines a search pattern.</a:t>
            </a:r>
            <a:endParaRPr b="1"/>
          </a:p>
          <a:p>
            <a:pPr>
              <a:defRPr/>
            </a:pPr>
            <a:r>
              <a:rPr lang="en-US" sz="2400" b="1"/>
              <a:t>A pattern defined using RegEx can be used to match against a string.</a:t>
            </a:r>
            <a:endParaRPr sz="2400" b="1"/>
          </a:p>
          <a:p>
            <a:pPr>
              <a:defRPr/>
            </a:pPr>
            <a:endParaRPr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noFill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63895800" name="Rectangle 3"/>
          <p:cNvSpPr/>
          <p:nvPr/>
        </p:nvSpPr>
        <p:spPr bwMode="auto">
          <a:xfrm>
            <a:off x="116338" y="38149"/>
            <a:ext cx="6544192" cy="1310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defRPr/>
            </a:pPr>
            <a:r>
              <a:rPr lang="en-US" sz="4000" b="1"/>
              <a:t>^  </a:t>
            </a:r>
            <a:r>
              <a:rPr lang="en-US" sz="4000" b="1"/>
              <a:t>Caret </a:t>
            </a:r>
            <a:endParaRPr/>
          </a:p>
          <a:p>
            <a:pPr>
              <a:defRPr/>
            </a:pPr>
            <a:endParaRPr lang="en-US" sz="4000"/>
          </a:p>
        </p:txBody>
      </p:sp>
      <p:sp>
        <p:nvSpPr>
          <p:cNvPr id="578825903" name="Rectangle 6"/>
          <p:cNvSpPr/>
          <p:nvPr/>
        </p:nvSpPr>
        <p:spPr bwMode="auto">
          <a:xfrm>
            <a:off x="116338" y="1285825"/>
            <a:ext cx="11392905" cy="4575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400"/>
              <a:t>The caret symbol ^ is used to check if a string starts with a certain character</a:t>
            </a:r>
            <a:r>
              <a:rPr lang="en-US"/>
              <a:t>.</a:t>
            </a:r>
            <a:endParaRPr/>
          </a:p>
        </p:txBody>
      </p:sp>
      <p:graphicFrame>
        <p:nvGraphicFramePr>
          <p:cNvPr id="1348316123" name="Table 8"/>
          <p:cNvGraphicFramePr>
            <a:graphicFrameLocks xmlns:a="http://schemas.openxmlformats.org/drawingml/2006/main"/>
          </p:cNvGraphicFramePr>
          <p:nvPr/>
        </p:nvGraphicFramePr>
        <p:xfrm>
          <a:off x="290208" y="2223411"/>
          <a:ext cx="11495314" cy="3751952"/>
        </p:xfrm>
        <a:graphic>
          <a:graphicData uri="http://schemas.openxmlformats.org/drawingml/2006/table">
            <a:tbl>
              <a:tblPr firstRow="1" firstCol="0" lastRow="0" lastCol="0" bandRow="1" bandCol="1">
                <a:tableStyleId>{5940675A-B579-460E-94D1-54222C63F5DA}</a:tableStyleId>
              </a:tblPr>
              <a:tblGrid>
                <a:gridCol w="2844078"/>
                <a:gridCol w="3681037"/>
                <a:gridCol w="4970196"/>
              </a:tblGrid>
              <a:tr h="539811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2400"/>
                        <a:t>Expression</a:t>
                      </a:r>
                      <a:endParaRPr/>
                    </a:p>
                  </a:txBody>
                  <a:tcPr marL="9524" marR="9524" marT="9524" marB="9524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2400"/>
                        <a:t>String</a:t>
                      </a:r>
                      <a:endParaRPr/>
                    </a:p>
                  </a:txBody>
                  <a:tcPr marL="9524" marR="9524" marT="9524" marB="9524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2400"/>
                        <a:t>Matched?</a:t>
                      </a:r>
                      <a:endParaRPr/>
                    </a:p>
                  </a:txBody>
                  <a:tcPr marL="9524" marR="9524" marT="9524" marB="9524" anchor="ctr"/>
                </a:tc>
              </a:tr>
              <a:tr h="539811">
                <a:tc rowSpan="3">
                  <a:txBody>
                    <a:bodyPr/>
                    <a:p>
                      <a:pPr algn="ctr">
                        <a:defRPr/>
                      </a:pPr>
                      <a:r>
                        <a:rPr lang="en-US" sz="2400" b="1"/>
                        <a:t>^a</a:t>
                      </a:r>
                      <a:endParaRPr/>
                    </a:p>
                  </a:txBody>
                  <a:tcPr marL="9524" marR="9524" marT="9524" marB="9524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2400"/>
                        <a:t>a</a:t>
                      </a:r>
                      <a:endParaRPr/>
                    </a:p>
                  </a:txBody>
                  <a:tcPr marL="9524" marR="9524" marT="9524" marB="9524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2400"/>
                        <a:t>1 match</a:t>
                      </a:r>
                      <a:endParaRPr/>
                    </a:p>
                  </a:txBody>
                  <a:tcPr marL="9524" marR="9524" marT="9524" marB="9524" anchor="ctr"/>
                </a:tc>
              </a:tr>
              <a:tr h="539811">
                <a:tc vMerge="1">
                  <a:txBody>
                    <a:bodyPr/>
                    <a:p>
                      <a:pPr>
                        <a:defRPr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2400"/>
                        <a:t>abc</a:t>
                      </a:r>
                      <a:endParaRPr/>
                    </a:p>
                  </a:txBody>
                  <a:tcPr marL="9524" marR="9524" marT="9524" marB="9524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2400"/>
                        <a:t>1 match</a:t>
                      </a:r>
                      <a:endParaRPr/>
                    </a:p>
                  </a:txBody>
                  <a:tcPr marL="9524" marR="9524" marT="9524" marB="9524" anchor="ctr"/>
                </a:tc>
              </a:tr>
              <a:tr h="539811">
                <a:tc vMerge="1">
                  <a:txBody>
                    <a:bodyPr/>
                    <a:p>
                      <a:pPr>
                        <a:defRPr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2400"/>
                        <a:t>bac</a:t>
                      </a:r>
                      <a:endParaRPr/>
                    </a:p>
                  </a:txBody>
                  <a:tcPr marL="9524" marR="9524" marT="9524" marB="9524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2400"/>
                        <a:t>No match</a:t>
                      </a:r>
                      <a:endParaRPr/>
                    </a:p>
                  </a:txBody>
                  <a:tcPr marL="9524" marR="9524" marT="9524" marB="9524" anchor="ctr"/>
                </a:tc>
              </a:tr>
              <a:tr h="539811">
                <a:tc rowSpan="2">
                  <a:txBody>
                    <a:bodyPr/>
                    <a:p>
                      <a:pPr algn="ctr">
                        <a:defRPr/>
                      </a:pPr>
                      <a:r>
                        <a:rPr lang="en-US" sz="2400" b="1"/>
                        <a:t>^</a:t>
                      </a:r>
                      <a:r>
                        <a:rPr lang="en-US" sz="2400" b="1"/>
                        <a:t>ab</a:t>
                      </a:r>
                      <a:endParaRPr lang="en-US" sz="2400" b="1"/>
                    </a:p>
                  </a:txBody>
                  <a:tcPr marL="9524" marR="9524" marT="9524" marB="9524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2400"/>
                        <a:t>abc</a:t>
                      </a:r>
                      <a:endParaRPr/>
                    </a:p>
                  </a:txBody>
                  <a:tcPr marL="9524" marR="9524" marT="9524" marB="9524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2400"/>
                        <a:t>1 match</a:t>
                      </a:r>
                      <a:endParaRPr/>
                    </a:p>
                  </a:txBody>
                  <a:tcPr marL="9524" marR="9524" marT="9524" marB="9524" anchor="ctr"/>
                </a:tc>
              </a:tr>
              <a:tr h="1052898">
                <a:tc vMerge="1">
                  <a:txBody>
                    <a:bodyPr/>
                    <a:p>
                      <a:pPr>
                        <a:defRPr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2400"/>
                        <a:t>acb</a:t>
                      </a:r>
                      <a:endParaRPr/>
                    </a:p>
                  </a:txBody>
                  <a:tcPr marL="9524" marR="9524" marT="9524" marB="9524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2400"/>
                        <a:t>No match (starts with a but not followed by b)</a:t>
                      </a:r>
                      <a:endParaRPr/>
                    </a:p>
                  </a:txBody>
                  <a:tcPr marL="9524" marR="9524" marT="9524" marB="9524" anchor="ctr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noFill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24673966" name="Rectangle 3"/>
          <p:cNvSpPr/>
          <p:nvPr/>
        </p:nvSpPr>
        <p:spPr bwMode="auto">
          <a:xfrm>
            <a:off x="116338" y="38149"/>
            <a:ext cx="6544192" cy="91475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defRPr/>
            </a:pPr>
            <a:r>
              <a:rPr lang="en-US" sz="5400"/>
              <a:t>. </a:t>
            </a:r>
            <a:r>
              <a:rPr lang="en-US" sz="4000"/>
              <a:t> Period</a:t>
            </a:r>
            <a:endParaRPr lang="en-US" sz="4000" b="1"/>
          </a:p>
        </p:txBody>
      </p:sp>
      <p:sp>
        <p:nvSpPr>
          <p:cNvPr id="723481687" name="Rectangle 5"/>
          <p:cNvSpPr/>
          <p:nvPr/>
        </p:nvSpPr>
        <p:spPr bwMode="auto">
          <a:xfrm>
            <a:off x="597243" y="1477753"/>
            <a:ext cx="9025378" cy="4575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400"/>
              <a:t>A </a:t>
            </a:r>
            <a:r>
              <a:rPr lang="en-US" sz="2400"/>
              <a:t>period matches any single character (except newline '\n').</a:t>
            </a:r>
            <a:endParaRPr/>
          </a:p>
        </p:txBody>
      </p:sp>
      <p:graphicFrame>
        <p:nvGraphicFramePr>
          <p:cNvPr id="657360253" name="Table 6"/>
          <p:cNvGraphicFramePr>
            <a:graphicFrameLocks xmlns:a="http://schemas.openxmlformats.org/drawingml/2006/main"/>
          </p:cNvGraphicFramePr>
          <p:nvPr/>
        </p:nvGraphicFramePr>
        <p:xfrm>
          <a:off x="736406" y="2765741"/>
          <a:ext cx="11092542" cy="2401344"/>
        </p:xfrm>
        <a:graphic>
          <a:graphicData uri="http://schemas.openxmlformats.org/drawingml/2006/table">
            <a:tbl>
              <a:tblPr firstRow="1" firstCol="0" lastRow="0" lastCol="0" bandRow="1" bandCol="1">
                <a:tableStyleId>{5940675A-B579-460E-94D1-54222C63F5DA}</a:tableStyleId>
              </a:tblPr>
              <a:tblGrid>
                <a:gridCol w="3127194"/>
                <a:gridCol w="3613304"/>
                <a:gridCol w="4352043"/>
              </a:tblGrid>
              <a:tr h="403554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2400"/>
                        <a:t>Expression</a:t>
                      </a:r>
                      <a:endParaRPr/>
                    </a:p>
                  </a:txBody>
                  <a:tcPr marL="9524" marR="9524" marT="9524" marB="9524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2400"/>
                        <a:t>String</a:t>
                      </a:r>
                      <a:endParaRPr/>
                    </a:p>
                  </a:txBody>
                  <a:tcPr marL="9524" marR="9524" marT="9524" marB="9524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2400"/>
                        <a:t>Matched?</a:t>
                      </a:r>
                      <a:endParaRPr/>
                    </a:p>
                  </a:txBody>
                  <a:tcPr marL="9524" marR="9524" marT="9524" marB="9524" anchor="ctr"/>
                </a:tc>
              </a:tr>
              <a:tr h="403554">
                <a:tc rowSpan="4">
                  <a:txBody>
                    <a:bodyPr/>
                    <a:p>
                      <a:pPr algn="ctr">
                        <a:defRPr/>
                      </a:pPr>
                      <a:r>
                        <a:rPr lang="en-US" sz="3600"/>
                        <a:t>..</a:t>
                      </a:r>
                      <a:endParaRPr/>
                    </a:p>
                  </a:txBody>
                  <a:tcPr marL="9524" marR="9524" marT="9524" marB="9524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2400"/>
                        <a:t>a</a:t>
                      </a:r>
                      <a:endParaRPr/>
                    </a:p>
                  </a:txBody>
                  <a:tcPr marL="9524" marR="9524" marT="9524" marB="9524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2400"/>
                        <a:t>No match</a:t>
                      </a:r>
                      <a:endParaRPr/>
                    </a:p>
                  </a:txBody>
                  <a:tcPr marL="9524" marR="9524" marT="9524" marB="9524" anchor="ctr"/>
                </a:tc>
              </a:tr>
              <a:tr h="403554">
                <a:tc vMerge="1">
                  <a:txBody>
                    <a:bodyPr/>
                    <a:p>
                      <a:pPr>
                        <a:defRPr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2400"/>
                        <a:t>ac</a:t>
                      </a:r>
                      <a:endParaRPr/>
                    </a:p>
                  </a:txBody>
                  <a:tcPr marL="9524" marR="9524" marT="9524" marB="9524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2400"/>
                        <a:t>1 match</a:t>
                      </a:r>
                      <a:endParaRPr/>
                    </a:p>
                  </a:txBody>
                  <a:tcPr marL="9524" marR="9524" marT="9524" marB="9524" anchor="ctr"/>
                </a:tc>
              </a:tr>
              <a:tr h="403554">
                <a:tc vMerge="1">
                  <a:txBody>
                    <a:bodyPr/>
                    <a:p>
                      <a:pPr>
                        <a:defRPr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2400"/>
                        <a:t>acd</a:t>
                      </a:r>
                      <a:endParaRPr/>
                    </a:p>
                  </a:txBody>
                  <a:tcPr marL="9524" marR="9524" marT="9524" marB="9524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2400"/>
                        <a:t>1 match</a:t>
                      </a:r>
                      <a:endParaRPr/>
                    </a:p>
                  </a:txBody>
                  <a:tcPr marL="9524" marR="9524" marT="9524" marB="9524" anchor="ctr"/>
                </a:tc>
              </a:tr>
              <a:tr h="787129">
                <a:tc vMerge="1">
                  <a:txBody>
                    <a:bodyPr/>
                    <a:p>
                      <a:pPr>
                        <a:defRPr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2400"/>
                        <a:t>acde</a:t>
                      </a:r>
                      <a:endParaRPr/>
                    </a:p>
                  </a:txBody>
                  <a:tcPr marL="9524" marR="9524" marT="9524" marB="9524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2400"/>
                        <a:t>2 matches (contains 4 characters)</a:t>
                      </a:r>
                      <a:endParaRPr/>
                    </a:p>
                  </a:txBody>
                  <a:tcPr marL="9524" marR="9524" marT="9524" marB="9524" anchor="ctr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noFill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66850595" name="Rectangle 3"/>
          <p:cNvSpPr/>
          <p:nvPr/>
        </p:nvSpPr>
        <p:spPr bwMode="auto">
          <a:xfrm>
            <a:off x="116338" y="38149"/>
            <a:ext cx="6544192" cy="7013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defRPr/>
            </a:pPr>
            <a:r>
              <a:rPr lang="en-US" sz="4000" b="1"/>
              <a:t>MetaCharacters</a:t>
            </a:r>
            <a:endParaRPr lang="en-US" sz="4000" b="1"/>
          </a:p>
        </p:txBody>
      </p:sp>
      <p:sp>
        <p:nvSpPr>
          <p:cNvPr id="41827494" name="Rectangle 5"/>
          <p:cNvSpPr/>
          <p:nvPr/>
        </p:nvSpPr>
        <p:spPr bwMode="auto">
          <a:xfrm>
            <a:off x="261188" y="1166473"/>
            <a:ext cx="11712137" cy="15548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400"/>
              <a:t>Metacharacters </a:t>
            </a:r>
            <a:r>
              <a:rPr lang="en-US" sz="2400"/>
              <a:t>are characters that are interpreted in a special way by a RegEx engine. Here's a list of </a:t>
            </a:r>
            <a:r>
              <a:rPr lang="en-US" sz="2400"/>
              <a:t>metacharacters</a:t>
            </a:r>
            <a:r>
              <a:rPr lang="en-US" sz="2400"/>
              <a:t>:</a:t>
            </a:r>
            <a:endParaRPr/>
          </a:p>
          <a:p>
            <a:pPr>
              <a:defRPr/>
            </a:pPr>
            <a:endParaRPr lang="en-US" sz="2400"/>
          </a:p>
          <a:p>
            <a:pPr>
              <a:defRPr/>
            </a:pPr>
            <a:r>
              <a:rPr lang="en-US" sz="2400" b="1"/>
              <a:t>[] . ^ $ * + ? {} () \ |</a:t>
            </a:r>
            <a:endParaRPr/>
          </a:p>
        </p:txBody>
      </p:sp>
      <p:graphicFrame>
        <p:nvGraphicFramePr>
          <p:cNvPr id="1968409360" name="Table 8"/>
          <p:cNvGraphicFramePr>
            <a:graphicFrameLocks xmlns:a="http://schemas.openxmlformats.org/drawingml/2006/main"/>
          </p:cNvGraphicFramePr>
          <p:nvPr/>
        </p:nvGraphicFramePr>
        <p:xfrm>
          <a:off x="441396" y="4748535"/>
          <a:ext cx="10515600" cy="1619249"/>
        </p:xfrm>
        <a:graphic>
          <a:graphicData uri="http://schemas.openxmlformats.org/drawingml/2006/table">
            <a:tbl>
              <a:tblPr firstRow="1" firstCol="0" lastRow="0" lastCol="0" bandRow="0" bandCol="0">
                <a:tableStyleId>{5C22544A-7EE6-4342-B048-85BDC9FD1C3A}</a:tableStyleId>
              </a:tblPr>
              <a:tblGrid>
                <a:gridCol w="3505198"/>
                <a:gridCol w="3505198"/>
                <a:gridCol w="3505198"/>
              </a:tblGrid>
              <a:tr h="0">
                <a:tc>
                  <a:txBody>
                    <a:bodyPr/>
                    <a:p>
                      <a:pPr marL="0" algn="ctr" defTabSz="914400">
                        <a:defRPr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Arial"/>
                          <a:cs typeface="Arial"/>
                        </a:rPr>
                        <a:t>Expression</a:t>
                      </a:r>
                      <a:endParaRPr/>
                    </a:p>
                  </a:txBody>
                  <a:tcPr marL="9524" marR="9524" marT="9524" marB="9524" anchor="ctr"/>
                </a:tc>
                <a:tc>
                  <a:txBody>
                    <a:bodyPr/>
                    <a:p>
                      <a:pPr marL="0" algn="ctr" defTabSz="914400">
                        <a:defRPr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Arial"/>
                          <a:cs typeface="Arial"/>
                        </a:rPr>
                        <a:t>String</a:t>
                      </a:r>
                      <a:endParaRPr/>
                    </a:p>
                  </a:txBody>
                  <a:tcPr marL="9524" marR="9524" marT="9524" marB="9524" anchor="ctr"/>
                </a:tc>
                <a:tc>
                  <a:txBody>
                    <a:bodyPr/>
                    <a:p>
                      <a:pPr marL="0" algn="ctr" defTabSz="914400">
                        <a:defRPr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Arial"/>
                          <a:cs typeface="Arial"/>
                        </a:rPr>
                        <a:t>Matched?</a:t>
                      </a:r>
                      <a:endParaRPr/>
                    </a:p>
                  </a:txBody>
                  <a:tcPr marL="9524" marR="9524" marT="9524" marB="9524" anchor="ctr"/>
                </a:tc>
              </a:tr>
              <a:tr h="0">
                <a:tc rowSpan="4">
                  <a:txBody>
                    <a:bodyPr/>
                    <a:p>
                      <a:pPr marL="0" algn="ctr" defTabSz="914400">
                        <a:defRPr/>
                      </a:pPr>
                      <a:r>
                        <a:rPr lang="en-US" sz="2000" b="1">
                          <a:solidFill>
                            <a:schemeClr val="dk1"/>
                          </a:solidFill>
                          <a:latin typeface="Calibri"/>
                          <a:ea typeface="Arial"/>
                          <a:cs typeface="Arial"/>
                        </a:rPr>
                        <a:t>[</a:t>
                      </a:r>
                      <a:r>
                        <a:rPr lang="en-US" sz="2000" b="1">
                          <a:solidFill>
                            <a:schemeClr val="dk1"/>
                          </a:solidFill>
                          <a:latin typeface="Calibri"/>
                          <a:ea typeface="Arial"/>
                          <a:cs typeface="Arial"/>
                        </a:rPr>
                        <a:t>abc</a:t>
                      </a:r>
                      <a:r>
                        <a:rPr lang="en-US" sz="2000" b="1">
                          <a:solidFill>
                            <a:schemeClr val="dk1"/>
                          </a:solidFill>
                          <a:latin typeface="Calibri"/>
                          <a:ea typeface="Arial"/>
                          <a:cs typeface="Arial"/>
                        </a:rPr>
                        <a:t>]</a:t>
                      </a:r>
                      <a:endParaRPr/>
                    </a:p>
                  </a:txBody>
                  <a:tcPr marL="9524" marR="9524" marT="9524" marB="9524" anchor="ctr"/>
                </a:tc>
                <a:tc>
                  <a:txBody>
                    <a:bodyPr/>
                    <a:p>
                      <a:pPr marL="0" algn="ctr" defTabSz="914400">
                        <a:defRPr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Arial"/>
                          <a:cs typeface="Arial"/>
                        </a:rPr>
                        <a:t>a</a:t>
                      </a:r>
                      <a:endParaRPr/>
                    </a:p>
                  </a:txBody>
                  <a:tcPr marL="9524" marR="9524" marT="9524" marB="9524" anchor="ctr"/>
                </a:tc>
                <a:tc>
                  <a:txBody>
                    <a:bodyPr/>
                    <a:p>
                      <a:pPr marL="0" algn="ctr" defTabSz="914400">
                        <a:defRPr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Arial"/>
                          <a:cs typeface="Arial"/>
                        </a:rPr>
                        <a:t>1 match</a:t>
                      </a:r>
                      <a:endParaRPr/>
                    </a:p>
                  </a:txBody>
                  <a:tcPr marL="9524" marR="9524" marT="9524" marB="9524" anchor="ctr"/>
                </a:tc>
              </a:tr>
              <a:tr h="0">
                <a:tc vMerge="1">
                  <a:txBody>
                    <a:bodyPr/>
                    <a:p>
                      <a:pPr>
                        <a:defRPr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marL="0" algn="ctr" defTabSz="914400">
                        <a:defRPr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Arial"/>
                          <a:cs typeface="Arial"/>
                        </a:rPr>
                        <a:t>ac</a:t>
                      </a:r>
                      <a:endParaRPr/>
                    </a:p>
                  </a:txBody>
                  <a:tcPr marL="9524" marR="9524" marT="9524" marB="9524" anchor="ctr"/>
                </a:tc>
                <a:tc>
                  <a:txBody>
                    <a:bodyPr/>
                    <a:p>
                      <a:pPr marL="0" algn="ctr" defTabSz="914400">
                        <a:defRPr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Arial"/>
                          <a:cs typeface="Arial"/>
                        </a:rPr>
                        <a:t>2 matches</a:t>
                      </a:r>
                      <a:endParaRPr/>
                    </a:p>
                  </a:txBody>
                  <a:tcPr marL="9524" marR="9524" marT="9524" marB="9524" anchor="ctr"/>
                </a:tc>
              </a:tr>
              <a:tr h="0">
                <a:tc vMerge="1">
                  <a:txBody>
                    <a:bodyPr/>
                    <a:p>
                      <a:pPr>
                        <a:defRPr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marL="0" algn="ctr" defTabSz="914400">
                        <a:defRPr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Arial"/>
                          <a:cs typeface="Arial"/>
                        </a:rPr>
                        <a:t>Hey </a:t>
                      </a: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Arial"/>
                          <a:cs typeface="Arial"/>
                        </a:rPr>
                        <a:t>Juderr</a:t>
                      </a:r>
                      <a:endParaRPr lang="en-US" sz="2000">
                        <a:solidFill>
                          <a:schemeClr val="dk1"/>
                        </a:solidFill>
                        <a:latin typeface="Calibri"/>
                        <a:ea typeface="Arial"/>
                        <a:cs typeface="Arial"/>
                      </a:endParaRPr>
                    </a:p>
                  </a:txBody>
                  <a:tcPr marL="9524" marR="9524" marT="9524" marB="9524" anchor="ctr"/>
                </a:tc>
                <a:tc>
                  <a:txBody>
                    <a:bodyPr/>
                    <a:p>
                      <a:pPr marL="0" algn="ctr" defTabSz="914400">
                        <a:defRPr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Arial"/>
                          <a:cs typeface="Arial"/>
                        </a:rPr>
                        <a:t>No match</a:t>
                      </a:r>
                      <a:endParaRPr/>
                    </a:p>
                  </a:txBody>
                  <a:tcPr marL="9524" marR="9524" marT="9524" marB="9524" anchor="ctr"/>
                </a:tc>
              </a:tr>
              <a:tr h="0">
                <a:tc vMerge="1">
                  <a:txBody>
                    <a:bodyPr/>
                    <a:p>
                      <a:pPr>
                        <a:defRPr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marL="0" algn="ctr" defTabSz="914400">
                        <a:defRPr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Arial"/>
                          <a:cs typeface="Arial"/>
                        </a:rPr>
                        <a:t>abc</a:t>
                      </a: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Arial"/>
                          <a:cs typeface="Arial"/>
                        </a:rPr>
                        <a:t> de </a:t>
                      </a: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Arial"/>
                          <a:cs typeface="Arial"/>
                        </a:rPr>
                        <a:t>caty</a:t>
                      </a:r>
                      <a:endParaRPr lang="en-US" sz="2000">
                        <a:solidFill>
                          <a:schemeClr val="dk1"/>
                        </a:solidFill>
                        <a:latin typeface="Calibri"/>
                        <a:ea typeface="Arial"/>
                        <a:cs typeface="Arial"/>
                      </a:endParaRPr>
                    </a:p>
                  </a:txBody>
                  <a:tcPr marL="9524" marR="9524" marT="9524" marB="9524" anchor="ctr"/>
                </a:tc>
                <a:tc>
                  <a:txBody>
                    <a:bodyPr/>
                    <a:p>
                      <a:pPr marL="0" algn="ctr" defTabSz="914400">
                        <a:defRPr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Arial"/>
                          <a:cs typeface="Arial"/>
                        </a:rPr>
                        <a:t>5 matches</a:t>
                      </a:r>
                      <a:endParaRPr/>
                    </a:p>
                  </a:txBody>
                  <a:tcPr marL="9524" marR="9524" marT="9524" marB="9524" anchor="ctr"/>
                </a:tc>
              </a:tr>
            </a:tbl>
          </a:graphicData>
        </a:graphic>
      </p:graphicFrame>
      <p:sp>
        <p:nvSpPr>
          <p:cNvPr id="1089181753" name="Rectangle 10"/>
          <p:cNvSpPr/>
          <p:nvPr/>
        </p:nvSpPr>
        <p:spPr bwMode="auto">
          <a:xfrm>
            <a:off x="17330" y="3329920"/>
            <a:ext cx="3460464" cy="5794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b="1"/>
              <a:t>[] - Square brackets</a:t>
            </a:r>
            <a:endParaRPr/>
          </a:p>
        </p:txBody>
      </p:sp>
      <p:sp>
        <p:nvSpPr>
          <p:cNvPr id="1982851993" name="Rectangle 6"/>
          <p:cNvSpPr/>
          <p:nvPr/>
        </p:nvSpPr>
        <p:spPr bwMode="auto">
          <a:xfrm>
            <a:off x="2112181" y="4168054"/>
            <a:ext cx="7988841" cy="4575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/>
              <a:t>Square brackets specifies a set of characters you wish to match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noFill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51060194" name="Rectangle 8"/>
          <p:cNvSpPr/>
          <p:nvPr/>
        </p:nvSpPr>
        <p:spPr bwMode="auto">
          <a:xfrm>
            <a:off x="-8565" y="153857"/>
            <a:ext cx="4279701" cy="7013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4000" b="1"/>
              <a:t>[] - Square brackets</a:t>
            </a:r>
            <a:endParaRPr/>
          </a:p>
        </p:txBody>
      </p:sp>
      <p:sp>
        <p:nvSpPr>
          <p:cNvPr id="1621083577" name="Rectangle 12"/>
          <p:cNvSpPr/>
          <p:nvPr/>
        </p:nvSpPr>
        <p:spPr bwMode="auto">
          <a:xfrm>
            <a:off x="147141" y="1588695"/>
            <a:ext cx="11349372" cy="48466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400"/>
              <a:t>[</a:t>
            </a:r>
            <a:r>
              <a:rPr lang="en-US" sz="2400"/>
              <a:t>abc</a:t>
            </a:r>
            <a:r>
              <a:rPr lang="en-US" sz="2400"/>
              <a:t>] will match if the string you are trying to match contains any of the a, b or c.</a:t>
            </a:r>
            <a:endParaRPr/>
          </a:p>
          <a:p>
            <a:pPr>
              <a:defRPr/>
            </a:pPr>
            <a:endParaRPr lang="en-US" sz="2400"/>
          </a:p>
          <a:p>
            <a:pPr>
              <a:defRPr/>
            </a:pPr>
            <a:r>
              <a:rPr lang="en-US" sz="2400"/>
              <a:t>You can also specify a range of characters using - inside square brackets.</a:t>
            </a:r>
            <a:endParaRPr/>
          </a:p>
          <a:p>
            <a:pPr>
              <a:defRPr/>
            </a:pPr>
            <a:endParaRPr lang="en-US" sz="2400"/>
          </a:p>
          <a:p>
            <a:pPr marL="342900" indent="-342900">
              <a:buFont typeface="Wingdings"/>
              <a:buChar char="Ø"/>
              <a:defRPr/>
            </a:pPr>
            <a:r>
              <a:rPr lang="en-US" sz="2400"/>
              <a:t>    [a-e] is the same as [</a:t>
            </a:r>
            <a:r>
              <a:rPr lang="en-US" sz="2400"/>
              <a:t>abcde</a:t>
            </a:r>
            <a:r>
              <a:rPr lang="en-US" sz="2400"/>
              <a:t>].</a:t>
            </a:r>
            <a:endParaRPr/>
          </a:p>
          <a:p>
            <a:pPr marL="342900" indent="-342900">
              <a:buFont typeface="Wingdings"/>
              <a:buChar char="Ø"/>
              <a:defRPr/>
            </a:pPr>
            <a:r>
              <a:rPr lang="en-US" sz="2400"/>
              <a:t>    [1-4] is the same as [1234].</a:t>
            </a:r>
            <a:endParaRPr/>
          </a:p>
          <a:p>
            <a:pPr marL="342900" indent="-342900">
              <a:buFont typeface="Wingdings"/>
              <a:buChar char="Ø"/>
              <a:defRPr/>
            </a:pPr>
            <a:r>
              <a:rPr lang="en-US" sz="2400"/>
              <a:t>    [0-39] is the same as [01239].</a:t>
            </a:r>
            <a:endParaRPr/>
          </a:p>
          <a:p>
            <a:pPr>
              <a:defRPr/>
            </a:pPr>
            <a:endParaRPr lang="en-US" sz="2400"/>
          </a:p>
          <a:p>
            <a:pPr>
              <a:defRPr/>
            </a:pPr>
            <a:r>
              <a:rPr lang="en-US" sz="2400"/>
              <a:t>You can complement (invert) the character set by using caret ^ symbol at the start of a square-bracket.</a:t>
            </a:r>
            <a:endParaRPr/>
          </a:p>
          <a:p>
            <a:pPr>
              <a:defRPr/>
            </a:pPr>
            <a:endParaRPr lang="en-US" sz="2400"/>
          </a:p>
          <a:p>
            <a:pPr marL="342900" indent="-342900">
              <a:buFont typeface="Wingdings"/>
              <a:buChar char="Ø"/>
              <a:defRPr/>
            </a:pPr>
            <a:r>
              <a:rPr lang="en-US" sz="2400"/>
              <a:t>    [^</a:t>
            </a:r>
            <a:r>
              <a:rPr lang="en-US" sz="2400"/>
              <a:t>abc</a:t>
            </a:r>
            <a:r>
              <a:rPr lang="en-US" sz="2400"/>
              <a:t>] means any character except a or b or c.</a:t>
            </a:r>
            <a:endParaRPr/>
          </a:p>
          <a:p>
            <a:pPr marL="342900" indent="-342900">
              <a:buFont typeface="Wingdings"/>
              <a:buChar char="Ø"/>
              <a:defRPr/>
            </a:pPr>
            <a:r>
              <a:rPr lang="en-US" sz="2400"/>
              <a:t>    [^0-9] means any non-digit character.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noFill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75158660" name="等腰三角形 2"/>
          <p:cNvSpPr/>
          <p:nvPr/>
        </p:nvSpPr>
        <p:spPr bwMode="auto">
          <a:xfrm rot="19088535">
            <a:off x="7281553" y="-541336"/>
            <a:ext cx="2413959" cy="9158287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 fill="norm" stroke="1" extrusionOk="0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sz="1800" b="0" i="0" u="none" strike="noStrike" cap="none" spc="0">
              <a:ln>
                <a:noFill/>
              </a:ln>
              <a:solidFill>
                <a:schemeClr val="lt1"/>
              </a:solidFill>
              <a:latin typeface="Calibri"/>
              <a:ea typeface="Arial"/>
              <a:cs typeface="Arial"/>
            </a:endParaRPr>
          </a:p>
        </p:txBody>
      </p:sp>
      <p:sp>
        <p:nvSpPr>
          <p:cNvPr id="1649333923" name="任意多边形 7"/>
          <p:cNvSpPr/>
          <p:nvPr/>
        </p:nvSpPr>
        <p:spPr bwMode="auto">
          <a:xfrm rot="7572256">
            <a:off x="5131051" y="-1582736"/>
            <a:ext cx="741169" cy="6269037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 fill="norm" stroke="1" extrusionOk="0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sz="1800" b="0" i="0" u="none" strike="noStrike" cap="none" spc="0">
              <a:ln>
                <a:noFill/>
              </a:ln>
              <a:solidFill>
                <a:schemeClr val="lt1"/>
              </a:solidFill>
              <a:latin typeface="Calibri"/>
              <a:ea typeface="Arial"/>
              <a:cs typeface="Arial"/>
            </a:endParaRPr>
          </a:p>
        </p:txBody>
      </p:sp>
      <p:sp>
        <p:nvSpPr>
          <p:cNvPr id="2131207769" name="Rectangle 3"/>
          <p:cNvSpPr/>
          <p:nvPr/>
        </p:nvSpPr>
        <p:spPr bwMode="auto">
          <a:xfrm>
            <a:off x="116338" y="38149"/>
            <a:ext cx="6544192" cy="7013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defRPr/>
            </a:pPr>
            <a:r>
              <a:rPr lang="en-US" sz="4000" b="1"/>
              <a:t>$  Dollar</a:t>
            </a:r>
            <a:endParaRPr lang="en-US" sz="4000" b="1"/>
          </a:p>
        </p:txBody>
      </p:sp>
      <p:sp>
        <p:nvSpPr>
          <p:cNvPr id="95713595" name="Rectangle 5"/>
          <p:cNvSpPr/>
          <p:nvPr/>
        </p:nvSpPr>
        <p:spPr bwMode="auto">
          <a:xfrm>
            <a:off x="116338" y="1079550"/>
            <a:ext cx="11262310" cy="4575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400"/>
              <a:t>The dollar symbol $ is used to check if a string ends with a certain character</a:t>
            </a:r>
            <a:r>
              <a:rPr lang="en-US"/>
              <a:t>.</a:t>
            </a:r>
            <a:endParaRPr/>
          </a:p>
        </p:txBody>
      </p:sp>
      <p:graphicFrame>
        <p:nvGraphicFramePr>
          <p:cNvPr id="607705001" name="Table 6"/>
          <p:cNvGraphicFramePr>
            <a:graphicFrameLocks xmlns:a="http://schemas.openxmlformats.org/drawingml/2006/main"/>
          </p:cNvGraphicFramePr>
          <p:nvPr/>
        </p:nvGraphicFramePr>
        <p:xfrm>
          <a:off x="489730" y="2361643"/>
          <a:ext cx="11092541" cy="2681443"/>
        </p:xfrm>
        <a:graphic>
          <a:graphicData uri="http://schemas.openxmlformats.org/drawingml/2006/table">
            <a:tbl>
              <a:tblPr firstRow="1" firstCol="0" lastRow="0" lastCol="0" bandRow="1" bandCol="1">
                <a:tableStyleId>{5940675A-B579-460E-94D1-54222C63F5DA}</a:tableStyleId>
              </a:tblPr>
              <a:tblGrid>
                <a:gridCol w="3697513"/>
                <a:gridCol w="3697513"/>
                <a:gridCol w="3697513"/>
              </a:tblGrid>
              <a:tr h="670361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2400"/>
                        <a:t>Expression</a:t>
                      </a:r>
                      <a:endParaRPr/>
                    </a:p>
                  </a:txBody>
                  <a:tcPr marL="9524" marR="9524" marT="9524" marB="9524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2400"/>
                        <a:t>String</a:t>
                      </a:r>
                      <a:endParaRPr/>
                    </a:p>
                  </a:txBody>
                  <a:tcPr marL="9524" marR="9524" marT="9524" marB="9524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2400"/>
                        <a:t>Matched?</a:t>
                      </a:r>
                      <a:endParaRPr/>
                    </a:p>
                  </a:txBody>
                  <a:tcPr marL="9524" marR="9524" marT="9524" marB="9524" anchor="ctr"/>
                </a:tc>
              </a:tr>
              <a:tr h="670361">
                <a:tc rowSpan="3">
                  <a:txBody>
                    <a:bodyPr/>
                    <a:p>
                      <a:pPr algn="ctr">
                        <a:defRPr/>
                      </a:pPr>
                      <a:r>
                        <a:rPr lang="en-US" sz="2400" b="1"/>
                        <a:t>a$</a:t>
                      </a:r>
                      <a:endParaRPr/>
                    </a:p>
                  </a:txBody>
                  <a:tcPr marL="9524" marR="9524" marT="9524" marB="9524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2400"/>
                        <a:t>a</a:t>
                      </a:r>
                      <a:endParaRPr/>
                    </a:p>
                  </a:txBody>
                  <a:tcPr marL="9524" marR="9524" marT="9524" marB="9524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2400"/>
                        <a:t>1 match</a:t>
                      </a:r>
                      <a:endParaRPr/>
                    </a:p>
                  </a:txBody>
                  <a:tcPr marL="9524" marR="9524" marT="9524" marB="9524" anchor="ctr"/>
                </a:tc>
              </a:tr>
              <a:tr h="670361">
                <a:tc vMerge="1">
                  <a:txBody>
                    <a:bodyPr/>
                    <a:p>
                      <a:pPr>
                        <a:defRPr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2400"/>
                        <a:t>formula</a:t>
                      </a:r>
                      <a:endParaRPr/>
                    </a:p>
                  </a:txBody>
                  <a:tcPr marL="9524" marR="9524" marT="9524" marB="9524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2400"/>
                        <a:t>1 match</a:t>
                      </a:r>
                      <a:endParaRPr/>
                    </a:p>
                  </a:txBody>
                  <a:tcPr marL="9524" marR="9524" marT="9524" marB="9524" anchor="ctr"/>
                </a:tc>
              </a:tr>
              <a:tr h="670361">
                <a:tc vMerge="1">
                  <a:txBody>
                    <a:bodyPr/>
                    <a:p>
                      <a:pPr>
                        <a:defRPr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2400"/>
                        <a:t>cab</a:t>
                      </a:r>
                      <a:endParaRPr/>
                    </a:p>
                  </a:txBody>
                  <a:tcPr marL="9524" marR="9524" marT="9524" marB="9524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2400"/>
                        <a:t>No match</a:t>
                      </a:r>
                      <a:endParaRPr/>
                    </a:p>
                  </a:txBody>
                  <a:tcPr marL="9524" marR="9524" marT="9524" marB="9524" anchor="ctr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noFill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41709257" name="等腰三角形 2"/>
          <p:cNvSpPr/>
          <p:nvPr/>
        </p:nvSpPr>
        <p:spPr bwMode="auto">
          <a:xfrm rot="19088535">
            <a:off x="7281553" y="-541336"/>
            <a:ext cx="2413959" cy="9158287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 fill="norm" stroke="1" extrusionOk="0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sz="1800" b="0" i="0" u="none" strike="noStrike" cap="none" spc="0">
              <a:ln>
                <a:noFill/>
              </a:ln>
              <a:solidFill>
                <a:schemeClr val="lt1"/>
              </a:solidFill>
              <a:latin typeface="Calibri"/>
              <a:ea typeface="Arial"/>
              <a:cs typeface="Arial"/>
            </a:endParaRPr>
          </a:p>
        </p:txBody>
      </p:sp>
      <p:sp>
        <p:nvSpPr>
          <p:cNvPr id="1614405918" name="任意多边形 7"/>
          <p:cNvSpPr/>
          <p:nvPr/>
        </p:nvSpPr>
        <p:spPr bwMode="auto">
          <a:xfrm rot="7572256">
            <a:off x="5131051" y="-1582736"/>
            <a:ext cx="741169" cy="6269037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 fill="norm" stroke="1" extrusionOk="0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sz="1800" b="0" i="0" u="none" strike="noStrike" cap="none" spc="0">
              <a:ln>
                <a:noFill/>
              </a:ln>
              <a:solidFill>
                <a:schemeClr val="lt1"/>
              </a:solidFill>
              <a:latin typeface="Calibri"/>
              <a:ea typeface="Arial"/>
              <a:cs typeface="Arial"/>
            </a:endParaRPr>
          </a:p>
        </p:txBody>
      </p:sp>
      <p:sp>
        <p:nvSpPr>
          <p:cNvPr id="2080285254" name="Rectangle 3"/>
          <p:cNvSpPr/>
          <p:nvPr/>
        </p:nvSpPr>
        <p:spPr bwMode="auto">
          <a:xfrm>
            <a:off x="116338" y="38149"/>
            <a:ext cx="6544192" cy="7013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defRPr/>
            </a:pPr>
            <a:r>
              <a:rPr lang="en-US" sz="4000" b="1"/>
              <a:t>*  Star</a:t>
            </a:r>
            <a:endParaRPr lang="en-US" sz="4000" b="1"/>
          </a:p>
        </p:txBody>
      </p:sp>
      <p:graphicFrame>
        <p:nvGraphicFramePr>
          <p:cNvPr id="66579882" name="Table 5"/>
          <p:cNvGraphicFramePr>
            <a:graphicFrameLocks xmlns:a="http://schemas.openxmlformats.org/drawingml/2006/main"/>
          </p:cNvGraphicFramePr>
          <p:nvPr/>
        </p:nvGraphicFramePr>
        <p:xfrm>
          <a:off x="504239" y="2555127"/>
          <a:ext cx="11063514" cy="2858699"/>
        </p:xfrm>
        <a:graphic>
          <a:graphicData uri="http://schemas.openxmlformats.org/drawingml/2006/table">
            <a:tbl>
              <a:tblPr firstRow="1" firstCol="0" lastRow="0" lastCol="0" bandRow="1" bandCol="1">
                <a:tableStyleId>{5940675A-B579-460E-94D1-54222C63F5DA}</a:tableStyleId>
              </a:tblPr>
              <a:tblGrid>
                <a:gridCol w="2920492"/>
                <a:gridCol w="3603850"/>
                <a:gridCol w="4539170"/>
              </a:tblGrid>
              <a:tr h="476450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2400"/>
                        <a:t>Expression</a:t>
                      </a:r>
                      <a:endParaRPr/>
                    </a:p>
                  </a:txBody>
                  <a:tcPr marL="9524" marR="9524" marT="9524" marB="9524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2400"/>
                        <a:t>String</a:t>
                      </a:r>
                      <a:endParaRPr/>
                    </a:p>
                  </a:txBody>
                  <a:tcPr marL="9524" marR="9524" marT="9524" marB="9524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2400"/>
                        <a:t>Matched?</a:t>
                      </a:r>
                      <a:endParaRPr/>
                    </a:p>
                  </a:txBody>
                  <a:tcPr marL="9524" marR="9524" marT="9524" marB="9524" anchor="ctr"/>
                </a:tc>
              </a:tr>
              <a:tr h="476450">
                <a:tc rowSpan="5">
                  <a:txBody>
                    <a:bodyPr/>
                    <a:p>
                      <a:pPr algn="ctr">
                        <a:defRPr/>
                      </a:pPr>
                      <a:r>
                        <a:rPr lang="en-US" sz="2400" b="1"/>
                        <a:t>ma*n</a:t>
                      </a:r>
                      <a:endParaRPr/>
                    </a:p>
                  </a:txBody>
                  <a:tcPr marL="9524" marR="9524" marT="9524" marB="9524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2400"/>
                        <a:t>mn</a:t>
                      </a:r>
                      <a:endParaRPr/>
                    </a:p>
                  </a:txBody>
                  <a:tcPr marL="9524" marR="9524" marT="9524" marB="9524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2400"/>
                        <a:t>1 match</a:t>
                      </a:r>
                      <a:endParaRPr/>
                    </a:p>
                  </a:txBody>
                  <a:tcPr marL="9524" marR="9524" marT="9524" marB="9524" anchor="ctr"/>
                </a:tc>
              </a:tr>
              <a:tr h="476450">
                <a:tc vMerge="1">
                  <a:txBody>
                    <a:bodyPr/>
                    <a:p>
                      <a:pPr>
                        <a:defRPr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2400"/>
                        <a:t>man</a:t>
                      </a:r>
                      <a:endParaRPr/>
                    </a:p>
                  </a:txBody>
                  <a:tcPr marL="9524" marR="9524" marT="9524" marB="9524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2400"/>
                        <a:t>1 match</a:t>
                      </a:r>
                      <a:endParaRPr/>
                    </a:p>
                  </a:txBody>
                  <a:tcPr marL="9524" marR="9524" marT="9524" marB="9524" anchor="ctr"/>
                </a:tc>
              </a:tr>
              <a:tr h="476450">
                <a:tc vMerge="1">
                  <a:txBody>
                    <a:bodyPr/>
                    <a:p>
                      <a:pPr>
                        <a:defRPr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2400"/>
                        <a:t>maaan</a:t>
                      </a:r>
                      <a:endParaRPr/>
                    </a:p>
                  </a:txBody>
                  <a:tcPr marL="9524" marR="9524" marT="9524" marB="9524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2400"/>
                        <a:t>1 match</a:t>
                      </a:r>
                      <a:endParaRPr/>
                    </a:p>
                  </a:txBody>
                  <a:tcPr marL="9524" marR="9524" marT="9524" marB="9524" anchor="ctr"/>
                </a:tc>
              </a:tr>
              <a:tr h="476450">
                <a:tc vMerge="1">
                  <a:txBody>
                    <a:bodyPr/>
                    <a:p>
                      <a:pPr>
                        <a:defRPr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2400"/>
                        <a:t>main</a:t>
                      </a:r>
                      <a:endParaRPr/>
                    </a:p>
                  </a:txBody>
                  <a:tcPr marL="9524" marR="9524" marT="9524" marB="9524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2400"/>
                        <a:t>No match (a is not followed by n)</a:t>
                      </a:r>
                      <a:endParaRPr/>
                    </a:p>
                  </a:txBody>
                  <a:tcPr marL="9524" marR="9524" marT="9524" marB="9524" anchor="ctr"/>
                </a:tc>
              </a:tr>
              <a:tr h="476450">
                <a:tc vMerge="1">
                  <a:txBody>
                    <a:bodyPr/>
                    <a:p>
                      <a:pPr>
                        <a:defRPr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2400"/>
                        <a:t>woman</a:t>
                      </a:r>
                      <a:endParaRPr/>
                    </a:p>
                  </a:txBody>
                  <a:tcPr marL="9524" marR="9524" marT="9524" marB="9524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2400"/>
                        <a:t>1 match</a:t>
                      </a:r>
                      <a:endParaRPr/>
                    </a:p>
                  </a:txBody>
                  <a:tcPr marL="9524" marR="9524" marT="9524" marB="9524" anchor="ctr"/>
                </a:tc>
              </a:tr>
            </a:tbl>
          </a:graphicData>
        </a:graphic>
      </p:graphicFrame>
      <p:sp>
        <p:nvSpPr>
          <p:cNvPr id="2008404206" name="Rectangle 6"/>
          <p:cNvSpPr/>
          <p:nvPr/>
        </p:nvSpPr>
        <p:spPr bwMode="auto">
          <a:xfrm>
            <a:off x="348252" y="1382988"/>
            <a:ext cx="10145002" cy="4575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400"/>
              <a:t>The star symbol * matches zero or more occurrences of the pattern left to it.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-32068" y="1"/>
            <a:ext cx="9483750" cy="762000"/>
          </a:xfrm>
          <a:prstGeom prst="rect">
            <a:avLst/>
          </a:prstGeom>
        </p:spPr>
        <p:txBody>
          <a:bodyPr vert="horz" lIns="121898" tIns="60949" rIns="121898" bIns="60949" rtlCol="0" anchor="b">
            <a:noAutofit/>
          </a:bodyPr>
          <a:lstStyle/>
          <a:p>
            <a:pPr>
              <a:defRPr/>
            </a:pPr>
            <a:r>
              <a:rPr lang="en-US" sz="4000" b="1"/>
              <a:t>String in JAVA vs String in C++ </a:t>
            </a:r>
            <a:endParaRPr/>
          </a:p>
        </p:txBody>
      </p:sp>
      <p:sp>
        <p:nvSpPr>
          <p:cNvPr id="5" name="TextBox 4"/>
          <p:cNvSpPr txBox="1"/>
          <p:nvPr/>
        </p:nvSpPr>
        <p:spPr bwMode="auto">
          <a:xfrm>
            <a:off x="531812" y="1447800"/>
            <a:ext cx="106680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IN"/>
              <a:t>In Java strings are immutable reference types. </a:t>
            </a:r>
            <a:endParaRPr/>
          </a:p>
          <a:p>
            <a:pPr>
              <a:defRPr/>
            </a:pPr>
            <a:r>
              <a:rPr lang="en-IN"/>
              <a:t>In C++ strings are mutable and employ value semantics. </a:t>
            </a:r>
            <a:endParaRPr/>
          </a:p>
          <a:p>
            <a:pPr>
              <a:defRPr/>
            </a:pPr>
            <a:endParaRPr lang="en-IN"/>
          </a:p>
          <a:p>
            <a:pPr>
              <a:defRPr/>
            </a:pPr>
            <a:r>
              <a:rPr lang="en-IN"/>
              <a:t>Two strings in C++ will evaluate true to a “==” operation if they contain the same value, regardless of whether they are the same object or not. </a:t>
            </a:r>
            <a:endParaRPr/>
          </a:p>
          <a:p>
            <a:pPr>
              <a:defRPr/>
            </a:pPr>
            <a:endParaRPr lang="en-IN"/>
          </a:p>
          <a:p>
            <a:pPr>
              <a:defRPr/>
            </a:pPr>
            <a:r>
              <a:rPr lang="en-IN"/>
              <a:t>In Java comparing two String variables with ‘==’ does a reference equality test. Surprisingly you might declare the same two Strings and initialize them with the same string literal — then you’d expect them not to have reference equality — but they might still because of string interning.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1">
        <p:fade thruBlk="0"/>
      </p:transition>
    </mc:Choice>
    <mc:Fallback>
      <p:transition spd="med" advClick="1">
        <p:fade thruBlk="0"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noFill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6430328" name="等腰三角形 2"/>
          <p:cNvSpPr/>
          <p:nvPr/>
        </p:nvSpPr>
        <p:spPr bwMode="auto">
          <a:xfrm rot="19088535">
            <a:off x="7281553" y="-541336"/>
            <a:ext cx="2413959" cy="9158287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 fill="norm" stroke="1" extrusionOk="0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sz="1800" b="0" i="0" u="none" strike="noStrike" cap="none" spc="0">
              <a:ln>
                <a:noFill/>
              </a:ln>
              <a:solidFill>
                <a:schemeClr val="lt1"/>
              </a:solidFill>
              <a:latin typeface="Calibri"/>
              <a:ea typeface="Arial"/>
              <a:cs typeface="Arial"/>
            </a:endParaRPr>
          </a:p>
        </p:txBody>
      </p:sp>
      <p:sp>
        <p:nvSpPr>
          <p:cNvPr id="1158752960" name="任意多边形 7"/>
          <p:cNvSpPr/>
          <p:nvPr/>
        </p:nvSpPr>
        <p:spPr bwMode="auto">
          <a:xfrm rot="7572256">
            <a:off x="5131051" y="-1582736"/>
            <a:ext cx="741169" cy="6269037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 fill="norm" stroke="1" extrusionOk="0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sz="1800" b="0" i="0" u="none" strike="noStrike" cap="none" spc="0">
              <a:ln>
                <a:noFill/>
              </a:ln>
              <a:solidFill>
                <a:schemeClr val="lt1"/>
              </a:solidFill>
              <a:latin typeface="Calibri"/>
              <a:ea typeface="Arial"/>
              <a:cs typeface="Arial"/>
            </a:endParaRPr>
          </a:p>
        </p:txBody>
      </p:sp>
      <p:sp>
        <p:nvSpPr>
          <p:cNvPr id="343144318" name="Rectangle 3"/>
          <p:cNvSpPr/>
          <p:nvPr/>
        </p:nvSpPr>
        <p:spPr bwMode="auto">
          <a:xfrm>
            <a:off x="116338" y="38149"/>
            <a:ext cx="6544192" cy="7013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defRPr/>
            </a:pPr>
            <a:r>
              <a:rPr lang="en-US" sz="4000" b="1"/>
              <a:t>+  Plus</a:t>
            </a:r>
            <a:endParaRPr lang="en-US" sz="4000" b="1"/>
          </a:p>
        </p:txBody>
      </p:sp>
      <p:sp>
        <p:nvSpPr>
          <p:cNvPr id="489973604" name="Rectangle 5"/>
          <p:cNvSpPr/>
          <p:nvPr/>
        </p:nvSpPr>
        <p:spPr bwMode="auto">
          <a:xfrm>
            <a:off x="116338" y="1166473"/>
            <a:ext cx="11102695" cy="4575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400"/>
              <a:t>The plus symbol + matches one or more occurrences of the pattern left to it.</a:t>
            </a:r>
            <a:endParaRPr/>
          </a:p>
        </p:txBody>
      </p:sp>
      <p:graphicFrame>
        <p:nvGraphicFramePr>
          <p:cNvPr id="164038953" name="Table 6"/>
          <p:cNvGraphicFramePr>
            <a:graphicFrameLocks xmlns:a="http://schemas.openxmlformats.org/drawingml/2006/main"/>
          </p:cNvGraphicFramePr>
          <p:nvPr/>
        </p:nvGraphicFramePr>
        <p:xfrm>
          <a:off x="837979" y="2246023"/>
          <a:ext cx="10990942" cy="3132288"/>
        </p:xfrm>
        <a:graphic>
          <a:graphicData uri="http://schemas.openxmlformats.org/drawingml/2006/table">
            <a:tbl>
              <a:tblPr firstRow="1" firstCol="0" lastRow="0" lastCol="0" bandRow="1" bandCol="1">
                <a:tableStyleId>{5940675A-B579-460E-94D1-54222C63F5DA}</a:tableStyleId>
              </a:tblPr>
              <a:tblGrid>
                <a:gridCol w="2931676"/>
                <a:gridCol w="2877666"/>
                <a:gridCol w="5181598"/>
              </a:tblGrid>
              <a:tr h="522048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2400"/>
                        <a:t>Expression</a:t>
                      </a:r>
                      <a:endParaRPr/>
                    </a:p>
                  </a:txBody>
                  <a:tcPr marL="9524" marR="9524" marT="9524" marB="9524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2400"/>
                        <a:t>String</a:t>
                      </a:r>
                      <a:endParaRPr/>
                    </a:p>
                  </a:txBody>
                  <a:tcPr marL="9524" marR="9524" marT="9524" marB="9524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2400"/>
                        <a:t>Matched?</a:t>
                      </a:r>
                      <a:endParaRPr/>
                    </a:p>
                  </a:txBody>
                  <a:tcPr marL="9524" marR="9524" marT="9524" marB="9524" anchor="ctr"/>
                </a:tc>
              </a:tr>
              <a:tr h="522048">
                <a:tc rowSpan="5">
                  <a:txBody>
                    <a:bodyPr/>
                    <a:p>
                      <a:pPr algn="ctr">
                        <a:defRPr/>
                      </a:pPr>
                      <a:r>
                        <a:rPr lang="en-US" sz="2400" b="1"/>
                        <a:t>ma+n</a:t>
                      </a:r>
                      <a:endParaRPr lang="en-US" sz="2400" b="1"/>
                    </a:p>
                  </a:txBody>
                  <a:tcPr marL="9524" marR="9524" marT="9524" marB="9524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2400"/>
                        <a:t>mn</a:t>
                      </a:r>
                      <a:endParaRPr/>
                    </a:p>
                  </a:txBody>
                  <a:tcPr marL="9524" marR="9524" marT="9524" marB="9524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2400"/>
                        <a:t>No match (no a character)</a:t>
                      </a:r>
                      <a:endParaRPr/>
                    </a:p>
                  </a:txBody>
                  <a:tcPr marL="9524" marR="9524" marT="9524" marB="9524" anchor="ctr"/>
                </a:tc>
              </a:tr>
              <a:tr h="522048">
                <a:tc vMerge="1">
                  <a:txBody>
                    <a:bodyPr/>
                    <a:p>
                      <a:pPr>
                        <a:defRPr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2400"/>
                        <a:t>man</a:t>
                      </a:r>
                      <a:endParaRPr/>
                    </a:p>
                  </a:txBody>
                  <a:tcPr marL="9524" marR="9524" marT="9524" marB="9524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2400"/>
                        <a:t>1 match</a:t>
                      </a:r>
                      <a:endParaRPr/>
                    </a:p>
                  </a:txBody>
                  <a:tcPr marL="9524" marR="9524" marT="9524" marB="9524" anchor="ctr"/>
                </a:tc>
              </a:tr>
              <a:tr h="522048">
                <a:tc vMerge="1">
                  <a:txBody>
                    <a:bodyPr/>
                    <a:p>
                      <a:pPr>
                        <a:defRPr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2400"/>
                        <a:t>maaan</a:t>
                      </a:r>
                      <a:endParaRPr/>
                    </a:p>
                  </a:txBody>
                  <a:tcPr marL="9524" marR="9524" marT="9524" marB="9524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2400"/>
                        <a:t>1 match</a:t>
                      </a:r>
                      <a:endParaRPr/>
                    </a:p>
                  </a:txBody>
                  <a:tcPr marL="9524" marR="9524" marT="9524" marB="9524" anchor="ctr"/>
                </a:tc>
              </a:tr>
              <a:tr h="522048">
                <a:tc vMerge="1">
                  <a:txBody>
                    <a:bodyPr/>
                    <a:p>
                      <a:pPr>
                        <a:defRPr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2400"/>
                        <a:t>main</a:t>
                      </a:r>
                      <a:endParaRPr/>
                    </a:p>
                  </a:txBody>
                  <a:tcPr marL="9524" marR="9524" marT="9524" marB="9524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2400"/>
                        <a:t>No match (a is not followed by n)</a:t>
                      </a:r>
                      <a:endParaRPr/>
                    </a:p>
                  </a:txBody>
                  <a:tcPr marL="9524" marR="9524" marT="9524" marB="9524" anchor="ctr"/>
                </a:tc>
              </a:tr>
              <a:tr h="522048">
                <a:tc vMerge="1">
                  <a:txBody>
                    <a:bodyPr/>
                    <a:p>
                      <a:pPr>
                        <a:defRPr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2400"/>
                        <a:t>woman</a:t>
                      </a:r>
                      <a:endParaRPr/>
                    </a:p>
                  </a:txBody>
                  <a:tcPr marL="9524" marR="9524" marT="9524" marB="9524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2400"/>
                        <a:t>1 match</a:t>
                      </a:r>
                      <a:endParaRPr/>
                    </a:p>
                  </a:txBody>
                  <a:tcPr marL="9524" marR="9524" marT="9524" marB="9524" anchor="ctr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noFill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25419433" name="等腰三角形 2"/>
          <p:cNvSpPr/>
          <p:nvPr/>
        </p:nvSpPr>
        <p:spPr bwMode="auto">
          <a:xfrm rot="19088535">
            <a:off x="7281553" y="-541336"/>
            <a:ext cx="2413959" cy="9158287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 fill="norm" stroke="1" extrusionOk="0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sz="1800" b="0" i="0" u="none" strike="noStrike" cap="none" spc="0">
              <a:ln>
                <a:noFill/>
              </a:ln>
              <a:solidFill>
                <a:schemeClr val="lt1"/>
              </a:solidFill>
              <a:latin typeface="Calibri"/>
              <a:ea typeface="Arial"/>
              <a:cs typeface="Arial"/>
            </a:endParaRPr>
          </a:p>
        </p:txBody>
      </p:sp>
      <p:sp>
        <p:nvSpPr>
          <p:cNvPr id="1366466453" name="任意多边形 7"/>
          <p:cNvSpPr/>
          <p:nvPr/>
        </p:nvSpPr>
        <p:spPr bwMode="auto">
          <a:xfrm rot="7572256">
            <a:off x="5131051" y="-1582736"/>
            <a:ext cx="741169" cy="6269037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 fill="norm" stroke="1" extrusionOk="0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sz="1800" b="0" i="0" u="none" strike="noStrike" cap="none" spc="0">
              <a:ln>
                <a:noFill/>
              </a:ln>
              <a:solidFill>
                <a:schemeClr val="lt1"/>
              </a:solidFill>
              <a:latin typeface="Calibri"/>
              <a:ea typeface="Arial"/>
              <a:cs typeface="Arial"/>
            </a:endParaRPr>
          </a:p>
        </p:txBody>
      </p:sp>
      <p:sp>
        <p:nvSpPr>
          <p:cNvPr id="189421026" name="Rectangle 3"/>
          <p:cNvSpPr/>
          <p:nvPr/>
        </p:nvSpPr>
        <p:spPr bwMode="auto">
          <a:xfrm>
            <a:off x="116338" y="38149"/>
            <a:ext cx="6544192" cy="7013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defRPr/>
            </a:pPr>
            <a:r>
              <a:rPr lang="en-US" sz="4000" b="1"/>
              <a:t>? </a:t>
            </a:r>
            <a:r>
              <a:rPr lang="en-US" sz="4000" b="1"/>
              <a:t> </a:t>
            </a:r>
            <a:r>
              <a:rPr lang="en-US" sz="4000" b="1"/>
              <a:t>Question Mark</a:t>
            </a:r>
            <a:endParaRPr lang="en-US" sz="4000" b="1"/>
          </a:p>
        </p:txBody>
      </p:sp>
      <p:sp>
        <p:nvSpPr>
          <p:cNvPr id="2067545501" name="Rectangle 5"/>
          <p:cNvSpPr/>
          <p:nvPr/>
        </p:nvSpPr>
        <p:spPr bwMode="auto">
          <a:xfrm>
            <a:off x="362760" y="1211724"/>
            <a:ext cx="11189759" cy="4575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400"/>
              <a:t>The question mark symbol ? matches zero or one occurrence of the pattern left to it</a:t>
            </a:r>
            <a:r>
              <a:rPr lang="en-US"/>
              <a:t>.</a:t>
            </a:r>
            <a:endParaRPr/>
          </a:p>
        </p:txBody>
      </p:sp>
      <p:graphicFrame>
        <p:nvGraphicFramePr>
          <p:cNvPr id="492671697" name="Table 6"/>
          <p:cNvGraphicFramePr>
            <a:graphicFrameLocks xmlns:a="http://schemas.openxmlformats.org/drawingml/2006/main"/>
          </p:cNvGraphicFramePr>
          <p:nvPr/>
        </p:nvGraphicFramePr>
        <p:xfrm>
          <a:off x="837981" y="2785494"/>
          <a:ext cx="10515600" cy="2674620"/>
        </p:xfrm>
        <a:graphic>
          <a:graphicData uri="http://schemas.openxmlformats.org/drawingml/2006/table">
            <a:tbl>
              <a:tblPr firstRow="1" firstCol="0" lastRow="0" lastCol="0" bandRow="1" bandCol="1">
                <a:tableStyleId>{5940675A-B579-460E-94D1-54222C63F5DA}</a:tableStyleId>
              </a:tblPr>
              <a:tblGrid>
                <a:gridCol w="2166256"/>
                <a:gridCol w="3599542"/>
                <a:gridCol w="4749799"/>
              </a:tblGrid>
              <a:tr h="0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2400"/>
                        <a:t>Expression</a:t>
                      </a:r>
                      <a:endParaRPr/>
                    </a:p>
                  </a:txBody>
                  <a:tcPr marL="9524" marR="9524" marT="9524" marB="9524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2400"/>
                        <a:t>String</a:t>
                      </a:r>
                      <a:endParaRPr/>
                    </a:p>
                  </a:txBody>
                  <a:tcPr marL="9524" marR="9524" marT="9524" marB="9524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2400"/>
                        <a:t>Matched?</a:t>
                      </a:r>
                      <a:endParaRPr/>
                    </a:p>
                  </a:txBody>
                  <a:tcPr marL="9524" marR="9524" marT="9524" marB="9524" anchor="ctr"/>
                </a:tc>
              </a:tr>
              <a:tr h="0">
                <a:tc rowSpan="5">
                  <a:txBody>
                    <a:bodyPr/>
                    <a:p>
                      <a:pPr algn="ctr">
                        <a:defRPr/>
                      </a:pPr>
                      <a:r>
                        <a:rPr lang="en-US" sz="2400" b="1"/>
                        <a:t>ma?n</a:t>
                      </a:r>
                      <a:endParaRPr lang="en-US" sz="2400" b="1"/>
                    </a:p>
                  </a:txBody>
                  <a:tcPr marL="9524" marR="9524" marT="9524" marB="9524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2400"/>
                        <a:t>mn</a:t>
                      </a:r>
                      <a:endParaRPr/>
                    </a:p>
                  </a:txBody>
                  <a:tcPr marL="9524" marR="9524" marT="9524" marB="9524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2400"/>
                        <a:t>1 match</a:t>
                      </a:r>
                      <a:endParaRPr/>
                    </a:p>
                  </a:txBody>
                  <a:tcPr marL="9524" marR="9524" marT="9524" marB="9524" anchor="ctr"/>
                </a:tc>
              </a:tr>
              <a:tr h="0">
                <a:tc vMerge="1">
                  <a:txBody>
                    <a:bodyPr/>
                    <a:p>
                      <a:pPr>
                        <a:defRPr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2400"/>
                        <a:t>man</a:t>
                      </a:r>
                      <a:endParaRPr/>
                    </a:p>
                  </a:txBody>
                  <a:tcPr marL="9524" marR="9524" marT="9524" marB="9524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2400"/>
                        <a:t>1 match</a:t>
                      </a:r>
                      <a:endParaRPr/>
                    </a:p>
                  </a:txBody>
                  <a:tcPr marL="9524" marR="9524" marT="9524" marB="9524" anchor="ctr"/>
                </a:tc>
              </a:tr>
              <a:tr h="0">
                <a:tc vMerge="1">
                  <a:txBody>
                    <a:bodyPr/>
                    <a:p>
                      <a:pPr>
                        <a:defRPr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2400"/>
                        <a:t>maaan</a:t>
                      </a:r>
                      <a:endParaRPr/>
                    </a:p>
                  </a:txBody>
                  <a:tcPr marL="9524" marR="9524" marT="9524" marB="9524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2400"/>
                        <a:t>No match (more than one a character)</a:t>
                      </a:r>
                      <a:endParaRPr/>
                    </a:p>
                  </a:txBody>
                  <a:tcPr marL="9524" marR="9524" marT="9524" marB="9524" anchor="ctr"/>
                </a:tc>
              </a:tr>
              <a:tr h="0">
                <a:tc vMerge="1">
                  <a:txBody>
                    <a:bodyPr/>
                    <a:p>
                      <a:pPr>
                        <a:defRPr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2400"/>
                        <a:t>main</a:t>
                      </a:r>
                      <a:endParaRPr/>
                    </a:p>
                  </a:txBody>
                  <a:tcPr marL="9524" marR="9524" marT="9524" marB="9524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2400"/>
                        <a:t>No match (a is not followed by n)</a:t>
                      </a:r>
                      <a:endParaRPr/>
                    </a:p>
                  </a:txBody>
                  <a:tcPr marL="9524" marR="9524" marT="9524" marB="9524" anchor="ctr"/>
                </a:tc>
              </a:tr>
              <a:tr h="0">
                <a:tc vMerge="1">
                  <a:txBody>
                    <a:bodyPr/>
                    <a:p>
                      <a:pPr>
                        <a:defRPr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2400"/>
                        <a:t>woman</a:t>
                      </a:r>
                      <a:endParaRPr/>
                    </a:p>
                  </a:txBody>
                  <a:tcPr marL="9524" marR="9524" marT="9524" marB="9524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2400"/>
                        <a:t>1 match</a:t>
                      </a:r>
                      <a:endParaRPr/>
                    </a:p>
                  </a:txBody>
                  <a:tcPr marL="9524" marR="9524" marT="9524" marB="9524" anchor="ctr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noFill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0074925" name="等腰三角形 2"/>
          <p:cNvSpPr/>
          <p:nvPr/>
        </p:nvSpPr>
        <p:spPr bwMode="auto">
          <a:xfrm rot="19088535">
            <a:off x="7281553" y="-541336"/>
            <a:ext cx="2413959" cy="9158287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 fill="norm" stroke="1" extrusionOk="0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sz="1800" b="0" i="0" u="none" strike="noStrike" cap="none" spc="0">
              <a:ln>
                <a:noFill/>
              </a:ln>
              <a:solidFill>
                <a:schemeClr val="lt1"/>
              </a:solidFill>
              <a:latin typeface="Calibri"/>
              <a:ea typeface="Arial"/>
              <a:cs typeface="Arial"/>
            </a:endParaRPr>
          </a:p>
        </p:txBody>
      </p:sp>
      <p:sp>
        <p:nvSpPr>
          <p:cNvPr id="459931403" name="任意多边形 7"/>
          <p:cNvSpPr/>
          <p:nvPr/>
        </p:nvSpPr>
        <p:spPr bwMode="auto">
          <a:xfrm rot="7572256">
            <a:off x="5131051" y="-1582736"/>
            <a:ext cx="741169" cy="6269037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 fill="norm" stroke="1" extrusionOk="0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sz="1800" b="0" i="0" u="none" strike="noStrike" cap="none" spc="0">
              <a:ln>
                <a:noFill/>
              </a:ln>
              <a:solidFill>
                <a:schemeClr val="lt1"/>
              </a:solidFill>
              <a:latin typeface="Calibri"/>
              <a:ea typeface="Arial"/>
              <a:cs typeface="Arial"/>
            </a:endParaRPr>
          </a:p>
        </p:txBody>
      </p:sp>
      <p:sp>
        <p:nvSpPr>
          <p:cNvPr id="562154197" name="Rectangle 3"/>
          <p:cNvSpPr/>
          <p:nvPr/>
        </p:nvSpPr>
        <p:spPr bwMode="auto">
          <a:xfrm>
            <a:off x="116338" y="38149"/>
            <a:ext cx="6544192" cy="7013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defRPr/>
            </a:pPr>
            <a:r>
              <a:rPr lang="en-US" sz="4000" b="1"/>
              <a:t>{}  Braces</a:t>
            </a:r>
            <a:endParaRPr lang="en-US" sz="4000" b="1"/>
          </a:p>
        </p:txBody>
      </p:sp>
      <p:sp>
        <p:nvSpPr>
          <p:cNvPr id="383715906" name="Rectangle 5"/>
          <p:cNvSpPr/>
          <p:nvPr/>
        </p:nvSpPr>
        <p:spPr bwMode="auto">
          <a:xfrm>
            <a:off x="116338" y="1200754"/>
            <a:ext cx="10899549" cy="823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400"/>
              <a:t>Consider this code: {</a:t>
            </a:r>
            <a:r>
              <a:rPr lang="en-US" sz="2400"/>
              <a:t>n,m</a:t>
            </a:r>
            <a:r>
              <a:rPr lang="en-US" sz="2400"/>
              <a:t>}. This means at least n, and at most m repetitions of the pattern left to it</a:t>
            </a:r>
            <a:r>
              <a:rPr lang="en-US"/>
              <a:t>.</a:t>
            </a:r>
            <a:endParaRPr/>
          </a:p>
        </p:txBody>
      </p:sp>
      <p:graphicFrame>
        <p:nvGraphicFramePr>
          <p:cNvPr id="490249710" name="Table 6"/>
          <p:cNvGraphicFramePr>
            <a:graphicFrameLocks xmlns:a="http://schemas.openxmlformats.org/drawingml/2006/main"/>
          </p:cNvGraphicFramePr>
          <p:nvPr/>
        </p:nvGraphicFramePr>
        <p:xfrm>
          <a:off x="562281" y="2307523"/>
          <a:ext cx="11194143" cy="1924049"/>
        </p:xfrm>
        <a:graphic>
          <a:graphicData uri="http://schemas.openxmlformats.org/drawingml/2006/table">
            <a:tbl>
              <a:tblPr firstRow="1" firstCol="0" lastRow="0" lastCol="0" bandRow="1" bandCol="1">
                <a:tableStyleId>{5940675A-B579-460E-94D1-54222C63F5DA}</a:tableStyleId>
              </a:tblPr>
              <a:tblGrid>
                <a:gridCol w="2367842"/>
                <a:gridCol w="4218082"/>
                <a:gridCol w="4608217"/>
              </a:tblGrid>
              <a:tr h="279746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2400"/>
                        <a:t>Expression</a:t>
                      </a:r>
                      <a:endParaRPr/>
                    </a:p>
                  </a:txBody>
                  <a:tcPr marL="9524" marR="9524" marT="9524" marB="9524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2400"/>
                        <a:t>String</a:t>
                      </a:r>
                      <a:endParaRPr/>
                    </a:p>
                  </a:txBody>
                  <a:tcPr marL="9524" marR="9524" marT="9524" marB="9524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2400"/>
                        <a:t>Matched?</a:t>
                      </a:r>
                      <a:endParaRPr/>
                    </a:p>
                  </a:txBody>
                  <a:tcPr marL="9524" marR="9524" marT="9524" marB="9524" anchor="ctr"/>
                </a:tc>
              </a:tr>
              <a:tr h="279746">
                <a:tc rowSpan="4">
                  <a:txBody>
                    <a:bodyPr/>
                    <a:p>
                      <a:pPr algn="ctr">
                        <a:defRPr/>
                      </a:pPr>
                      <a:r>
                        <a:rPr lang="en-US" sz="2400" b="1"/>
                        <a:t>a{2,3}</a:t>
                      </a:r>
                      <a:endParaRPr/>
                    </a:p>
                  </a:txBody>
                  <a:tcPr marL="9524" marR="9524" marT="9524" marB="9524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2400"/>
                        <a:t>abc dat</a:t>
                      </a:r>
                      <a:endParaRPr/>
                    </a:p>
                  </a:txBody>
                  <a:tcPr marL="9524" marR="9524" marT="9524" marB="9524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2400"/>
                        <a:t>No match</a:t>
                      </a:r>
                      <a:endParaRPr/>
                    </a:p>
                  </a:txBody>
                  <a:tcPr marL="9524" marR="9524" marT="9524" marB="9524" anchor="ctr"/>
                </a:tc>
              </a:tr>
              <a:tr h="279746">
                <a:tc vMerge="1">
                  <a:txBody>
                    <a:bodyPr/>
                    <a:p>
                      <a:pPr>
                        <a:defRPr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2400"/>
                        <a:t>abc daat</a:t>
                      </a:r>
                      <a:endParaRPr/>
                    </a:p>
                  </a:txBody>
                  <a:tcPr marL="9524" marR="9524" marT="9524" marB="9524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2400"/>
                        <a:t>1 match (at d</a:t>
                      </a:r>
                      <a:r>
                        <a:rPr lang="en-US" sz="2400" u="sng"/>
                        <a:t>aa</a:t>
                      </a:r>
                      <a:r>
                        <a:rPr lang="en-US" sz="2400"/>
                        <a:t>t)</a:t>
                      </a:r>
                      <a:endParaRPr/>
                    </a:p>
                  </a:txBody>
                  <a:tcPr marL="9524" marR="9524" marT="9524" marB="9524" anchor="ctr"/>
                </a:tc>
              </a:tr>
              <a:tr h="279746">
                <a:tc vMerge="1">
                  <a:txBody>
                    <a:bodyPr/>
                    <a:p>
                      <a:pPr>
                        <a:defRPr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2400"/>
                        <a:t>aabc</a:t>
                      </a:r>
                      <a:r>
                        <a:rPr lang="en-US" sz="2400"/>
                        <a:t> </a:t>
                      </a:r>
                      <a:r>
                        <a:rPr lang="en-US" sz="2400"/>
                        <a:t>daaat</a:t>
                      </a:r>
                      <a:endParaRPr lang="en-US" sz="2400"/>
                    </a:p>
                  </a:txBody>
                  <a:tcPr marL="9524" marR="9524" marT="9524" marB="9524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2400"/>
                        <a:t>2 matches (at </a:t>
                      </a:r>
                      <a:r>
                        <a:rPr lang="en-US" sz="2400" u="sng"/>
                        <a:t>aa</a:t>
                      </a:r>
                      <a:r>
                        <a:rPr lang="en-US" sz="2400"/>
                        <a:t>bc and d</a:t>
                      </a:r>
                      <a:r>
                        <a:rPr lang="en-US" sz="2400" u="sng"/>
                        <a:t>aaa</a:t>
                      </a:r>
                      <a:r>
                        <a:rPr lang="en-US" sz="2400"/>
                        <a:t>t)</a:t>
                      </a:r>
                      <a:endParaRPr/>
                    </a:p>
                  </a:txBody>
                  <a:tcPr marL="9524" marR="9524" marT="9524" marB="9524" anchor="ctr"/>
                </a:tc>
              </a:tr>
              <a:tr h="279746">
                <a:tc vMerge="1">
                  <a:txBody>
                    <a:bodyPr/>
                    <a:p>
                      <a:pPr>
                        <a:defRPr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2400"/>
                        <a:t>aabc</a:t>
                      </a:r>
                      <a:r>
                        <a:rPr lang="en-US" sz="2400"/>
                        <a:t> </a:t>
                      </a:r>
                      <a:r>
                        <a:rPr lang="en-US" sz="2400"/>
                        <a:t>daaaat</a:t>
                      </a:r>
                      <a:endParaRPr lang="en-US" sz="2400"/>
                    </a:p>
                  </a:txBody>
                  <a:tcPr marL="9524" marR="9524" marT="9524" marB="9524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2400"/>
                        <a:t>2 matches (at </a:t>
                      </a:r>
                      <a:r>
                        <a:rPr lang="en-US" sz="2400" u="sng"/>
                        <a:t>aa</a:t>
                      </a:r>
                      <a:r>
                        <a:rPr lang="en-US" sz="2400"/>
                        <a:t>bc</a:t>
                      </a:r>
                      <a:r>
                        <a:rPr lang="en-US" sz="2400"/>
                        <a:t> and </a:t>
                      </a:r>
                      <a:r>
                        <a:rPr lang="en-US" sz="2400"/>
                        <a:t>d</a:t>
                      </a:r>
                      <a:r>
                        <a:rPr lang="en-US" sz="2400" u="sng"/>
                        <a:t>aaa</a:t>
                      </a:r>
                      <a:r>
                        <a:rPr lang="en-US" sz="2400"/>
                        <a:t>at</a:t>
                      </a:r>
                      <a:r>
                        <a:rPr lang="en-US" sz="2400"/>
                        <a:t>)</a:t>
                      </a:r>
                      <a:endParaRPr/>
                    </a:p>
                  </a:txBody>
                  <a:tcPr marL="9524" marR="9524" marT="9524" marB="9524" anchor="ctr"/>
                </a:tc>
              </a:tr>
            </a:tbl>
          </a:graphicData>
        </a:graphic>
      </p:graphicFrame>
      <p:graphicFrame>
        <p:nvGraphicFramePr>
          <p:cNvPr id="1535686564" name="Table 8"/>
          <p:cNvGraphicFramePr>
            <a:graphicFrameLocks xmlns:a="http://schemas.openxmlformats.org/drawingml/2006/main"/>
          </p:cNvGraphicFramePr>
          <p:nvPr/>
        </p:nvGraphicFramePr>
        <p:xfrm>
          <a:off x="500867" y="4601028"/>
          <a:ext cx="11342657" cy="1539239"/>
        </p:xfrm>
        <a:graphic>
          <a:graphicData uri="http://schemas.openxmlformats.org/drawingml/2006/table">
            <a:tbl>
              <a:tblPr firstRow="1" firstCol="0" lastRow="0" lastCol="0" bandRow="1" bandCol="1">
                <a:tableStyleId>{5940675A-B579-460E-94D1-54222C63F5DA}</a:tableStyleId>
              </a:tblPr>
              <a:tblGrid>
                <a:gridCol w="3084030"/>
                <a:gridCol w="3788227"/>
                <a:gridCol w="4470399"/>
              </a:tblGrid>
              <a:tr h="0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2400"/>
                        <a:t>Expression</a:t>
                      </a:r>
                      <a:endParaRPr/>
                    </a:p>
                  </a:txBody>
                  <a:tcPr marL="9524" marR="9524" marT="9524" marB="9524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2400"/>
                        <a:t>String</a:t>
                      </a:r>
                      <a:endParaRPr/>
                    </a:p>
                  </a:txBody>
                  <a:tcPr marL="9524" marR="9524" marT="9524" marB="9524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2400"/>
                        <a:t>Matched?</a:t>
                      </a:r>
                      <a:endParaRPr/>
                    </a:p>
                  </a:txBody>
                  <a:tcPr marL="9524" marR="9524" marT="9524" marB="9524" anchor="ctr"/>
                </a:tc>
              </a:tr>
              <a:tr h="0">
                <a:tc rowSpan="3">
                  <a:txBody>
                    <a:bodyPr/>
                    <a:p>
                      <a:pPr algn="ctr">
                        <a:defRPr/>
                      </a:pPr>
                      <a:r>
                        <a:rPr lang="en-US" sz="2400" b="1"/>
                        <a:t>[0-9]{2,4}</a:t>
                      </a:r>
                      <a:endParaRPr/>
                    </a:p>
                  </a:txBody>
                  <a:tcPr marL="9524" marR="9524" marT="9524" marB="9524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2400"/>
                        <a:t>ab123csde</a:t>
                      </a:r>
                      <a:endParaRPr/>
                    </a:p>
                  </a:txBody>
                  <a:tcPr marL="9524" marR="9524" marT="9524" marB="9524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2400"/>
                        <a:t>1 match (match at ab</a:t>
                      </a:r>
                      <a:r>
                        <a:rPr lang="en-US" sz="2400" u="sng"/>
                        <a:t>123</a:t>
                      </a:r>
                      <a:r>
                        <a:rPr lang="en-US" sz="2400"/>
                        <a:t>csde)</a:t>
                      </a:r>
                      <a:endParaRPr/>
                    </a:p>
                  </a:txBody>
                  <a:tcPr marL="9524" marR="9524" marT="9524" marB="9524" anchor="ctr"/>
                </a:tc>
              </a:tr>
              <a:tr h="0">
                <a:tc vMerge="1">
                  <a:txBody>
                    <a:bodyPr/>
                    <a:p>
                      <a:pPr>
                        <a:defRPr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2400"/>
                        <a:t>12 and 345673</a:t>
                      </a:r>
                      <a:endParaRPr/>
                    </a:p>
                  </a:txBody>
                  <a:tcPr marL="9524" marR="9524" marT="9524" marB="9524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2400"/>
                        <a:t>3 matches (</a:t>
                      </a:r>
                      <a:r>
                        <a:rPr lang="en-US" sz="2400" u="sng"/>
                        <a:t>12</a:t>
                      </a:r>
                      <a:r>
                        <a:rPr lang="en-US" sz="2400"/>
                        <a:t>, </a:t>
                      </a:r>
                      <a:r>
                        <a:rPr lang="en-US" sz="2400" u="sng"/>
                        <a:t>3456</a:t>
                      </a:r>
                      <a:r>
                        <a:rPr lang="en-US" sz="2400"/>
                        <a:t>, </a:t>
                      </a:r>
                      <a:r>
                        <a:rPr lang="en-US" sz="2400" u="sng"/>
                        <a:t>73</a:t>
                      </a:r>
                      <a:r>
                        <a:rPr lang="en-US" sz="2400"/>
                        <a:t>)</a:t>
                      </a:r>
                      <a:endParaRPr/>
                    </a:p>
                  </a:txBody>
                  <a:tcPr marL="9524" marR="9524" marT="9524" marB="9524" anchor="ctr"/>
                </a:tc>
              </a:tr>
              <a:tr h="0">
                <a:tc vMerge="1">
                  <a:txBody>
                    <a:bodyPr/>
                    <a:p>
                      <a:pPr>
                        <a:defRPr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2400"/>
                        <a:t>1 and 2</a:t>
                      </a:r>
                      <a:endParaRPr/>
                    </a:p>
                  </a:txBody>
                  <a:tcPr marL="9524" marR="9524" marT="9524" marB="9524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2400"/>
                        <a:t>No match</a:t>
                      </a:r>
                      <a:endParaRPr/>
                    </a:p>
                  </a:txBody>
                  <a:tcPr marL="9524" marR="9524" marT="9524" marB="9524" anchor="ctr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noFill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51219839" name="等腰三角形 2"/>
          <p:cNvSpPr/>
          <p:nvPr/>
        </p:nvSpPr>
        <p:spPr bwMode="auto">
          <a:xfrm rot="19088535">
            <a:off x="7281553" y="-541336"/>
            <a:ext cx="2413959" cy="9158287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 fill="norm" stroke="1" extrusionOk="0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sz="1800" b="0" i="0" u="none" strike="noStrike" cap="none" spc="0">
              <a:ln>
                <a:noFill/>
              </a:ln>
              <a:solidFill>
                <a:schemeClr val="lt1"/>
              </a:solidFill>
              <a:latin typeface="Calibri"/>
              <a:ea typeface="Arial"/>
              <a:cs typeface="Arial"/>
            </a:endParaRPr>
          </a:p>
        </p:txBody>
      </p:sp>
      <p:sp>
        <p:nvSpPr>
          <p:cNvPr id="1040701690" name="任意多边形 7"/>
          <p:cNvSpPr/>
          <p:nvPr/>
        </p:nvSpPr>
        <p:spPr bwMode="auto">
          <a:xfrm rot="7572256">
            <a:off x="5131051" y="-1582736"/>
            <a:ext cx="741169" cy="6269037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 fill="norm" stroke="1" extrusionOk="0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sz="1800" b="0" i="0" u="none" strike="noStrike" cap="none" spc="0">
              <a:ln>
                <a:noFill/>
              </a:ln>
              <a:solidFill>
                <a:schemeClr val="lt1"/>
              </a:solidFill>
              <a:latin typeface="Calibri"/>
              <a:ea typeface="Arial"/>
              <a:cs typeface="Arial"/>
            </a:endParaRPr>
          </a:p>
        </p:txBody>
      </p:sp>
      <p:sp>
        <p:nvSpPr>
          <p:cNvPr id="252759037" name="Rectangle 3"/>
          <p:cNvSpPr/>
          <p:nvPr/>
        </p:nvSpPr>
        <p:spPr bwMode="auto">
          <a:xfrm>
            <a:off x="116338" y="38149"/>
            <a:ext cx="6544192" cy="7013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defRPr/>
            </a:pPr>
            <a:r>
              <a:rPr lang="en-US" sz="4000" b="1"/>
              <a:t>|  Alternation</a:t>
            </a:r>
            <a:endParaRPr lang="en-US" sz="4000" b="1"/>
          </a:p>
        </p:txBody>
      </p:sp>
      <p:sp>
        <p:nvSpPr>
          <p:cNvPr id="1496357805" name="Rectangle 5"/>
          <p:cNvSpPr/>
          <p:nvPr/>
        </p:nvSpPr>
        <p:spPr bwMode="auto">
          <a:xfrm>
            <a:off x="532578" y="1083573"/>
            <a:ext cx="8229662" cy="4575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400"/>
              <a:t>Vertical bar | is used for alternation (or operator).</a:t>
            </a:r>
            <a:endParaRPr/>
          </a:p>
        </p:txBody>
      </p:sp>
      <p:graphicFrame>
        <p:nvGraphicFramePr>
          <p:cNvPr id="456776286" name="Table 6"/>
          <p:cNvGraphicFramePr>
            <a:graphicFrameLocks xmlns:a="http://schemas.openxmlformats.org/drawingml/2006/main"/>
          </p:cNvGraphicFramePr>
          <p:nvPr/>
        </p:nvGraphicFramePr>
        <p:xfrm>
          <a:off x="532578" y="2395966"/>
          <a:ext cx="11165796" cy="2190919"/>
        </p:xfrm>
        <a:graphic>
          <a:graphicData uri="http://schemas.openxmlformats.org/drawingml/2006/table">
            <a:tbl>
              <a:tblPr firstRow="1" firstCol="0" lastRow="0" lastCol="0" bandRow="1" bandCol="1">
                <a:tableStyleId>{5940675A-B579-460E-94D1-54222C63F5DA}</a:tableStyleId>
              </a:tblPr>
              <a:tblGrid>
                <a:gridCol w="3721932"/>
                <a:gridCol w="3721932"/>
                <a:gridCol w="3721932"/>
              </a:tblGrid>
              <a:tr h="547730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2400"/>
                        <a:t>Expression</a:t>
                      </a:r>
                      <a:endParaRPr/>
                    </a:p>
                  </a:txBody>
                  <a:tcPr marL="9524" marR="9524" marT="9524" marB="9524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2400"/>
                        <a:t>String</a:t>
                      </a:r>
                      <a:endParaRPr/>
                    </a:p>
                  </a:txBody>
                  <a:tcPr marL="9524" marR="9524" marT="9524" marB="9524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2400"/>
                        <a:t>Matched?</a:t>
                      </a:r>
                      <a:endParaRPr/>
                    </a:p>
                  </a:txBody>
                  <a:tcPr marL="9524" marR="9524" marT="9524" marB="9524" anchor="ctr"/>
                </a:tc>
              </a:tr>
              <a:tr h="547730">
                <a:tc rowSpan="3">
                  <a:txBody>
                    <a:bodyPr/>
                    <a:p>
                      <a:pPr algn="ctr">
                        <a:defRPr/>
                      </a:pPr>
                      <a:r>
                        <a:rPr lang="en-US" sz="2400" b="1"/>
                        <a:t>a|b</a:t>
                      </a:r>
                      <a:endParaRPr lang="en-US" sz="2400" b="1"/>
                    </a:p>
                  </a:txBody>
                  <a:tcPr marL="9524" marR="9524" marT="9524" marB="9524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2400"/>
                        <a:t>cde</a:t>
                      </a:r>
                      <a:endParaRPr lang="en-US" sz="2400"/>
                    </a:p>
                  </a:txBody>
                  <a:tcPr marL="9524" marR="9524" marT="9524" marB="9524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2400"/>
                        <a:t>No match</a:t>
                      </a:r>
                      <a:endParaRPr/>
                    </a:p>
                  </a:txBody>
                  <a:tcPr marL="9524" marR="9524" marT="9524" marB="9524" anchor="ctr"/>
                </a:tc>
              </a:tr>
              <a:tr h="547730">
                <a:tc vMerge="1">
                  <a:txBody>
                    <a:bodyPr/>
                    <a:p>
                      <a:pPr>
                        <a:defRPr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2400"/>
                        <a:t>ade</a:t>
                      </a:r>
                      <a:endParaRPr lang="en-US" sz="2400"/>
                    </a:p>
                  </a:txBody>
                  <a:tcPr marL="9524" marR="9524" marT="9524" marB="9524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2400"/>
                        <a:t>1 match (match at </a:t>
                      </a:r>
                      <a:r>
                        <a:rPr lang="en-US" sz="2400" u="sng"/>
                        <a:t>a</a:t>
                      </a:r>
                      <a:r>
                        <a:rPr lang="en-US" sz="2400"/>
                        <a:t>de)</a:t>
                      </a:r>
                      <a:endParaRPr/>
                    </a:p>
                  </a:txBody>
                  <a:tcPr marL="9524" marR="9524" marT="9524" marB="9524" anchor="ctr"/>
                </a:tc>
              </a:tr>
              <a:tr h="547730">
                <a:tc vMerge="1">
                  <a:txBody>
                    <a:bodyPr/>
                    <a:p>
                      <a:pPr>
                        <a:defRPr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2400"/>
                        <a:t>acdbea</a:t>
                      </a:r>
                      <a:endParaRPr/>
                    </a:p>
                  </a:txBody>
                  <a:tcPr marL="9524" marR="9524" marT="9524" marB="9524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2400"/>
                        <a:t>3 matches (at </a:t>
                      </a:r>
                      <a:r>
                        <a:rPr lang="en-US" sz="2400" u="sng"/>
                        <a:t>a</a:t>
                      </a:r>
                      <a:r>
                        <a:rPr lang="en-US" sz="2400"/>
                        <a:t>cd</a:t>
                      </a:r>
                      <a:r>
                        <a:rPr lang="en-US" sz="2400" u="sng"/>
                        <a:t>b</a:t>
                      </a:r>
                      <a:r>
                        <a:rPr lang="en-US" sz="2400"/>
                        <a:t>e</a:t>
                      </a:r>
                      <a:r>
                        <a:rPr lang="en-US" sz="2400" u="sng"/>
                        <a:t>a</a:t>
                      </a:r>
                      <a:r>
                        <a:rPr lang="en-US" sz="2400"/>
                        <a:t>)</a:t>
                      </a:r>
                      <a:endParaRPr/>
                    </a:p>
                  </a:txBody>
                  <a:tcPr marL="9524" marR="9524" marT="9524" marB="9524" anchor="ctr"/>
                </a:tc>
              </a:tr>
            </a:tbl>
          </a:graphicData>
        </a:graphic>
      </p:graphicFrame>
      <p:sp>
        <p:nvSpPr>
          <p:cNvPr id="851131027" name="Rectangle 8"/>
          <p:cNvSpPr/>
          <p:nvPr/>
        </p:nvSpPr>
        <p:spPr bwMode="auto">
          <a:xfrm>
            <a:off x="1451049" y="4785939"/>
            <a:ext cx="8926119" cy="4575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400"/>
              <a:t>Here, </a:t>
            </a:r>
            <a:r>
              <a:rPr lang="en-US" sz="2400"/>
              <a:t>a|b</a:t>
            </a:r>
            <a:r>
              <a:rPr lang="en-US" sz="2400"/>
              <a:t> match any string that contains either a or b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noFill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6479984" name="等腰三角形 2"/>
          <p:cNvSpPr/>
          <p:nvPr/>
        </p:nvSpPr>
        <p:spPr bwMode="auto">
          <a:xfrm rot="19088535">
            <a:off x="7281553" y="-541336"/>
            <a:ext cx="2413959" cy="9158287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 fill="norm" stroke="1" extrusionOk="0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sz="1800" b="0" i="0" u="none" strike="noStrike" cap="none" spc="0">
              <a:ln>
                <a:noFill/>
              </a:ln>
              <a:solidFill>
                <a:schemeClr val="lt1"/>
              </a:solidFill>
              <a:latin typeface="Calibri"/>
              <a:ea typeface="Arial"/>
              <a:cs typeface="Arial"/>
            </a:endParaRPr>
          </a:p>
        </p:txBody>
      </p:sp>
      <p:sp>
        <p:nvSpPr>
          <p:cNvPr id="1044564243" name="任意多边形 7"/>
          <p:cNvSpPr/>
          <p:nvPr/>
        </p:nvSpPr>
        <p:spPr bwMode="auto">
          <a:xfrm rot="7572256">
            <a:off x="5131051" y="-1582736"/>
            <a:ext cx="741169" cy="6269037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 fill="norm" stroke="1" extrusionOk="0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sz="1800" b="0" i="0" u="none" strike="noStrike" cap="none" spc="0">
              <a:ln>
                <a:noFill/>
              </a:ln>
              <a:solidFill>
                <a:schemeClr val="lt1"/>
              </a:solidFill>
              <a:latin typeface="Calibri"/>
              <a:ea typeface="Arial"/>
              <a:cs typeface="Arial"/>
            </a:endParaRPr>
          </a:p>
        </p:txBody>
      </p:sp>
      <p:sp>
        <p:nvSpPr>
          <p:cNvPr id="830028065" name="Rectangle 3"/>
          <p:cNvSpPr/>
          <p:nvPr/>
        </p:nvSpPr>
        <p:spPr bwMode="auto">
          <a:xfrm>
            <a:off x="116338" y="38149"/>
            <a:ext cx="6544192" cy="7013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defRPr/>
            </a:pPr>
            <a:r>
              <a:rPr lang="en-US" sz="4000" b="1"/>
              <a:t>()  Group</a:t>
            </a:r>
            <a:endParaRPr lang="en-US" sz="4000" b="1"/>
          </a:p>
        </p:txBody>
      </p:sp>
      <p:sp>
        <p:nvSpPr>
          <p:cNvPr id="2040324956" name="Rectangle 5"/>
          <p:cNvSpPr/>
          <p:nvPr/>
        </p:nvSpPr>
        <p:spPr bwMode="auto">
          <a:xfrm>
            <a:off x="0" y="1374130"/>
            <a:ext cx="11711882" cy="823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400"/>
              <a:t>Parentheses () is used to group sub-patterns. For example, (</a:t>
            </a:r>
            <a:r>
              <a:rPr lang="en-US" sz="2400"/>
              <a:t>a|b|c</a:t>
            </a:r>
            <a:r>
              <a:rPr lang="en-US" sz="2400"/>
              <a:t>)</a:t>
            </a:r>
            <a:r>
              <a:rPr lang="en-US" sz="2400"/>
              <a:t>xz</a:t>
            </a:r>
            <a:r>
              <a:rPr lang="en-US" sz="2400"/>
              <a:t> match any string that matches either a or b or c followed by </a:t>
            </a:r>
            <a:r>
              <a:rPr lang="en-US" sz="2400"/>
              <a:t>xz</a:t>
            </a:r>
            <a:endParaRPr lang="en-US" sz="2400"/>
          </a:p>
        </p:txBody>
      </p:sp>
      <p:graphicFrame>
        <p:nvGraphicFramePr>
          <p:cNvPr id="897967343" name="Table 6"/>
          <p:cNvGraphicFramePr>
            <a:graphicFrameLocks xmlns:a="http://schemas.openxmlformats.org/drawingml/2006/main"/>
          </p:cNvGraphicFramePr>
          <p:nvPr/>
        </p:nvGraphicFramePr>
        <p:xfrm>
          <a:off x="489729" y="2583564"/>
          <a:ext cx="11222915" cy="2772207"/>
        </p:xfrm>
        <a:graphic>
          <a:graphicData uri="http://schemas.openxmlformats.org/drawingml/2006/table">
            <a:tbl>
              <a:tblPr firstRow="1" firstCol="0" lastRow="0" lastCol="0" bandRow="1" bandCol="1">
                <a:tableStyleId>{5940675A-B579-460E-94D1-54222C63F5DA}</a:tableStyleId>
              </a:tblPr>
              <a:tblGrid>
                <a:gridCol w="3211285"/>
                <a:gridCol w="3657600"/>
                <a:gridCol w="4354029"/>
              </a:tblGrid>
              <a:tr h="693052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2400"/>
                        <a:t>Expression</a:t>
                      </a:r>
                      <a:endParaRPr/>
                    </a:p>
                  </a:txBody>
                  <a:tcPr marL="9524" marR="9524" marT="9524" marB="9524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2400"/>
                        <a:t>String</a:t>
                      </a:r>
                      <a:endParaRPr/>
                    </a:p>
                  </a:txBody>
                  <a:tcPr marL="9524" marR="9524" marT="9524" marB="9524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2400"/>
                        <a:t>Matched?</a:t>
                      </a:r>
                      <a:endParaRPr/>
                    </a:p>
                  </a:txBody>
                  <a:tcPr marL="9524" marR="9524" marT="9524" marB="9524" anchor="ctr"/>
                </a:tc>
              </a:tr>
              <a:tr h="693052">
                <a:tc rowSpan="3">
                  <a:txBody>
                    <a:bodyPr/>
                    <a:p>
                      <a:pPr algn="ctr">
                        <a:defRPr/>
                      </a:pPr>
                      <a:r>
                        <a:rPr lang="en-US" sz="2400" b="1"/>
                        <a:t>(</a:t>
                      </a:r>
                      <a:r>
                        <a:rPr lang="en-US" sz="2400" b="1"/>
                        <a:t>a|b|c</a:t>
                      </a:r>
                      <a:r>
                        <a:rPr lang="en-US" sz="2400" b="1"/>
                        <a:t>)</a:t>
                      </a:r>
                      <a:r>
                        <a:rPr lang="en-US" sz="2400" b="1"/>
                        <a:t>xz</a:t>
                      </a:r>
                      <a:endParaRPr lang="en-US" sz="2400" b="1"/>
                    </a:p>
                  </a:txBody>
                  <a:tcPr marL="9524" marR="9524" marT="9524" marB="9524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2400"/>
                        <a:t>ab xz</a:t>
                      </a:r>
                      <a:endParaRPr/>
                    </a:p>
                  </a:txBody>
                  <a:tcPr marL="9524" marR="9524" marT="9524" marB="9524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2400"/>
                        <a:t>No match</a:t>
                      </a:r>
                      <a:endParaRPr/>
                    </a:p>
                  </a:txBody>
                  <a:tcPr marL="9524" marR="9524" marT="9524" marB="9524" anchor="ctr"/>
                </a:tc>
              </a:tr>
              <a:tr h="693052">
                <a:tc vMerge="1">
                  <a:txBody>
                    <a:bodyPr/>
                    <a:p>
                      <a:pPr>
                        <a:defRPr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2400"/>
                        <a:t>abxz</a:t>
                      </a:r>
                      <a:endParaRPr/>
                    </a:p>
                  </a:txBody>
                  <a:tcPr marL="9524" marR="9524" marT="9524" marB="9524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2400"/>
                        <a:t>1 match (match at a</a:t>
                      </a:r>
                      <a:r>
                        <a:rPr lang="en-US" sz="2400" u="sng"/>
                        <a:t>bxz</a:t>
                      </a:r>
                      <a:r>
                        <a:rPr lang="en-US" sz="2400"/>
                        <a:t>)</a:t>
                      </a:r>
                      <a:endParaRPr/>
                    </a:p>
                  </a:txBody>
                  <a:tcPr marL="9524" marR="9524" marT="9524" marB="9524" anchor="ctr"/>
                </a:tc>
              </a:tr>
              <a:tr h="693052">
                <a:tc vMerge="1">
                  <a:txBody>
                    <a:bodyPr/>
                    <a:p>
                      <a:pPr>
                        <a:defRPr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2400"/>
                        <a:t>axz cabxz</a:t>
                      </a:r>
                      <a:endParaRPr/>
                    </a:p>
                  </a:txBody>
                  <a:tcPr marL="9524" marR="9524" marT="9524" marB="9524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2400"/>
                        <a:t>2 matches (at </a:t>
                      </a:r>
                      <a:r>
                        <a:rPr lang="en-US" sz="2400" u="sng"/>
                        <a:t>axz</a:t>
                      </a:r>
                      <a:r>
                        <a:rPr lang="en-US" sz="2400"/>
                        <a:t>bc</a:t>
                      </a:r>
                      <a:r>
                        <a:rPr lang="en-US" sz="2400"/>
                        <a:t> </a:t>
                      </a:r>
                      <a:r>
                        <a:rPr lang="en-US" sz="2400"/>
                        <a:t>ca</a:t>
                      </a:r>
                      <a:r>
                        <a:rPr lang="en-US" sz="2400" u="sng"/>
                        <a:t>bxz</a:t>
                      </a:r>
                      <a:r>
                        <a:rPr lang="en-US" sz="2400"/>
                        <a:t>)</a:t>
                      </a:r>
                      <a:endParaRPr/>
                    </a:p>
                  </a:txBody>
                  <a:tcPr marL="9524" marR="9524" marT="9524" marB="9524" anchor="ctr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noFill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5756760" name="等腰三角形 2"/>
          <p:cNvSpPr/>
          <p:nvPr/>
        </p:nvSpPr>
        <p:spPr bwMode="auto">
          <a:xfrm rot="19088535">
            <a:off x="7281553" y="-541336"/>
            <a:ext cx="2413959" cy="9158287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 fill="norm" stroke="1" extrusionOk="0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sz="1800" b="0" i="0" u="none" strike="noStrike" cap="none" spc="0">
              <a:ln>
                <a:noFill/>
              </a:ln>
              <a:solidFill>
                <a:schemeClr val="lt1"/>
              </a:solidFill>
              <a:latin typeface="Calibri"/>
              <a:ea typeface="Arial"/>
              <a:cs typeface="Arial"/>
            </a:endParaRPr>
          </a:p>
        </p:txBody>
      </p:sp>
      <p:sp>
        <p:nvSpPr>
          <p:cNvPr id="563772996" name="任意多边形 7"/>
          <p:cNvSpPr/>
          <p:nvPr/>
        </p:nvSpPr>
        <p:spPr bwMode="auto">
          <a:xfrm rot="7572256">
            <a:off x="5131051" y="-1582736"/>
            <a:ext cx="741169" cy="6269037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 fill="norm" stroke="1" extrusionOk="0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sz="1800" b="0" i="0" u="none" strike="noStrike" cap="none" spc="0">
              <a:ln>
                <a:noFill/>
              </a:ln>
              <a:solidFill>
                <a:schemeClr val="lt1"/>
              </a:solidFill>
              <a:latin typeface="Calibri"/>
              <a:ea typeface="Arial"/>
              <a:cs typeface="Arial"/>
            </a:endParaRPr>
          </a:p>
        </p:txBody>
      </p:sp>
      <p:sp>
        <p:nvSpPr>
          <p:cNvPr id="1708948565" name="Rectangle 3"/>
          <p:cNvSpPr/>
          <p:nvPr/>
        </p:nvSpPr>
        <p:spPr bwMode="auto">
          <a:xfrm>
            <a:off x="116338" y="38149"/>
            <a:ext cx="6544192" cy="7013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defRPr/>
            </a:pPr>
            <a:r>
              <a:rPr lang="en-US" sz="4000" b="1"/>
              <a:t>\  Backslash</a:t>
            </a:r>
            <a:endParaRPr lang="en-US" sz="4000" b="1"/>
          </a:p>
        </p:txBody>
      </p:sp>
      <p:sp>
        <p:nvSpPr>
          <p:cNvPr id="788207143" name="Rectangle 5"/>
          <p:cNvSpPr/>
          <p:nvPr/>
        </p:nvSpPr>
        <p:spPr bwMode="auto">
          <a:xfrm>
            <a:off x="116338" y="871836"/>
            <a:ext cx="11726392" cy="22863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400"/>
              <a:t>Backlash</a:t>
            </a:r>
            <a:r>
              <a:rPr lang="en-US" sz="2400" b="1"/>
              <a:t> \ </a:t>
            </a:r>
            <a:r>
              <a:rPr lang="en-US" sz="2400"/>
              <a:t>is used to escape various characters including all </a:t>
            </a:r>
            <a:r>
              <a:rPr lang="en-US" sz="2400"/>
              <a:t>metacharacters</a:t>
            </a:r>
            <a:r>
              <a:rPr lang="en-US" sz="2400"/>
              <a:t>. For example,</a:t>
            </a:r>
            <a:endParaRPr/>
          </a:p>
          <a:p>
            <a:pPr>
              <a:defRPr/>
            </a:pPr>
            <a:endParaRPr lang="en-US" sz="2400"/>
          </a:p>
          <a:p>
            <a:pPr>
              <a:defRPr/>
            </a:pPr>
            <a:r>
              <a:rPr lang="en-US" sz="2400" b="1"/>
              <a:t>\$a </a:t>
            </a:r>
            <a:r>
              <a:rPr lang="en-US" sz="2400"/>
              <a:t>match if a string contains</a:t>
            </a:r>
            <a:r>
              <a:rPr lang="en-US" sz="2400" b="1"/>
              <a:t> $ </a:t>
            </a:r>
            <a:r>
              <a:rPr lang="en-US" sz="2400"/>
              <a:t>followed by a. Here, </a:t>
            </a:r>
            <a:r>
              <a:rPr lang="en-US" sz="2400" b="1"/>
              <a:t>$</a:t>
            </a:r>
            <a:r>
              <a:rPr lang="en-US" sz="2400"/>
              <a:t> is not interpreted by a RegEx engine in a special way.</a:t>
            </a:r>
            <a:endParaRPr/>
          </a:p>
          <a:p>
            <a:pPr>
              <a:defRPr/>
            </a:pPr>
            <a:r>
              <a:rPr lang="en-US" sz="2400"/>
              <a:t>If </a:t>
            </a:r>
            <a:r>
              <a:rPr lang="en-US" sz="2400"/>
              <a:t>you are unsure if a character has special meaning or not, you can put </a:t>
            </a:r>
            <a:r>
              <a:rPr lang="en-US" sz="2400" b="1"/>
              <a:t>\ </a:t>
            </a:r>
            <a:r>
              <a:rPr lang="en-US" sz="2400"/>
              <a:t>in front of it. This makes sure the character is not treated in a special way.</a:t>
            </a:r>
            <a:endParaRPr/>
          </a:p>
        </p:txBody>
      </p:sp>
      <p:sp>
        <p:nvSpPr>
          <p:cNvPr id="1807098081" name="Rectangle 6"/>
          <p:cNvSpPr/>
          <p:nvPr/>
        </p:nvSpPr>
        <p:spPr bwMode="auto">
          <a:xfrm>
            <a:off x="196018" y="3564754"/>
            <a:ext cx="11569551" cy="3383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400" b="1"/>
              <a:t>\A - Matches if the specified characters are at the start of a string.</a:t>
            </a:r>
            <a:endParaRPr/>
          </a:p>
          <a:p>
            <a:pPr>
              <a:defRPr/>
            </a:pPr>
            <a:endParaRPr lang="en-US" sz="2400" b="1"/>
          </a:p>
          <a:p>
            <a:pPr>
              <a:defRPr/>
            </a:pPr>
            <a:r>
              <a:rPr lang="en-US" sz="2400" b="1"/>
              <a:t>\b - Matches if the specified characters are at the beginning or end of a word.</a:t>
            </a:r>
            <a:endParaRPr/>
          </a:p>
          <a:p>
            <a:pPr>
              <a:defRPr/>
            </a:pPr>
            <a:endParaRPr lang="en-US" sz="2400" b="1"/>
          </a:p>
          <a:p>
            <a:pPr>
              <a:defRPr/>
            </a:pPr>
            <a:r>
              <a:rPr lang="en-US" sz="2400" b="1"/>
              <a:t>\B - Opposite of \b. Matches if the specified characters are not at the beginning or end </a:t>
            </a:r>
            <a:r>
              <a:rPr lang="en-US" sz="2400" b="1"/>
              <a:t> of </a:t>
            </a:r>
            <a:r>
              <a:rPr lang="en-US" sz="2400" b="1"/>
              <a:t>a word</a:t>
            </a:r>
            <a:r>
              <a:rPr lang="en-US" sz="2400" b="1"/>
              <a:t>.</a:t>
            </a:r>
            <a:endParaRPr lang="en-US" sz="2400" b="1"/>
          </a:p>
          <a:p>
            <a:pPr>
              <a:defRPr/>
            </a:pPr>
            <a:endParaRPr lang="en-US" sz="2400" b="1"/>
          </a:p>
          <a:p>
            <a:pPr>
              <a:defRPr/>
            </a:pPr>
            <a:r>
              <a:rPr lang="en-US" sz="2400" b="1"/>
              <a:t>\d - Matches any decimal digit. Equivalent to [0-9]</a:t>
            </a:r>
            <a:endParaRPr/>
          </a:p>
          <a:p>
            <a:pPr>
              <a:defRPr/>
            </a:pPr>
            <a:endParaRPr lang="en-US" sz="24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noFill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23975235" name="等腰三角形 2"/>
          <p:cNvSpPr/>
          <p:nvPr/>
        </p:nvSpPr>
        <p:spPr bwMode="auto">
          <a:xfrm rot="19088535">
            <a:off x="7281553" y="-541336"/>
            <a:ext cx="2413959" cy="9158287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 fill="norm" stroke="1" extrusionOk="0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sz="1800" b="0" i="0" u="none" strike="noStrike" cap="none" spc="0">
              <a:ln>
                <a:noFill/>
              </a:ln>
              <a:solidFill>
                <a:schemeClr val="lt1"/>
              </a:solidFill>
              <a:latin typeface="Calibri"/>
              <a:ea typeface="Arial"/>
              <a:cs typeface="Arial"/>
            </a:endParaRPr>
          </a:p>
        </p:txBody>
      </p:sp>
      <p:sp>
        <p:nvSpPr>
          <p:cNvPr id="1744141854" name="任意多边形 7"/>
          <p:cNvSpPr/>
          <p:nvPr/>
        </p:nvSpPr>
        <p:spPr bwMode="auto">
          <a:xfrm rot="7572256">
            <a:off x="5131051" y="-1582736"/>
            <a:ext cx="741169" cy="6269037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 fill="norm" stroke="1" extrusionOk="0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sz="1800" b="0" i="0" u="none" strike="noStrike" cap="none" spc="0">
              <a:ln>
                <a:noFill/>
              </a:ln>
              <a:solidFill>
                <a:schemeClr val="lt1"/>
              </a:solidFill>
              <a:latin typeface="Calibri"/>
              <a:ea typeface="Arial"/>
              <a:cs typeface="Arial"/>
            </a:endParaRPr>
          </a:p>
        </p:txBody>
      </p:sp>
      <p:sp>
        <p:nvSpPr>
          <p:cNvPr id="859926371" name="Rectangle 3"/>
          <p:cNvSpPr/>
          <p:nvPr/>
        </p:nvSpPr>
        <p:spPr bwMode="auto">
          <a:xfrm>
            <a:off x="116338" y="38149"/>
            <a:ext cx="6544192" cy="7013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defRPr/>
            </a:pPr>
            <a:r>
              <a:rPr lang="en-US" sz="4000" b="1"/>
              <a:t>\  </a:t>
            </a:r>
            <a:r>
              <a:rPr lang="en-US" sz="4000" b="1"/>
              <a:t>Backslash</a:t>
            </a:r>
            <a:endParaRPr lang="en-US" sz="4000" b="1"/>
          </a:p>
        </p:txBody>
      </p:sp>
      <p:sp>
        <p:nvSpPr>
          <p:cNvPr id="677502915" name="Rectangle 5"/>
          <p:cNvSpPr/>
          <p:nvPr/>
        </p:nvSpPr>
        <p:spPr bwMode="auto">
          <a:xfrm flipH="0" flipV="0">
            <a:off x="231891" y="739548"/>
            <a:ext cx="11706585" cy="5578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400" b="1"/>
              <a:t>\D - Matches any non-decimal digit. Equivalent to [^0-9]</a:t>
            </a:r>
            <a:endParaRPr/>
          </a:p>
          <a:p>
            <a:pPr>
              <a:defRPr/>
            </a:pPr>
            <a:endParaRPr lang="en-US" sz="2400" b="1"/>
          </a:p>
          <a:p>
            <a:pPr>
              <a:defRPr/>
            </a:pPr>
            <a:r>
              <a:rPr lang="en-US" sz="2400" b="1"/>
              <a:t>\s - Matches where a string contains any whitespace character. Equivalent </a:t>
            </a:r>
            <a:r>
              <a:rPr lang="en-US" b="1"/>
              <a:t>to [ \t\n\r\f\v].</a:t>
            </a:r>
            <a:endParaRPr/>
          </a:p>
          <a:p>
            <a:pPr>
              <a:defRPr/>
            </a:pPr>
            <a:endParaRPr lang="en-US" sz="2400" b="1"/>
          </a:p>
          <a:p>
            <a:pPr>
              <a:defRPr/>
            </a:pPr>
            <a:r>
              <a:rPr lang="en-US" sz="2400" b="1"/>
              <a:t>\S - Matches where a string contains any non-whitespace character. Equivalent </a:t>
            </a:r>
            <a:r>
              <a:rPr lang="en-US" sz="2400" b="1"/>
              <a:t>to</a:t>
            </a:r>
            <a:endParaRPr/>
          </a:p>
          <a:p>
            <a:pPr>
              <a:defRPr/>
            </a:pPr>
            <a:r>
              <a:rPr lang="en-US" sz="2400" b="1"/>
              <a:t> </a:t>
            </a:r>
            <a:r>
              <a:rPr lang="en-US" sz="2400" b="1"/>
              <a:t>      </a:t>
            </a:r>
            <a:r>
              <a:rPr lang="en-US" sz="2400" b="1"/>
              <a:t>[^ \t\n\r\f\v].</a:t>
            </a:r>
            <a:endParaRPr/>
          </a:p>
          <a:p>
            <a:pPr>
              <a:defRPr/>
            </a:pPr>
            <a:endParaRPr lang="en-US" sz="2400" b="1"/>
          </a:p>
          <a:p>
            <a:pPr>
              <a:defRPr/>
            </a:pPr>
            <a:r>
              <a:rPr lang="en-US" sz="2400" b="1"/>
              <a:t>\w - Matches any alphanumeric character (digits and alphabets). Equivalent </a:t>
            </a:r>
            <a:r>
              <a:rPr lang="en-US" sz="2400" b="1"/>
              <a:t>to</a:t>
            </a:r>
            <a:endParaRPr/>
          </a:p>
          <a:p>
            <a:pPr>
              <a:defRPr/>
            </a:pPr>
            <a:r>
              <a:rPr lang="en-US" sz="2400" b="1"/>
              <a:t> </a:t>
            </a:r>
            <a:r>
              <a:rPr lang="en-US" sz="2400" b="1"/>
              <a:t>       </a:t>
            </a:r>
            <a:r>
              <a:rPr lang="en-US" sz="2400" b="1"/>
              <a:t>[a-zA-Z0-9_]. By the way, underscore _ is also considered an alphanumeric character</a:t>
            </a:r>
            <a:r>
              <a:rPr lang="en-US" sz="2400" b="1"/>
              <a:t>.</a:t>
            </a:r>
            <a:endParaRPr/>
          </a:p>
          <a:p>
            <a:pPr>
              <a:defRPr/>
            </a:pPr>
            <a:endParaRPr lang="en-US" sz="2400" b="1"/>
          </a:p>
          <a:p>
            <a:pPr>
              <a:defRPr/>
            </a:pPr>
            <a:r>
              <a:rPr lang="en-US" sz="2400" b="1"/>
              <a:t>\W - Matches any non-alphanumeric character. Equivalent to [^a-zA-Z0-9_]</a:t>
            </a:r>
            <a:endParaRPr/>
          </a:p>
          <a:p>
            <a:pPr>
              <a:defRPr/>
            </a:pPr>
            <a:endParaRPr lang="en-US" sz="2400" b="1"/>
          </a:p>
          <a:p>
            <a:pPr>
              <a:defRPr/>
            </a:pPr>
            <a:r>
              <a:rPr lang="en-US" sz="2400" b="1"/>
              <a:t>\Z - Matches if the specified characters are at the end of a string.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noFill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73575452" name="Rectangle 3"/>
          <p:cNvSpPr/>
          <p:nvPr/>
        </p:nvSpPr>
        <p:spPr bwMode="auto">
          <a:xfrm>
            <a:off x="116338" y="38149"/>
            <a:ext cx="6544192" cy="7013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defRPr/>
            </a:pPr>
            <a:r>
              <a:rPr lang="en-US" sz="4000" b="1"/>
              <a:t>\  </a:t>
            </a:r>
            <a:r>
              <a:rPr lang="en-US" sz="4000" b="1"/>
              <a:t>Backslash</a:t>
            </a:r>
            <a:endParaRPr lang="en-US" sz="4000" b="1"/>
          </a:p>
        </p:txBody>
      </p:sp>
      <p:sp>
        <p:nvSpPr>
          <p:cNvPr id="911466803" name="Rectangle 5"/>
          <p:cNvSpPr/>
          <p:nvPr/>
        </p:nvSpPr>
        <p:spPr bwMode="auto">
          <a:xfrm>
            <a:off x="290208" y="1010820"/>
            <a:ext cx="11442555" cy="39322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sz="2800" b="1" i="0" u="none">
                <a:solidFill>
                  <a:srgbClr val="374151"/>
                </a:solidFill>
                <a:latin typeface="Liberation Sans"/>
                <a:ea typeface="Liberation Sans"/>
                <a:cs typeface="Liberation Sans"/>
              </a:rPr>
              <a:t>In many programming languages, the backslash character (</a:t>
            </a:r>
            <a:r>
              <a:rPr sz="2600" b="1" i="0" u="none">
                <a:solidFill>
                  <a:srgbClr val="374151"/>
                </a:solidFill>
                <a:latin typeface="Liberation Sans"/>
                <a:ea typeface="Liberation Sans"/>
                <a:cs typeface="Liberation Sans"/>
              </a:rPr>
              <a:t>\</a:t>
            </a:r>
            <a:r>
              <a:rPr sz="2800" b="1" i="0" u="none">
                <a:solidFill>
                  <a:srgbClr val="374151"/>
                </a:solidFill>
                <a:latin typeface="Liberation Sans"/>
                <a:ea typeface="Liberation Sans"/>
                <a:cs typeface="Liberation Sans"/>
              </a:rPr>
              <a:t>) is used to indicate an escape sequence, which allows special characters to be interpreted in a specific way. For example, </a:t>
            </a:r>
            <a:r>
              <a:rPr sz="2600" b="1" i="0" u="none">
                <a:solidFill>
                  <a:srgbClr val="374151"/>
                </a:solidFill>
                <a:latin typeface="Liberation Sans"/>
                <a:ea typeface="Liberation Sans"/>
                <a:cs typeface="Liberation Sans"/>
              </a:rPr>
              <a:t>\n</a:t>
            </a:r>
            <a:r>
              <a:rPr sz="2800" b="1" i="0" u="none">
                <a:solidFill>
                  <a:srgbClr val="374151"/>
                </a:solidFill>
                <a:latin typeface="Liberation Sans"/>
                <a:ea typeface="Liberation Sans"/>
                <a:cs typeface="Liberation Sans"/>
              </a:rPr>
              <a:t> is an escape sequence that represents a newline character, and </a:t>
            </a:r>
            <a:r>
              <a:rPr sz="2600" b="1" i="0" u="none">
                <a:solidFill>
                  <a:srgbClr val="374151"/>
                </a:solidFill>
                <a:latin typeface="Liberation Sans"/>
                <a:ea typeface="Liberation Sans"/>
                <a:cs typeface="Liberation Sans"/>
              </a:rPr>
              <a:t>\t</a:t>
            </a:r>
            <a:r>
              <a:rPr sz="2800" b="1" i="0" u="none">
                <a:solidFill>
                  <a:srgbClr val="374151"/>
                </a:solidFill>
                <a:latin typeface="Liberation Sans"/>
                <a:ea typeface="Liberation Sans"/>
                <a:cs typeface="Liberation Sans"/>
              </a:rPr>
              <a:t> represents a tab character.</a:t>
            </a:r>
            <a:endParaRPr sz="2800" b="0" i="0" u="none">
              <a:solidFill>
                <a:srgbClr val="374151"/>
              </a:solidFill>
              <a:latin typeface="Liberation Sans"/>
              <a:ea typeface="Liberation Sans"/>
              <a:cs typeface="Liberation Sans"/>
            </a:endParaRPr>
          </a:p>
          <a:p>
            <a:pPr>
              <a:defRPr/>
            </a:pPr>
            <a:r>
              <a:rPr sz="2800" b="1" i="0" u="none">
                <a:solidFill>
                  <a:srgbClr val="C00000"/>
                </a:solidFill>
                <a:latin typeface="Liberation Sans"/>
                <a:ea typeface="Liberation Sans"/>
                <a:cs typeface="Liberation Sans"/>
              </a:rPr>
              <a:t>However, the backslash character itself also needs to be escaped when it is used as a literal character. So if you want to match a backslash character in a regular expression, you would need to use two backslashes in a row (</a:t>
            </a:r>
            <a:r>
              <a:rPr sz="2600" b="1" i="0" u="none">
                <a:solidFill>
                  <a:srgbClr val="C00000"/>
                </a:solidFill>
                <a:latin typeface="Liberation Sans"/>
                <a:ea typeface="Liberation Sans"/>
                <a:cs typeface="Liberation Sans"/>
              </a:rPr>
              <a:t>\\</a:t>
            </a:r>
            <a:r>
              <a:rPr sz="2800" b="1" i="0" u="none">
                <a:solidFill>
                  <a:srgbClr val="C00000"/>
                </a:solidFill>
                <a:latin typeface="Liberation Sans"/>
                <a:ea typeface="Liberation Sans"/>
                <a:cs typeface="Liberation Sans"/>
              </a:rPr>
              <a:t>).</a:t>
            </a:r>
            <a:endParaRPr sz="7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2430559" y="838200"/>
            <a:ext cx="9141619" cy="2105367"/>
          </a:xfrm>
        </p:spPr>
        <p:txBody>
          <a:bodyPr/>
          <a:lstStyle/>
          <a:p>
            <a:pPr>
              <a:defRPr/>
            </a:pPr>
            <a:r>
              <a:rPr lang="en-US"/>
              <a:t>Thanks</a:t>
            </a:r>
            <a:endParaRPr/>
          </a:p>
        </p:txBody>
      </p:sp>
      <p:sp>
        <p:nvSpPr>
          <p:cNvPr id="4" name="文本框 9"/>
          <p:cNvSpPr txBox="1">
            <a:spLocks noGrp="1"/>
          </p:cNvSpPr>
          <p:nvPr>
            <p:ph type="body" idx="1"/>
          </p:nvPr>
        </p:nvSpPr>
        <p:spPr bwMode="auto">
          <a:xfrm>
            <a:off x="2459303" y="3124200"/>
            <a:ext cx="8763000" cy="2424918"/>
          </a:xfrm>
          <a:prstGeom prst="rect">
            <a:avLst/>
          </a:prstGeom>
        </p:spPr>
        <p:txBody>
          <a:bodyPr vert="horz" lIns="121898" tIns="60949" rIns="121898" bIns="60949" rtlCol="0" anchor="b">
            <a:normAutofit/>
          </a:bodyPr>
          <a:lstStyle/>
          <a:p>
            <a:pPr algn="r">
              <a:defRPr/>
            </a:pPr>
            <a:r>
              <a:rPr lang="en-US" sz="3200" b="1"/>
              <a:t>Anirudha Gaikwad</a:t>
            </a:r>
            <a:endParaRPr/>
          </a:p>
          <a:p>
            <a:pPr algn="r">
              <a:defRPr/>
            </a:pPr>
            <a:endParaRPr lang="en-US" sz="32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1">
        <p:fade thruBlk="0"/>
      </p:transition>
    </mc:Choice>
    <mc:Fallback>
      <p:transition spd="med" advClick="1">
        <p:fade thruBlk="0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-32068" y="1"/>
            <a:ext cx="9483750" cy="762000"/>
          </a:xfrm>
          <a:prstGeom prst="rect">
            <a:avLst/>
          </a:prstGeom>
        </p:spPr>
        <p:txBody>
          <a:bodyPr vert="horz" lIns="121898" tIns="60949" rIns="121898" bIns="60949" rtlCol="0" anchor="b">
            <a:noAutofit/>
          </a:bodyPr>
          <a:lstStyle/>
          <a:p>
            <a:pPr>
              <a:defRPr/>
            </a:pPr>
            <a:r>
              <a:rPr lang="en-US" sz="4000" b="1"/>
              <a:t>String </a:t>
            </a:r>
            <a:endParaRPr/>
          </a:p>
        </p:txBody>
      </p:sp>
      <p:sp>
        <p:nvSpPr>
          <p:cNvPr id="4" name="TextBox 3"/>
          <p:cNvSpPr txBox="1"/>
          <p:nvPr/>
        </p:nvSpPr>
        <p:spPr bwMode="auto">
          <a:xfrm>
            <a:off x="1598612" y="609600"/>
            <a:ext cx="85344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GB" b="1" i="0"/>
              <a:t>There are two ways to create String object:</a:t>
            </a:r>
            <a:endParaRPr/>
          </a:p>
          <a:p>
            <a:pPr algn="just">
              <a:buFont typeface="+mj-lt"/>
              <a:buAutoNum type="arabicPeriod"/>
              <a:defRPr/>
            </a:pPr>
            <a:r>
              <a:rPr lang="en-GB" b="0" i="0"/>
              <a:t>By string literal</a:t>
            </a:r>
            <a:endParaRPr/>
          </a:p>
          <a:p>
            <a:pPr algn="just">
              <a:buFont typeface="+mj-lt"/>
              <a:buAutoNum type="arabicPeriod"/>
              <a:defRPr/>
            </a:pPr>
            <a:r>
              <a:rPr lang="en-GB" b="0" i="0"/>
              <a:t>By new keyword</a:t>
            </a:r>
            <a:endParaRPr/>
          </a:p>
          <a:p>
            <a:pPr>
              <a:buClr>
                <a:schemeClr val="accent1"/>
              </a:buClr>
              <a:defRPr/>
            </a:pPr>
            <a:endParaRPr lang="en-IN"/>
          </a:p>
        </p:txBody>
      </p:sp>
      <p:sp>
        <p:nvSpPr>
          <p:cNvPr id="5" name="TextBox 4"/>
          <p:cNvSpPr txBox="1"/>
          <p:nvPr/>
        </p:nvSpPr>
        <p:spPr bwMode="auto">
          <a:xfrm>
            <a:off x="150812" y="1752599"/>
            <a:ext cx="7391400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AutoNum type="arabicParenR"/>
              <a:defRPr/>
            </a:pPr>
            <a:r>
              <a:rPr lang="en-GB" b="1" i="0">
                <a:solidFill>
                  <a:schemeClr val="accent1"/>
                </a:solidFill>
              </a:rPr>
              <a:t>String Literal</a:t>
            </a:r>
            <a:endParaRPr/>
          </a:p>
          <a:p>
            <a:pPr marL="457200" indent="-457200">
              <a:buAutoNum type="arabicParenR"/>
              <a:defRPr/>
            </a:pPr>
            <a:endParaRPr lang="en-GB" b="1" i="0">
              <a:solidFill>
                <a:schemeClr val="accent1"/>
              </a:solidFill>
            </a:endParaRPr>
          </a:p>
          <a:p>
            <a:pPr>
              <a:defRPr/>
            </a:pPr>
            <a:r>
              <a:rPr lang="en-GB" b="0" i="0"/>
              <a:t>Java String literal is created by using double quotes.</a:t>
            </a:r>
            <a:endParaRPr/>
          </a:p>
          <a:p>
            <a:pPr>
              <a:defRPr/>
            </a:pPr>
            <a:r>
              <a:rPr lang="en-GB" b="0" i="0"/>
              <a:t>Each time you create a string literal, the JVM checks the "string constant pool" first. If the string already exists in the pool, a reference to the pooled instance is returned. If the string doesn't exist in the pool, a new string instance is created and placed in the pool. </a:t>
            </a:r>
            <a:endParaRPr/>
          </a:p>
          <a:p>
            <a:pPr>
              <a:defRPr/>
            </a:pPr>
            <a:endParaRPr lang="en-GB"/>
          </a:p>
          <a:p>
            <a:pPr>
              <a:defRPr/>
            </a:pPr>
            <a:r>
              <a:rPr lang="en-GB" b="0" i="0"/>
              <a:t>For example:</a:t>
            </a:r>
            <a:endParaRPr/>
          </a:p>
          <a:p>
            <a:pPr>
              <a:defRPr/>
            </a:pPr>
            <a:r>
              <a:rPr lang="en-GB" b="0" i="0">
                <a:solidFill>
                  <a:schemeClr val="accent2">
                    <a:lumMod val="75000"/>
                  </a:schemeClr>
                </a:solidFill>
              </a:rPr>
              <a:t>String s1="Welcome";  </a:t>
            </a:r>
            <a:endParaRPr/>
          </a:p>
          <a:p>
            <a:pPr>
              <a:defRPr/>
            </a:pPr>
            <a:r>
              <a:rPr lang="en-GB" b="0" i="0">
                <a:solidFill>
                  <a:schemeClr val="accent2">
                    <a:lumMod val="75000"/>
                  </a:schemeClr>
                </a:solidFill>
              </a:rPr>
              <a:t>String s2="Welcome";//It doesn't create a new instance  </a:t>
            </a:r>
            <a:endParaRPr/>
          </a:p>
          <a:p>
            <a:pPr>
              <a:defRPr/>
            </a:pPr>
            <a:endParaRPr lang="en-GB" b="0" i="0"/>
          </a:p>
        </p:txBody>
      </p:sp>
      <p:pic>
        <p:nvPicPr>
          <p:cNvPr id="2050" name="Picture 2" descr="Java String"/>
          <p:cNvPicPr>
            <a:picLocks noChangeAspect="1" noChangeArrowheads="1"/>
          </p:cNvPicPr>
          <p:nvPr/>
        </p:nvPicPr>
        <p:blipFill>
          <a:blip r:embed="rId2"/>
          <a:stretch/>
        </p:blipFill>
        <p:spPr bwMode="auto">
          <a:xfrm>
            <a:off x="7385159" y="2179260"/>
            <a:ext cx="4410075" cy="3386793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1">
        <p:fade thruBlk="0"/>
      </p:transition>
    </mc:Choice>
    <mc:Fallback>
      <p:transition spd="med" advClick="1">
        <p:fade thruBlk="0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-32068" y="1"/>
            <a:ext cx="9483750" cy="762000"/>
          </a:xfrm>
          <a:prstGeom prst="rect">
            <a:avLst/>
          </a:prstGeom>
        </p:spPr>
        <p:txBody>
          <a:bodyPr vert="horz" lIns="121898" tIns="60949" rIns="121898" bIns="60949" rtlCol="0" anchor="b">
            <a:noAutofit/>
          </a:bodyPr>
          <a:lstStyle/>
          <a:p>
            <a:pPr>
              <a:defRPr/>
            </a:pPr>
            <a:r>
              <a:rPr lang="en-US" sz="4000" b="1"/>
              <a:t>String </a:t>
            </a:r>
            <a:endParaRPr/>
          </a:p>
        </p:txBody>
      </p:sp>
      <p:sp>
        <p:nvSpPr>
          <p:cNvPr id="5" name="TextBox 4"/>
          <p:cNvSpPr txBox="1"/>
          <p:nvPr/>
        </p:nvSpPr>
        <p:spPr bwMode="auto">
          <a:xfrm>
            <a:off x="912812" y="1536174"/>
            <a:ext cx="110490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GB" b="1" i="0">
                <a:solidFill>
                  <a:schemeClr val="accent1"/>
                </a:solidFill>
              </a:rPr>
              <a:t>2)  By new keyword</a:t>
            </a:r>
            <a:endParaRPr/>
          </a:p>
          <a:p>
            <a:pPr>
              <a:defRPr/>
            </a:pPr>
            <a:endParaRPr lang="en-GB" b="0" i="0">
              <a:solidFill>
                <a:schemeClr val="accent2">
                  <a:lumMod val="75000"/>
                </a:schemeClr>
              </a:solidFill>
            </a:endParaRPr>
          </a:p>
          <a:p>
            <a:pPr>
              <a:defRPr/>
            </a:pPr>
            <a:r>
              <a:rPr lang="en-GB" b="0" i="0">
                <a:solidFill>
                  <a:schemeClr val="accent2">
                    <a:lumMod val="75000"/>
                  </a:schemeClr>
                </a:solidFill>
              </a:rPr>
              <a:t>String s=new String("Welcome"); </a:t>
            </a:r>
            <a:r>
              <a:rPr lang="en-GB" b="0" i="0"/>
              <a:t>//creates two objects and one reference variable  </a:t>
            </a:r>
            <a:endParaRPr/>
          </a:p>
          <a:p>
            <a:pPr>
              <a:defRPr/>
            </a:pPr>
            <a:endParaRPr lang="en-GB" b="0" i="0"/>
          </a:p>
          <a:p>
            <a:pPr>
              <a:defRPr/>
            </a:pPr>
            <a:r>
              <a:rPr lang="en-GB" b="0" i="0"/>
              <a:t>In such case, JVM will create a new string object in normal (non-pool) heap memory, and the literal "Welcome" will be placed in the string constant pool. The variable s will refer to the object in a heap (non-pool).</a:t>
            </a:r>
            <a:endParaRPr/>
          </a:p>
          <a:p>
            <a:pPr>
              <a:defRPr/>
            </a:pPr>
            <a:endParaRPr lang="en-GB"/>
          </a:p>
          <a:p>
            <a:pPr>
              <a:defRPr/>
            </a:pPr>
            <a:r>
              <a:rPr lang="en-GB" b="0" i="0">
                <a:solidFill>
                  <a:schemeClr val="accent2">
                    <a:lumMod val="75000"/>
                  </a:schemeClr>
                </a:solidFill>
              </a:rPr>
              <a:t> </a:t>
            </a:r>
            <a:endParaRPr/>
          </a:p>
          <a:p>
            <a:pPr>
              <a:defRPr/>
            </a:pPr>
            <a:endParaRPr lang="en-GB" b="0" i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1">
        <p:fade thruBlk="0"/>
      </p:transition>
    </mc:Choice>
    <mc:Fallback>
      <p:transition spd="med" advClick="1">
        <p:fade thruBlk="0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-32068" y="1"/>
            <a:ext cx="9483750" cy="762000"/>
          </a:xfrm>
          <a:prstGeom prst="rect">
            <a:avLst/>
          </a:prstGeom>
        </p:spPr>
        <p:txBody>
          <a:bodyPr vert="horz" lIns="121898" tIns="60949" rIns="121898" bIns="60949" rtlCol="0" anchor="b">
            <a:noAutofit/>
          </a:bodyPr>
          <a:lstStyle/>
          <a:p>
            <a:pPr>
              <a:defRPr/>
            </a:pPr>
            <a:r>
              <a:rPr lang="en-US" sz="4000" b="1"/>
              <a:t>String Pool  </a:t>
            </a:r>
            <a:endParaRPr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/>
          <a:srcRect l="0" t="0" r="0" b="19176"/>
          <a:stretch/>
        </p:blipFill>
        <p:spPr bwMode="auto">
          <a:xfrm>
            <a:off x="2436812" y="838200"/>
            <a:ext cx="7014870" cy="5669553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1">
        <p:fade thruBlk="0"/>
      </p:transition>
    </mc:Choice>
    <mc:Fallback>
      <p:transition spd="med" advClick="1">
        <p:fade thruBlk="0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-32068" y="1"/>
            <a:ext cx="9483750" cy="762000"/>
          </a:xfrm>
          <a:prstGeom prst="rect">
            <a:avLst/>
          </a:prstGeom>
        </p:spPr>
        <p:txBody>
          <a:bodyPr vert="horz" lIns="121898" tIns="60949" rIns="121898" bIns="60949" rtlCol="0" anchor="b">
            <a:noAutofit/>
          </a:bodyPr>
          <a:lstStyle/>
          <a:p>
            <a:pPr>
              <a:defRPr/>
            </a:pPr>
            <a:r>
              <a:rPr lang="en-US" sz="4000" b="1"/>
              <a:t>String methods </a:t>
            </a:r>
            <a:endParaRPr/>
          </a:p>
        </p:txBody>
      </p:sp>
      <p:graphicFrame>
        <p:nvGraphicFramePr>
          <p:cNvPr id="4" name="Table 5"/>
          <p:cNvGraphicFramePr>
            <a:graphicFrameLocks xmlns:a="http://schemas.openxmlformats.org/drawingml/2006/main" noGrp="1"/>
          </p:cNvGraphicFramePr>
          <p:nvPr/>
        </p:nvGraphicFramePr>
        <p:xfrm>
          <a:off x="303213" y="786583"/>
          <a:ext cx="11734799" cy="5455920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{5C22544A-7EE6-4342-B048-85BDC9FD1C3A}</a:tableStyleId>
              </a:tblPr>
              <a:tblGrid>
                <a:gridCol w="2166192"/>
                <a:gridCol w="6897309"/>
                <a:gridCol w="2671298"/>
              </a:tblGrid>
              <a:tr h="370840"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IN"/>
                        <a:t>Method</a:t>
                      </a:r>
                      <a:endParaRPr/>
                    </a:p>
                  </a:txBody>
                  <a:tcPr marL="152400" marR="76200" marT="76200" marB="76200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IN"/>
                        <a:t>Description</a:t>
                      </a:r>
                      <a:endParaRPr/>
                    </a:p>
                  </a:txBody>
                  <a:tcPr marL="76200" marR="76200" marT="76200" marB="76200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IN"/>
                        <a:t>Return Type</a:t>
                      </a:r>
                      <a:endParaRPr/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IN">
                          <a:solidFill>
                            <a:schemeClr val="accent1"/>
                          </a:solidFill>
                        </a:rPr>
                        <a:t>charAt</a:t>
                      </a:r>
                      <a:r>
                        <a:rPr lang="en-IN">
                          <a:solidFill>
                            <a:schemeClr val="accent1"/>
                          </a:solidFill>
                        </a:rPr>
                        <a:t>()</a:t>
                      </a:r>
                      <a:endParaRPr/>
                    </a:p>
                  </a:txBody>
                  <a:tcPr marL="152400" marR="76200" marT="76200" marB="76200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GB"/>
                        <a:t>Returns the character at the specified index (position)</a:t>
                      </a:r>
                      <a:endParaRPr/>
                    </a:p>
                  </a:txBody>
                  <a:tcPr marL="76200" marR="76200" marT="76200" marB="76200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IN"/>
                        <a:t>char</a:t>
                      </a:r>
                      <a:endParaRPr/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IN">
                          <a:solidFill>
                            <a:schemeClr val="accent1"/>
                          </a:solidFill>
                        </a:rPr>
                        <a:t>codePointAt</a:t>
                      </a:r>
                      <a:r>
                        <a:rPr lang="en-IN">
                          <a:solidFill>
                            <a:schemeClr val="accent1"/>
                          </a:solidFill>
                        </a:rPr>
                        <a:t>()</a:t>
                      </a:r>
                      <a:endParaRPr/>
                    </a:p>
                  </a:txBody>
                  <a:tcPr marL="152400" marR="76200" marT="76200" marB="76200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GB"/>
                        <a:t>Returns the Unicode of the character at the specified index</a:t>
                      </a:r>
                      <a:endParaRPr/>
                    </a:p>
                  </a:txBody>
                  <a:tcPr marL="76200" marR="76200" marT="76200" marB="76200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IN"/>
                        <a:t>int</a:t>
                      </a:r>
                      <a:endParaRPr/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IN">
                          <a:solidFill>
                            <a:schemeClr val="accent1"/>
                          </a:solidFill>
                        </a:rPr>
                        <a:t>codePointBefore</a:t>
                      </a:r>
                      <a:r>
                        <a:rPr lang="en-IN">
                          <a:solidFill>
                            <a:schemeClr val="accent1"/>
                          </a:solidFill>
                        </a:rPr>
                        <a:t>()</a:t>
                      </a:r>
                      <a:endParaRPr/>
                    </a:p>
                  </a:txBody>
                  <a:tcPr marL="152400" marR="76200" marT="76200" marB="76200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GB"/>
                        <a:t>Returns the Unicode of the character before the specified index</a:t>
                      </a:r>
                      <a:endParaRPr/>
                    </a:p>
                  </a:txBody>
                  <a:tcPr marL="76200" marR="76200" marT="76200" marB="76200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IN"/>
                        <a:t>int</a:t>
                      </a:r>
                      <a:endParaRPr/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IN">
                          <a:solidFill>
                            <a:schemeClr val="accent1"/>
                          </a:solidFill>
                        </a:rPr>
                        <a:t>codePointCount</a:t>
                      </a:r>
                      <a:r>
                        <a:rPr lang="en-IN">
                          <a:solidFill>
                            <a:schemeClr val="accent1"/>
                          </a:solidFill>
                        </a:rPr>
                        <a:t>()</a:t>
                      </a:r>
                      <a:endParaRPr/>
                    </a:p>
                  </a:txBody>
                  <a:tcPr marL="152400" marR="76200" marT="76200" marB="76200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GB"/>
                        <a:t>Returns the number of Unicode values found in a string.</a:t>
                      </a:r>
                      <a:endParaRPr/>
                    </a:p>
                  </a:txBody>
                  <a:tcPr marL="76200" marR="76200" marT="76200" marB="76200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IN"/>
                        <a:t>int</a:t>
                      </a:r>
                      <a:endParaRPr/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IN">
                          <a:solidFill>
                            <a:schemeClr val="accent1"/>
                          </a:solidFill>
                        </a:rPr>
                        <a:t>compareTo</a:t>
                      </a:r>
                      <a:r>
                        <a:rPr lang="en-IN">
                          <a:solidFill>
                            <a:schemeClr val="accent1"/>
                          </a:solidFill>
                        </a:rPr>
                        <a:t>()</a:t>
                      </a:r>
                      <a:endParaRPr/>
                    </a:p>
                  </a:txBody>
                  <a:tcPr marL="152400" marR="76200" marT="76200" marB="76200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IN"/>
                        <a:t>Compares two strings lexicographically</a:t>
                      </a:r>
                      <a:endParaRPr/>
                    </a:p>
                  </a:txBody>
                  <a:tcPr marL="76200" marR="76200" marT="76200" marB="76200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IN"/>
                        <a:t>int</a:t>
                      </a:r>
                      <a:endParaRPr/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IN">
                          <a:solidFill>
                            <a:schemeClr val="accent1"/>
                          </a:solidFill>
                        </a:rPr>
                        <a:t>compareToIgnoreCase</a:t>
                      </a:r>
                      <a:r>
                        <a:rPr lang="en-IN">
                          <a:solidFill>
                            <a:schemeClr val="accent1"/>
                          </a:solidFill>
                        </a:rPr>
                        <a:t>()</a:t>
                      </a:r>
                      <a:endParaRPr/>
                    </a:p>
                  </a:txBody>
                  <a:tcPr marL="152400" marR="76200" marT="76200" marB="76200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GB"/>
                        <a:t>Compares two strings lexicographically, ignoring case differences</a:t>
                      </a:r>
                      <a:endParaRPr/>
                    </a:p>
                  </a:txBody>
                  <a:tcPr marL="76200" marR="76200" marT="76200" marB="76200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IN"/>
                        <a:t>int</a:t>
                      </a:r>
                      <a:endParaRPr/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1">
        <p:fade thruBlk="0"/>
      </p:transition>
    </mc:Choice>
    <mc:Fallback>
      <p:transition spd="med" advClick="1">
        <p:fade thruBlk="0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-32068" y="1"/>
            <a:ext cx="9483750" cy="762000"/>
          </a:xfrm>
          <a:prstGeom prst="rect">
            <a:avLst/>
          </a:prstGeom>
        </p:spPr>
        <p:txBody>
          <a:bodyPr vert="horz" lIns="121898" tIns="60949" rIns="121898" bIns="60949" rtlCol="0" anchor="b">
            <a:noAutofit/>
          </a:bodyPr>
          <a:lstStyle/>
          <a:p>
            <a:pPr>
              <a:defRPr/>
            </a:pPr>
            <a:r>
              <a:rPr lang="en-US" sz="4000" b="1"/>
              <a:t>String methods </a:t>
            </a:r>
            <a:endParaRPr/>
          </a:p>
        </p:txBody>
      </p:sp>
      <p:graphicFrame>
        <p:nvGraphicFramePr>
          <p:cNvPr id="4" name="Table 5"/>
          <p:cNvGraphicFramePr>
            <a:graphicFrameLocks xmlns:a="http://schemas.openxmlformats.org/drawingml/2006/main" noGrp="1"/>
          </p:cNvGraphicFramePr>
          <p:nvPr/>
        </p:nvGraphicFramePr>
        <p:xfrm>
          <a:off x="303213" y="786583"/>
          <a:ext cx="11734799" cy="5821680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{5C22544A-7EE6-4342-B048-85BDC9FD1C3A}</a:tableStyleId>
              </a:tblPr>
              <a:tblGrid>
                <a:gridCol w="2166192"/>
                <a:gridCol w="6897309"/>
                <a:gridCol w="2671298"/>
              </a:tblGrid>
              <a:tr h="370840"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IN"/>
                        <a:t>Method</a:t>
                      </a:r>
                      <a:endParaRPr/>
                    </a:p>
                  </a:txBody>
                  <a:tcPr marL="152400" marR="76200" marT="76200" marB="76200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IN"/>
                        <a:t>Description</a:t>
                      </a:r>
                      <a:endParaRPr/>
                    </a:p>
                  </a:txBody>
                  <a:tcPr marL="76200" marR="76200" marT="76200" marB="76200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IN"/>
                        <a:t>Return Type</a:t>
                      </a:r>
                      <a:endParaRPr/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IN">
                          <a:solidFill>
                            <a:schemeClr val="accent1"/>
                          </a:solidFill>
                        </a:rPr>
                        <a:t>concat</a:t>
                      </a:r>
                      <a:r>
                        <a:rPr lang="en-IN">
                          <a:solidFill>
                            <a:schemeClr val="accent1"/>
                          </a:solidFill>
                        </a:rPr>
                        <a:t>()</a:t>
                      </a:r>
                      <a:endParaRPr/>
                    </a:p>
                  </a:txBody>
                  <a:tcPr marL="152400" marR="76200" marT="76200" marB="76200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GB"/>
                        <a:t>Appends a string to the end of another string</a:t>
                      </a:r>
                      <a:endParaRPr/>
                    </a:p>
                  </a:txBody>
                  <a:tcPr marL="76200" marR="76200" marT="76200" marB="76200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IN"/>
                        <a:t>String</a:t>
                      </a:r>
                      <a:endParaRPr/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IN">
                          <a:solidFill>
                            <a:schemeClr val="accent1"/>
                          </a:solidFill>
                        </a:rPr>
                        <a:t>contains()</a:t>
                      </a:r>
                      <a:endParaRPr/>
                    </a:p>
                  </a:txBody>
                  <a:tcPr marL="152400" marR="76200" marT="76200" marB="76200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GB"/>
                        <a:t>Checks whether a string contains a sequence of characters</a:t>
                      </a:r>
                      <a:endParaRPr/>
                    </a:p>
                  </a:txBody>
                  <a:tcPr marL="76200" marR="76200" marT="76200" marB="76200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IN"/>
                        <a:t>boolean</a:t>
                      </a:r>
                      <a:endParaRPr/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IN">
                          <a:solidFill>
                            <a:schemeClr val="accent1"/>
                          </a:solidFill>
                        </a:rPr>
                        <a:t>contentEquals</a:t>
                      </a:r>
                      <a:r>
                        <a:rPr lang="en-IN">
                          <a:solidFill>
                            <a:schemeClr val="accent1"/>
                          </a:solidFill>
                        </a:rPr>
                        <a:t>()</a:t>
                      </a:r>
                      <a:endParaRPr/>
                    </a:p>
                  </a:txBody>
                  <a:tcPr marL="152400" marR="76200" marT="76200" marB="76200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GB"/>
                        <a:t>Checks whether a string contains the exact same sequence of characters of the specified CharSequence or StringBuffer</a:t>
                      </a:r>
                      <a:endParaRPr/>
                    </a:p>
                  </a:txBody>
                  <a:tcPr marL="76200" marR="76200" marT="76200" marB="76200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IN"/>
                        <a:t>boolean</a:t>
                      </a:r>
                      <a:endParaRPr/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IN">
                          <a:solidFill>
                            <a:schemeClr val="accent1"/>
                          </a:solidFill>
                        </a:rPr>
                        <a:t>copyValueOf</a:t>
                      </a:r>
                      <a:r>
                        <a:rPr lang="en-IN">
                          <a:solidFill>
                            <a:schemeClr val="accent1"/>
                          </a:solidFill>
                        </a:rPr>
                        <a:t>()</a:t>
                      </a:r>
                      <a:endParaRPr/>
                    </a:p>
                  </a:txBody>
                  <a:tcPr marL="152400" marR="76200" marT="76200" marB="76200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GB"/>
                        <a:t>Returns a String that represents the characters of the character array</a:t>
                      </a:r>
                      <a:endParaRPr/>
                    </a:p>
                  </a:txBody>
                  <a:tcPr marL="76200" marR="76200" marT="76200" marB="76200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IN"/>
                        <a:t>String</a:t>
                      </a:r>
                      <a:endParaRPr/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IN">
                          <a:solidFill>
                            <a:schemeClr val="accent1"/>
                          </a:solidFill>
                        </a:rPr>
                        <a:t>endsWith</a:t>
                      </a:r>
                      <a:r>
                        <a:rPr lang="en-IN">
                          <a:solidFill>
                            <a:schemeClr val="accent1"/>
                          </a:solidFill>
                        </a:rPr>
                        <a:t>()</a:t>
                      </a:r>
                      <a:endParaRPr/>
                    </a:p>
                  </a:txBody>
                  <a:tcPr marL="152400" marR="76200" marT="76200" marB="76200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GB"/>
                        <a:t>Checks whether a string ends with the specified character(s)</a:t>
                      </a:r>
                      <a:endParaRPr/>
                    </a:p>
                  </a:txBody>
                  <a:tcPr marL="76200" marR="76200" marT="76200" marB="76200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IN"/>
                        <a:t>boolean</a:t>
                      </a:r>
                      <a:endParaRPr/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IN">
                          <a:solidFill>
                            <a:schemeClr val="accent1"/>
                          </a:solidFill>
                        </a:rPr>
                        <a:t>equals()</a:t>
                      </a:r>
                      <a:endParaRPr/>
                    </a:p>
                  </a:txBody>
                  <a:tcPr marL="152400" marR="76200" marT="76200" marB="76200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GB"/>
                        <a:t>Compares two strings. Returns true if the strings are equal, and false if not</a:t>
                      </a:r>
                      <a:endParaRPr/>
                    </a:p>
                  </a:txBody>
                  <a:tcPr marL="76200" marR="76200" marT="76200" marB="76200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IN"/>
                        <a:t>boolean</a:t>
                      </a:r>
                      <a:endParaRPr/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1">
        <p:fade thruBlk="0"/>
      </p:transition>
    </mc:Choice>
    <mc:Fallback>
      <p:transition spd="med" advClick="1">
        <p:fade thruBlk="0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-32068" y="1"/>
            <a:ext cx="9483750" cy="762000"/>
          </a:xfrm>
          <a:prstGeom prst="rect">
            <a:avLst/>
          </a:prstGeom>
        </p:spPr>
        <p:txBody>
          <a:bodyPr vert="horz" lIns="121898" tIns="60949" rIns="121898" bIns="60949" rtlCol="0" anchor="b">
            <a:noAutofit/>
          </a:bodyPr>
          <a:lstStyle/>
          <a:p>
            <a:pPr>
              <a:defRPr/>
            </a:pPr>
            <a:r>
              <a:rPr lang="en-US" sz="4000" b="1"/>
              <a:t>String methods </a:t>
            </a:r>
            <a:endParaRPr/>
          </a:p>
        </p:txBody>
      </p:sp>
      <p:graphicFrame>
        <p:nvGraphicFramePr>
          <p:cNvPr id="4" name="Table 5"/>
          <p:cNvGraphicFramePr>
            <a:graphicFrameLocks xmlns:a="http://schemas.openxmlformats.org/drawingml/2006/main" noGrp="1"/>
          </p:cNvGraphicFramePr>
          <p:nvPr/>
        </p:nvGraphicFramePr>
        <p:xfrm>
          <a:off x="303213" y="786583"/>
          <a:ext cx="11734799" cy="5455920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{5C22544A-7EE6-4342-B048-85BDC9FD1C3A}</a:tableStyleId>
              </a:tblPr>
              <a:tblGrid>
                <a:gridCol w="2166192"/>
                <a:gridCol w="6897309"/>
                <a:gridCol w="2671298"/>
              </a:tblGrid>
              <a:tr h="370840"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IN"/>
                        <a:t>Method</a:t>
                      </a:r>
                      <a:endParaRPr/>
                    </a:p>
                  </a:txBody>
                  <a:tcPr marL="152400" marR="76200" marT="76200" marB="76200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IN"/>
                        <a:t>Description</a:t>
                      </a:r>
                      <a:endParaRPr/>
                    </a:p>
                  </a:txBody>
                  <a:tcPr marL="76200" marR="76200" marT="76200" marB="76200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IN"/>
                        <a:t>Return Type</a:t>
                      </a:r>
                      <a:endParaRPr/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IN">
                          <a:solidFill>
                            <a:schemeClr val="accent1"/>
                          </a:solidFill>
                        </a:rPr>
                        <a:t>equalsIgnoreCase()</a:t>
                      </a:r>
                      <a:endParaRPr/>
                    </a:p>
                  </a:txBody>
                  <a:tcPr marL="152400" marR="76200" marT="76200" marB="76200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GB"/>
                        <a:t>Compares two strings, ignoring case considerations</a:t>
                      </a:r>
                      <a:endParaRPr/>
                    </a:p>
                  </a:txBody>
                  <a:tcPr marL="76200" marR="76200" marT="76200" marB="76200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IN"/>
                        <a:t>boolean</a:t>
                      </a:r>
                      <a:endParaRPr/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IN">
                          <a:solidFill>
                            <a:schemeClr val="accent1"/>
                          </a:solidFill>
                        </a:rPr>
                        <a:t>format()</a:t>
                      </a:r>
                      <a:endParaRPr/>
                    </a:p>
                  </a:txBody>
                  <a:tcPr marL="152400" marR="76200" marT="76200" marB="76200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GB"/>
                        <a:t>Returns a formatted string using the specified locale, format string, and arguments</a:t>
                      </a:r>
                      <a:endParaRPr/>
                    </a:p>
                  </a:txBody>
                  <a:tcPr marL="76200" marR="76200" marT="76200" marB="76200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IN"/>
                        <a:t>String</a:t>
                      </a:r>
                      <a:endParaRPr/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IN">
                          <a:solidFill>
                            <a:schemeClr val="accent1"/>
                          </a:solidFill>
                        </a:rPr>
                        <a:t>getBytes()</a:t>
                      </a:r>
                      <a:endParaRPr/>
                    </a:p>
                  </a:txBody>
                  <a:tcPr marL="152400" marR="76200" marT="76200" marB="76200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GB"/>
                        <a:t>Encodes this String into a sequence of bytes using the named charset, storing the result into a new byte array</a:t>
                      </a:r>
                      <a:endParaRPr/>
                    </a:p>
                  </a:txBody>
                  <a:tcPr marL="76200" marR="76200" marT="76200" marB="76200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IN"/>
                        <a:t>byte[]</a:t>
                      </a:r>
                      <a:endParaRPr/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IN">
                          <a:solidFill>
                            <a:schemeClr val="accent1"/>
                          </a:solidFill>
                        </a:rPr>
                        <a:t>getChars()</a:t>
                      </a:r>
                      <a:endParaRPr/>
                    </a:p>
                  </a:txBody>
                  <a:tcPr marL="152400" marR="76200" marT="76200" marB="76200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GB"/>
                        <a:t>Copies characters from a string to an array of chars</a:t>
                      </a:r>
                      <a:endParaRPr/>
                    </a:p>
                  </a:txBody>
                  <a:tcPr marL="76200" marR="76200" marT="76200" marB="76200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IN"/>
                        <a:t>void</a:t>
                      </a:r>
                      <a:endParaRPr/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IN">
                          <a:solidFill>
                            <a:schemeClr val="accent1"/>
                          </a:solidFill>
                        </a:rPr>
                        <a:t>hashCode</a:t>
                      </a:r>
                      <a:r>
                        <a:rPr lang="en-IN">
                          <a:solidFill>
                            <a:schemeClr val="accent1"/>
                          </a:solidFill>
                        </a:rPr>
                        <a:t>()</a:t>
                      </a:r>
                      <a:endParaRPr/>
                    </a:p>
                  </a:txBody>
                  <a:tcPr marL="152400" marR="76200" marT="76200" marB="76200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GB"/>
                        <a:t>Returns the hash code of a string</a:t>
                      </a:r>
                      <a:endParaRPr/>
                    </a:p>
                  </a:txBody>
                  <a:tcPr marL="76200" marR="76200" marT="76200" marB="76200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IN"/>
                        <a:t>int</a:t>
                      </a:r>
                      <a:endParaRPr/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IN">
                          <a:solidFill>
                            <a:schemeClr val="accent1"/>
                          </a:solidFill>
                        </a:rPr>
                        <a:t>indexOf</a:t>
                      </a:r>
                      <a:r>
                        <a:rPr lang="en-IN">
                          <a:solidFill>
                            <a:schemeClr val="accent1"/>
                          </a:solidFill>
                        </a:rPr>
                        <a:t>()</a:t>
                      </a:r>
                      <a:endParaRPr/>
                    </a:p>
                  </a:txBody>
                  <a:tcPr marL="152400" marR="76200" marT="76200" marB="76200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GB"/>
                        <a:t>Returns the position of the first found occurrence of specified characters in a string</a:t>
                      </a:r>
                      <a:endParaRPr/>
                    </a:p>
                  </a:txBody>
                  <a:tcPr marL="76200" marR="76200" marT="76200" marB="76200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IN"/>
                        <a:t>int</a:t>
                      </a:r>
                      <a:endParaRPr/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1">
        <p:fade thruBlk="0"/>
      </p:transition>
    </mc:Choice>
    <mc:Fallback>
      <p:transition spd="med" advClick="1">
        <p:fade thruBlk="0"/>
      </p:transition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Cooking 16x9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Arial"/>
        <a:cs typeface="Arial"/>
      </a:majorFont>
      <a:minorFont>
        <a:latin typeface="Constantia"/>
        <a:ea typeface="Arial"/>
        <a:cs typeface="Arial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satMod val="150000"/>
              <a:alpha val="50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/>
        </a:gradFill>
        <a:gradFill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Fresh food presentation (widescreen)</Template>
  <TotalTime>0</TotalTime>
  <Words>0</Words>
  <Application>ONLYOFFICE/7.3.3.50</Application>
  <DocSecurity>0</DocSecurity>
  <PresentationFormat>Custom</PresentationFormat>
  <Paragraphs>0</Paragraphs>
  <Slides>38</Slides>
  <Notes>38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subject/>
  <dc:creator>Anirudha Gaikwad</dc:creator>
  <cp:keywords/>
  <dc:description/>
  <dc:identifier/>
  <dc:language/>
  <cp:lastModifiedBy/>
  <cp:revision>501</cp:revision>
  <dcterms:created xsi:type="dcterms:W3CDTF">2021-12-19T05:09:16Z</dcterms:created>
  <dcterms:modified xsi:type="dcterms:W3CDTF">2023-05-04T15:26:10Z</dcterms:modified>
  <cp:category/>
  <cp:contentStatus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