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5" r:id="rId6"/>
    <p:sldId id="295" r:id="rId7"/>
    <p:sldId id="307" r:id="rId8"/>
    <p:sldId id="312" r:id="rId9"/>
    <p:sldId id="308" r:id="rId10"/>
    <p:sldId id="306" r:id="rId11"/>
    <p:sldId id="313" r:id="rId12"/>
    <p:sldId id="25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69" d="100"/>
          <a:sy n="69" d="100"/>
        </p:scale>
        <p:origin x="91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3/4/2023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9048"/>
              </p:ext>
            </p:extLst>
          </p:nvPr>
        </p:nvGraphicFramePr>
        <p:xfrm>
          <a:off x="455612" y="2514600"/>
          <a:ext cx="11041040" cy="160181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348624995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41258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 class vs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hiding VS Abstraction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355713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Abstract class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09D25-58F8-0A99-6A96-2EB494662A5D}"/>
              </a:ext>
            </a:extLst>
          </p:cNvPr>
          <p:cNvSpPr txBox="1"/>
          <p:nvPr/>
        </p:nvSpPr>
        <p:spPr>
          <a:xfrm>
            <a:off x="1065212" y="762001"/>
            <a:ext cx="108204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class which is declared with the abstract keyword is known as an abstract class in </a:t>
            </a:r>
            <a:r>
              <a:rPr lang="en-GB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Java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It can have abstract and non-abstract methods (method with the body).</a:t>
            </a:r>
            <a:endParaRPr lang="en-GB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D0450-B817-8282-EDF9-A221D0C4FF7B}"/>
              </a:ext>
            </a:extLst>
          </p:cNvPr>
          <p:cNvSpPr txBox="1"/>
          <p:nvPr/>
        </p:nvSpPr>
        <p:spPr>
          <a:xfrm>
            <a:off x="331688" y="2281131"/>
            <a:ext cx="42387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Abstraction lets you focus on what the </a:t>
            </a:r>
            <a:r>
              <a:rPr lang="en-GB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object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does instead of how it does it.</a:t>
            </a:r>
          </a:p>
          <a:p>
            <a:pPr algn="just"/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/>
            <a:r>
              <a:rPr lang="en-GB" b="1" i="0" dirty="0">
                <a:solidFill>
                  <a:srgbClr val="92D050"/>
                </a:solidFill>
                <a:effectLst/>
              </a:rPr>
              <a:t>Ways to achieve Abstraction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Abstract class (0 to 100%)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Interface (100%)</a:t>
            </a:r>
          </a:p>
        </p:txBody>
      </p:sp>
      <p:pic>
        <p:nvPicPr>
          <p:cNvPr id="6" name="Picture 2" descr="Rules for Java Abstract class">
            <a:extLst>
              <a:ext uri="{FF2B5EF4-FFF2-40B4-BE49-F238E27FC236}">
                <a16:creationId xmlns:a16="http://schemas.microsoft.com/office/drawing/2014/main" id="{32A9AC2E-C8F0-FF6F-E412-685CAA9B9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2"/>
          <a:stretch/>
        </p:blipFill>
        <p:spPr bwMode="auto">
          <a:xfrm>
            <a:off x="4875212" y="1447800"/>
            <a:ext cx="7162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Abstract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1DA5D-EC70-A4AE-CEF4-6FD11109816B}"/>
              </a:ext>
            </a:extLst>
          </p:cNvPr>
          <p:cNvSpPr txBox="1"/>
          <p:nvPr/>
        </p:nvSpPr>
        <p:spPr>
          <a:xfrm>
            <a:off x="1547506" y="914400"/>
            <a:ext cx="6680505" cy="4800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abstract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</a:t>
            </a:r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class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Bike{  </a:t>
            </a:r>
          </a:p>
          <a:p>
            <a:pPr algn="just"/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 </a:t>
            </a:r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abstract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</a:t>
            </a:r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void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run();  </a:t>
            </a:r>
          </a:p>
          <a:p>
            <a:pPr algn="just"/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}  </a:t>
            </a:r>
          </a:p>
          <a:p>
            <a:pPr algn="just"/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class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Honda4 </a:t>
            </a:r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extends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Bike{  </a:t>
            </a:r>
          </a:p>
          <a:p>
            <a:pPr algn="just"/>
            <a:r>
              <a:rPr lang="en-IN" sz="1800" b="1" dirty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void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run(){</a:t>
            </a:r>
          </a:p>
          <a:p>
            <a:pPr algn="just"/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      </a:t>
            </a:r>
            <a:r>
              <a:rPr lang="en-IN" sz="18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System.out.println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("running safely");</a:t>
            </a:r>
          </a:p>
          <a:p>
            <a:pPr algn="just"/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   }    </a:t>
            </a:r>
          </a:p>
          <a:p>
            <a:pPr algn="just"/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  public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</a:t>
            </a:r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static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</a:t>
            </a:r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void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main(String </a:t>
            </a:r>
            <a:r>
              <a:rPr lang="en-IN" sz="18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args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[]){  </a:t>
            </a:r>
          </a:p>
          <a:p>
            <a:pPr algn="just"/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    Bike </a:t>
            </a:r>
            <a:r>
              <a:rPr lang="en-IN" sz="18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obj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= </a:t>
            </a:r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new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Honda4();  </a:t>
            </a:r>
          </a:p>
          <a:p>
            <a:pPr algn="just"/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     </a:t>
            </a:r>
            <a:r>
              <a:rPr lang="en-IN" sz="18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obj.run</a:t>
            </a:r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();  </a:t>
            </a:r>
          </a:p>
          <a:p>
            <a:pPr algn="just"/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  }  </a:t>
            </a:r>
          </a:p>
          <a:p>
            <a:pPr algn="just"/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}  </a:t>
            </a:r>
          </a:p>
          <a:p>
            <a:pPr algn="just"/>
            <a:endParaRPr lang="en-IN" sz="18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IN" sz="18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Output:</a:t>
            </a:r>
          </a:p>
          <a:p>
            <a:pPr algn="just"/>
            <a:r>
              <a:rPr lang="en-IN" sz="18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Running safely</a:t>
            </a:r>
          </a:p>
          <a:p>
            <a:pPr algn="just"/>
            <a:endParaRPr lang="en-GB" b="0" i="0" dirty="0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FF337-2CD6-6DEB-909E-B0EDF427EEAF}"/>
              </a:ext>
            </a:extLst>
          </p:cNvPr>
          <p:cNvSpPr txBox="1"/>
          <p:nvPr/>
        </p:nvSpPr>
        <p:spPr>
          <a:xfrm>
            <a:off x="531812" y="5569803"/>
            <a:ext cx="10896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Rule: </a:t>
            </a:r>
            <a:r>
              <a:rPr lang="en-GB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If you are extending an abstract class that has an abstract method, you must either provide the implementation of the method or make this class abstract.</a:t>
            </a:r>
          </a:p>
        </p:txBody>
      </p:sp>
    </p:spTree>
    <p:extLst>
      <p:ext uri="{BB962C8B-B14F-4D97-AF65-F5344CB8AC3E}">
        <p14:creationId xmlns:p14="http://schemas.microsoft.com/office/powerpoint/2010/main" val="23773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Interface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1DA5D-EC70-A4AE-CEF4-6FD11109816B}"/>
              </a:ext>
            </a:extLst>
          </p:cNvPr>
          <p:cNvSpPr txBox="1"/>
          <p:nvPr/>
        </p:nvSpPr>
        <p:spPr>
          <a:xfrm>
            <a:off x="1141412" y="838200"/>
            <a:ext cx="106609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An </a:t>
            </a:r>
            <a:r>
              <a:rPr lang="en-GB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interface in Java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is a blueprint of a class. It has </a:t>
            </a:r>
            <a:r>
              <a:rPr lang="en-GB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static constants and abstract 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methods.</a:t>
            </a:r>
          </a:p>
          <a:p>
            <a:pPr algn="just"/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interface in Java is </a:t>
            </a:r>
            <a:r>
              <a:rPr lang="en-GB" sz="20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mechanism to achieve </a:t>
            </a:r>
            <a:r>
              <a:rPr lang="en-GB" sz="2000" b="0" i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abstraction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</a:t>
            </a:r>
          </a:p>
        </p:txBody>
      </p:sp>
      <p:pic>
        <p:nvPicPr>
          <p:cNvPr id="3074" name="Picture 2" descr="Why use Java Interface">
            <a:extLst>
              <a:ext uri="{FF2B5EF4-FFF2-40B4-BE49-F238E27FC236}">
                <a16:creationId xmlns:a16="http://schemas.microsoft.com/office/drawing/2014/main" id="{7704C89B-22D0-52B7-7D7B-FF34665E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" y="2314575"/>
            <a:ext cx="49149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B94BF-204A-3FBE-E386-24D422A99DD2}"/>
              </a:ext>
            </a:extLst>
          </p:cNvPr>
          <p:cNvSpPr txBox="1"/>
          <p:nvPr/>
        </p:nvSpPr>
        <p:spPr>
          <a:xfrm>
            <a:off x="684212" y="1873053"/>
            <a:ext cx="6203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Why use Java interface?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189B0-838A-F84F-DB89-7189D52407B5}"/>
              </a:ext>
            </a:extLst>
          </p:cNvPr>
          <p:cNvSpPr txBox="1"/>
          <p:nvPr/>
        </p:nvSpPr>
        <p:spPr>
          <a:xfrm>
            <a:off x="5484812" y="1622285"/>
            <a:ext cx="6889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Syntax:</a:t>
            </a:r>
          </a:p>
          <a:p>
            <a:pPr algn="just"/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/>
            <a:r>
              <a:rPr lang="en-GB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interface</a:t>
            </a: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&lt;</a:t>
            </a:r>
            <a:r>
              <a:rPr lang="en-GB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interface_name</a:t>
            </a: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&gt;{  </a:t>
            </a:r>
          </a:p>
          <a:p>
            <a:pPr algn="just"/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   // declare constant fields  </a:t>
            </a:r>
          </a:p>
          <a:p>
            <a:pPr algn="just"/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   // declare methods that abstract by default.  </a:t>
            </a:r>
          </a:p>
          <a:p>
            <a:pPr algn="just"/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} 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B98DF-E5B8-2AD2-94E2-7B561681BCF3}"/>
              </a:ext>
            </a:extLst>
          </p:cNvPr>
          <p:cNvSpPr txBox="1"/>
          <p:nvPr/>
        </p:nvSpPr>
        <p:spPr>
          <a:xfrm>
            <a:off x="5484812" y="4107419"/>
            <a:ext cx="67040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</a:rPr>
              <a:t>Interface fields are public, static and final by default, and the methods are public and abstract.</a:t>
            </a:r>
            <a:endParaRPr lang="en-IN" dirty="0"/>
          </a:p>
        </p:txBody>
      </p:sp>
      <p:pic>
        <p:nvPicPr>
          <p:cNvPr id="3076" name="Picture 4" descr="interface in java">
            <a:extLst>
              <a:ext uri="{FF2B5EF4-FFF2-40B4-BE49-F238E27FC236}">
                <a16:creationId xmlns:a16="http://schemas.microsoft.com/office/drawing/2014/main" id="{C58AE642-5CA4-2806-4899-9C5272BC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4" y="5112246"/>
            <a:ext cx="61055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Interface </a:t>
            </a:r>
          </a:p>
        </p:txBody>
      </p:sp>
      <p:pic>
        <p:nvPicPr>
          <p:cNvPr id="4098" name="Picture 2" descr="The relationship between class and interface">
            <a:extLst>
              <a:ext uri="{FF2B5EF4-FFF2-40B4-BE49-F238E27FC236}">
                <a16:creationId xmlns:a16="http://schemas.microsoft.com/office/drawing/2014/main" id="{F9187953-CD07-A08C-5B24-58FB38243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5" r="8476" b="27026"/>
          <a:stretch/>
        </p:blipFill>
        <p:spPr bwMode="auto">
          <a:xfrm>
            <a:off x="74612" y="2660375"/>
            <a:ext cx="607038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53E15-536C-9DDB-BC0B-F168D091B893}"/>
              </a:ext>
            </a:extLst>
          </p:cNvPr>
          <p:cNvSpPr txBox="1"/>
          <p:nvPr/>
        </p:nvSpPr>
        <p:spPr>
          <a:xfrm>
            <a:off x="163926" y="1748135"/>
            <a:ext cx="6463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relation between class &amp; interface: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EB6A2-F732-DABF-9F3D-B67B19D9B6FA}"/>
              </a:ext>
            </a:extLst>
          </p:cNvPr>
          <p:cNvSpPr txBox="1"/>
          <p:nvPr/>
        </p:nvSpPr>
        <p:spPr>
          <a:xfrm>
            <a:off x="6412326" y="0"/>
            <a:ext cx="646388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i="0" dirty="0">
                <a:solidFill>
                  <a:schemeClr val="accent1">
                    <a:lumMod val="50000"/>
                  </a:schemeClr>
                </a:solidFill>
                <a:effectLst/>
              </a:rPr>
              <a:t>Example</a:t>
            </a:r>
            <a:r>
              <a:rPr lang="en-IN" i="0" dirty="0">
                <a:effectLst/>
              </a:rPr>
              <a:t>:</a:t>
            </a:r>
          </a:p>
          <a:p>
            <a:pPr algn="just"/>
            <a:endParaRPr lang="en-IN" i="0" dirty="0">
              <a:effectLst/>
            </a:endParaRPr>
          </a:p>
          <a:p>
            <a:pPr algn="just"/>
            <a:r>
              <a:rPr lang="en-IN" i="0" dirty="0">
                <a:effectLst/>
              </a:rPr>
              <a:t>interface printable{  </a:t>
            </a:r>
          </a:p>
          <a:p>
            <a:pPr algn="just"/>
            <a:r>
              <a:rPr lang="en-IN" dirty="0"/>
              <a:t>    </a:t>
            </a:r>
            <a:r>
              <a:rPr lang="en-IN" i="0" dirty="0">
                <a:effectLst/>
              </a:rPr>
              <a:t>void print();  </a:t>
            </a:r>
          </a:p>
          <a:p>
            <a:pPr algn="just"/>
            <a:r>
              <a:rPr lang="en-IN" i="0" dirty="0">
                <a:effectLst/>
              </a:rPr>
              <a:t>}  </a:t>
            </a:r>
          </a:p>
          <a:p>
            <a:pPr algn="just"/>
            <a:r>
              <a:rPr lang="en-IN" i="0" dirty="0">
                <a:effectLst/>
              </a:rPr>
              <a:t>class A6 </a:t>
            </a:r>
            <a:r>
              <a:rPr lang="en-IN" i="0" dirty="0">
                <a:solidFill>
                  <a:schemeClr val="accent2">
                    <a:lumMod val="75000"/>
                  </a:schemeClr>
                </a:solidFill>
                <a:effectLst/>
              </a:rPr>
              <a:t>implements</a:t>
            </a:r>
            <a:r>
              <a:rPr lang="en-IN" i="0" dirty="0">
                <a:effectLst/>
              </a:rPr>
              <a:t> printable{  </a:t>
            </a:r>
          </a:p>
          <a:p>
            <a:pPr algn="just"/>
            <a:r>
              <a:rPr lang="en-IN" i="0" dirty="0">
                <a:effectLst/>
              </a:rPr>
              <a:t>public void print()</a:t>
            </a:r>
          </a:p>
          <a:p>
            <a:pPr algn="just"/>
            <a:r>
              <a:rPr lang="en-IN" i="0" dirty="0">
                <a:effectLst/>
              </a:rPr>
              <a:t>{</a:t>
            </a:r>
          </a:p>
          <a:p>
            <a:pPr algn="just"/>
            <a:r>
              <a:rPr lang="en-IN" i="0" dirty="0">
                <a:effectLst/>
              </a:rPr>
              <a:t>    </a:t>
            </a:r>
            <a:r>
              <a:rPr lang="en-IN" i="0" dirty="0" err="1">
                <a:effectLst/>
              </a:rPr>
              <a:t>System.out.println</a:t>
            </a:r>
            <a:r>
              <a:rPr lang="en-IN" i="0" dirty="0">
                <a:effectLst/>
              </a:rPr>
              <a:t>("Hello");</a:t>
            </a:r>
          </a:p>
          <a:p>
            <a:pPr algn="just"/>
            <a:r>
              <a:rPr lang="en-IN" i="0" dirty="0">
                <a:effectLst/>
              </a:rPr>
              <a:t>}  </a:t>
            </a:r>
          </a:p>
          <a:p>
            <a:pPr algn="just"/>
            <a:r>
              <a:rPr lang="en-IN" i="0" dirty="0">
                <a:effectLst/>
              </a:rPr>
              <a:t>  </a:t>
            </a:r>
          </a:p>
          <a:p>
            <a:pPr algn="just"/>
            <a:r>
              <a:rPr lang="en-IN" i="0" dirty="0">
                <a:effectLst/>
              </a:rPr>
              <a:t>public static void main(String </a:t>
            </a:r>
            <a:r>
              <a:rPr lang="en-IN" i="0" dirty="0" err="1">
                <a:effectLst/>
              </a:rPr>
              <a:t>args</a:t>
            </a:r>
            <a:r>
              <a:rPr lang="en-IN" i="0" dirty="0">
                <a:effectLst/>
              </a:rPr>
              <a:t>[]){  </a:t>
            </a:r>
          </a:p>
          <a:p>
            <a:pPr algn="just"/>
            <a:r>
              <a:rPr lang="en-IN" i="0" dirty="0">
                <a:effectLst/>
              </a:rPr>
              <a:t>A6 </a:t>
            </a:r>
            <a:r>
              <a:rPr lang="en-IN" i="0" dirty="0" err="1">
                <a:effectLst/>
              </a:rPr>
              <a:t>obj</a:t>
            </a:r>
            <a:r>
              <a:rPr lang="en-IN" i="0" dirty="0">
                <a:effectLst/>
              </a:rPr>
              <a:t> = new A6();  </a:t>
            </a:r>
          </a:p>
          <a:p>
            <a:pPr algn="just"/>
            <a:r>
              <a:rPr lang="en-IN" i="0" dirty="0" err="1">
                <a:effectLst/>
              </a:rPr>
              <a:t>obj.print</a:t>
            </a:r>
            <a:r>
              <a:rPr lang="en-IN" i="0" dirty="0">
                <a:effectLst/>
              </a:rPr>
              <a:t>();  </a:t>
            </a:r>
          </a:p>
          <a:p>
            <a:pPr algn="just"/>
            <a:r>
              <a:rPr lang="en-IN" i="0" dirty="0">
                <a:effectLst/>
              </a:rPr>
              <a:t> }  </a:t>
            </a:r>
          </a:p>
          <a:p>
            <a:pPr algn="just"/>
            <a:r>
              <a:rPr lang="en-IN" i="0" dirty="0">
                <a:effectLst/>
              </a:rPr>
              <a:t>}  </a:t>
            </a:r>
            <a:endParaRPr lang="en-IN" dirty="0"/>
          </a:p>
          <a:p>
            <a:pPr algn="just"/>
            <a:r>
              <a:rPr lang="en-IN" b="1" i="0" dirty="0">
                <a:effectLst/>
              </a:rPr>
              <a:t>Output</a:t>
            </a:r>
            <a:r>
              <a:rPr lang="en-IN" i="0" dirty="0">
                <a:effectLst/>
              </a:rPr>
              <a:t>:</a:t>
            </a:r>
          </a:p>
          <a:p>
            <a:pPr algn="just"/>
            <a:r>
              <a:rPr lang="en-IN" dirty="0"/>
              <a:t>Hello</a:t>
            </a:r>
            <a:endParaRPr lang="en-IN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66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1197911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Multiple inheritance in JAVA using interface</a:t>
            </a:r>
          </a:p>
        </p:txBody>
      </p:sp>
      <p:pic>
        <p:nvPicPr>
          <p:cNvPr id="5122" name="Picture 2" descr=" multiple inheritance in java">
            <a:extLst>
              <a:ext uri="{FF2B5EF4-FFF2-40B4-BE49-F238E27FC236}">
                <a16:creationId xmlns:a16="http://schemas.microsoft.com/office/drawing/2014/main" id="{C3872D7D-514B-010B-05E7-54FB895B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1" y="2334624"/>
            <a:ext cx="5502276" cy="21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BF062-CF97-4B44-20ED-7979BCD1E335}"/>
              </a:ext>
            </a:extLst>
          </p:cNvPr>
          <p:cNvSpPr txBox="1"/>
          <p:nvPr/>
        </p:nvSpPr>
        <p:spPr>
          <a:xfrm>
            <a:off x="1293812" y="762000"/>
            <a:ext cx="9844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</a:rPr>
              <a:t>If a class implements multiple interfaces, or an interface extends multiple interfaces, it is known as multiple inheritance.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EF9CB-459D-939B-74AE-C52E211C0B18}"/>
              </a:ext>
            </a:extLst>
          </p:cNvPr>
          <p:cNvSpPr txBox="1"/>
          <p:nvPr/>
        </p:nvSpPr>
        <p:spPr>
          <a:xfrm>
            <a:off x="5713412" y="1600200"/>
            <a:ext cx="851963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effectLst/>
              </a:rPr>
              <a:t>interface</a:t>
            </a:r>
            <a:r>
              <a:rPr lang="en-IN" sz="2000" b="0" i="0" dirty="0">
                <a:effectLst/>
              </a:rPr>
              <a:t> Printable{  </a:t>
            </a:r>
          </a:p>
          <a:p>
            <a:pPr algn="just"/>
            <a:r>
              <a:rPr lang="en-IN" sz="2000" b="1" i="0" dirty="0">
                <a:effectLst/>
              </a:rPr>
              <a:t>    void</a:t>
            </a:r>
            <a:r>
              <a:rPr lang="en-IN" sz="2000" b="0" i="0" dirty="0">
                <a:effectLst/>
              </a:rPr>
              <a:t> print();  </a:t>
            </a:r>
          </a:p>
          <a:p>
            <a:pPr algn="just"/>
            <a:r>
              <a:rPr lang="en-IN" sz="2000" b="0" i="0" dirty="0">
                <a:effectLst/>
              </a:rPr>
              <a:t>}  </a:t>
            </a:r>
          </a:p>
          <a:p>
            <a:pPr algn="just"/>
            <a:r>
              <a:rPr lang="en-IN" sz="2000" b="1" i="0" dirty="0">
                <a:effectLst/>
              </a:rPr>
              <a:t>interface</a:t>
            </a:r>
            <a:r>
              <a:rPr lang="en-IN" sz="2000" b="0" i="0" dirty="0">
                <a:effectLst/>
              </a:rPr>
              <a:t> Showable{  </a:t>
            </a:r>
          </a:p>
          <a:p>
            <a:pPr algn="just"/>
            <a:r>
              <a:rPr lang="en-IN" sz="2000" b="1" i="0" dirty="0">
                <a:effectLst/>
              </a:rPr>
              <a:t>    void</a:t>
            </a:r>
            <a:r>
              <a:rPr lang="en-IN" sz="2000" b="0" i="0" dirty="0">
                <a:effectLst/>
              </a:rPr>
              <a:t> print();  </a:t>
            </a:r>
          </a:p>
          <a:p>
            <a:pPr algn="just"/>
            <a:r>
              <a:rPr lang="en-IN" sz="2000" b="0" i="0" dirty="0">
                <a:effectLst/>
              </a:rPr>
              <a:t>}  </a:t>
            </a:r>
          </a:p>
          <a:p>
            <a:pPr algn="just"/>
            <a:r>
              <a:rPr lang="en-IN" sz="2000" b="0" i="0" dirty="0">
                <a:effectLst/>
              </a:rPr>
              <a:t>  </a:t>
            </a:r>
          </a:p>
          <a:p>
            <a:pPr algn="just"/>
            <a:r>
              <a:rPr lang="en-IN" sz="2000" b="1" i="0" dirty="0">
                <a:effectLst/>
              </a:rPr>
              <a:t>class</a:t>
            </a:r>
            <a:r>
              <a:rPr lang="en-IN" sz="2000" b="0" i="0" dirty="0">
                <a:effectLst/>
              </a:rPr>
              <a:t> TestInterface3 </a:t>
            </a:r>
            <a:r>
              <a:rPr lang="en-IN" sz="2000" b="1" i="0" dirty="0">
                <a:effectLst/>
              </a:rPr>
              <a:t>implements</a:t>
            </a:r>
            <a:r>
              <a:rPr lang="en-IN" sz="2000" b="0" i="0" dirty="0">
                <a:effectLst/>
              </a:rPr>
              <a:t> Printable, Showable</a:t>
            </a:r>
          </a:p>
          <a:p>
            <a:pPr algn="just"/>
            <a:r>
              <a:rPr lang="en-IN" sz="2000" b="0" i="0" dirty="0">
                <a:effectLst/>
              </a:rPr>
              <a:t>{  </a:t>
            </a:r>
          </a:p>
          <a:p>
            <a:pPr algn="just"/>
            <a:r>
              <a:rPr lang="en-IN" sz="2000" b="1" i="0" dirty="0">
                <a:effectLst/>
              </a:rPr>
              <a:t>public</a:t>
            </a:r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void</a:t>
            </a:r>
            <a:r>
              <a:rPr lang="en-IN" sz="2000" b="0" i="0" dirty="0">
                <a:effectLst/>
              </a:rPr>
              <a:t> print(){</a:t>
            </a:r>
          </a:p>
          <a:p>
            <a:pPr algn="just"/>
            <a:r>
              <a:rPr lang="en-IN" sz="2000" dirty="0"/>
              <a:t>    </a:t>
            </a:r>
            <a:r>
              <a:rPr lang="en-IN" sz="2000" b="0" i="0" dirty="0" err="1">
                <a:effectLst/>
              </a:rPr>
              <a:t>System.out.println</a:t>
            </a:r>
            <a:r>
              <a:rPr lang="en-IN" sz="2000" b="0" i="0" dirty="0">
                <a:effectLst/>
              </a:rPr>
              <a:t>("Hello");</a:t>
            </a:r>
          </a:p>
          <a:p>
            <a:pPr algn="just"/>
            <a:r>
              <a:rPr lang="en-IN" sz="2000" b="0" i="0" dirty="0">
                <a:effectLst/>
              </a:rPr>
              <a:t>}  </a:t>
            </a:r>
          </a:p>
          <a:p>
            <a:pPr algn="just"/>
            <a:r>
              <a:rPr lang="en-IN" sz="2000" b="1" i="0" dirty="0">
                <a:effectLst/>
              </a:rPr>
              <a:t>public</a:t>
            </a:r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static</a:t>
            </a:r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void</a:t>
            </a:r>
            <a:r>
              <a:rPr lang="en-IN" sz="2000" b="0" i="0" dirty="0">
                <a:effectLst/>
              </a:rPr>
              <a:t> main(String </a:t>
            </a:r>
            <a:r>
              <a:rPr lang="en-IN" sz="2000" b="0" i="0" dirty="0" err="1">
                <a:effectLst/>
              </a:rPr>
              <a:t>args</a:t>
            </a:r>
            <a:r>
              <a:rPr lang="en-IN" sz="2000" b="0" i="0" dirty="0">
                <a:effectLst/>
              </a:rPr>
              <a:t>[]){  </a:t>
            </a:r>
          </a:p>
          <a:p>
            <a:pPr algn="just"/>
            <a:r>
              <a:rPr lang="en-IN" sz="2000" b="0" i="0" dirty="0">
                <a:effectLst/>
              </a:rPr>
              <a:t>   TestInterface3 </a:t>
            </a:r>
            <a:r>
              <a:rPr lang="en-IN" sz="2000" b="0" i="0" dirty="0" err="1">
                <a:effectLst/>
              </a:rPr>
              <a:t>obj</a:t>
            </a:r>
            <a:r>
              <a:rPr lang="en-IN" sz="2000" b="0" i="0" dirty="0">
                <a:effectLst/>
              </a:rPr>
              <a:t> = </a:t>
            </a:r>
            <a:r>
              <a:rPr lang="en-IN" sz="2000" b="1" i="0" dirty="0">
                <a:effectLst/>
              </a:rPr>
              <a:t>new</a:t>
            </a:r>
            <a:r>
              <a:rPr lang="en-IN" sz="2000" b="0" i="0" dirty="0">
                <a:effectLst/>
              </a:rPr>
              <a:t> TestInterface3();  </a:t>
            </a:r>
          </a:p>
          <a:p>
            <a:pPr algn="just"/>
            <a:r>
              <a:rPr lang="en-IN" sz="2000" b="0" i="0" dirty="0">
                <a:effectLst/>
              </a:rPr>
              <a:t>   </a:t>
            </a:r>
            <a:r>
              <a:rPr lang="en-IN" sz="2000" b="0" i="0" dirty="0" err="1">
                <a:effectLst/>
              </a:rPr>
              <a:t>obj.print</a:t>
            </a:r>
            <a:r>
              <a:rPr lang="en-IN" sz="2000" b="0" i="0" dirty="0">
                <a:effectLst/>
              </a:rPr>
              <a:t>();  //Hello printed</a:t>
            </a:r>
          </a:p>
          <a:p>
            <a:pPr algn="just"/>
            <a:r>
              <a:rPr lang="en-IN" sz="2000" b="0" i="0" dirty="0">
                <a:effectLst/>
              </a:rPr>
              <a:t> }  </a:t>
            </a:r>
          </a:p>
          <a:p>
            <a:pPr algn="just"/>
            <a:r>
              <a:rPr lang="en-IN" sz="2000" b="0" i="0" dirty="0">
                <a:effectLst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3035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116890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Abstract class VS Interface</a:t>
            </a:r>
          </a:p>
        </p:txBody>
      </p:sp>
      <p:pic>
        <p:nvPicPr>
          <p:cNvPr id="6146" name="Picture 2" descr="Abstract Class vs Interface - Wipe Out all your Doubts! - TechVidvan">
            <a:extLst>
              <a:ext uri="{FF2B5EF4-FFF2-40B4-BE49-F238E27FC236}">
                <a16:creationId xmlns:a16="http://schemas.microsoft.com/office/drawing/2014/main" id="{737F64D6-9B02-CB8F-60F0-7D83D1E9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8"/>
          <a:stretch/>
        </p:blipFill>
        <p:spPr bwMode="auto">
          <a:xfrm>
            <a:off x="1446212" y="1828800"/>
            <a:ext cx="907426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116890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Data hiding VS Abstraction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A3F1C4-4AA6-359C-715E-E88A425FB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24951"/>
              </p:ext>
            </p:extLst>
          </p:nvPr>
        </p:nvGraphicFramePr>
        <p:xfrm>
          <a:off x="684212" y="1447800"/>
          <a:ext cx="10972800" cy="4829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7212">
                  <a:extLst>
                    <a:ext uri="{9D8B030D-6E8A-4147-A177-3AD203B41FA5}">
                      <a16:colId xmlns:a16="http://schemas.microsoft.com/office/drawing/2014/main" val="1277042816"/>
                    </a:ext>
                  </a:extLst>
                </a:gridCol>
                <a:gridCol w="5112794">
                  <a:extLst>
                    <a:ext uri="{9D8B030D-6E8A-4147-A177-3AD203B41FA5}">
                      <a16:colId xmlns:a16="http://schemas.microsoft.com/office/drawing/2014/main" val="3000519507"/>
                    </a:ext>
                  </a:extLst>
                </a:gridCol>
                <a:gridCol w="5112794">
                  <a:extLst>
                    <a:ext uri="{9D8B030D-6E8A-4147-A177-3AD203B41FA5}">
                      <a16:colId xmlns:a16="http://schemas.microsoft.com/office/drawing/2014/main" val="1530315627"/>
                    </a:ext>
                  </a:extLst>
                </a:gridCol>
              </a:tblGrid>
              <a:tr h="199292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S.No.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Abstraction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Data Hiding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944682"/>
                  </a:ext>
                </a:extLst>
              </a:tr>
              <a:tr h="1184031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The process of hiding the implantation details and showing only the functionality of program is referred to as abstraction.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The process of hiding important and sensitive data from any unintended access is known as data hiding.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extLst>
                  <a:ext uri="{0D108BD9-81ED-4DB2-BD59-A6C34878D82A}">
                    <a16:rowId xmlns:a16="http://schemas.microsoft.com/office/drawing/2014/main" val="2223316330"/>
                  </a:ext>
                </a:extLst>
              </a:tr>
              <a:tr h="9026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Abstraction helps in extracting relevant information from a larger set of information.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Data hiding helps to increase safety by preventing outside attacks.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extLst>
                  <a:ext uri="{0D108BD9-81ED-4DB2-BD59-A6C34878D82A}">
                    <a16:rowId xmlns:a16="http://schemas.microsoft.com/office/drawing/2014/main" val="3264536839"/>
                  </a:ext>
                </a:extLst>
              </a:tr>
              <a:tr h="6213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3.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Abstraction focuses on reducing the complexity of code.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The purpose of data hiding is to achieve data encapsulation.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extLst>
                  <a:ext uri="{0D108BD9-81ED-4DB2-BD59-A6C34878D82A}">
                    <a16:rowId xmlns:a16="http://schemas.microsoft.com/office/drawing/2014/main" val="4291024251"/>
                  </a:ext>
                </a:extLst>
              </a:tr>
              <a:tr h="6213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4.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Abstraction solves the design level problems.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</a:rPr>
                        <a:t>Data hiding solves the implementation level problems.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extLst>
                  <a:ext uri="{0D108BD9-81ED-4DB2-BD59-A6C34878D82A}">
                    <a16:rowId xmlns:a16="http://schemas.microsoft.com/office/drawing/2014/main" val="1567980824"/>
                  </a:ext>
                </a:extLst>
              </a:tr>
              <a:tr h="10433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5.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</a:rPr>
                        <a:t>There are three types of data abstractions namely, procedural abstraction, data abstraction, and control abstraction.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Data hiding is not divided into subtypes.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308" marR="29308" marT="29308" marB="29308"/>
                </a:tc>
                <a:extLst>
                  <a:ext uri="{0D108BD9-81ED-4DB2-BD59-A6C34878D82A}">
                    <a16:rowId xmlns:a16="http://schemas.microsoft.com/office/drawing/2014/main" val="92882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29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1241</TotalTime>
  <Words>556</Words>
  <Application>Microsoft Office PowerPoint</Application>
  <PresentationFormat>Custom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Constantia</vt:lpstr>
      <vt:lpstr>Verdana</vt:lpstr>
      <vt:lpstr>Wingdings</vt:lpstr>
      <vt:lpstr>Cooking 16x9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426</cp:revision>
  <dcterms:created xsi:type="dcterms:W3CDTF">2021-12-19T05:09:16Z</dcterms:created>
  <dcterms:modified xsi:type="dcterms:W3CDTF">2023-03-04T16:31:48Z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