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75" r:id="rId6"/>
    <p:sldId id="320" r:id="rId7"/>
    <p:sldId id="313" r:id="rId8"/>
    <p:sldId id="295" r:id="rId9"/>
    <p:sldId id="316" r:id="rId10"/>
    <p:sldId id="319" r:id="rId11"/>
    <p:sldId id="307" r:id="rId12"/>
    <p:sldId id="317" r:id="rId13"/>
    <p:sldId id="321" r:id="rId14"/>
    <p:sldId id="322" r:id="rId15"/>
    <p:sldId id="323" r:id="rId16"/>
    <p:sldId id="324" r:id="rId17"/>
    <p:sldId id="318" r:id="rId18"/>
    <p:sldId id="259"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492" autoAdjust="0"/>
  </p:normalViewPr>
  <p:slideViewPr>
    <p:cSldViewPr>
      <p:cViewPr varScale="1">
        <p:scale>
          <a:sx n="69" d="100"/>
          <a:sy n="69" d="100"/>
        </p:scale>
        <p:origin x="726"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3/19/2023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3/19/2023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3/19/2023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3/19/2023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930176707"/>
              </p:ext>
            </p:extLst>
          </p:nvPr>
        </p:nvGraphicFramePr>
        <p:xfrm>
          <a:off x="455612" y="2514600"/>
          <a:ext cx="11041040" cy="242477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Exceptions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Exception Hierarchy</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try catch &amp; finally</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User defined exceptions</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throws vs throw</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400" b="1" kern="1200" dirty="0">
                          <a:solidFill>
                            <a:schemeClr val="dk1"/>
                          </a:solidFill>
                          <a:latin typeface="+mn-lt"/>
                          <a:ea typeface="+mn-ea"/>
                          <a:cs typeface="+mn-cs"/>
                        </a:rPr>
                        <a:t>Methods to print the Exception information</a:t>
                      </a: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4217178428"/>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throws keyword</a:t>
            </a:r>
          </a:p>
        </p:txBody>
      </p:sp>
      <p:sp>
        <p:nvSpPr>
          <p:cNvPr id="5" name="TextBox 4">
            <a:extLst>
              <a:ext uri="{FF2B5EF4-FFF2-40B4-BE49-F238E27FC236}">
                <a16:creationId xmlns:a16="http://schemas.microsoft.com/office/drawing/2014/main" id="{F813AB37-A2CC-9676-9B7E-51BDA43BEE02}"/>
              </a:ext>
            </a:extLst>
          </p:cNvPr>
          <p:cNvSpPr txBox="1"/>
          <p:nvPr/>
        </p:nvSpPr>
        <p:spPr>
          <a:xfrm>
            <a:off x="1020978" y="789710"/>
            <a:ext cx="10146867" cy="6001643"/>
          </a:xfrm>
          <a:prstGeom prst="rect">
            <a:avLst/>
          </a:prstGeom>
          <a:noFill/>
        </p:spPr>
        <p:txBody>
          <a:bodyPr wrap="square">
            <a:spAutoFit/>
          </a:bodyPr>
          <a:lstStyle/>
          <a:p>
            <a:r>
              <a:rPr lang="en-IN" dirty="0"/>
              <a:t>throws is a keyword in Java which is used in the signature of method to indicate that this method might throw one of the listed type exceptions. The caller to these methods has to handle the exception using a try-catch block. </a:t>
            </a:r>
          </a:p>
          <a:p>
            <a:endParaRPr lang="en-IN" b="1" dirty="0"/>
          </a:p>
          <a:p>
            <a:r>
              <a:rPr lang="en-IN" b="1" dirty="0"/>
              <a:t>Syntax:  </a:t>
            </a:r>
          </a:p>
          <a:p>
            <a:endParaRPr lang="en-IN" dirty="0"/>
          </a:p>
          <a:p>
            <a:r>
              <a:rPr lang="en-IN" dirty="0">
                <a:solidFill>
                  <a:schemeClr val="accent1"/>
                </a:solidFill>
              </a:rPr>
              <a:t>type </a:t>
            </a:r>
            <a:r>
              <a:rPr lang="en-IN" dirty="0" err="1">
                <a:solidFill>
                  <a:schemeClr val="accent1"/>
                </a:solidFill>
              </a:rPr>
              <a:t>method_name</a:t>
            </a:r>
            <a:r>
              <a:rPr lang="en-IN" dirty="0">
                <a:solidFill>
                  <a:schemeClr val="accent1"/>
                </a:solidFill>
              </a:rPr>
              <a:t>(parameters) throws </a:t>
            </a:r>
            <a:r>
              <a:rPr lang="en-IN" dirty="0" err="1">
                <a:solidFill>
                  <a:schemeClr val="accent1"/>
                </a:solidFill>
              </a:rPr>
              <a:t>exception_list</a:t>
            </a:r>
            <a:endParaRPr lang="en-IN" dirty="0">
              <a:solidFill>
                <a:schemeClr val="accent1"/>
              </a:solidFill>
            </a:endParaRPr>
          </a:p>
          <a:p>
            <a:endParaRPr lang="en-IN" dirty="0"/>
          </a:p>
          <a:p>
            <a:r>
              <a:rPr lang="en-IN" dirty="0"/>
              <a:t>Here, </a:t>
            </a:r>
            <a:r>
              <a:rPr lang="en-IN" dirty="0" err="1"/>
              <a:t>exception_list</a:t>
            </a:r>
            <a:r>
              <a:rPr lang="en-IN" dirty="0"/>
              <a:t> is a comma separated list of all the </a:t>
            </a:r>
          </a:p>
          <a:p>
            <a:r>
              <a:rPr lang="en-IN" dirty="0"/>
              <a:t>exceptions which a method might throw.</a:t>
            </a:r>
          </a:p>
          <a:p>
            <a:endParaRPr lang="en-IN" dirty="0"/>
          </a:p>
          <a:p>
            <a:r>
              <a:rPr lang="en-IN" b="1" dirty="0"/>
              <a:t>To prevent this compile time error we can handle the exception in two ways:</a:t>
            </a:r>
            <a:r>
              <a:rPr lang="en-IN" dirty="0"/>
              <a:t> </a:t>
            </a:r>
          </a:p>
          <a:p>
            <a:pPr marL="457200" indent="-457200">
              <a:buFont typeface="+mj-lt"/>
              <a:buAutoNum type="arabicPeriod"/>
            </a:pPr>
            <a:endParaRPr lang="en-IN" dirty="0"/>
          </a:p>
          <a:p>
            <a:pPr marL="457200" indent="-457200">
              <a:buFont typeface="+mj-lt"/>
              <a:buAutoNum type="arabicPeriod"/>
            </a:pPr>
            <a:r>
              <a:rPr lang="en-IN" dirty="0"/>
              <a:t>By using try catch</a:t>
            </a:r>
          </a:p>
          <a:p>
            <a:pPr marL="457200" indent="-457200">
              <a:buFont typeface="+mj-lt"/>
              <a:buAutoNum type="arabicPeriod"/>
            </a:pPr>
            <a:r>
              <a:rPr lang="en-IN" dirty="0"/>
              <a:t>By using throws keyword</a:t>
            </a:r>
          </a:p>
        </p:txBody>
      </p:sp>
    </p:spTree>
    <p:extLst>
      <p:ext uri="{BB962C8B-B14F-4D97-AF65-F5344CB8AC3E}">
        <p14:creationId xmlns:p14="http://schemas.microsoft.com/office/powerpoint/2010/main" val="379445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throws keyword</a:t>
            </a:r>
          </a:p>
        </p:txBody>
      </p:sp>
      <p:sp>
        <p:nvSpPr>
          <p:cNvPr id="5" name="TextBox 4">
            <a:extLst>
              <a:ext uri="{FF2B5EF4-FFF2-40B4-BE49-F238E27FC236}">
                <a16:creationId xmlns:a16="http://schemas.microsoft.com/office/drawing/2014/main" id="{F813AB37-A2CC-9676-9B7E-51BDA43BEE02}"/>
              </a:ext>
            </a:extLst>
          </p:cNvPr>
          <p:cNvSpPr txBox="1"/>
          <p:nvPr/>
        </p:nvSpPr>
        <p:spPr>
          <a:xfrm>
            <a:off x="760412" y="1536174"/>
            <a:ext cx="10146867" cy="3785652"/>
          </a:xfrm>
          <a:prstGeom prst="rect">
            <a:avLst/>
          </a:prstGeom>
          <a:noFill/>
        </p:spPr>
        <p:txBody>
          <a:bodyPr wrap="square">
            <a:spAutoFit/>
          </a:bodyPr>
          <a:lstStyle/>
          <a:p>
            <a:r>
              <a:rPr lang="en-GB" b="1" dirty="0"/>
              <a:t>Important points to remember about throws keyword: </a:t>
            </a:r>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r>
              <a:rPr lang="en-GB" dirty="0"/>
              <a:t>throws keyword is required only for checked exception and usage of throws keyword for unchecked exception is meaningless.</a:t>
            </a:r>
          </a:p>
          <a:p>
            <a:endParaRPr lang="en-GB" dirty="0"/>
          </a:p>
          <a:p>
            <a:pPr marL="342900" indent="-342900">
              <a:buFont typeface="Wingdings" panose="05000000000000000000" pitchFamily="2" charset="2"/>
              <a:buChar char="Ø"/>
            </a:pPr>
            <a:r>
              <a:rPr lang="en-GB" dirty="0"/>
              <a:t>throws keyword is required only to convince compiler and usage of throws keyword does not prevent abnormal termination of program.</a:t>
            </a:r>
          </a:p>
          <a:p>
            <a:endParaRPr lang="en-GB" dirty="0"/>
          </a:p>
          <a:p>
            <a:pPr marL="342900" indent="-342900">
              <a:buFont typeface="Wingdings" panose="05000000000000000000" pitchFamily="2" charset="2"/>
              <a:buChar char="Ø"/>
            </a:pPr>
            <a:r>
              <a:rPr lang="en-GB" dirty="0"/>
              <a:t>By the help of throws keyword we can provide information to the caller of the method about the exception.</a:t>
            </a:r>
            <a:endParaRPr lang="en-IN" dirty="0"/>
          </a:p>
        </p:txBody>
      </p:sp>
    </p:spTree>
    <p:extLst>
      <p:ext uri="{BB962C8B-B14F-4D97-AF65-F5344CB8AC3E}">
        <p14:creationId xmlns:p14="http://schemas.microsoft.com/office/powerpoint/2010/main" val="2862975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throws keyword</a:t>
            </a:r>
          </a:p>
        </p:txBody>
      </p:sp>
      <p:sp>
        <p:nvSpPr>
          <p:cNvPr id="5" name="TextBox 4">
            <a:extLst>
              <a:ext uri="{FF2B5EF4-FFF2-40B4-BE49-F238E27FC236}">
                <a16:creationId xmlns:a16="http://schemas.microsoft.com/office/drawing/2014/main" id="{F813AB37-A2CC-9676-9B7E-51BDA43BEE02}"/>
              </a:ext>
            </a:extLst>
          </p:cNvPr>
          <p:cNvSpPr txBox="1"/>
          <p:nvPr/>
        </p:nvSpPr>
        <p:spPr>
          <a:xfrm>
            <a:off x="1217612" y="762001"/>
            <a:ext cx="10146867" cy="2308324"/>
          </a:xfrm>
          <a:prstGeom prst="rect">
            <a:avLst/>
          </a:prstGeom>
          <a:noFill/>
        </p:spPr>
        <p:txBody>
          <a:bodyPr wrap="square">
            <a:spAutoFit/>
          </a:bodyPr>
          <a:lstStyle/>
          <a:p>
            <a:r>
              <a:rPr lang="en-IN" sz="2000" dirty="0"/>
              <a:t>// demonstrate working of throws</a:t>
            </a:r>
          </a:p>
          <a:p>
            <a:endParaRPr lang="en-IN" sz="2000" dirty="0"/>
          </a:p>
          <a:p>
            <a:r>
              <a:rPr lang="en-IN" sz="2000" dirty="0"/>
              <a:t>	</a:t>
            </a:r>
            <a:r>
              <a:rPr lang="en-IN" sz="2000" dirty="0">
                <a:solidFill>
                  <a:schemeClr val="accent1"/>
                </a:solidFill>
              </a:rPr>
              <a:t>static void fun() throws </a:t>
            </a:r>
            <a:r>
              <a:rPr lang="en-IN" sz="2000" dirty="0" err="1">
                <a:solidFill>
                  <a:schemeClr val="accent1"/>
                </a:solidFill>
              </a:rPr>
              <a:t>IllegalAccessException</a:t>
            </a:r>
            <a:endParaRPr lang="en-IN" sz="2000" dirty="0">
              <a:solidFill>
                <a:schemeClr val="accent1"/>
              </a:solidFill>
            </a:endParaRPr>
          </a:p>
          <a:p>
            <a:r>
              <a:rPr lang="en-IN" sz="2000" dirty="0">
                <a:solidFill>
                  <a:schemeClr val="accent1"/>
                </a:solidFill>
              </a:rPr>
              <a:t>	{</a:t>
            </a:r>
          </a:p>
          <a:p>
            <a:r>
              <a:rPr lang="en-IN" sz="2000" dirty="0">
                <a:solidFill>
                  <a:schemeClr val="accent1"/>
                </a:solidFill>
              </a:rPr>
              <a:t>		</a:t>
            </a:r>
            <a:r>
              <a:rPr lang="en-IN" sz="2000" dirty="0" err="1">
                <a:solidFill>
                  <a:schemeClr val="accent1"/>
                </a:solidFill>
              </a:rPr>
              <a:t>System.out.println</a:t>
            </a:r>
            <a:r>
              <a:rPr lang="en-IN" sz="2000" dirty="0">
                <a:solidFill>
                  <a:schemeClr val="accent1"/>
                </a:solidFill>
              </a:rPr>
              <a:t>("Inside fun(). ");</a:t>
            </a:r>
          </a:p>
          <a:p>
            <a:r>
              <a:rPr lang="en-IN" sz="2000" dirty="0">
                <a:solidFill>
                  <a:schemeClr val="accent1"/>
                </a:solidFill>
              </a:rPr>
              <a:t>		throw new </a:t>
            </a:r>
            <a:r>
              <a:rPr lang="en-IN" sz="2000" dirty="0" err="1">
                <a:solidFill>
                  <a:schemeClr val="accent1"/>
                </a:solidFill>
              </a:rPr>
              <a:t>IllegalAccessException</a:t>
            </a:r>
            <a:r>
              <a:rPr lang="en-IN" sz="2000" dirty="0">
                <a:solidFill>
                  <a:schemeClr val="accent1"/>
                </a:solidFill>
              </a:rPr>
              <a:t>("demo");</a:t>
            </a:r>
          </a:p>
          <a:p>
            <a:r>
              <a:rPr lang="en-IN" sz="2000" dirty="0">
                <a:solidFill>
                  <a:schemeClr val="accent1"/>
                </a:solidFill>
              </a:rPr>
              <a:t>	}</a:t>
            </a:r>
          </a:p>
        </p:txBody>
      </p:sp>
      <p:sp>
        <p:nvSpPr>
          <p:cNvPr id="4" name="TextBox 3">
            <a:extLst>
              <a:ext uri="{FF2B5EF4-FFF2-40B4-BE49-F238E27FC236}">
                <a16:creationId xmlns:a16="http://schemas.microsoft.com/office/drawing/2014/main" id="{BA409FFC-6DB5-3376-3994-B5C01D161F53}"/>
              </a:ext>
            </a:extLst>
          </p:cNvPr>
          <p:cNvSpPr txBox="1"/>
          <p:nvPr/>
        </p:nvSpPr>
        <p:spPr>
          <a:xfrm>
            <a:off x="227012" y="3811012"/>
            <a:ext cx="9593423" cy="2923877"/>
          </a:xfrm>
          <a:prstGeom prst="rect">
            <a:avLst/>
          </a:prstGeom>
          <a:noFill/>
        </p:spPr>
        <p:txBody>
          <a:bodyPr wrap="square">
            <a:spAutoFit/>
          </a:bodyPr>
          <a:lstStyle/>
          <a:p>
            <a:r>
              <a:rPr lang="en-IN" sz="2000" dirty="0"/>
              <a:t>                              </a:t>
            </a:r>
            <a:r>
              <a:rPr lang="en-IN" sz="2000" b="1" dirty="0"/>
              <a:t>While calling above method consider below:</a:t>
            </a:r>
          </a:p>
          <a:p>
            <a:r>
              <a:rPr lang="en-IN" sz="2000" dirty="0"/>
              <a:t>                             </a:t>
            </a:r>
            <a:r>
              <a:rPr lang="en-IN" sz="2000" dirty="0">
                <a:solidFill>
                  <a:schemeClr val="accent1"/>
                </a:solidFill>
              </a:rPr>
              <a:t>         try</a:t>
            </a:r>
          </a:p>
          <a:p>
            <a:r>
              <a:rPr lang="en-IN" sz="2000" dirty="0">
                <a:solidFill>
                  <a:schemeClr val="accent1"/>
                </a:solidFill>
              </a:rPr>
              <a:t>		{</a:t>
            </a:r>
          </a:p>
          <a:p>
            <a:r>
              <a:rPr lang="en-IN" sz="2000" dirty="0">
                <a:solidFill>
                  <a:schemeClr val="accent1"/>
                </a:solidFill>
              </a:rPr>
              <a:t>			fun();</a:t>
            </a:r>
          </a:p>
          <a:p>
            <a:r>
              <a:rPr lang="en-IN" sz="2000" dirty="0">
                <a:solidFill>
                  <a:schemeClr val="accent1"/>
                </a:solidFill>
              </a:rPr>
              <a:t>		}</a:t>
            </a:r>
          </a:p>
          <a:p>
            <a:r>
              <a:rPr lang="en-IN" sz="2000" dirty="0">
                <a:solidFill>
                  <a:schemeClr val="accent1"/>
                </a:solidFill>
              </a:rPr>
              <a:t>		catch(</a:t>
            </a:r>
            <a:r>
              <a:rPr lang="en-IN" sz="2000" dirty="0" err="1">
                <a:solidFill>
                  <a:schemeClr val="accent1"/>
                </a:solidFill>
              </a:rPr>
              <a:t>IllegalAccessException</a:t>
            </a:r>
            <a:r>
              <a:rPr lang="en-IN" sz="2000" dirty="0">
                <a:solidFill>
                  <a:schemeClr val="accent1"/>
                </a:solidFill>
              </a:rPr>
              <a:t> e)</a:t>
            </a:r>
          </a:p>
          <a:p>
            <a:r>
              <a:rPr lang="en-IN" sz="2000" dirty="0">
                <a:solidFill>
                  <a:schemeClr val="accent1"/>
                </a:solidFill>
              </a:rPr>
              <a:t>		{</a:t>
            </a:r>
          </a:p>
          <a:p>
            <a:r>
              <a:rPr lang="en-IN" sz="2000" dirty="0">
                <a:solidFill>
                  <a:schemeClr val="accent1"/>
                </a:solidFill>
              </a:rPr>
              <a:t>			</a:t>
            </a:r>
            <a:r>
              <a:rPr lang="en-IN" sz="2000" dirty="0" err="1">
                <a:solidFill>
                  <a:schemeClr val="accent1"/>
                </a:solidFill>
              </a:rPr>
              <a:t>System.out.println</a:t>
            </a:r>
            <a:r>
              <a:rPr lang="en-IN" sz="2000" dirty="0">
                <a:solidFill>
                  <a:schemeClr val="accent1"/>
                </a:solidFill>
              </a:rPr>
              <a:t>("caught in main.");</a:t>
            </a:r>
          </a:p>
          <a:p>
            <a:r>
              <a:rPr lang="en-IN" sz="2000" dirty="0">
                <a:solidFill>
                  <a:schemeClr val="accent1"/>
                </a:solidFill>
              </a:rPr>
              <a:t>		}</a:t>
            </a:r>
          </a:p>
        </p:txBody>
      </p:sp>
    </p:spTree>
    <p:extLst>
      <p:ext uri="{BB962C8B-B14F-4D97-AF65-F5344CB8AC3E}">
        <p14:creationId xmlns:p14="http://schemas.microsoft.com/office/powerpoint/2010/main" val="2039229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155680" cy="762000"/>
          </a:xfrm>
          <a:prstGeom prst="rect">
            <a:avLst/>
          </a:prstGeom>
        </p:spPr>
        <p:txBody>
          <a:bodyPr vert="horz" lIns="121899" tIns="60949" rIns="121899" bIns="60949" rtlCol="0" anchor="b">
            <a:noAutofit/>
          </a:bodyPr>
          <a:lstStyle/>
          <a:p>
            <a:r>
              <a:rPr lang="en-GB" sz="4000" b="1" dirty="0"/>
              <a:t>throw VS throws</a:t>
            </a:r>
            <a:endParaRPr lang="en-US" sz="4000" b="1" dirty="0"/>
          </a:p>
        </p:txBody>
      </p:sp>
      <p:graphicFrame>
        <p:nvGraphicFramePr>
          <p:cNvPr id="2" name="Table 1">
            <a:extLst>
              <a:ext uri="{FF2B5EF4-FFF2-40B4-BE49-F238E27FC236}">
                <a16:creationId xmlns:a16="http://schemas.microsoft.com/office/drawing/2014/main" id="{1B9FB82F-3E39-2B43-013D-01516CC0333B}"/>
              </a:ext>
            </a:extLst>
          </p:cNvPr>
          <p:cNvGraphicFramePr>
            <a:graphicFrameLocks noGrp="1"/>
          </p:cNvGraphicFramePr>
          <p:nvPr/>
        </p:nvGraphicFramePr>
        <p:xfrm>
          <a:off x="379412" y="1524000"/>
          <a:ext cx="10935552" cy="4938547"/>
        </p:xfrm>
        <a:graphic>
          <a:graphicData uri="http://schemas.openxmlformats.org/drawingml/2006/table">
            <a:tbl>
              <a:tblPr/>
              <a:tblGrid>
                <a:gridCol w="5467776">
                  <a:extLst>
                    <a:ext uri="{9D8B030D-6E8A-4147-A177-3AD203B41FA5}">
                      <a16:colId xmlns:a16="http://schemas.microsoft.com/office/drawing/2014/main" val="452513562"/>
                    </a:ext>
                  </a:extLst>
                </a:gridCol>
                <a:gridCol w="5467776">
                  <a:extLst>
                    <a:ext uri="{9D8B030D-6E8A-4147-A177-3AD203B41FA5}">
                      <a16:colId xmlns:a16="http://schemas.microsoft.com/office/drawing/2014/main" val="677837123"/>
                    </a:ext>
                  </a:extLst>
                </a:gridCol>
              </a:tblGrid>
              <a:tr h="353358">
                <a:tc>
                  <a:txBody>
                    <a:bodyPr/>
                    <a:lstStyle/>
                    <a:p>
                      <a:pPr algn="l" fontAlgn="t"/>
                      <a:r>
                        <a:rPr lang="en-IN" sz="2400" dirty="0">
                          <a:solidFill>
                            <a:schemeClr val="bg1"/>
                          </a:solidFill>
                          <a:effectLst/>
                          <a:latin typeface="+mn-lt"/>
                        </a:rPr>
                        <a:t>throw keyword</a:t>
                      </a:r>
                    </a:p>
                  </a:txBody>
                  <a:tcPr marL="45720" marR="45720" anchor="ctr">
                    <a:lnL w="9525" cap="flat" cmpd="sng" algn="ctr">
                      <a:solidFill>
                        <a:srgbClr val="90A225"/>
                      </a:solidFill>
                      <a:prstDash val="solid"/>
                      <a:round/>
                      <a:headEnd type="none" w="med" len="med"/>
                      <a:tailEnd type="none" w="med" len="med"/>
                    </a:lnL>
                    <a:lnR w="9525" cap="flat" cmpd="sng" algn="ctr">
                      <a:solidFill>
                        <a:srgbClr val="90A225"/>
                      </a:solidFill>
                      <a:prstDash val="solid"/>
                      <a:round/>
                      <a:headEnd type="none" w="med" len="med"/>
                      <a:tailEnd type="none" w="med" len="med"/>
                    </a:lnR>
                    <a:lnT w="9525" cap="flat" cmpd="sng" algn="ctr">
                      <a:solidFill>
                        <a:srgbClr val="90A2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tc>
                  <a:txBody>
                    <a:bodyPr/>
                    <a:lstStyle/>
                    <a:p>
                      <a:pPr algn="l" fontAlgn="t"/>
                      <a:r>
                        <a:rPr lang="en-IN" sz="2400" dirty="0">
                          <a:solidFill>
                            <a:schemeClr val="bg1"/>
                          </a:solidFill>
                          <a:effectLst/>
                          <a:latin typeface="+mn-lt"/>
                        </a:rPr>
                        <a:t>throws keyword</a:t>
                      </a:r>
                    </a:p>
                  </a:txBody>
                  <a:tcPr marL="45720" marR="45720" anchor="ctr">
                    <a:lnL w="9525" cap="flat" cmpd="sng" algn="ctr">
                      <a:solidFill>
                        <a:srgbClr val="90A225"/>
                      </a:solidFill>
                      <a:prstDash val="solid"/>
                      <a:round/>
                      <a:headEnd type="none" w="med" len="med"/>
                      <a:tailEnd type="none" w="med" len="med"/>
                    </a:lnL>
                    <a:lnR w="9525" cap="flat" cmpd="sng" algn="ctr">
                      <a:solidFill>
                        <a:srgbClr val="90A225"/>
                      </a:solidFill>
                      <a:prstDash val="solid"/>
                      <a:round/>
                      <a:headEnd type="none" w="med" len="med"/>
                      <a:tailEnd type="none" w="med" len="med"/>
                    </a:lnR>
                    <a:lnT w="9525" cap="flat" cmpd="sng" algn="ctr">
                      <a:solidFill>
                        <a:srgbClr val="90A22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extLst>
                  <a:ext uri="{0D108BD9-81ED-4DB2-BD59-A6C34878D82A}">
                    <a16:rowId xmlns:a16="http://schemas.microsoft.com/office/drawing/2014/main" val="2581069439"/>
                  </a:ext>
                </a:extLst>
              </a:tr>
              <a:tr h="1148415">
                <a:tc>
                  <a:txBody>
                    <a:bodyPr/>
                    <a:lstStyle/>
                    <a:p>
                      <a:pPr algn="just" fontAlgn="t"/>
                      <a:r>
                        <a:rPr lang="en-GB" sz="1800" dirty="0">
                          <a:solidFill>
                            <a:srgbClr val="333333"/>
                          </a:solidFill>
                          <a:effectLst/>
                          <a:latin typeface="+mn-lt"/>
                        </a:rPr>
                        <a:t>Java throw keyword is used throw an exception explicitly in the code, inside the function or the block of code.</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a:solidFill>
                            <a:srgbClr val="333333"/>
                          </a:solidFill>
                          <a:effectLst/>
                          <a:latin typeface="+mn-lt"/>
                        </a:rPr>
                        <a:t>Java throws keyword is used in the method signature to declare an exception which might be thrown by the function while the execution of the code.</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99136741"/>
                  </a:ext>
                </a:extLst>
              </a:tr>
              <a:tr h="1163546">
                <a:tc>
                  <a:txBody>
                    <a:bodyPr/>
                    <a:lstStyle/>
                    <a:p>
                      <a:pPr algn="just" fontAlgn="t"/>
                      <a:r>
                        <a:rPr lang="en-GB" sz="1800" dirty="0">
                          <a:solidFill>
                            <a:srgbClr val="333333"/>
                          </a:solidFill>
                          <a:effectLst/>
                          <a:latin typeface="+mn-lt"/>
                        </a:rPr>
                        <a:t>Using throws keyword, we can declare both checked and unchecked exceptions. </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r>
                        <a:rPr lang="en-GB" sz="1800" dirty="0">
                          <a:solidFill>
                            <a:srgbClr val="333333"/>
                          </a:solidFill>
                          <a:effectLst/>
                          <a:latin typeface="+mn-lt"/>
                        </a:rPr>
                        <a:t>However, the throws keyword can be used to propagate checked exceptions only.</a:t>
                      </a:r>
                      <a:endParaRPr lang="en-IN" sz="1800" dirty="0">
                        <a:latin typeface="+mn-lt"/>
                      </a:endParaRPr>
                    </a:p>
                  </a:txBody>
                  <a:tcPr marL="45720" marR="45720" anchor="ctr">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217710869"/>
                  </a:ext>
                </a:extLst>
              </a:tr>
              <a:tr h="618377">
                <a:tc>
                  <a:txBody>
                    <a:bodyPr/>
                    <a:lstStyle/>
                    <a:p>
                      <a:pPr algn="just" fontAlgn="t"/>
                      <a:r>
                        <a:rPr lang="en-GB" sz="1800">
                          <a:solidFill>
                            <a:srgbClr val="333333"/>
                          </a:solidFill>
                          <a:effectLst/>
                          <a:latin typeface="+mn-lt"/>
                        </a:rPr>
                        <a:t>The throw keyword is followed by an instance of Exception to be thrown.</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n-lt"/>
                        </a:rPr>
                        <a:t>The throws keyword is followed by class names of Exceptions to be thrown.</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5206246"/>
                  </a:ext>
                </a:extLst>
              </a:tr>
              <a:tr h="353358">
                <a:tc>
                  <a:txBody>
                    <a:bodyPr/>
                    <a:lstStyle/>
                    <a:p>
                      <a:pPr algn="just" fontAlgn="t"/>
                      <a:r>
                        <a:rPr lang="en-GB" sz="1800">
                          <a:solidFill>
                            <a:srgbClr val="333333"/>
                          </a:solidFill>
                          <a:effectLst/>
                          <a:latin typeface="+mn-lt"/>
                        </a:rPr>
                        <a:t>throw is used within the method.</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800" dirty="0">
                          <a:solidFill>
                            <a:srgbClr val="333333"/>
                          </a:solidFill>
                          <a:effectLst/>
                          <a:latin typeface="+mn-lt"/>
                        </a:rPr>
                        <a:t>throws is used with the method signature.</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57095043"/>
                  </a:ext>
                </a:extLst>
              </a:tr>
              <a:tr h="1163546">
                <a:tc>
                  <a:txBody>
                    <a:bodyPr/>
                    <a:lstStyle/>
                    <a:p>
                      <a:pPr algn="just" fontAlgn="t"/>
                      <a:r>
                        <a:rPr lang="en-GB" sz="1800" dirty="0">
                          <a:solidFill>
                            <a:srgbClr val="333333"/>
                          </a:solidFill>
                          <a:effectLst/>
                          <a:latin typeface="+mn-lt"/>
                        </a:rPr>
                        <a:t>We are allowed to throw only one exception at a time i.e. we cannot throw multiple exceptions.</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800" dirty="0">
                          <a:solidFill>
                            <a:srgbClr val="333333"/>
                          </a:solidFill>
                          <a:effectLst/>
                          <a:latin typeface="+mn-lt"/>
                        </a:rPr>
                        <a:t>We can declare multiple exceptions using throws keyword that can be thrown by the method. For example, main() throws </a:t>
                      </a:r>
                      <a:r>
                        <a:rPr lang="en-GB" sz="1800" dirty="0" err="1">
                          <a:solidFill>
                            <a:srgbClr val="333333"/>
                          </a:solidFill>
                          <a:effectLst/>
                          <a:latin typeface="+mn-lt"/>
                        </a:rPr>
                        <a:t>IOException</a:t>
                      </a:r>
                      <a:r>
                        <a:rPr lang="en-GB" sz="1800" dirty="0">
                          <a:solidFill>
                            <a:srgbClr val="333333"/>
                          </a:solidFill>
                          <a:effectLst/>
                          <a:latin typeface="+mn-lt"/>
                        </a:rPr>
                        <a:t>, </a:t>
                      </a:r>
                      <a:r>
                        <a:rPr lang="en-GB" sz="1800" dirty="0" err="1">
                          <a:solidFill>
                            <a:srgbClr val="333333"/>
                          </a:solidFill>
                          <a:effectLst/>
                          <a:latin typeface="+mn-lt"/>
                        </a:rPr>
                        <a:t>SQLException</a:t>
                      </a:r>
                      <a:r>
                        <a:rPr lang="en-GB" sz="1800" dirty="0">
                          <a:solidFill>
                            <a:srgbClr val="333333"/>
                          </a:solidFill>
                          <a:effectLst/>
                          <a:latin typeface="+mn-lt"/>
                        </a:rPr>
                        <a:t>.</a:t>
                      </a:r>
                    </a:p>
                  </a:txBody>
                  <a:tcPr marL="45720" marR="45720"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18966496"/>
                  </a:ext>
                </a:extLst>
              </a:tr>
            </a:tbl>
          </a:graphicData>
        </a:graphic>
      </p:graphicFrame>
    </p:spTree>
    <p:extLst>
      <p:ext uri="{BB962C8B-B14F-4D97-AF65-F5344CB8AC3E}">
        <p14:creationId xmlns:p14="http://schemas.microsoft.com/office/powerpoint/2010/main" val="375812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155680" cy="762000"/>
          </a:xfrm>
          <a:prstGeom prst="rect">
            <a:avLst/>
          </a:prstGeom>
        </p:spPr>
        <p:txBody>
          <a:bodyPr vert="horz" lIns="121899" tIns="60949" rIns="121899" bIns="60949" rtlCol="0" anchor="b">
            <a:noAutofit/>
          </a:bodyPr>
          <a:lstStyle/>
          <a:p>
            <a:r>
              <a:rPr lang="en-GB" sz="4000" b="1" dirty="0"/>
              <a:t>Methods to print the Exception information</a:t>
            </a:r>
            <a:endParaRPr lang="en-US" sz="4000" b="1" dirty="0"/>
          </a:p>
        </p:txBody>
      </p:sp>
      <p:sp>
        <p:nvSpPr>
          <p:cNvPr id="6" name="TextBox 5">
            <a:extLst>
              <a:ext uri="{FF2B5EF4-FFF2-40B4-BE49-F238E27FC236}">
                <a16:creationId xmlns:a16="http://schemas.microsoft.com/office/drawing/2014/main" id="{4A7B1F4E-272B-5EAB-5C2C-4F14E2A02F34}"/>
              </a:ext>
            </a:extLst>
          </p:cNvPr>
          <p:cNvSpPr txBox="1"/>
          <p:nvPr/>
        </p:nvSpPr>
        <p:spPr>
          <a:xfrm>
            <a:off x="531812" y="1371600"/>
            <a:ext cx="10896600" cy="461665"/>
          </a:xfrm>
          <a:prstGeom prst="rect">
            <a:avLst/>
          </a:prstGeom>
          <a:noFill/>
        </p:spPr>
        <p:txBody>
          <a:bodyPr wrap="square">
            <a:spAutoFit/>
          </a:bodyPr>
          <a:lstStyle/>
          <a:p>
            <a:endParaRPr lang="en-IN" dirty="0"/>
          </a:p>
        </p:txBody>
      </p:sp>
      <p:sp>
        <p:nvSpPr>
          <p:cNvPr id="5" name="TextBox 4">
            <a:extLst>
              <a:ext uri="{FF2B5EF4-FFF2-40B4-BE49-F238E27FC236}">
                <a16:creationId xmlns:a16="http://schemas.microsoft.com/office/drawing/2014/main" id="{319BFAA1-72AA-8FE6-5E49-5DE72F128391}"/>
              </a:ext>
            </a:extLst>
          </p:cNvPr>
          <p:cNvSpPr txBox="1"/>
          <p:nvPr/>
        </p:nvSpPr>
        <p:spPr>
          <a:xfrm>
            <a:off x="531812" y="1371600"/>
            <a:ext cx="10782300" cy="5262979"/>
          </a:xfrm>
          <a:prstGeom prst="rect">
            <a:avLst/>
          </a:prstGeom>
          <a:noFill/>
        </p:spPr>
        <p:txBody>
          <a:bodyPr wrap="square">
            <a:spAutoFit/>
          </a:bodyPr>
          <a:lstStyle/>
          <a:p>
            <a:pPr>
              <a:buClr>
                <a:schemeClr val="accent1"/>
              </a:buClr>
            </a:pPr>
            <a:r>
              <a:rPr lang="en-GB" dirty="0">
                <a:solidFill>
                  <a:schemeClr val="accent1"/>
                </a:solidFill>
              </a:rPr>
              <a:t>1) </a:t>
            </a:r>
            <a:r>
              <a:rPr lang="en-GB" dirty="0" err="1"/>
              <a:t>printStackTrace</a:t>
            </a:r>
            <a:r>
              <a:rPr lang="en-GB" dirty="0"/>
              <a:t>()– This method prints exception information in the format of Name of the exception: description of the exception, stack.</a:t>
            </a:r>
          </a:p>
          <a:p>
            <a:pPr lvl="1">
              <a:buClr>
                <a:schemeClr val="accent1"/>
              </a:buClr>
            </a:pPr>
            <a:r>
              <a:rPr lang="en-GB" dirty="0"/>
              <a:t>Example:</a:t>
            </a:r>
          </a:p>
          <a:p>
            <a:pPr lvl="1">
              <a:buClr>
                <a:schemeClr val="accent1"/>
              </a:buClr>
            </a:pPr>
            <a:r>
              <a:rPr lang="en-GB" dirty="0" err="1">
                <a:solidFill>
                  <a:schemeClr val="accent2">
                    <a:lumMod val="75000"/>
                  </a:schemeClr>
                </a:solidFill>
              </a:rPr>
              <a:t>java.lang.ArithmeticException</a:t>
            </a:r>
            <a:r>
              <a:rPr lang="en-GB" dirty="0">
                <a:solidFill>
                  <a:schemeClr val="accent2">
                    <a:lumMod val="75000"/>
                  </a:schemeClr>
                </a:solidFill>
              </a:rPr>
              <a:t>: / by zero</a:t>
            </a:r>
          </a:p>
          <a:p>
            <a:pPr lvl="1">
              <a:buClr>
                <a:schemeClr val="accent1"/>
              </a:buClr>
            </a:pPr>
            <a:r>
              <a:rPr lang="en-GB" dirty="0">
                <a:solidFill>
                  <a:schemeClr val="accent2">
                    <a:lumMod val="75000"/>
                  </a:schemeClr>
                </a:solidFill>
              </a:rPr>
              <a:t>at </a:t>
            </a:r>
            <a:r>
              <a:rPr lang="en-GB" dirty="0" err="1">
                <a:solidFill>
                  <a:schemeClr val="accent2">
                    <a:lumMod val="75000"/>
                  </a:schemeClr>
                </a:solidFill>
              </a:rPr>
              <a:t>ABC.main</a:t>
            </a:r>
            <a:r>
              <a:rPr lang="en-GB" dirty="0">
                <a:solidFill>
                  <a:schemeClr val="accent2">
                    <a:lumMod val="75000"/>
                  </a:schemeClr>
                </a:solidFill>
              </a:rPr>
              <a:t>(File.java:10)</a:t>
            </a:r>
          </a:p>
          <a:p>
            <a:pPr>
              <a:buClr>
                <a:schemeClr val="accent1"/>
              </a:buClr>
            </a:pPr>
            <a:endParaRPr lang="en-GB" dirty="0"/>
          </a:p>
          <a:p>
            <a:pPr>
              <a:buClr>
                <a:schemeClr val="accent1"/>
              </a:buClr>
            </a:pPr>
            <a:r>
              <a:rPr lang="en-GB" dirty="0">
                <a:solidFill>
                  <a:schemeClr val="accent1"/>
                </a:solidFill>
              </a:rPr>
              <a:t>2) </a:t>
            </a:r>
            <a:r>
              <a:rPr lang="en-GB" dirty="0" err="1"/>
              <a:t>toString</a:t>
            </a:r>
            <a:r>
              <a:rPr lang="en-GB" dirty="0"/>
              <a:t>() – This method prints exception information in the format of  Name of the exception: description of the exception.</a:t>
            </a:r>
          </a:p>
          <a:p>
            <a:pPr>
              <a:buClr>
                <a:schemeClr val="accent1"/>
              </a:buClr>
            </a:pPr>
            <a:r>
              <a:rPr lang="en-GB" dirty="0"/>
              <a:t>      Example :</a:t>
            </a:r>
          </a:p>
          <a:p>
            <a:pPr>
              <a:buClr>
                <a:schemeClr val="accent1"/>
              </a:buClr>
            </a:pPr>
            <a:r>
              <a:rPr lang="en-GB" dirty="0"/>
              <a:t>	</a:t>
            </a:r>
            <a:r>
              <a:rPr lang="en-GB" dirty="0" err="1">
                <a:solidFill>
                  <a:schemeClr val="accent2">
                    <a:lumMod val="75000"/>
                  </a:schemeClr>
                </a:solidFill>
              </a:rPr>
              <a:t>java.lang.ArithmeticException</a:t>
            </a:r>
            <a:r>
              <a:rPr lang="en-GB" dirty="0">
                <a:solidFill>
                  <a:schemeClr val="accent2">
                    <a:lumMod val="75000"/>
                  </a:schemeClr>
                </a:solidFill>
              </a:rPr>
              <a:t>: / by zero</a:t>
            </a:r>
          </a:p>
          <a:p>
            <a:pPr>
              <a:buClr>
                <a:schemeClr val="accent1"/>
              </a:buClr>
            </a:pPr>
            <a:endParaRPr lang="en-GB" dirty="0"/>
          </a:p>
          <a:p>
            <a:pPr>
              <a:buClr>
                <a:schemeClr val="accent1"/>
              </a:buClr>
            </a:pPr>
            <a:r>
              <a:rPr lang="en-GB" dirty="0">
                <a:solidFill>
                  <a:schemeClr val="accent1"/>
                </a:solidFill>
              </a:rPr>
              <a:t>3) </a:t>
            </a:r>
            <a:r>
              <a:rPr lang="en-GB" dirty="0" err="1"/>
              <a:t>getMessage</a:t>
            </a:r>
            <a:r>
              <a:rPr lang="en-GB" dirty="0"/>
              <a:t>() -This method prints only the description of the exception.</a:t>
            </a:r>
          </a:p>
          <a:p>
            <a:pPr lvl="1">
              <a:buClr>
                <a:schemeClr val="accent1"/>
              </a:buClr>
            </a:pPr>
            <a:r>
              <a:rPr lang="en-GB" dirty="0"/>
              <a:t>Example:</a:t>
            </a:r>
          </a:p>
          <a:p>
            <a:pPr lvl="1">
              <a:buClr>
                <a:schemeClr val="accent1"/>
              </a:buClr>
            </a:pPr>
            <a:r>
              <a:rPr lang="en-IN" dirty="0">
                <a:solidFill>
                  <a:schemeClr val="accent2">
                    <a:lumMod val="75000"/>
                  </a:schemeClr>
                </a:solidFill>
              </a:rPr>
              <a:t>     / by zero</a:t>
            </a:r>
          </a:p>
        </p:txBody>
      </p:sp>
    </p:spTree>
    <p:extLst>
      <p:ext uri="{BB962C8B-B14F-4D97-AF65-F5344CB8AC3E}">
        <p14:creationId xmlns:p14="http://schemas.microsoft.com/office/powerpoint/2010/main" val="341436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Exceptions </a:t>
            </a:r>
          </a:p>
        </p:txBody>
      </p:sp>
      <p:sp>
        <p:nvSpPr>
          <p:cNvPr id="4" name="TextBox 3">
            <a:extLst>
              <a:ext uri="{FF2B5EF4-FFF2-40B4-BE49-F238E27FC236}">
                <a16:creationId xmlns:a16="http://schemas.microsoft.com/office/drawing/2014/main" id="{74209D25-58F8-0A99-6A96-2EB494662A5D}"/>
              </a:ext>
            </a:extLst>
          </p:cNvPr>
          <p:cNvSpPr txBox="1"/>
          <p:nvPr/>
        </p:nvSpPr>
        <p:spPr>
          <a:xfrm>
            <a:off x="227013" y="1371598"/>
            <a:ext cx="11048999" cy="4893647"/>
          </a:xfrm>
          <a:prstGeom prst="rect">
            <a:avLst/>
          </a:prstGeom>
          <a:noFill/>
        </p:spPr>
        <p:txBody>
          <a:bodyPr wrap="square">
            <a:spAutoFit/>
          </a:bodyPr>
          <a:lstStyle/>
          <a:p>
            <a:pPr marL="342900" indent="-342900" algn="just">
              <a:buClr>
                <a:schemeClr val="accent1"/>
              </a:buClr>
              <a:buFont typeface="Wingdings" panose="05000000000000000000" pitchFamily="2" charset="2"/>
              <a:buChar char="ü"/>
            </a:pPr>
            <a:r>
              <a:rPr lang="en-GB" b="0" i="0" dirty="0">
                <a:effectLst/>
              </a:rPr>
              <a:t>When executing Java code, different errors can occur: coding errors made by the programmer, errors due to wrong input, or other unforeseeable things.</a:t>
            </a:r>
          </a:p>
          <a:p>
            <a:pPr marL="342900" indent="-342900" algn="just">
              <a:buClr>
                <a:schemeClr val="accent1"/>
              </a:buClr>
              <a:buFont typeface="Wingdings" panose="05000000000000000000" pitchFamily="2" charset="2"/>
              <a:buChar char="ü"/>
            </a:pPr>
            <a:endParaRPr lang="en-GB" b="0" i="0" dirty="0">
              <a:effectLst/>
            </a:endParaRPr>
          </a:p>
          <a:p>
            <a:pPr marL="342900" indent="-342900" algn="just">
              <a:buClr>
                <a:schemeClr val="accent1"/>
              </a:buClr>
              <a:buFont typeface="Wingdings" panose="05000000000000000000" pitchFamily="2" charset="2"/>
              <a:buChar char="ü"/>
            </a:pPr>
            <a:r>
              <a:rPr lang="en-GB" b="0" i="0" dirty="0">
                <a:effectLst/>
              </a:rPr>
              <a:t>When an error occurs, Java will normally stop and generate an error message. The technical term for this is: Java will throw an exception (throw an error).</a:t>
            </a:r>
          </a:p>
          <a:p>
            <a:pPr marL="342900" indent="-342900" algn="just">
              <a:buClr>
                <a:schemeClr val="accent1"/>
              </a:buClr>
              <a:buFont typeface="Wingdings" panose="05000000000000000000" pitchFamily="2" charset="2"/>
              <a:buChar char="ü"/>
            </a:pPr>
            <a:endParaRPr lang="en-GB" b="0" i="0" dirty="0">
              <a:effectLst/>
            </a:endParaRPr>
          </a:p>
          <a:p>
            <a:pPr marL="342900" indent="-342900" algn="just">
              <a:buClr>
                <a:schemeClr val="accent1"/>
              </a:buClr>
              <a:buFont typeface="Wingdings" panose="05000000000000000000" pitchFamily="2" charset="2"/>
              <a:buChar char="ü"/>
            </a:pPr>
            <a:r>
              <a:rPr lang="en-GB" b="0" i="0" dirty="0">
                <a:effectLst/>
              </a:rPr>
              <a:t>Exception is an unwanted or unexpected event, which occurs during the execution of a program, i.e. at run time, that disrupts the normal flow of the program’s instructions. Exceptions can be caught and handled by the program. When an exception occurs within a method, it creates an object. This object is called the exception object. It contains information about the exception, such as the name and description of the exception and the state of the program when the exception occurred.</a:t>
            </a:r>
            <a:endParaRPr lang="en-IN" b="0" i="0" dirty="0">
              <a:effectLst/>
            </a:endParaRP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Exception VS Errors</a:t>
            </a:r>
          </a:p>
        </p:txBody>
      </p:sp>
      <p:graphicFrame>
        <p:nvGraphicFramePr>
          <p:cNvPr id="2" name="Table 1">
            <a:extLst>
              <a:ext uri="{FF2B5EF4-FFF2-40B4-BE49-F238E27FC236}">
                <a16:creationId xmlns:a16="http://schemas.microsoft.com/office/drawing/2014/main" id="{F7E36EA1-BB7D-D589-DC53-3FCB8816A584}"/>
              </a:ext>
            </a:extLst>
          </p:cNvPr>
          <p:cNvGraphicFramePr>
            <a:graphicFrameLocks noGrp="1"/>
          </p:cNvGraphicFramePr>
          <p:nvPr/>
        </p:nvGraphicFramePr>
        <p:xfrm>
          <a:off x="265906" y="762001"/>
          <a:ext cx="11657012" cy="5935980"/>
        </p:xfrm>
        <a:graphic>
          <a:graphicData uri="http://schemas.openxmlformats.org/drawingml/2006/table">
            <a:tbl>
              <a:tblPr>
                <a:tableStyleId>{5940675A-B579-460E-94D1-54222C63F5DA}</a:tableStyleId>
              </a:tblPr>
              <a:tblGrid>
                <a:gridCol w="5828506">
                  <a:extLst>
                    <a:ext uri="{9D8B030D-6E8A-4147-A177-3AD203B41FA5}">
                      <a16:colId xmlns:a16="http://schemas.microsoft.com/office/drawing/2014/main" val="2462335340"/>
                    </a:ext>
                  </a:extLst>
                </a:gridCol>
                <a:gridCol w="5828506">
                  <a:extLst>
                    <a:ext uri="{9D8B030D-6E8A-4147-A177-3AD203B41FA5}">
                      <a16:colId xmlns:a16="http://schemas.microsoft.com/office/drawing/2014/main" val="3452181422"/>
                    </a:ext>
                  </a:extLst>
                </a:gridCol>
              </a:tblGrid>
              <a:tr h="403860">
                <a:tc>
                  <a:txBody>
                    <a:bodyPr/>
                    <a:lstStyle/>
                    <a:p>
                      <a:pPr algn="ctr" fontAlgn="base"/>
                      <a:r>
                        <a:rPr lang="en-IN" sz="2000" b="1">
                          <a:solidFill>
                            <a:schemeClr val="bg1"/>
                          </a:solidFill>
                          <a:effectLst/>
                        </a:rPr>
                        <a:t>Errors</a:t>
                      </a:r>
                    </a:p>
                  </a:txBody>
                  <a:tcPr marL="38100" marR="38100" marT="95250" marB="95250" anchor="ctr">
                    <a:solidFill>
                      <a:schemeClr val="accent2"/>
                    </a:solidFill>
                  </a:tcPr>
                </a:tc>
                <a:tc>
                  <a:txBody>
                    <a:bodyPr/>
                    <a:lstStyle/>
                    <a:p>
                      <a:pPr algn="ctr" fontAlgn="base"/>
                      <a:r>
                        <a:rPr lang="en-IN" sz="2000" b="1" dirty="0">
                          <a:solidFill>
                            <a:schemeClr val="bg1"/>
                          </a:solidFill>
                          <a:effectLst/>
                        </a:rPr>
                        <a:t>Exceptions</a:t>
                      </a:r>
                    </a:p>
                  </a:txBody>
                  <a:tcPr marL="95250" marR="95250" marT="95250" marB="95250" anchor="ctr">
                    <a:solidFill>
                      <a:schemeClr val="accent2"/>
                    </a:solidFill>
                  </a:tcPr>
                </a:tc>
                <a:extLst>
                  <a:ext uri="{0D108BD9-81ED-4DB2-BD59-A6C34878D82A}">
                    <a16:rowId xmlns:a16="http://schemas.microsoft.com/office/drawing/2014/main" val="2494426854"/>
                  </a:ext>
                </a:extLst>
              </a:tr>
              <a:tr h="647700">
                <a:tc>
                  <a:txBody>
                    <a:bodyPr/>
                    <a:lstStyle/>
                    <a:p>
                      <a:pPr algn="l" fontAlgn="base"/>
                      <a:r>
                        <a:rPr lang="en-GB" sz="1800" b="0">
                          <a:effectLst/>
                        </a:rPr>
                        <a:t>Recovering from Error is not possible.</a:t>
                      </a:r>
                    </a:p>
                  </a:txBody>
                  <a:tcPr marL="95250" marR="95250" marT="133350" marB="133350" anchor="ctr">
                    <a:solidFill>
                      <a:schemeClr val="bg1"/>
                    </a:solidFill>
                  </a:tcPr>
                </a:tc>
                <a:tc>
                  <a:txBody>
                    <a:bodyPr/>
                    <a:lstStyle/>
                    <a:p>
                      <a:pPr algn="l" fontAlgn="base"/>
                      <a:r>
                        <a:rPr lang="en-GB" sz="1800" b="0">
                          <a:effectLst/>
                        </a:rPr>
                        <a:t>We can recover from exceptions by either using try-catch block or throwing exceptions back to the caller.</a:t>
                      </a:r>
                    </a:p>
                  </a:txBody>
                  <a:tcPr marL="95250" marR="95250" marT="133350" marB="133350" anchor="ctr">
                    <a:solidFill>
                      <a:schemeClr val="bg1"/>
                    </a:solidFill>
                  </a:tcPr>
                </a:tc>
                <a:extLst>
                  <a:ext uri="{0D108BD9-81ED-4DB2-BD59-A6C34878D82A}">
                    <a16:rowId xmlns:a16="http://schemas.microsoft.com/office/drawing/2014/main" val="1075454933"/>
                  </a:ext>
                </a:extLst>
              </a:tr>
              <a:tr h="457200">
                <a:tc>
                  <a:txBody>
                    <a:bodyPr/>
                    <a:lstStyle/>
                    <a:p>
                      <a:pPr algn="l" fontAlgn="base"/>
                      <a:r>
                        <a:rPr lang="en-GB" sz="1800" b="0">
                          <a:effectLst/>
                        </a:rPr>
                        <a:t>All errors in java are unchecked type.</a:t>
                      </a:r>
                    </a:p>
                  </a:txBody>
                  <a:tcPr marL="95250" marR="95250" marT="133350" marB="133350" anchor="ctr">
                    <a:solidFill>
                      <a:schemeClr val="bg1"/>
                    </a:solidFill>
                  </a:tcPr>
                </a:tc>
                <a:tc>
                  <a:txBody>
                    <a:bodyPr/>
                    <a:lstStyle/>
                    <a:p>
                      <a:pPr algn="l" fontAlgn="base"/>
                      <a:r>
                        <a:rPr lang="en-GB" sz="1800" b="0">
                          <a:effectLst/>
                        </a:rPr>
                        <a:t>Exceptions include both checked as well as unchecked type.</a:t>
                      </a:r>
                    </a:p>
                  </a:txBody>
                  <a:tcPr marL="95250" marR="95250" marT="133350" marB="133350" anchor="ctr">
                    <a:solidFill>
                      <a:schemeClr val="bg1"/>
                    </a:solidFill>
                  </a:tcPr>
                </a:tc>
                <a:extLst>
                  <a:ext uri="{0D108BD9-81ED-4DB2-BD59-A6C34878D82A}">
                    <a16:rowId xmlns:a16="http://schemas.microsoft.com/office/drawing/2014/main" val="1995589865"/>
                  </a:ext>
                </a:extLst>
              </a:tr>
              <a:tr h="647700">
                <a:tc>
                  <a:txBody>
                    <a:bodyPr/>
                    <a:lstStyle/>
                    <a:p>
                      <a:pPr algn="l" fontAlgn="base"/>
                      <a:r>
                        <a:rPr lang="en-GB" sz="1800" b="0">
                          <a:effectLst/>
                        </a:rPr>
                        <a:t>Errors are mostly caused by the environment in which program is running.</a:t>
                      </a:r>
                    </a:p>
                  </a:txBody>
                  <a:tcPr marL="95250" marR="95250" marT="133350" marB="133350" anchor="ctr">
                    <a:solidFill>
                      <a:schemeClr val="bg1"/>
                    </a:solidFill>
                  </a:tcPr>
                </a:tc>
                <a:tc>
                  <a:txBody>
                    <a:bodyPr/>
                    <a:lstStyle/>
                    <a:p>
                      <a:pPr algn="l" fontAlgn="base"/>
                      <a:r>
                        <a:rPr lang="en-GB" sz="1800" b="0">
                          <a:effectLst/>
                        </a:rPr>
                        <a:t>Program itself is responsible for causing exceptions.</a:t>
                      </a:r>
                    </a:p>
                  </a:txBody>
                  <a:tcPr marL="95250" marR="95250" marT="133350" marB="133350" anchor="ctr">
                    <a:solidFill>
                      <a:schemeClr val="bg1"/>
                    </a:solidFill>
                  </a:tcPr>
                </a:tc>
                <a:extLst>
                  <a:ext uri="{0D108BD9-81ED-4DB2-BD59-A6C34878D82A}">
                    <a16:rowId xmlns:a16="http://schemas.microsoft.com/office/drawing/2014/main" val="3549641330"/>
                  </a:ext>
                </a:extLst>
              </a:tr>
              <a:tr h="838200">
                <a:tc>
                  <a:txBody>
                    <a:bodyPr/>
                    <a:lstStyle/>
                    <a:p>
                      <a:pPr algn="l" fontAlgn="base"/>
                      <a:r>
                        <a:rPr lang="en-GB" sz="1800" b="0">
                          <a:effectLst/>
                        </a:rPr>
                        <a:t>Errors can occur at compile time as well as run time. Compile Time: eg Syntax Error</a:t>
                      </a:r>
                    </a:p>
                    <a:p>
                      <a:pPr algn="l" fontAlgn="base"/>
                      <a:r>
                        <a:rPr lang="en-GB" sz="1800" b="0">
                          <a:effectLst/>
                        </a:rPr>
                        <a:t>Run Time: Logical Error.</a:t>
                      </a:r>
                    </a:p>
                  </a:txBody>
                  <a:tcPr marL="95250" marR="95250" marT="133350" marB="133350" anchor="ctr">
                    <a:solidFill>
                      <a:schemeClr val="bg1"/>
                    </a:solidFill>
                  </a:tcPr>
                </a:tc>
                <a:tc>
                  <a:txBody>
                    <a:bodyPr/>
                    <a:lstStyle/>
                    <a:p>
                      <a:pPr algn="l" fontAlgn="base"/>
                      <a:r>
                        <a:rPr lang="en-GB" sz="1800" b="0">
                          <a:effectLst/>
                        </a:rPr>
                        <a:t>All exceptions occurs at runtime but checked exceptions are known to the compiler while unchecked are not.</a:t>
                      </a:r>
                    </a:p>
                  </a:txBody>
                  <a:tcPr marL="95250" marR="95250" marT="133350" marB="133350" anchor="ctr">
                    <a:solidFill>
                      <a:schemeClr val="bg1"/>
                    </a:solidFill>
                  </a:tcPr>
                </a:tc>
                <a:extLst>
                  <a:ext uri="{0D108BD9-81ED-4DB2-BD59-A6C34878D82A}">
                    <a16:rowId xmlns:a16="http://schemas.microsoft.com/office/drawing/2014/main" val="3563404761"/>
                  </a:ext>
                </a:extLst>
              </a:tr>
              <a:tr h="457200">
                <a:tc>
                  <a:txBody>
                    <a:bodyPr/>
                    <a:lstStyle/>
                    <a:p>
                      <a:pPr algn="l" fontAlgn="base"/>
                      <a:r>
                        <a:rPr lang="en-GB" sz="1800" b="0">
                          <a:effectLst/>
                        </a:rPr>
                        <a:t>They are defined in java.lang.Error package.</a:t>
                      </a:r>
                    </a:p>
                  </a:txBody>
                  <a:tcPr marL="95250" marR="95250" marT="133350" marB="133350" anchor="ctr">
                    <a:solidFill>
                      <a:schemeClr val="bg1"/>
                    </a:solidFill>
                  </a:tcPr>
                </a:tc>
                <a:tc>
                  <a:txBody>
                    <a:bodyPr/>
                    <a:lstStyle/>
                    <a:p>
                      <a:pPr algn="l" fontAlgn="base"/>
                      <a:r>
                        <a:rPr lang="en-GB" sz="1800" b="0">
                          <a:effectLst/>
                        </a:rPr>
                        <a:t>They are defined in java.lang.Exception package</a:t>
                      </a:r>
                    </a:p>
                  </a:txBody>
                  <a:tcPr marL="95250" marR="95250" marT="133350" marB="133350" anchor="ctr">
                    <a:solidFill>
                      <a:schemeClr val="bg1"/>
                    </a:solidFill>
                  </a:tcPr>
                </a:tc>
                <a:extLst>
                  <a:ext uri="{0D108BD9-81ED-4DB2-BD59-A6C34878D82A}">
                    <a16:rowId xmlns:a16="http://schemas.microsoft.com/office/drawing/2014/main" val="1712124248"/>
                  </a:ext>
                </a:extLst>
              </a:tr>
              <a:tr h="838200">
                <a:tc>
                  <a:txBody>
                    <a:bodyPr/>
                    <a:lstStyle/>
                    <a:p>
                      <a:pPr algn="l" fontAlgn="base"/>
                      <a:r>
                        <a:rPr lang="en-IN" sz="1800" b="0">
                          <a:effectLst/>
                        </a:rPr>
                        <a:t>Examples : java.lang.StackOverflowError, java.lang.OutOfMemoryError</a:t>
                      </a:r>
                    </a:p>
                  </a:txBody>
                  <a:tcPr marL="95250" marR="95250" marT="133350" marB="133350" anchor="ctr">
                    <a:solidFill>
                      <a:schemeClr val="bg1"/>
                    </a:solidFill>
                  </a:tcPr>
                </a:tc>
                <a:tc>
                  <a:txBody>
                    <a:bodyPr/>
                    <a:lstStyle/>
                    <a:p>
                      <a:pPr algn="l" fontAlgn="base"/>
                      <a:r>
                        <a:rPr lang="en-GB" sz="1800" b="0" dirty="0">
                          <a:effectLst/>
                        </a:rPr>
                        <a:t>Examples : Checked Exceptions : </a:t>
                      </a:r>
                      <a:r>
                        <a:rPr lang="en-GB" sz="1800" b="0" dirty="0" err="1">
                          <a:effectLst/>
                        </a:rPr>
                        <a:t>SQLException</a:t>
                      </a:r>
                      <a:r>
                        <a:rPr lang="en-GB" sz="1800" b="0" dirty="0">
                          <a:effectLst/>
                        </a:rPr>
                        <a:t>, </a:t>
                      </a:r>
                      <a:r>
                        <a:rPr lang="en-GB" sz="1800" b="0" dirty="0" err="1">
                          <a:effectLst/>
                        </a:rPr>
                        <a:t>IOException</a:t>
                      </a:r>
                      <a:r>
                        <a:rPr lang="en-GB" sz="1800" b="0" dirty="0">
                          <a:effectLst/>
                        </a:rPr>
                        <a:t> Unchecked Exceptions : </a:t>
                      </a:r>
                      <a:r>
                        <a:rPr lang="en-GB" sz="1800" b="0" dirty="0" err="1">
                          <a:effectLst/>
                        </a:rPr>
                        <a:t>ArrayIndexOutOfBoundException</a:t>
                      </a:r>
                      <a:r>
                        <a:rPr lang="en-GB" sz="1800" b="0" dirty="0">
                          <a:effectLst/>
                        </a:rPr>
                        <a:t>, </a:t>
                      </a:r>
                      <a:r>
                        <a:rPr lang="en-GB" sz="1800" b="0" dirty="0" err="1">
                          <a:effectLst/>
                        </a:rPr>
                        <a:t>NullPointerException</a:t>
                      </a:r>
                      <a:r>
                        <a:rPr lang="en-GB" sz="1800" b="0" dirty="0">
                          <a:effectLst/>
                        </a:rPr>
                        <a:t>, </a:t>
                      </a:r>
                      <a:r>
                        <a:rPr lang="en-GB" sz="1800" b="0" dirty="0" err="1">
                          <a:effectLst/>
                        </a:rPr>
                        <a:t>ArithmeticException</a:t>
                      </a:r>
                      <a:r>
                        <a:rPr lang="en-GB" sz="1800" b="0" dirty="0">
                          <a:effectLst/>
                        </a:rPr>
                        <a:t>.</a:t>
                      </a:r>
                    </a:p>
                  </a:txBody>
                  <a:tcPr marL="95250" marR="95250" marT="133350" marB="133350" anchor="ctr">
                    <a:solidFill>
                      <a:schemeClr val="bg1"/>
                    </a:solidFill>
                  </a:tcPr>
                </a:tc>
                <a:extLst>
                  <a:ext uri="{0D108BD9-81ED-4DB2-BD59-A6C34878D82A}">
                    <a16:rowId xmlns:a16="http://schemas.microsoft.com/office/drawing/2014/main" val="1113646300"/>
                  </a:ext>
                </a:extLst>
              </a:tr>
            </a:tbl>
          </a:graphicData>
        </a:graphic>
      </p:graphicFrame>
    </p:spTree>
    <p:extLst>
      <p:ext uri="{BB962C8B-B14F-4D97-AF65-F5344CB8AC3E}">
        <p14:creationId xmlns:p14="http://schemas.microsoft.com/office/powerpoint/2010/main" val="319978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Exception Hierarchy </a:t>
            </a:r>
          </a:p>
        </p:txBody>
      </p:sp>
      <p:pic>
        <p:nvPicPr>
          <p:cNvPr id="1026" name="Picture 2" descr="Exception Hierarchy in Java">
            <a:extLst>
              <a:ext uri="{FF2B5EF4-FFF2-40B4-BE49-F238E27FC236}">
                <a16:creationId xmlns:a16="http://schemas.microsoft.com/office/drawing/2014/main" id="{490839D6-62F8-2D5B-6FB6-E2DD8C906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012" y="838200"/>
            <a:ext cx="7728371" cy="561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34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Types of Exception</a:t>
            </a:r>
          </a:p>
        </p:txBody>
      </p:sp>
      <p:pic>
        <p:nvPicPr>
          <p:cNvPr id="2050" name="Picture 2" descr="Types of Exceptions ">
            <a:extLst>
              <a:ext uri="{FF2B5EF4-FFF2-40B4-BE49-F238E27FC236}">
                <a16:creationId xmlns:a16="http://schemas.microsoft.com/office/drawing/2014/main" id="{30E1A487-9710-04B6-A581-5BCFE2707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1447800"/>
            <a:ext cx="10363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try, catch &amp; finally</a:t>
            </a:r>
          </a:p>
        </p:txBody>
      </p:sp>
      <p:sp>
        <p:nvSpPr>
          <p:cNvPr id="4" name="TextBox 3">
            <a:extLst>
              <a:ext uri="{FF2B5EF4-FFF2-40B4-BE49-F238E27FC236}">
                <a16:creationId xmlns:a16="http://schemas.microsoft.com/office/drawing/2014/main" id="{CCA6F12B-CDB5-DE5B-93F1-F4BD39B1867D}"/>
              </a:ext>
            </a:extLst>
          </p:cNvPr>
          <p:cNvSpPr txBox="1"/>
          <p:nvPr/>
        </p:nvSpPr>
        <p:spPr>
          <a:xfrm>
            <a:off x="303212" y="1524000"/>
            <a:ext cx="7010400" cy="4893647"/>
          </a:xfrm>
          <a:prstGeom prst="rect">
            <a:avLst/>
          </a:prstGeom>
          <a:noFill/>
        </p:spPr>
        <p:txBody>
          <a:bodyPr wrap="square">
            <a:spAutoFit/>
          </a:bodyPr>
          <a:lstStyle/>
          <a:p>
            <a:r>
              <a:rPr lang="en-IN" dirty="0"/>
              <a:t>The try statement allows you to define a block of code to be tested for errors while it is being executed.</a:t>
            </a:r>
          </a:p>
          <a:p>
            <a:endParaRPr lang="en-IN" dirty="0"/>
          </a:p>
          <a:p>
            <a:r>
              <a:rPr lang="en-IN" dirty="0"/>
              <a:t>The catch statement allows you to define a block of code to be executed, if an error occurs in the try block.</a:t>
            </a:r>
          </a:p>
          <a:p>
            <a:endParaRPr lang="en-IN" dirty="0"/>
          </a:p>
          <a:p>
            <a:r>
              <a:rPr lang="en-IN" dirty="0"/>
              <a:t>The try and catch keywords come in pairs:</a:t>
            </a:r>
          </a:p>
          <a:p>
            <a:endParaRPr lang="en-IN" dirty="0"/>
          </a:p>
          <a:p>
            <a:endParaRPr lang="en-IN" dirty="0">
              <a:solidFill>
                <a:schemeClr val="accent1"/>
              </a:solidFill>
            </a:endParaRPr>
          </a:p>
          <a:p>
            <a:r>
              <a:rPr lang="en-IN" dirty="0">
                <a:solidFill>
                  <a:schemeClr val="accent2">
                    <a:lumMod val="75000"/>
                  </a:schemeClr>
                </a:solidFill>
              </a:rPr>
              <a:t>finally:</a:t>
            </a:r>
            <a:r>
              <a:rPr lang="en-GB" dirty="0"/>
              <a:t>The finally statement lets you execute code, after try...catch, regardless of the result.</a:t>
            </a:r>
            <a:endParaRPr lang="en-IN" dirty="0"/>
          </a:p>
        </p:txBody>
      </p:sp>
      <p:sp>
        <p:nvSpPr>
          <p:cNvPr id="6" name="TextBox 5">
            <a:extLst>
              <a:ext uri="{FF2B5EF4-FFF2-40B4-BE49-F238E27FC236}">
                <a16:creationId xmlns:a16="http://schemas.microsoft.com/office/drawing/2014/main" id="{8A68147D-9382-204F-0CFF-6A8AFC5C2938}"/>
              </a:ext>
            </a:extLst>
          </p:cNvPr>
          <p:cNvSpPr txBox="1"/>
          <p:nvPr/>
        </p:nvSpPr>
        <p:spPr>
          <a:xfrm>
            <a:off x="7313612" y="2362200"/>
            <a:ext cx="4653117"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dirty="0">
                <a:solidFill>
                  <a:schemeClr val="accent1"/>
                </a:solidFill>
              </a:rPr>
              <a:t>try {</a:t>
            </a:r>
          </a:p>
          <a:p>
            <a:r>
              <a:rPr lang="en-IN" dirty="0">
                <a:solidFill>
                  <a:schemeClr val="accent1"/>
                </a:solidFill>
              </a:rPr>
              <a:t>  //  Block of code to try</a:t>
            </a:r>
          </a:p>
          <a:p>
            <a:r>
              <a:rPr lang="en-IN" dirty="0">
                <a:solidFill>
                  <a:schemeClr val="accent1"/>
                </a:solidFill>
              </a:rPr>
              <a:t>}</a:t>
            </a:r>
          </a:p>
          <a:p>
            <a:r>
              <a:rPr lang="en-IN" dirty="0">
                <a:solidFill>
                  <a:schemeClr val="accent1"/>
                </a:solidFill>
              </a:rPr>
              <a:t>catch(Exception e) {</a:t>
            </a:r>
          </a:p>
          <a:p>
            <a:r>
              <a:rPr lang="en-IN" dirty="0">
                <a:solidFill>
                  <a:schemeClr val="accent1"/>
                </a:solidFill>
              </a:rPr>
              <a:t>  //  Block of code to handle errors</a:t>
            </a:r>
          </a:p>
          <a:p>
            <a:r>
              <a:rPr lang="en-IN" dirty="0">
                <a:solidFill>
                  <a:schemeClr val="accent1"/>
                </a:solidFill>
              </a:rPr>
              <a:t>}</a:t>
            </a:r>
          </a:p>
        </p:txBody>
      </p:sp>
    </p:spTree>
    <p:extLst>
      <p:ext uri="{BB962C8B-B14F-4D97-AF65-F5344CB8AC3E}">
        <p14:creationId xmlns:p14="http://schemas.microsoft.com/office/powerpoint/2010/main" val="313193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try-with-resources Statement</a:t>
            </a:r>
          </a:p>
        </p:txBody>
      </p:sp>
      <p:sp>
        <p:nvSpPr>
          <p:cNvPr id="4" name="TextBox 3">
            <a:extLst>
              <a:ext uri="{FF2B5EF4-FFF2-40B4-BE49-F238E27FC236}">
                <a16:creationId xmlns:a16="http://schemas.microsoft.com/office/drawing/2014/main" id="{CCA6F12B-CDB5-DE5B-93F1-F4BD39B1867D}"/>
              </a:ext>
            </a:extLst>
          </p:cNvPr>
          <p:cNvSpPr txBox="1"/>
          <p:nvPr/>
        </p:nvSpPr>
        <p:spPr>
          <a:xfrm>
            <a:off x="455612" y="1219200"/>
            <a:ext cx="10439400" cy="5632311"/>
          </a:xfrm>
          <a:prstGeom prst="rect">
            <a:avLst/>
          </a:prstGeom>
          <a:noFill/>
        </p:spPr>
        <p:txBody>
          <a:bodyPr wrap="square">
            <a:spAutoFit/>
          </a:bodyPr>
          <a:lstStyle/>
          <a:p>
            <a:r>
              <a:rPr lang="en-GB" dirty="0"/>
              <a:t>In many situations, we want that some part of our code should be executed regardless of whether some exceptions occurred or not. For example: if we open a file in the try, no matter if an exception occurs or not, we have to close it. Here, try-with-resources comes in handy.</a:t>
            </a:r>
          </a:p>
          <a:p>
            <a:endParaRPr lang="en-GB" dirty="0"/>
          </a:p>
          <a:p>
            <a:r>
              <a:rPr lang="en-GB" b="1" dirty="0"/>
              <a:t>Syntax:</a:t>
            </a:r>
          </a:p>
          <a:p>
            <a:endParaRPr lang="en-GB" dirty="0"/>
          </a:p>
          <a:p>
            <a:r>
              <a:rPr lang="en-GB" dirty="0"/>
              <a:t>try( &lt;initialise the objects that will be used in the try&gt; )</a:t>
            </a:r>
          </a:p>
          <a:p>
            <a:r>
              <a:rPr lang="en-GB" dirty="0"/>
              <a:t>{</a:t>
            </a:r>
          </a:p>
          <a:p>
            <a:r>
              <a:rPr lang="en-GB" dirty="0"/>
              <a:t>    // Code with possible Exceptions</a:t>
            </a:r>
          </a:p>
          <a:p>
            <a:r>
              <a:rPr lang="en-GB" dirty="0"/>
              <a:t>}</a:t>
            </a:r>
          </a:p>
          <a:p>
            <a:r>
              <a:rPr lang="en-GB" dirty="0"/>
              <a:t>catch(Exception e)</a:t>
            </a:r>
          </a:p>
          <a:p>
            <a:r>
              <a:rPr lang="en-GB" dirty="0"/>
              <a:t>{</a:t>
            </a:r>
          </a:p>
          <a:p>
            <a:r>
              <a:rPr lang="en-GB" dirty="0"/>
              <a:t>    // Code for handling the Exceptions (if occurred)</a:t>
            </a:r>
          </a:p>
          <a:p>
            <a:r>
              <a:rPr lang="en-GB" dirty="0"/>
              <a:t>}</a:t>
            </a:r>
          </a:p>
        </p:txBody>
      </p:sp>
    </p:spTree>
    <p:extLst>
      <p:ext uri="{BB962C8B-B14F-4D97-AF65-F5344CB8AC3E}">
        <p14:creationId xmlns:p14="http://schemas.microsoft.com/office/powerpoint/2010/main" val="267226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User defined Exceptions  </a:t>
            </a:r>
          </a:p>
        </p:txBody>
      </p:sp>
      <p:sp>
        <p:nvSpPr>
          <p:cNvPr id="6" name="TextBox 5">
            <a:extLst>
              <a:ext uri="{FF2B5EF4-FFF2-40B4-BE49-F238E27FC236}">
                <a16:creationId xmlns:a16="http://schemas.microsoft.com/office/drawing/2014/main" id="{4A7B1F4E-272B-5EAB-5C2C-4F14E2A02F34}"/>
              </a:ext>
            </a:extLst>
          </p:cNvPr>
          <p:cNvSpPr txBox="1"/>
          <p:nvPr/>
        </p:nvSpPr>
        <p:spPr>
          <a:xfrm>
            <a:off x="531812" y="1371600"/>
            <a:ext cx="10896600" cy="1200329"/>
          </a:xfrm>
          <a:prstGeom prst="rect">
            <a:avLst/>
          </a:prstGeom>
          <a:noFill/>
        </p:spPr>
        <p:txBody>
          <a:bodyPr wrap="square">
            <a:spAutoFit/>
          </a:bodyPr>
          <a:lstStyle/>
          <a:p>
            <a:r>
              <a:rPr lang="en-GB" b="0" i="0" dirty="0">
                <a:effectLst/>
              </a:rPr>
              <a:t>Sometimes, the built-in exceptions in Java are not able to describe a certain situation. In such cases, users can also create exceptions, which are called ‘user-defined Exceptions’.</a:t>
            </a:r>
            <a:endParaRPr lang="en-IN" dirty="0"/>
          </a:p>
        </p:txBody>
      </p:sp>
      <p:sp>
        <p:nvSpPr>
          <p:cNvPr id="5" name="TextBox 4">
            <a:extLst>
              <a:ext uri="{FF2B5EF4-FFF2-40B4-BE49-F238E27FC236}">
                <a16:creationId xmlns:a16="http://schemas.microsoft.com/office/drawing/2014/main" id="{319BFAA1-72AA-8FE6-5E49-5DE72F128391}"/>
              </a:ext>
            </a:extLst>
          </p:cNvPr>
          <p:cNvSpPr txBox="1"/>
          <p:nvPr/>
        </p:nvSpPr>
        <p:spPr>
          <a:xfrm>
            <a:off x="531812" y="2947244"/>
            <a:ext cx="8610600" cy="3046988"/>
          </a:xfrm>
          <a:prstGeom prst="rect">
            <a:avLst/>
          </a:prstGeom>
          <a:noFill/>
        </p:spPr>
        <p:txBody>
          <a:bodyPr wrap="square">
            <a:spAutoFit/>
          </a:bodyPr>
          <a:lstStyle/>
          <a:p>
            <a:r>
              <a:rPr lang="en-IN" dirty="0"/>
              <a:t>The advantages of Exception Handling in Java are as follows:</a:t>
            </a:r>
          </a:p>
          <a:p>
            <a:endParaRPr lang="en-IN" dirty="0"/>
          </a:p>
          <a:p>
            <a:pPr marL="457200" indent="-457200">
              <a:buClr>
                <a:schemeClr val="accent1"/>
              </a:buClr>
              <a:buFont typeface="+mj-lt"/>
              <a:buAutoNum type="arabicPeriod"/>
            </a:pPr>
            <a:r>
              <a:rPr lang="en-IN" dirty="0"/>
              <a:t>Provision to Complete Program Execution</a:t>
            </a:r>
          </a:p>
          <a:p>
            <a:pPr marL="457200" indent="-457200">
              <a:buClr>
                <a:schemeClr val="accent1"/>
              </a:buClr>
              <a:buFont typeface="+mj-lt"/>
              <a:buAutoNum type="arabicPeriod"/>
            </a:pPr>
            <a:r>
              <a:rPr lang="en-IN" dirty="0"/>
              <a:t>Easy Identification of Program Code and Error-Handling Code</a:t>
            </a:r>
          </a:p>
          <a:p>
            <a:pPr marL="457200" indent="-457200">
              <a:buClr>
                <a:schemeClr val="accent1"/>
              </a:buClr>
              <a:buFont typeface="+mj-lt"/>
              <a:buAutoNum type="arabicPeriod"/>
            </a:pPr>
            <a:r>
              <a:rPr lang="en-IN" dirty="0"/>
              <a:t>Propagation of Errors</a:t>
            </a:r>
          </a:p>
          <a:p>
            <a:pPr marL="457200" indent="-457200">
              <a:buClr>
                <a:schemeClr val="accent1"/>
              </a:buClr>
              <a:buFont typeface="+mj-lt"/>
              <a:buAutoNum type="arabicPeriod"/>
            </a:pPr>
            <a:r>
              <a:rPr lang="en-IN" dirty="0"/>
              <a:t>Meaningful Error Reporting</a:t>
            </a:r>
          </a:p>
          <a:p>
            <a:pPr marL="457200" indent="-457200">
              <a:buClr>
                <a:schemeClr val="accent1"/>
              </a:buClr>
              <a:buFont typeface="+mj-lt"/>
              <a:buAutoNum type="arabicPeriod"/>
            </a:pPr>
            <a:r>
              <a:rPr lang="en-IN" dirty="0"/>
              <a:t>Identifying Error Types</a:t>
            </a:r>
          </a:p>
        </p:txBody>
      </p:sp>
    </p:spTree>
    <p:extLst>
      <p:ext uri="{BB962C8B-B14F-4D97-AF65-F5344CB8AC3E}">
        <p14:creationId xmlns:p14="http://schemas.microsoft.com/office/powerpoint/2010/main" val="357995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User defined Exceptions  </a:t>
            </a:r>
          </a:p>
        </p:txBody>
      </p:sp>
      <p:sp>
        <p:nvSpPr>
          <p:cNvPr id="6" name="TextBox 5">
            <a:extLst>
              <a:ext uri="{FF2B5EF4-FFF2-40B4-BE49-F238E27FC236}">
                <a16:creationId xmlns:a16="http://schemas.microsoft.com/office/drawing/2014/main" id="{4A7B1F4E-272B-5EAB-5C2C-4F14E2A02F34}"/>
              </a:ext>
            </a:extLst>
          </p:cNvPr>
          <p:cNvSpPr txBox="1"/>
          <p:nvPr/>
        </p:nvSpPr>
        <p:spPr>
          <a:xfrm>
            <a:off x="150812" y="2362200"/>
            <a:ext cx="5257800" cy="304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b="0" i="0" dirty="0">
                <a:effectLst/>
              </a:rPr>
              <a:t>// user-defined exception</a:t>
            </a:r>
          </a:p>
          <a:p>
            <a:r>
              <a:rPr lang="en-GB" b="0" i="0" dirty="0">
                <a:effectLst/>
              </a:rPr>
              <a:t>class </a:t>
            </a:r>
            <a:r>
              <a:rPr lang="en-GB" b="0" i="0" dirty="0" err="1">
                <a:effectLst/>
              </a:rPr>
              <a:t>MyException</a:t>
            </a:r>
            <a:r>
              <a:rPr lang="en-GB" b="0" i="0" dirty="0">
                <a:effectLst/>
              </a:rPr>
              <a:t> extends Exception {</a:t>
            </a:r>
          </a:p>
          <a:p>
            <a:r>
              <a:rPr lang="en-GB" b="0" i="0" dirty="0">
                <a:effectLst/>
              </a:rPr>
              <a:t>public </a:t>
            </a:r>
            <a:r>
              <a:rPr lang="en-GB" b="0" i="0" dirty="0" err="1">
                <a:solidFill>
                  <a:schemeClr val="accent1"/>
                </a:solidFill>
                <a:effectLst/>
              </a:rPr>
              <a:t>MyException</a:t>
            </a:r>
            <a:r>
              <a:rPr lang="en-GB" b="0" i="0" dirty="0">
                <a:effectLst/>
              </a:rPr>
              <a:t>(String s)</a:t>
            </a:r>
          </a:p>
          <a:p>
            <a:r>
              <a:rPr lang="en-GB" b="0" i="0" dirty="0">
                <a:effectLst/>
              </a:rPr>
              <a:t>{</a:t>
            </a:r>
          </a:p>
          <a:p>
            <a:r>
              <a:rPr lang="en-GB" b="0" i="0" dirty="0">
                <a:effectLst/>
              </a:rPr>
              <a:t>// Call constructor of parent Exception</a:t>
            </a:r>
          </a:p>
          <a:p>
            <a:r>
              <a:rPr lang="en-GB" b="0" i="0" dirty="0">
                <a:effectLst/>
              </a:rPr>
              <a:t>super(s);</a:t>
            </a:r>
          </a:p>
          <a:p>
            <a:r>
              <a:rPr lang="en-GB" b="0" i="0" dirty="0">
                <a:effectLst/>
              </a:rPr>
              <a:t>}</a:t>
            </a:r>
          </a:p>
          <a:p>
            <a:r>
              <a:rPr lang="en-GB" b="0" i="0" dirty="0">
                <a:effectLst/>
              </a:rPr>
              <a:t>}</a:t>
            </a:r>
          </a:p>
        </p:txBody>
      </p:sp>
      <p:sp>
        <p:nvSpPr>
          <p:cNvPr id="4" name="TextBox 3">
            <a:extLst>
              <a:ext uri="{FF2B5EF4-FFF2-40B4-BE49-F238E27FC236}">
                <a16:creationId xmlns:a16="http://schemas.microsoft.com/office/drawing/2014/main" id="{AC1E9361-6709-D870-C440-05A344D73D2C}"/>
              </a:ext>
            </a:extLst>
          </p:cNvPr>
          <p:cNvSpPr txBox="1"/>
          <p:nvPr/>
        </p:nvSpPr>
        <p:spPr>
          <a:xfrm>
            <a:off x="1325510" y="651302"/>
            <a:ext cx="10102901" cy="830997"/>
          </a:xfrm>
          <a:prstGeom prst="rect">
            <a:avLst/>
          </a:prstGeom>
          <a:noFill/>
        </p:spPr>
        <p:txBody>
          <a:bodyPr wrap="square">
            <a:spAutoFit/>
          </a:bodyPr>
          <a:lstStyle/>
          <a:p>
            <a:r>
              <a:rPr lang="en-GB" b="0" i="0" dirty="0">
                <a:effectLst/>
              </a:rPr>
              <a:t>In order to create a custom exception, we need to extend the Exception class that belongs to </a:t>
            </a:r>
            <a:r>
              <a:rPr lang="en-GB" b="0" i="0" dirty="0" err="1">
                <a:solidFill>
                  <a:schemeClr val="accent1"/>
                </a:solidFill>
                <a:effectLst/>
              </a:rPr>
              <a:t>java.lang</a:t>
            </a:r>
            <a:r>
              <a:rPr lang="en-GB" b="0" i="0" dirty="0">
                <a:solidFill>
                  <a:schemeClr val="accent1"/>
                </a:solidFill>
                <a:effectLst/>
              </a:rPr>
              <a:t> </a:t>
            </a:r>
            <a:r>
              <a:rPr lang="en-GB" b="0" i="0" dirty="0">
                <a:effectLst/>
              </a:rPr>
              <a:t>package.</a:t>
            </a:r>
          </a:p>
        </p:txBody>
      </p:sp>
      <p:sp>
        <p:nvSpPr>
          <p:cNvPr id="8" name="TextBox 7">
            <a:extLst>
              <a:ext uri="{FF2B5EF4-FFF2-40B4-BE49-F238E27FC236}">
                <a16:creationId xmlns:a16="http://schemas.microsoft.com/office/drawing/2014/main" id="{DAA8B47E-66A5-5ACB-2A86-6B2E715668FA}"/>
              </a:ext>
            </a:extLst>
          </p:cNvPr>
          <p:cNvSpPr txBox="1"/>
          <p:nvPr/>
        </p:nvSpPr>
        <p:spPr>
          <a:xfrm>
            <a:off x="5561012" y="1301889"/>
            <a:ext cx="6475413"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b="0" i="0" dirty="0">
                <a:effectLst/>
              </a:rPr>
              <a:t>// A Class that uses above </a:t>
            </a:r>
            <a:r>
              <a:rPr lang="en-GB" b="0" i="0" dirty="0" err="1">
                <a:effectLst/>
              </a:rPr>
              <a:t>MyException</a:t>
            </a:r>
            <a:endParaRPr lang="en-GB" b="0" i="0" dirty="0">
              <a:effectLst/>
            </a:endParaRPr>
          </a:p>
          <a:p>
            <a:r>
              <a:rPr lang="en-GB" b="0" i="0" dirty="0">
                <a:effectLst/>
              </a:rPr>
              <a:t>public class Main {</a:t>
            </a:r>
          </a:p>
          <a:p>
            <a:r>
              <a:rPr lang="en-GB" b="0" i="0" dirty="0">
                <a:effectLst/>
              </a:rPr>
              <a:t>public static void main(String </a:t>
            </a:r>
            <a:r>
              <a:rPr lang="en-GB" b="0" i="0" dirty="0" err="1">
                <a:effectLst/>
              </a:rPr>
              <a:t>args</a:t>
            </a:r>
            <a:r>
              <a:rPr lang="en-GB" b="0" i="0" dirty="0">
                <a:effectLst/>
              </a:rPr>
              <a:t>[])</a:t>
            </a:r>
          </a:p>
          <a:p>
            <a:r>
              <a:rPr lang="en-GB" b="0" i="0" dirty="0">
                <a:effectLst/>
              </a:rPr>
              <a:t>{</a:t>
            </a:r>
            <a:endParaRPr lang="en-GB" dirty="0"/>
          </a:p>
          <a:p>
            <a:r>
              <a:rPr lang="en-GB" b="0" i="0" dirty="0">
                <a:effectLst/>
              </a:rPr>
              <a:t>try {</a:t>
            </a:r>
          </a:p>
          <a:p>
            <a:r>
              <a:rPr lang="en-GB" b="0" i="0" dirty="0">
                <a:effectLst/>
              </a:rPr>
              <a:t>// Throw an object of user defined exception</a:t>
            </a:r>
          </a:p>
          <a:p>
            <a:r>
              <a:rPr lang="en-GB" b="0" i="0" dirty="0">
                <a:effectLst/>
              </a:rPr>
              <a:t>throw new </a:t>
            </a:r>
            <a:r>
              <a:rPr lang="en-GB" b="0" i="0" dirty="0" err="1">
                <a:solidFill>
                  <a:schemeClr val="accent1"/>
                </a:solidFill>
                <a:effectLst/>
              </a:rPr>
              <a:t>MyException</a:t>
            </a:r>
            <a:r>
              <a:rPr lang="en-GB" b="0" i="0" dirty="0">
                <a:effectLst/>
              </a:rPr>
              <a:t>("Exp");</a:t>
            </a:r>
          </a:p>
          <a:p>
            <a:r>
              <a:rPr lang="en-GB" b="0" i="0" dirty="0">
                <a:effectLst/>
              </a:rPr>
              <a:t>}</a:t>
            </a:r>
          </a:p>
          <a:p>
            <a:r>
              <a:rPr lang="en-GB" b="0" i="0" dirty="0">
                <a:effectLst/>
              </a:rPr>
              <a:t>catch (</a:t>
            </a:r>
            <a:r>
              <a:rPr lang="en-GB" b="0" i="0" dirty="0" err="1">
                <a:effectLst/>
              </a:rPr>
              <a:t>MyException</a:t>
            </a:r>
            <a:r>
              <a:rPr lang="en-GB" b="0" i="0" dirty="0">
                <a:effectLst/>
              </a:rPr>
              <a:t> ex) {</a:t>
            </a:r>
          </a:p>
          <a:p>
            <a:r>
              <a:rPr lang="en-GB" b="0" i="0" dirty="0" err="1">
                <a:effectLst/>
              </a:rPr>
              <a:t>System.out.println</a:t>
            </a:r>
            <a:r>
              <a:rPr lang="en-GB" b="0" i="0" dirty="0">
                <a:effectLst/>
              </a:rPr>
              <a:t>("Caught");</a:t>
            </a:r>
          </a:p>
          <a:p>
            <a:r>
              <a:rPr lang="en-GB" b="0" i="0" dirty="0">
                <a:effectLst/>
              </a:rPr>
              <a:t>// Print the message from </a:t>
            </a:r>
            <a:r>
              <a:rPr lang="en-GB" b="0" i="0" dirty="0" err="1">
                <a:effectLst/>
              </a:rPr>
              <a:t>MyException</a:t>
            </a:r>
            <a:r>
              <a:rPr lang="en-GB" b="0" i="0" dirty="0">
                <a:effectLst/>
              </a:rPr>
              <a:t> object</a:t>
            </a:r>
          </a:p>
          <a:p>
            <a:r>
              <a:rPr lang="en-GB" b="0" i="0" dirty="0" err="1">
                <a:effectLst/>
              </a:rPr>
              <a:t>System.out.println</a:t>
            </a:r>
            <a:r>
              <a:rPr lang="en-GB" b="0" i="0" dirty="0">
                <a:effectLst/>
              </a:rPr>
              <a:t>(</a:t>
            </a:r>
            <a:r>
              <a:rPr lang="en-GB" b="0" i="0" dirty="0" err="1">
                <a:effectLst/>
              </a:rPr>
              <a:t>ex.getMessage</a:t>
            </a:r>
            <a:r>
              <a:rPr lang="en-GB" b="0" i="0" dirty="0">
                <a:effectLst/>
              </a:rPr>
              <a:t>());</a:t>
            </a:r>
          </a:p>
          <a:p>
            <a:r>
              <a:rPr lang="en-GB" b="0" i="0" dirty="0">
                <a:effectLst/>
              </a:rPr>
              <a:t>}</a:t>
            </a:r>
          </a:p>
          <a:p>
            <a:r>
              <a:rPr lang="en-GB" b="0" i="0" dirty="0">
                <a:effectLst/>
              </a:rPr>
              <a:t>}</a:t>
            </a:r>
          </a:p>
          <a:p>
            <a:r>
              <a:rPr lang="en-GB" b="0" i="0" dirty="0">
                <a:effectLst/>
              </a:rPr>
              <a:t>}</a:t>
            </a:r>
          </a:p>
        </p:txBody>
      </p:sp>
    </p:spTree>
    <p:extLst>
      <p:ext uri="{BB962C8B-B14F-4D97-AF65-F5344CB8AC3E}">
        <p14:creationId xmlns:p14="http://schemas.microsoft.com/office/powerpoint/2010/main" val="218314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1414</TotalTime>
  <Words>1290</Words>
  <Application>Microsoft Office PowerPoint</Application>
  <PresentationFormat>Custom</PresentationFormat>
  <Paragraphs>162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483</cp:revision>
  <dcterms:created xsi:type="dcterms:W3CDTF">2021-12-19T05:09:16Z</dcterms:created>
  <dcterms:modified xsi:type="dcterms:W3CDTF">2023-03-19T07:05:01Z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