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5" r:id="rId6"/>
    <p:sldId id="276" r:id="rId7"/>
    <p:sldId id="277" r:id="rId8"/>
    <p:sldId id="278" r:id="rId9"/>
    <p:sldId id="283" r:id="rId10"/>
    <p:sldId id="284" r:id="rId11"/>
    <p:sldId id="279" r:id="rId12"/>
    <p:sldId id="280" r:id="rId13"/>
    <p:sldId id="281" r:id="rId14"/>
    <p:sldId id="282" r:id="rId15"/>
    <p:sldId id="259"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492" autoAdjust="0"/>
  </p:normalViewPr>
  <p:slideViewPr>
    <p:cSldViewPr>
      <p:cViewPr varScale="1">
        <p:scale>
          <a:sx n="65" d="100"/>
          <a:sy n="65" d="100"/>
        </p:scale>
        <p:origin x="888"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812270202"/>
              </p:ext>
            </p:extLst>
          </p:nvPr>
        </p:nvGraphicFramePr>
        <p:xfrm>
          <a:off x="455612" y="2514600"/>
          <a:ext cx="11041040" cy="217412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Generics </a:t>
                      </a:r>
                      <a:r>
                        <a:rPr lang="en-US" sz="2400" b="1" kern="1200" dirty="0" err="1">
                          <a:solidFill>
                            <a:schemeClr val="dk1"/>
                          </a:solidFill>
                          <a:latin typeface="+mn-lt"/>
                          <a:ea typeface="+mn-ea"/>
                          <a:cs typeface="+mn-cs"/>
                        </a:rPr>
                        <a:t>intoduction</a:t>
                      </a:r>
                      <a:endParaRPr lang="en-US" sz="2400" b="1"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Generic method</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Generic class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Generic constructor </a:t>
                      </a:r>
                    </a:p>
                  </a:txBody>
                  <a:tcPr anchor="ctr"/>
                </a:tc>
                <a:extLst>
                  <a:ext uri="{0D108BD9-81ED-4DB2-BD59-A6C34878D82A}">
                    <a16:rowId xmlns:a16="http://schemas.microsoft.com/office/drawing/2014/main" val="61098344"/>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Generic interfaces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Annotations</a:t>
                      </a:r>
                    </a:p>
                  </a:txBody>
                  <a:tcPr anchor="ctr"/>
                </a:tc>
                <a:extLst>
                  <a:ext uri="{0D108BD9-81ED-4DB2-BD59-A6C34878D82A}">
                    <a16:rowId xmlns:a16="http://schemas.microsoft.com/office/drawing/2014/main" val="3318636090"/>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Annotations</a:t>
            </a:r>
          </a:p>
        </p:txBody>
      </p:sp>
      <p:sp>
        <p:nvSpPr>
          <p:cNvPr id="4" name="TextBox 3">
            <a:extLst>
              <a:ext uri="{FF2B5EF4-FFF2-40B4-BE49-F238E27FC236}">
                <a16:creationId xmlns:a16="http://schemas.microsoft.com/office/drawing/2014/main" id="{74209D25-58F8-0A99-6A96-2EB494662A5D}"/>
              </a:ext>
            </a:extLst>
          </p:cNvPr>
          <p:cNvSpPr txBox="1"/>
          <p:nvPr/>
        </p:nvSpPr>
        <p:spPr>
          <a:xfrm>
            <a:off x="5561012" y="1343085"/>
            <a:ext cx="5638800" cy="4093428"/>
          </a:xfrm>
          <a:prstGeom prst="rect">
            <a:avLst/>
          </a:prstGeom>
          <a:noFill/>
        </p:spPr>
        <p:txBody>
          <a:bodyPr wrap="square">
            <a:spAutoFit/>
          </a:bodyPr>
          <a:lstStyle/>
          <a:p>
            <a:pPr>
              <a:buClr>
                <a:schemeClr val="accent1"/>
              </a:buClr>
            </a:pPr>
            <a:r>
              <a:rPr lang="en-GB" sz="2000" b="0" i="0" dirty="0">
                <a:effectLst/>
              </a:rPr>
              <a:t>import </a:t>
            </a:r>
            <a:r>
              <a:rPr lang="en-GB" sz="2000" b="0" i="0" dirty="0" err="1">
                <a:effectLst/>
              </a:rPr>
              <a:t>java.util</a:t>
            </a:r>
            <a:r>
              <a:rPr lang="en-GB" sz="2000" b="0" i="0" dirty="0">
                <a:effectLst/>
              </a:rPr>
              <a:t>.*;  </a:t>
            </a:r>
          </a:p>
          <a:p>
            <a:pPr>
              <a:buClr>
                <a:schemeClr val="accent1"/>
              </a:buClr>
            </a:pPr>
            <a:r>
              <a:rPr lang="en-GB" sz="2000" b="0" i="0" dirty="0">
                <a:effectLst/>
              </a:rPr>
              <a:t>class TestAnnotation2{  </a:t>
            </a:r>
          </a:p>
          <a:p>
            <a:pPr>
              <a:buClr>
                <a:schemeClr val="accent1"/>
              </a:buClr>
            </a:pPr>
            <a:r>
              <a:rPr lang="en-GB" sz="2000" b="0" i="0" dirty="0">
                <a:effectLst/>
              </a:rPr>
              <a:t>@SuppressWarnings("unchecked")  </a:t>
            </a:r>
          </a:p>
          <a:p>
            <a:pPr>
              <a:buClr>
                <a:schemeClr val="accent1"/>
              </a:buClr>
            </a:pPr>
            <a:r>
              <a:rPr lang="en-GB" sz="2000" b="0" i="0" dirty="0">
                <a:effectLst/>
              </a:rPr>
              <a:t>public static void main(String </a:t>
            </a:r>
            <a:r>
              <a:rPr lang="en-GB" sz="2000" b="0" i="0" dirty="0" err="1">
                <a:effectLst/>
              </a:rPr>
              <a:t>args</a:t>
            </a:r>
            <a:r>
              <a:rPr lang="en-GB" sz="2000" b="0" i="0" dirty="0">
                <a:effectLst/>
              </a:rPr>
              <a:t>[]){  </a:t>
            </a:r>
          </a:p>
          <a:p>
            <a:pPr>
              <a:buClr>
                <a:schemeClr val="accent1"/>
              </a:buClr>
            </a:pPr>
            <a:r>
              <a:rPr lang="en-GB" sz="2000" b="0" i="0" dirty="0" err="1">
                <a:effectLst/>
              </a:rPr>
              <a:t>ArrayList</a:t>
            </a:r>
            <a:r>
              <a:rPr lang="en-GB" sz="2000" b="0" i="0" dirty="0">
                <a:effectLst/>
              </a:rPr>
              <a:t> list=new </a:t>
            </a:r>
            <a:r>
              <a:rPr lang="en-GB" sz="2000" b="0" i="0" dirty="0" err="1">
                <a:effectLst/>
              </a:rPr>
              <a:t>ArrayList</a:t>
            </a:r>
            <a:r>
              <a:rPr lang="en-GB" sz="2000" b="0" i="0" dirty="0">
                <a:effectLst/>
              </a:rPr>
              <a:t>();  </a:t>
            </a:r>
          </a:p>
          <a:p>
            <a:pPr>
              <a:buClr>
                <a:schemeClr val="accent1"/>
              </a:buClr>
            </a:pPr>
            <a:r>
              <a:rPr lang="en-GB" sz="2000" b="0" i="0" dirty="0" err="1">
                <a:effectLst/>
              </a:rPr>
              <a:t>list.add</a:t>
            </a:r>
            <a:r>
              <a:rPr lang="en-GB" sz="2000" b="0" i="0" dirty="0">
                <a:effectLst/>
              </a:rPr>
              <a:t>("</a:t>
            </a:r>
            <a:r>
              <a:rPr lang="en-GB" sz="2000" b="0" i="0" dirty="0" err="1">
                <a:effectLst/>
              </a:rPr>
              <a:t>sonoo</a:t>
            </a:r>
            <a:r>
              <a:rPr lang="en-GB" sz="2000" b="0" i="0" dirty="0">
                <a:effectLst/>
              </a:rPr>
              <a:t>");  </a:t>
            </a:r>
          </a:p>
          <a:p>
            <a:pPr>
              <a:buClr>
                <a:schemeClr val="accent1"/>
              </a:buClr>
            </a:pPr>
            <a:r>
              <a:rPr lang="en-GB" sz="2000" b="0" i="0" dirty="0" err="1">
                <a:effectLst/>
              </a:rPr>
              <a:t>list.add</a:t>
            </a:r>
            <a:r>
              <a:rPr lang="en-GB" sz="2000" b="0" i="0" dirty="0">
                <a:effectLst/>
              </a:rPr>
              <a:t>("</a:t>
            </a:r>
            <a:r>
              <a:rPr lang="en-GB" sz="2000" b="0" i="0" dirty="0" err="1">
                <a:effectLst/>
              </a:rPr>
              <a:t>vimal</a:t>
            </a:r>
            <a:r>
              <a:rPr lang="en-GB" sz="2000" b="0" i="0" dirty="0">
                <a:effectLst/>
              </a:rPr>
              <a:t>");  </a:t>
            </a:r>
          </a:p>
          <a:p>
            <a:pPr>
              <a:buClr>
                <a:schemeClr val="accent1"/>
              </a:buClr>
            </a:pPr>
            <a:r>
              <a:rPr lang="en-GB" sz="2000" b="0" i="0" dirty="0" err="1">
                <a:effectLst/>
              </a:rPr>
              <a:t>list.add</a:t>
            </a:r>
            <a:r>
              <a:rPr lang="en-GB" sz="2000" b="0" i="0" dirty="0">
                <a:effectLst/>
              </a:rPr>
              <a:t>("ratan");  </a:t>
            </a:r>
          </a:p>
          <a:p>
            <a:pPr>
              <a:buClr>
                <a:schemeClr val="accent1"/>
              </a:buClr>
            </a:pPr>
            <a:r>
              <a:rPr lang="en-GB" sz="2000" b="0" i="0" dirty="0">
                <a:effectLst/>
              </a:rPr>
              <a:t>  </a:t>
            </a:r>
          </a:p>
          <a:p>
            <a:pPr>
              <a:buClr>
                <a:schemeClr val="accent1"/>
              </a:buClr>
            </a:pPr>
            <a:r>
              <a:rPr lang="en-GB" sz="2000" b="0" i="0" dirty="0">
                <a:effectLst/>
              </a:rPr>
              <a:t>for(Object </a:t>
            </a:r>
            <a:r>
              <a:rPr lang="en-GB" sz="2000" b="0" i="0" dirty="0" err="1">
                <a:effectLst/>
              </a:rPr>
              <a:t>obj:list</a:t>
            </a:r>
            <a:r>
              <a:rPr lang="en-GB" sz="2000" b="0" i="0" dirty="0">
                <a:effectLst/>
              </a:rPr>
              <a:t>)  </a:t>
            </a:r>
          </a:p>
          <a:p>
            <a:pPr>
              <a:buClr>
                <a:schemeClr val="accent1"/>
              </a:buClr>
            </a:pPr>
            <a:r>
              <a:rPr lang="en-GB" sz="2000" b="0" i="0" dirty="0" err="1">
                <a:effectLst/>
              </a:rPr>
              <a:t>System.out.println</a:t>
            </a:r>
            <a:r>
              <a:rPr lang="en-GB" sz="2000" b="0" i="0" dirty="0">
                <a:effectLst/>
              </a:rPr>
              <a:t>(</a:t>
            </a:r>
            <a:r>
              <a:rPr lang="en-GB" sz="2000" b="0" i="0" dirty="0" err="1">
                <a:effectLst/>
              </a:rPr>
              <a:t>obj</a:t>
            </a: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 </a:t>
            </a:r>
          </a:p>
        </p:txBody>
      </p:sp>
      <p:sp>
        <p:nvSpPr>
          <p:cNvPr id="5" name="TextBox 4">
            <a:extLst>
              <a:ext uri="{FF2B5EF4-FFF2-40B4-BE49-F238E27FC236}">
                <a16:creationId xmlns:a16="http://schemas.microsoft.com/office/drawing/2014/main" id="{9EA5B1A3-1964-0CEB-C146-7D08B0EF6FBE}"/>
              </a:ext>
            </a:extLst>
          </p:cNvPr>
          <p:cNvSpPr txBox="1"/>
          <p:nvPr/>
        </p:nvSpPr>
        <p:spPr>
          <a:xfrm>
            <a:off x="303212" y="1720840"/>
            <a:ext cx="4800600" cy="2677656"/>
          </a:xfrm>
          <a:prstGeom prst="rect">
            <a:avLst/>
          </a:prstGeom>
          <a:noFill/>
        </p:spPr>
        <p:txBody>
          <a:bodyPr wrap="square">
            <a:spAutoFit/>
          </a:bodyPr>
          <a:lstStyle/>
          <a:p>
            <a:r>
              <a:rPr lang="en-GB" dirty="0">
                <a:solidFill>
                  <a:schemeClr val="accent1"/>
                </a:solidFill>
              </a:rPr>
              <a:t>@SuppressWarnings</a:t>
            </a:r>
          </a:p>
          <a:p>
            <a:endParaRPr lang="en-GB" dirty="0"/>
          </a:p>
          <a:p>
            <a:r>
              <a:rPr lang="en-GB" dirty="0"/>
              <a:t>@SuppressWarnings annotation: is used to suppress warnings issued by the compiler.</a:t>
            </a:r>
          </a:p>
          <a:p>
            <a:endParaRPr lang="en-GB" dirty="0"/>
          </a:p>
          <a:p>
            <a:endParaRPr lang="en-GB" dirty="0"/>
          </a:p>
        </p:txBody>
      </p:sp>
    </p:spTree>
    <p:extLst>
      <p:ext uri="{BB962C8B-B14F-4D97-AF65-F5344CB8AC3E}">
        <p14:creationId xmlns:p14="http://schemas.microsoft.com/office/powerpoint/2010/main" val="216126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Annotations</a:t>
            </a:r>
          </a:p>
        </p:txBody>
      </p:sp>
      <p:sp>
        <p:nvSpPr>
          <p:cNvPr id="4" name="TextBox 3">
            <a:extLst>
              <a:ext uri="{FF2B5EF4-FFF2-40B4-BE49-F238E27FC236}">
                <a16:creationId xmlns:a16="http://schemas.microsoft.com/office/drawing/2014/main" id="{74209D25-58F8-0A99-6A96-2EB494662A5D}"/>
              </a:ext>
            </a:extLst>
          </p:cNvPr>
          <p:cNvSpPr txBox="1"/>
          <p:nvPr/>
        </p:nvSpPr>
        <p:spPr>
          <a:xfrm>
            <a:off x="5561012" y="1343085"/>
            <a:ext cx="5638800" cy="4093428"/>
          </a:xfrm>
          <a:prstGeom prst="rect">
            <a:avLst/>
          </a:prstGeom>
          <a:noFill/>
        </p:spPr>
        <p:txBody>
          <a:bodyPr wrap="square">
            <a:spAutoFit/>
          </a:bodyPr>
          <a:lstStyle/>
          <a:p>
            <a:pPr>
              <a:buClr>
                <a:schemeClr val="accent1"/>
              </a:buClr>
            </a:pPr>
            <a:r>
              <a:rPr lang="en-GB" sz="2000" b="0" i="0" dirty="0">
                <a:effectLst/>
              </a:rPr>
              <a:t>class A{  </a:t>
            </a:r>
          </a:p>
          <a:p>
            <a:pPr>
              <a:buClr>
                <a:schemeClr val="accent1"/>
              </a:buClr>
            </a:pPr>
            <a:r>
              <a:rPr lang="en-GB" sz="2000" b="0" i="0" dirty="0">
                <a:effectLst/>
              </a:rPr>
              <a:t>void m(){</a:t>
            </a:r>
            <a:r>
              <a:rPr lang="en-GB" sz="2000" b="0" i="0" dirty="0" err="1">
                <a:effectLst/>
              </a:rPr>
              <a:t>System.out.println</a:t>
            </a:r>
            <a:r>
              <a:rPr lang="en-GB" sz="2000" b="0" i="0" dirty="0">
                <a:effectLst/>
              </a:rPr>
              <a:t>("hello m");}  </a:t>
            </a:r>
          </a:p>
          <a:p>
            <a:pPr>
              <a:buClr>
                <a:schemeClr val="accent1"/>
              </a:buClr>
            </a:pPr>
            <a:r>
              <a:rPr lang="en-GB" sz="2000" b="0" i="0" dirty="0">
                <a:effectLst/>
              </a:rPr>
              <a:t>  </a:t>
            </a:r>
          </a:p>
          <a:p>
            <a:pPr>
              <a:buClr>
                <a:schemeClr val="accent1"/>
              </a:buClr>
            </a:pPr>
            <a:r>
              <a:rPr lang="en-GB" sz="2000" b="0" i="0" dirty="0">
                <a:effectLst/>
              </a:rPr>
              <a:t>@Deprecated  </a:t>
            </a:r>
          </a:p>
          <a:p>
            <a:pPr>
              <a:buClr>
                <a:schemeClr val="accent1"/>
              </a:buClr>
            </a:pPr>
            <a:r>
              <a:rPr lang="en-GB" sz="2000" b="0" i="0" dirty="0">
                <a:effectLst/>
              </a:rPr>
              <a:t>void n(){</a:t>
            </a:r>
            <a:r>
              <a:rPr lang="en-GB" sz="2000" b="0" i="0" dirty="0" err="1">
                <a:effectLst/>
              </a:rPr>
              <a:t>System.out.println</a:t>
            </a:r>
            <a:r>
              <a:rPr lang="en-GB" sz="2000" b="0" i="0" dirty="0">
                <a:effectLst/>
              </a:rPr>
              <a:t>("hello n");}  </a:t>
            </a:r>
          </a:p>
          <a:p>
            <a:pPr>
              <a:buClr>
                <a:schemeClr val="accent1"/>
              </a:buClr>
            </a:pP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class TestAnnotation3{  </a:t>
            </a:r>
          </a:p>
          <a:p>
            <a:pPr>
              <a:buClr>
                <a:schemeClr val="accent1"/>
              </a:buClr>
            </a:pPr>
            <a:r>
              <a:rPr lang="en-GB" sz="2000" b="0" i="0" dirty="0">
                <a:effectLst/>
              </a:rPr>
              <a:t>public static void main(String </a:t>
            </a:r>
            <a:r>
              <a:rPr lang="en-GB" sz="2000" b="0" i="0" dirty="0" err="1">
                <a:effectLst/>
              </a:rPr>
              <a:t>args</a:t>
            </a: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A a=new A();  </a:t>
            </a:r>
          </a:p>
          <a:p>
            <a:pPr>
              <a:buClr>
                <a:schemeClr val="accent1"/>
              </a:buClr>
            </a:pPr>
            <a:r>
              <a:rPr lang="en-GB" sz="2000" b="0" i="0" dirty="0" err="1">
                <a:effectLst/>
              </a:rPr>
              <a:t>a.n</a:t>
            </a:r>
            <a:r>
              <a:rPr lang="en-GB" sz="2000" b="0" i="0" dirty="0">
                <a:effectLst/>
              </a:rPr>
              <a:t>();  </a:t>
            </a:r>
          </a:p>
          <a:p>
            <a:pPr>
              <a:buClr>
                <a:schemeClr val="accent1"/>
              </a:buClr>
            </a:pPr>
            <a:r>
              <a:rPr lang="en-GB" sz="2000" b="0" i="0" dirty="0">
                <a:effectLst/>
              </a:rPr>
              <a:t>}}</a:t>
            </a:r>
          </a:p>
        </p:txBody>
      </p:sp>
      <p:sp>
        <p:nvSpPr>
          <p:cNvPr id="5" name="TextBox 4">
            <a:extLst>
              <a:ext uri="{FF2B5EF4-FFF2-40B4-BE49-F238E27FC236}">
                <a16:creationId xmlns:a16="http://schemas.microsoft.com/office/drawing/2014/main" id="{9EA5B1A3-1964-0CEB-C146-7D08B0EF6FBE}"/>
              </a:ext>
            </a:extLst>
          </p:cNvPr>
          <p:cNvSpPr txBox="1"/>
          <p:nvPr/>
        </p:nvSpPr>
        <p:spPr>
          <a:xfrm>
            <a:off x="303212" y="1720840"/>
            <a:ext cx="4800600" cy="3046988"/>
          </a:xfrm>
          <a:prstGeom prst="rect">
            <a:avLst/>
          </a:prstGeom>
          <a:noFill/>
        </p:spPr>
        <p:txBody>
          <a:bodyPr wrap="square">
            <a:spAutoFit/>
          </a:bodyPr>
          <a:lstStyle/>
          <a:p>
            <a:r>
              <a:rPr lang="en-GB" dirty="0">
                <a:solidFill>
                  <a:schemeClr val="accent1"/>
                </a:solidFill>
              </a:rPr>
              <a:t>@Deprecated</a:t>
            </a:r>
          </a:p>
          <a:p>
            <a:endParaRPr lang="en-GB" dirty="0"/>
          </a:p>
          <a:p>
            <a:r>
              <a:rPr lang="en-GB" dirty="0"/>
              <a:t>@Deprecated </a:t>
            </a:r>
            <a:r>
              <a:rPr lang="en-GB" dirty="0" err="1"/>
              <a:t>annoation</a:t>
            </a:r>
            <a:r>
              <a:rPr lang="en-GB" dirty="0"/>
              <a:t> marks that this method is deprecated so compiler prints warning. It informs user that it may be removed in the future versions. So, it is better not to use such methods.</a:t>
            </a:r>
          </a:p>
        </p:txBody>
      </p:sp>
    </p:spTree>
    <p:extLst>
      <p:ext uri="{BB962C8B-B14F-4D97-AF65-F5344CB8AC3E}">
        <p14:creationId xmlns:p14="http://schemas.microsoft.com/office/powerpoint/2010/main" val="179801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Generics</a:t>
            </a:r>
          </a:p>
        </p:txBody>
      </p:sp>
      <p:sp>
        <p:nvSpPr>
          <p:cNvPr id="4" name="TextBox 3">
            <a:extLst>
              <a:ext uri="{FF2B5EF4-FFF2-40B4-BE49-F238E27FC236}">
                <a16:creationId xmlns:a16="http://schemas.microsoft.com/office/drawing/2014/main" id="{74209D25-58F8-0A99-6A96-2EB494662A5D}"/>
              </a:ext>
            </a:extLst>
          </p:cNvPr>
          <p:cNvSpPr txBox="1"/>
          <p:nvPr/>
        </p:nvSpPr>
        <p:spPr>
          <a:xfrm>
            <a:off x="379412" y="1536174"/>
            <a:ext cx="11125200" cy="3785652"/>
          </a:xfrm>
          <a:prstGeom prst="rect">
            <a:avLst/>
          </a:prstGeom>
          <a:noFill/>
        </p:spPr>
        <p:txBody>
          <a:bodyPr wrap="square">
            <a:spAutoFit/>
          </a:bodyPr>
          <a:lstStyle/>
          <a:p>
            <a:pPr marL="342900" indent="-342900" algn="just">
              <a:buClr>
                <a:schemeClr val="accent1"/>
              </a:buClr>
              <a:buFont typeface="Wingdings" panose="05000000000000000000" pitchFamily="2" charset="2"/>
              <a:buChar char="q"/>
            </a:pPr>
            <a:r>
              <a:rPr lang="en-GB" b="0" i="0" dirty="0">
                <a:effectLst/>
              </a:rPr>
              <a:t>Java Generic methods and generic classes enable programmers to specify, with a single method declaration, a set of related methods, or with a single class declaration, a set of related types, respectively.</a:t>
            </a:r>
          </a:p>
          <a:p>
            <a:pPr marL="342900" indent="-342900" algn="just">
              <a:buClr>
                <a:schemeClr val="accent1"/>
              </a:buClr>
              <a:buFont typeface="Wingdings" panose="05000000000000000000" pitchFamily="2" charset="2"/>
              <a:buChar char="q"/>
            </a:pPr>
            <a:endParaRPr lang="en-GB" b="0" i="0" dirty="0">
              <a:effectLst/>
            </a:endParaRPr>
          </a:p>
          <a:p>
            <a:pPr marL="342900" indent="-342900" algn="just">
              <a:buClr>
                <a:schemeClr val="accent1"/>
              </a:buClr>
              <a:buFont typeface="Wingdings" panose="05000000000000000000" pitchFamily="2" charset="2"/>
              <a:buChar char="q"/>
            </a:pPr>
            <a:r>
              <a:rPr lang="en-GB" b="0" i="0" dirty="0">
                <a:effectLst/>
              </a:rPr>
              <a:t>Generics also provide compile-time type safety that allows programmers to catch invalid types at compile time.</a:t>
            </a:r>
          </a:p>
          <a:p>
            <a:pPr marL="342900" indent="-342900" algn="just">
              <a:buClr>
                <a:schemeClr val="accent1"/>
              </a:buClr>
              <a:buFont typeface="Wingdings" panose="05000000000000000000" pitchFamily="2" charset="2"/>
              <a:buChar char="q"/>
            </a:pPr>
            <a:endParaRPr lang="en-GB" b="0" i="0" dirty="0">
              <a:effectLst/>
            </a:endParaRPr>
          </a:p>
          <a:p>
            <a:pPr marL="342900" indent="-342900" algn="just">
              <a:buClr>
                <a:schemeClr val="accent1"/>
              </a:buClr>
              <a:buFont typeface="Wingdings" panose="05000000000000000000" pitchFamily="2" charset="2"/>
              <a:buChar char="q"/>
            </a:pPr>
            <a:r>
              <a:rPr lang="en-GB" b="0" i="0" dirty="0">
                <a:effectLst/>
              </a:rPr>
              <a:t>Using Java Generic concept, we might write a generic method for sorting an array of objects, then invoke the generic method with Integer arrays, Double arrays, String arrays and so on, to sort the array elements.</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Generic Methods</a:t>
            </a:r>
          </a:p>
        </p:txBody>
      </p:sp>
      <p:sp>
        <p:nvSpPr>
          <p:cNvPr id="4" name="TextBox 3">
            <a:extLst>
              <a:ext uri="{FF2B5EF4-FFF2-40B4-BE49-F238E27FC236}">
                <a16:creationId xmlns:a16="http://schemas.microsoft.com/office/drawing/2014/main" id="{74209D25-58F8-0A99-6A96-2EB494662A5D}"/>
              </a:ext>
            </a:extLst>
          </p:cNvPr>
          <p:cNvSpPr txBox="1"/>
          <p:nvPr/>
        </p:nvSpPr>
        <p:spPr>
          <a:xfrm>
            <a:off x="227012" y="1828800"/>
            <a:ext cx="4876800" cy="3416320"/>
          </a:xfrm>
          <a:prstGeom prst="rect">
            <a:avLst/>
          </a:prstGeom>
          <a:noFill/>
        </p:spPr>
        <p:txBody>
          <a:bodyPr wrap="square">
            <a:spAutoFit/>
          </a:bodyPr>
          <a:lstStyle/>
          <a:p>
            <a:pPr algn="just">
              <a:buClr>
                <a:schemeClr val="accent1"/>
              </a:buClr>
            </a:pPr>
            <a:r>
              <a:rPr lang="en-GB" b="0" i="0" dirty="0">
                <a:effectLst/>
              </a:rPr>
              <a:t>You can write a single generic method declaration that can be called with arguments of different types. </a:t>
            </a:r>
          </a:p>
          <a:p>
            <a:pPr algn="just">
              <a:buClr>
                <a:schemeClr val="accent1"/>
              </a:buClr>
            </a:pPr>
            <a:endParaRPr lang="en-GB" dirty="0"/>
          </a:p>
          <a:p>
            <a:pPr algn="just">
              <a:buClr>
                <a:schemeClr val="accent1"/>
              </a:buClr>
            </a:pPr>
            <a:r>
              <a:rPr lang="en-GB" b="0" i="0" dirty="0">
                <a:effectLst/>
              </a:rPr>
              <a:t>Based on the types of the arguments passed to the generic method, the compiler handles each method call appropriately.</a:t>
            </a:r>
          </a:p>
        </p:txBody>
      </p:sp>
      <p:sp>
        <p:nvSpPr>
          <p:cNvPr id="5" name="TextBox 4">
            <a:extLst>
              <a:ext uri="{FF2B5EF4-FFF2-40B4-BE49-F238E27FC236}">
                <a16:creationId xmlns:a16="http://schemas.microsoft.com/office/drawing/2014/main" id="{B634EBEA-13FE-1A90-C686-505DADD416C3}"/>
              </a:ext>
            </a:extLst>
          </p:cNvPr>
          <p:cNvSpPr txBox="1"/>
          <p:nvPr/>
        </p:nvSpPr>
        <p:spPr>
          <a:xfrm>
            <a:off x="5607717" y="797510"/>
            <a:ext cx="6201696" cy="4216539"/>
          </a:xfrm>
          <a:prstGeom prst="rect">
            <a:avLst/>
          </a:prstGeom>
          <a:noFill/>
        </p:spPr>
        <p:txBody>
          <a:bodyPr wrap="square">
            <a:spAutoFit/>
          </a:bodyPr>
          <a:lstStyle/>
          <a:p>
            <a:r>
              <a:rPr lang="en-IN" sz="2000" dirty="0"/>
              <a:t>// generic method </a:t>
            </a:r>
            <a:r>
              <a:rPr lang="en-IN" sz="2000" dirty="0" err="1"/>
              <a:t>printArray</a:t>
            </a:r>
            <a:endParaRPr lang="en-IN" sz="2000" dirty="0"/>
          </a:p>
          <a:p>
            <a:r>
              <a:rPr lang="en-IN" sz="2000" dirty="0"/>
              <a:t>   public static &lt; E &gt; void </a:t>
            </a:r>
            <a:r>
              <a:rPr lang="en-IN" sz="2000" dirty="0" err="1"/>
              <a:t>printArray</a:t>
            </a:r>
            <a:r>
              <a:rPr lang="en-IN" sz="2000" dirty="0"/>
              <a:t>( E[] </a:t>
            </a:r>
            <a:r>
              <a:rPr lang="en-IN" sz="2000" dirty="0" err="1"/>
              <a:t>inputArray</a:t>
            </a:r>
            <a:r>
              <a:rPr lang="en-IN" sz="2000" dirty="0"/>
              <a:t> ) {</a:t>
            </a:r>
          </a:p>
          <a:p>
            <a:r>
              <a:rPr lang="en-IN" sz="2000" dirty="0"/>
              <a:t>      // Display array elements</a:t>
            </a:r>
          </a:p>
          <a:p>
            <a:r>
              <a:rPr lang="en-IN" sz="2000" dirty="0"/>
              <a:t>      for(E element : </a:t>
            </a:r>
            <a:r>
              <a:rPr lang="en-IN" sz="2000" dirty="0" err="1"/>
              <a:t>inputArray</a:t>
            </a:r>
            <a:r>
              <a:rPr lang="en-IN" sz="2000" dirty="0"/>
              <a:t>) {</a:t>
            </a:r>
          </a:p>
          <a:p>
            <a:r>
              <a:rPr lang="en-IN" sz="2000" dirty="0"/>
              <a:t>         </a:t>
            </a:r>
            <a:r>
              <a:rPr lang="en-IN" sz="2000" dirty="0" err="1"/>
              <a:t>System.out.printf</a:t>
            </a:r>
            <a:r>
              <a:rPr lang="en-IN" sz="2000" dirty="0"/>
              <a:t>("%s ", element);</a:t>
            </a:r>
          </a:p>
          <a:p>
            <a:r>
              <a:rPr lang="en-IN" sz="2000" dirty="0"/>
              <a:t>      }</a:t>
            </a:r>
          </a:p>
          <a:p>
            <a:r>
              <a:rPr lang="en-IN" sz="2000" dirty="0"/>
              <a:t>      </a:t>
            </a:r>
            <a:r>
              <a:rPr lang="en-IN" sz="2000" dirty="0" err="1"/>
              <a:t>System.out.println</a:t>
            </a:r>
            <a:r>
              <a:rPr lang="en-IN" sz="2000" dirty="0"/>
              <a:t>();</a:t>
            </a:r>
          </a:p>
          <a:p>
            <a:r>
              <a:rPr lang="en-IN" sz="2000" dirty="0"/>
              <a:t>   }</a:t>
            </a:r>
          </a:p>
          <a:p>
            <a:endParaRPr lang="en-IN" sz="2000" dirty="0"/>
          </a:p>
          <a:p>
            <a:r>
              <a:rPr lang="en-IN" sz="2000" dirty="0"/>
              <a:t>//create array</a:t>
            </a:r>
          </a:p>
          <a:p>
            <a:r>
              <a:rPr lang="en-IN" sz="2000" dirty="0"/>
              <a:t>Integer[] </a:t>
            </a:r>
            <a:r>
              <a:rPr lang="en-IN" sz="2000" dirty="0" err="1"/>
              <a:t>intArray</a:t>
            </a:r>
            <a:r>
              <a:rPr lang="en-IN" sz="2000" dirty="0"/>
              <a:t> = { 1, 2, 3, 4, 5 };</a:t>
            </a:r>
          </a:p>
          <a:p>
            <a:r>
              <a:rPr lang="en-IN" sz="2000" dirty="0"/>
              <a:t>Double[] </a:t>
            </a:r>
            <a:r>
              <a:rPr lang="en-IN" sz="2000" dirty="0" err="1"/>
              <a:t>doubleArray</a:t>
            </a:r>
            <a:r>
              <a:rPr lang="en-IN" sz="2000" dirty="0"/>
              <a:t> = { 1.1, 2.2, 3.3, 4.4 };</a:t>
            </a:r>
          </a:p>
          <a:p>
            <a:r>
              <a:rPr lang="en-IN" sz="2000" dirty="0"/>
              <a:t>Character[] </a:t>
            </a:r>
            <a:r>
              <a:rPr lang="en-IN" sz="2000" dirty="0" err="1"/>
              <a:t>charArray</a:t>
            </a:r>
            <a:r>
              <a:rPr lang="en-IN" sz="2000" dirty="0"/>
              <a:t> = { 'H', 'E', 'L', 'L', 'O' };</a:t>
            </a:r>
          </a:p>
        </p:txBody>
      </p:sp>
    </p:spTree>
    <p:extLst>
      <p:ext uri="{BB962C8B-B14F-4D97-AF65-F5344CB8AC3E}">
        <p14:creationId xmlns:p14="http://schemas.microsoft.com/office/powerpoint/2010/main" val="175689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Bounded type parameters</a:t>
            </a:r>
          </a:p>
        </p:txBody>
      </p:sp>
      <p:sp>
        <p:nvSpPr>
          <p:cNvPr id="4" name="TextBox 3">
            <a:extLst>
              <a:ext uri="{FF2B5EF4-FFF2-40B4-BE49-F238E27FC236}">
                <a16:creationId xmlns:a16="http://schemas.microsoft.com/office/drawing/2014/main" id="{74209D25-58F8-0A99-6A96-2EB494662A5D}"/>
              </a:ext>
            </a:extLst>
          </p:cNvPr>
          <p:cNvSpPr txBox="1"/>
          <p:nvPr/>
        </p:nvSpPr>
        <p:spPr>
          <a:xfrm>
            <a:off x="227012" y="1149489"/>
            <a:ext cx="5304505" cy="5632311"/>
          </a:xfrm>
          <a:prstGeom prst="rect">
            <a:avLst/>
          </a:prstGeom>
          <a:noFill/>
        </p:spPr>
        <p:txBody>
          <a:bodyPr wrap="square">
            <a:spAutoFit/>
          </a:bodyPr>
          <a:lstStyle/>
          <a:p>
            <a:pPr algn="just">
              <a:buClr>
                <a:schemeClr val="accent1"/>
              </a:buClr>
            </a:pPr>
            <a:r>
              <a:rPr lang="en-GB" b="0" i="0" dirty="0">
                <a:effectLst/>
              </a:rPr>
              <a:t>There may be times when you'll want to restrict the kinds of types that are allowed to be passed to a type parameter. </a:t>
            </a:r>
          </a:p>
          <a:p>
            <a:pPr algn="just">
              <a:buClr>
                <a:schemeClr val="accent1"/>
              </a:buClr>
            </a:pPr>
            <a:endParaRPr lang="en-GB" dirty="0"/>
          </a:p>
          <a:p>
            <a:pPr algn="just">
              <a:buClr>
                <a:schemeClr val="accent1"/>
              </a:buClr>
            </a:pPr>
            <a:r>
              <a:rPr lang="en-GB" b="0" i="0" dirty="0">
                <a:effectLst/>
              </a:rPr>
              <a:t>For example, a method that operates on numbers might only want to accept instances of Number or its subclasses. This is what bounded type parameters are for.</a:t>
            </a:r>
          </a:p>
          <a:p>
            <a:pPr algn="just">
              <a:buClr>
                <a:schemeClr val="accent1"/>
              </a:buClr>
            </a:pPr>
            <a:endParaRPr lang="en-GB" dirty="0"/>
          </a:p>
          <a:p>
            <a:pPr algn="just">
              <a:buClr>
                <a:schemeClr val="accent1"/>
              </a:buClr>
            </a:pPr>
            <a:r>
              <a:rPr lang="en-GB" b="0" i="0" dirty="0">
                <a:effectLst/>
              </a:rPr>
              <a:t>To declare a bounded type parameter, list the type parameter's name, followed by the extends keyword, followed by its upper bound.</a:t>
            </a:r>
          </a:p>
        </p:txBody>
      </p:sp>
      <p:sp>
        <p:nvSpPr>
          <p:cNvPr id="5" name="TextBox 4">
            <a:extLst>
              <a:ext uri="{FF2B5EF4-FFF2-40B4-BE49-F238E27FC236}">
                <a16:creationId xmlns:a16="http://schemas.microsoft.com/office/drawing/2014/main" id="{B634EBEA-13FE-1A90-C686-505DADD416C3}"/>
              </a:ext>
            </a:extLst>
          </p:cNvPr>
          <p:cNvSpPr txBox="1"/>
          <p:nvPr/>
        </p:nvSpPr>
        <p:spPr>
          <a:xfrm>
            <a:off x="5912516" y="1066800"/>
            <a:ext cx="6201696" cy="5324535"/>
          </a:xfrm>
          <a:prstGeom prst="rect">
            <a:avLst/>
          </a:prstGeom>
          <a:noFill/>
        </p:spPr>
        <p:txBody>
          <a:bodyPr wrap="square">
            <a:spAutoFit/>
          </a:bodyPr>
          <a:lstStyle/>
          <a:p>
            <a:r>
              <a:rPr lang="en-IN" sz="2000" dirty="0"/>
              <a:t>public static </a:t>
            </a:r>
            <a:r>
              <a:rPr lang="en-IN" sz="2000" dirty="0">
                <a:solidFill>
                  <a:schemeClr val="accent1"/>
                </a:solidFill>
              </a:rPr>
              <a:t>&lt;T extends Comparable&lt;T&gt;&gt; T</a:t>
            </a:r>
            <a:r>
              <a:rPr lang="en-IN" sz="2000" dirty="0"/>
              <a:t> maximum(T x, T y, T z) {</a:t>
            </a:r>
          </a:p>
          <a:p>
            <a:r>
              <a:rPr lang="en-IN" sz="2000" dirty="0"/>
              <a:t>      T max = x;   // assume x is initially the largest</a:t>
            </a:r>
          </a:p>
          <a:p>
            <a:r>
              <a:rPr lang="en-IN" sz="2000" dirty="0"/>
              <a:t>      </a:t>
            </a:r>
          </a:p>
          <a:p>
            <a:r>
              <a:rPr lang="en-IN" sz="2000" dirty="0"/>
              <a:t>      if(</a:t>
            </a:r>
            <a:r>
              <a:rPr lang="en-IN" sz="2000" dirty="0" err="1"/>
              <a:t>y.compareTo</a:t>
            </a:r>
            <a:r>
              <a:rPr lang="en-IN" sz="2000" dirty="0"/>
              <a:t>(max) &gt; 0) {</a:t>
            </a:r>
          </a:p>
          <a:p>
            <a:r>
              <a:rPr lang="en-IN" sz="2000" dirty="0"/>
              <a:t>         max = y;   // y is the largest so far</a:t>
            </a:r>
          </a:p>
          <a:p>
            <a:r>
              <a:rPr lang="en-IN" sz="2000" dirty="0"/>
              <a:t>      }</a:t>
            </a:r>
          </a:p>
          <a:p>
            <a:r>
              <a:rPr lang="en-IN" sz="2000" dirty="0"/>
              <a:t>      </a:t>
            </a:r>
          </a:p>
          <a:p>
            <a:r>
              <a:rPr lang="en-IN" sz="2000" dirty="0"/>
              <a:t>      if(</a:t>
            </a:r>
            <a:r>
              <a:rPr lang="en-IN" sz="2000" dirty="0" err="1"/>
              <a:t>z.compareTo</a:t>
            </a:r>
            <a:r>
              <a:rPr lang="en-IN" sz="2000" dirty="0"/>
              <a:t>(max) &gt; 0) {</a:t>
            </a:r>
          </a:p>
          <a:p>
            <a:r>
              <a:rPr lang="en-IN" sz="2000" dirty="0"/>
              <a:t>         max = z;   // z is the largest now                 </a:t>
            </a:r>
          </a:p>
          <a:p>
            <a:r>
              <a:rPr lang="en-IN" sz="2000" dirty="0"/>
              <a:t>      }</a:t>
            </a:r>
          </a:p>
          <a:p>
            <a:r>
              <a:rPr lang="en-IN" sz="2000" dirty="0"/>
              <a:t>      return max;   // returns the largest object   </a:t>
            </a:r>
          </a:p>
          <a:p>
            <a:r>
              <a:rPr lang="en-IN" sz="2000" dirty="0"/>
              <a:t>   }</a:t>
            </a:r>
          </a:p>
          <a:p>
            <a:endParaRPr lang="en-IN" sz="2000" dirty="0"/>
          </a:p>
          <a:p>
            <a:r>
              <a:rPr lang="en-IN" sz="2000" dirty="0"/>
              <a:t>//print result</a:t>
            </a:r>
          </a:p>
          <a:p>
            <a:r>
              <a:rPr lang="en-IN" sz="2000" dirty="0"/>
              <a:t> </a:t>
            </a:r>
            <a:r>
              <a:rPr lang="en-IN" sz="2000" dirty="0" err="1"/>
              <a:t>System.out.printf</a:t>
            </a:r>
            <a:r>
              <a:rPr lang="en-IN" sz="2000" dirty="0"/>
              <a:t>("Max of %d, %d and %d is %d\n\n", </a:t>
            </a:r>
          </a:p>
          <a:p>
            <a:r>
              <a:rPr lang="en-IN" sz="2000" dirty="0"/>
              <a:t>         3, 4, 5, maximum( 3, 4, 5 ));</a:t>
            </a:r>
          </a:p>
        </p:txBody>
      </p:sp>
    </p:spTree>
    <p:extLst>
      <p:ext uri="{BB962C8B-B14F-4D97-AF65-F5344CB8AC3E}">
        <p14:creationId xmlns:p14="http://schemas.microsoft.com/office/powerpoint/2010/main" val="414318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Generic classes</a:t>
            </a:r>
          </a:p>
        </p:txBody>
      </p:sp>
      <p:sp>
        <p:nvSpPr>
          <p:cNvPr id="4" name="TextBox 3">
            <a:extLst>
              <a:ext uri="{FF2B5EF4-FFF2-40B4-BE49-F238E27FC236}">
                <a16:creationId xmlns:a16="http://schemas.microsoft.com/office/drawing/2014/main" id="{74209D25-58F8-0A99-6A96-2EB494662A5D}"/>
              </a:ext>
            </a:extLst>
          </p:cNvPr>
          <p:cNvSpPr txBox="1"/>
          <p:nvPr/>
        </p:nvSpPr>
        <p:spPr>
          <a:xfrm>
            <a:off x="227012" y="1419285"/>
            <a:ext cx="5304505" cy="4524315"/>
          </a:xfrm>
          <a:prstGeom prst="rect">
            <a:avLst/>
          </a:prstGeom>
          <a:noFill/>
        </p:spPr>
        <p:txBody>
          <a:bodyPr wrap="square">
            <a:spAutoFit/>
          </a:bodyPr>
          <a:lstStyle/>
          <a:p>
            <a:pPr algn="just">
              <a:buClr>
                <a:schemeClr val="accent1"/>
              </a:buClr>
            </a:pPr>
            <a:r>
              <a:rPr lang="en-GB" b="0" i="0" dirty="0">
                <a:effectLst/>
              </a:rPr>
              <a:t>A generic class declaration looks like a non-generic class declaration, except that the class name is followed by a type parameter section.</a:t>
            </a:r>
          </a:p>
          <a:p>
            <a:pPr algn="just">
              <a:buClr>
                <a:schemeClr val="accent1"/>
              </a:buClr>
            </a:pPr>
            <a:endParaRPr lang="en-GB" b="0" i="0" dirty="0">
              <a:effectLst/>
            </a:endParaRPr>
          </a:p>
          <a:p>
            <a:pPr algn="just">
              <a:buClr>
                <a:schemeClr val="accent1"/>
              </a:buClr>
            </a:pPr>
            <a:r>
              <a:rPr lang="en-GB" b="0" i="0" dirty="0">
                <a:effectLst/>
              </a:rPr>
              <a:t>As with generic methods, the type parameter section of a generic class can have one or more type parameters separated by commas. These classes are known as parameterized classes or parameterized types because they accept one or more parameters.</a:t>
            </a:r>
          </a:p>
        </p:txBody>
      </p:sp>
      <p:sp>
        <p:nvSpPr>
          <p:cNvPr id="5" name="TextBox 4">
            <a:extLst>
              <a:ext uri="{FF2B5EF4-FFF2-40B4-BE49-F238E27FC236}">
                <a16:creationId xmlns:a16="http://schemas.microsoft.com/office/drawing/2014/main" id="{B634EBEA-13FE-1A90-C686-505DADD416C3}"/>
              </a:ext>
            </a:extLst>
          </p:cNvPr>
          <p:cNvSpPr txBox="1"/>
          <p:nvPr/>
        </p:nvSpPr>
        <p:spPr>
          <a:xfrm>
            <a:off x="5713412" y="64830"/>
            <a:ext cx="6400800" cy="6863417"/>
          </a:xfrm>
          <a:prstGeom prst="rect">
            <a:avLst/>
          </a:prstGeom>
          <a:noFill/>
        </p:spPr>
        <p:txBody>
          <a:bodyPr wrap="square">
            <a:spAutoFit/>
          </a:bodyPr>
          <a:lstStyle/>
          <a:p>
            <a:r>
              <a:rPr lang="en-IN" sz="2000" dirty="0"/>
              <a:t>public class Box&lt;T&gt; {</a:t>
            </a:r>
          </a:p>
          <a:p>
            <a:r>
              <a:rPr lang="en-IN" sz="2000" dirty="0"/>
              <a:t>   private T </a:t>
            </a:r>
            <a:r>
              <a:rPr lang="en-IN" sz="2000" dirty="0" err="1"/>
              <a:t>t</a:t>
            </a:r>
            <a:r>
              <a:rPr lang="en-IN" sz="2000" dirty="0"/>
              <a:t>;</a:t>
            </a:r>
          </a:p>
          <a:p>
            <a:endParaRPr lang="en-IN" sz="2000" dirty="0"/>
          </a:p>
          <a:p>
            <a:r>
              <a:rPr lang="en-IN" sz="2000" dirty="0"/>
              <a:t>   public void add(T t) {</a:t>
            </a:r>
          </a:p>
          <a:p>
            <a:r>
              <a:rPr lang="en-IN" sz="2000" dirty="0"/>
              <a:t>      this.t = t;</a:t>
            </a:r>
          </a:p>
          <a:p>
            <a:r>
              <a:rPr lang="en-IN" sz="2000" dirty="0"/>
              <a:t>   }</a:t>
            </a:r>
          </a:p>
          <a:p>
            <a:endParaRPr lang="en-IN" sz="2000" dirty="0"/>
          </a:p>
          <a:p>
            <a:r>
              <a:rPr lang="en-IN" sz="2000" dirty="0"/>
              <a:t>   public T get() {</a:t>
            </a:r>
          </a:p>
          <a:p>
            <a:r>
              <a:rPr lang="en-IN" sz="2000" dirty="0"/>
              <a:t>      return t;</a:t>
            </a:r>
          </a:p>
          <a:p>
            <a:r>
              <a:rPr lang="en-IN" sz="2000" dirty="0"/>
              <a:t>   }</a:t>
            </a:r>
          </a:p>
          <a:p>
            <a:endParaRPr lang="en-IN" sz="2000" dirty="0"/>
          </a:p>
          <a:p>
            <a:r>
              <a:rPr lang="en-IN" sz="2000" dirty="0"/>
              <a:t>   public static void main(String[] </a:t>
            </a:r>
            <a:r>
              <a:rPr lang="en-IN" sz="2000" dirty="0" err="1"/>
              <a:t>args</a:t>
            </a:r>
            <a:r>
              <a:rPr lang="en-IN" sz="2000" dirty="0"/>
              <a:t>) {</a:t>
            </a:r>
          </a:p>
          <a:p>
            <a:r>
              <a:rPr lang="en-IN" sz="2000" dirty="0"/>
              <a:t>      Box&lt;Integer&gt; </a:t>
            </a:r>
            <a:r>
              <a:rPr lang="en-IN" sz="2000" dirty="0" err="1"/>
              <a:t>integerBox</a:t>
            </a:r>
            <a:r>
              <a:rPr lang="en-IN" sz="2000" dirty="0"/>
              <a:t> = new Box&lt;Integer&gt;();</a:t>
            </a:r>
          </a:p>
          <a:p>
            <a:r>
              <a:rPr lang="en-IN" sz="2000" dirty="0"/>
              <a:t>      Box&lt;String&gt; </a:t>
            </a:r>
            <a:r>
              <a:rPr lang="en-IN" sz="2000" dirty="0" err="1"/>
              <a:t>stringBox</a:t>
            </a:r>
            <a:r>
              <a:rPr lang="en-IN" sz="2000" dirty="0"/>
              <a:t> = new Box&lt;String&gt;();</a:t>
            </a:r>
          </a:p>
          <a:p>
            <a:r>
              <a:rPr lang="en-IN" sz="2000" dirty="0"/>
              <a:t>      </a:t>
            </a:r>
            <a:r>
              <a:rPr lang="en-IN" sz="2000" dirty="0" err="1"/>
              <a:t>integerBox.add</a:t>
            </a:r>
            <a:r>
              <a:rPr lang="en-IN" sz="2000" dirty="0"/>
              <a:t>(new Integer(10));</a:t>
            </a:r>
          </a:p>
          <a:p>
            <a:r>
              <a:rPr lang="en-IN" sz="2000" dirty="0"/>
              <a:t>      </a:t>
            </a:r>
            <a:r>
              <a:rPr lang="en-IN" sz="2000" dirty="0" err="1"/>
              <a:t>stringBox.add</a:t>
            </a:r>
            <a:r>
              <a:rPr lang="en-IN" sz="2000" dirty="0"/>
              <a:t>(new String("Hello World"));</a:t>
            </a:r>
          </a:p>
          <a:p>
            <a:r>
              <a:rPr lang="en-IN" sz="2000" dirty="0"/>
              <a:t>      </a:t>
            </a:r>
            <a:r>
              <a:rPr lang="en-IN" sz="2000" dirty="0" err="1"/>
              <a:t>System.out.printf</a:t>
            </a:r>
            <a:r>
              <a:rPr lang="en-IN" sz="2000" dirty="0"/>
              <a:t>("Integer Value :%d\n\n", </a:t>
            </a:r>
            <a:r>
              <a:rPr lang="en-IN" sz="2000" dirty="0" err="1"/>
              <a:t>integerBox.get</a:t>
            </a:r>
            <a:r>
              <a:rPr lang="en-IN" sz="2000" dirty="0"/>
              <a:t>());</a:t>
            </a:r>
          </a:p>
          <a:p>
            <a:r>
              <a:rPr lang="en-IN" sz="2000" dirty="0"/>
              <a:t>      </a:t>
            </a:r>
            <a:r>
              <a:rPr lang="en-IN" sz="2000" dirty="0" err="1"/>
              <a:t>System.out.printf</a:t>
            </a:r>
            <a:r>
              <a:rPr lang="en-IN" sz="2000" dirty="0"/>
              <a:t>("String Value :%s\n", </a:t>
            </a:r>
            <a:r>
              <a:rPr lang="en-IN" sz="2000" dirty="0" err="1"/>
              <a:t>stringBox.get</a:t>
            </a:r>
            <a:r>
              <a:rPr lang="en-IN" sz="2000" dirty="0"/>
              <a:t>());</a:t>
            </a:r>
          </a:p>
          <a:p>
            <a:r>
              <a:rPr lang="en-IN" sz="2000" dirty="0"/>
              <a:t>   }</a:t>
            </a:r>
          </a:p>
          <a:p>
            <a:r>
              <a:rPr lang="en-IN" sz="2000" dirty="0"/>
              <a:t>}</a:t>
            </a:r>
          </a:p>
        </p:txBody>
      </p:sp>
    </p:spTree>
    <p:extLst>
      <p:ext uri="{BB962C8B-B14F-4D97-AF65-F5344CB8AC3E}">
        <p14:creationId xmlns:p14="http://schemas.microsoft.com/office/powerpoint/2010/main" val="5659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Generic constructor </a:t>
            </a:r>
          </a:p>
        </p:txBody>
      </p:sp>
      <p:sp>
        <p:nvSpPr>
          <p:cNvPr id="6" name="TextBox 5">
            <a:extLst>
              <a:ext uri="{FF2B5EF4-FFF2-40B4-BE49-F238E27FC236}">
                <a16:creationId xmlns:a16="http://schemas.microsoft.com/office/drawing/2014/main" id="{2A9CA689-776B-A3CC-A2DF-2279DA1CDDD7}"/>
              </a:ext>
            </a:extLst>
          </p:cNvPr>
          <p:cNvSpPr txBox="1"/>
          <p:nvPr/>
        </p:nvSpPr>
        <p:spPr>
          <a:xfrm>
            <a:off x="150812" y="1447800"/>
            <a:ext cx="5867400" cy="5262979"/>
          </a:xfrm>
          <a:prstGeom prst="rect">
            <a:avLst/>
          </a:prstGeom>
          <a:noFill/>
        </p:spPr>
        <p:txBody>
          <a:bodyPr wrap="square">
            <a:spAutoFit/>
          </a:bodyPr>
          <a:lstStyle/>
          <a:p>
            <a:r>
              <a:rPr lang="en-IN" dirty="0"/>
              <a:t>Generic constructors are the same as generic methods. </a:t>
            </a:r>
          </a:p>
          <a:p>
            <a:r>
              <a:rPr lang="en-IN" dirty="0"/>
              <a:t>For generic constructors after the public keyword and before the class name the type parameter must be placed.  </a:t>
            </a:r>
          </a:p>
          <a:p>
            <a:endParaRPr lang="en-IN" dirty="0"/>
          </a:p>
          <a:p>
            <a:r>
              <a:rPr lang="en-IN" dirty="0"/>
              <a:t>Constructors can be invoked with any type of a parameter after defining a generic constructor. A constructor is a block of code that initializes the newly created object. It is an instance method with no return type. The name of the constructor is same as the class name. Constructors can be Generic, despite its class is not Generic. </a:t>
            </a:r>
          </a:p>
        </p:txBody>
      </p:sp>
      <p:sp>
        <p:nvSpPr>
          <p:cNvPr id="8" name="TextBox 7">
            <a:extLst>
              <a:ext uri="{FF2B5EF4-FFF2-40B4-BE49-F238E27FC236}">
                <a16:creationId xmlns:a16="http://schemas.microsoft.com/office/drawing/2014/main" id="{5DF2DDC2-8279-1C69-27A1-EC16053AF71F}"/>
              </a:ext>
            </a:extLst>
          </p:cNvPr>
          <p:cNvSpPr txBox="1"/>
          <p:nvPr/>
        </p:nvSpPr>
        <p:spPr>
          <a:xfrm>
            <a:off x="6018212" y="228600"/>
            <a:ext cx="6019801" cy="64325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class </a:t>
            </a:r>
            <a:r>
              <a:rPr lang="en-IN" sz="2000" dirty="0" err="1"/>
              <a:t>GenericConstructor</a:t>
            </a:r>
            <a:r>
              <a:rPr lang="en-IN" sz="2000" dirty="0"/>
              <a:t> {</a:t>
            </a:r>
          </a:p>
          <a:p>
            <a:r>
              <a:rPr lang="en-IN" sz="2000" dirty="0"/>
              <a:t>    // Member variable of this class</a:t>
            </a:r>
          </a:p>
          <a:p>
            <a:r>
              <a:rPr lang="en-IN" sz="2000" dirty="0"/>
              <a:t>    private double v;</a:t>
            </a:r>
          </a:p>
          <a:p>
            <a:r>
              <a:rPr lang="en-IN" sz="2000" dirty="0"/>
              <a:t>  </a:t>
            </a:r>
            <a:endParaRPr lang="en-IN" sz="2000" dirty="0">
              <a:solidFill>
                <a:srgbClr val="FFC000"/>
              </a:solidFill>
            </a:endParaRPr>
          </a:p>
          <a:p>
            <a:r>
              <a:rPr lang="en-IN" sz="2000" dirty="0">
                <a:solidFill>
                  <a:srgbClr val="FFC000"/>
                </a:solidFill>
              </a:rPr>
              <a:t>    // Constructor of this class where</a:t>
            </a:r>
          </a:p>
          <a:p>
            <a:r>
              <a:rPr lang="en-IN" sz="2000" dirty="0">
                <a:solidFill>
                  <a:srgbClr val="FFC000"/>
                </a:solidFill>
              </a:rPr>
              <a:t>    // T is </a:t>
            </a:r>
            <a:r>
              <a:rPr lang="en-IN" sz="2000" dirty="0" err="1">
                <a:solidFill>
                  <a:srgbClr val="FFC000"/>
                </a:solidFill>
              </a:rPr>
              <a:t>typename</a:t>
            </a:r>
            <a:r>
              <a:rPr lang="en-IN" sz="2000" dirty="0">
                <a:solidFill>
                  <a:srgbClr val="FFC000"/>
                </a:solidFill>
              </a:rPr>
              <a:t> and t is object</a:t>
            </a:r>
          </a:p>
          <a:p>
            <a:r>
              <a:rPr lang="en-IN" sz="2000" dirty="0">
                <a:solidFill>
                  <a:srgbClr val="FFC000"/>
                </a:solidFill>
              </a:rPr>
              <a:t>    &lt;T extends Number&gt; </a:t>
            </a:r>
            <a:r>
              <a:rPr lang="en-IN" sz="2000" dirty="0" err="1">
                <a:solidFill>
                  <a:srgbClr val="FFC000"/>
                </a:solidFill>
              </a:rPr>
              <a:t>GenericConstructor</a:t>
            </a:r>
            <a:r>
              <a:rPr lang="en-IN" sz="2000" dirty="0">
                <a:solidFill>
                  <a:srgbClr val="FFC000"/>
                </a:solidFill>
              </a:rPr>
              <a:t>(T t)</a:t>
            </a:r>
          </a:p>
          <a:p>
            <a:r>
              <a:rPr lang="en-IN" sz="2000" dirty="0">
                <a:solidFill>
                  <a:srgbClr val="FFC000"/>
                </a:solidFill>
              </a:rPr>
              <a:t>    {</a:t>
            </a:r>
          </a:p>
          <a:p>
            <a:r>
              <a:rPr lang="en-IN" sz="2000" dirty="0">
                <a:solidFill>
                  <a:srgbClr val="FFC000"/>
                </a:solidFill>
              </a:rPr>
              <a:t>        // Converting input number type to double</a:t>
            </a:r>
          </a:p>
          <a:p>
            <a:r>
              <a:rPr lang="en-IN" sz="2000" dirty="0">
                <a:solidFill>
                  <a:srgbClr val="FFC000"/>
                </a:solidFill>
              </a:rPr>
              <a:t>        // using the </a:t>
            </a:r>
            <a:r>
              <a:rPr lang="en-IN" sz="2000" dirty="0" err="1">
                <a:solidFill>
                  <a:srgbClr val="FFC000"/>
                </a:solidFill>
              </a:rPr>
              <a:t>doubleValue</a:t>
            </a:r>
            <a:r>
              <a:rPr lang="en-IN" sz="2000" dirty="0">
                <a:solidFill>
                  <a:srgbClr val="FFC000"/>
                </a:solidFill>
              </a:rPr>
              <a:t>() method</a:t>
            </a:r>
          </a:p>
          <a:p>
            <a:r>
              <a:rPr lang="en-IN" sz="2000" dirty="0">
                <a:solidFill>
                  <a:srgbClr val="FFC000"/>
                </a:solidFill>
              </a:rPr>
              <a:t>        v = </a:t>
            </a:r>
            <a:r>
              <a:rPr lang="en-IN" sz="2000" dirty="0" err="1">
                <a:solidFill>
                  <a:srgbClr val="FFC000"/>
                </a:solidFill>
              </a:rPr>
              <a:t>t.doubleValue</a:t>
            </a:r>
            <a:r>
              <a:rPr lang="en-IN" sz="2000" dirty="0">
                <a:solidFill>
                  <a:srgbClr val="FFC000"/>
                </a:solidFill>
              </a:rPr>
              <a:t>();</a:t>
            </a:r>
          </a:p>
          <a:p>
            <a:r>
              <a:rPr lang="en-IN" sz="2000" dirty="0">
                <a:solidFill>
                  <a:srgbClr val="FFC000"/>
                </a:solidFill>
              </a:rPr>
              <a:t>    }</a:t>
            </a:r>
          </a:p>
          <a:p>
            <a:r>
              <a:rPr lang="en-IN" sz="2000" dirty="0"/>
              <a:t>  </a:t>
            </a:r>
          </a:p>
          <a:p>
            <a:r>
              <a:rPr lang="en-IN" sz="2000" dirty="0"/>
              <a:t>    // Method of this class</a:t>
            </a:r>
          </a:p>
          <a:p>
            <a:r>
              <a:rPr lang="en-IN" sz="2000" dirty="0"/>
              <a:t>    void show()</a:t>
            </a:r>
          </a:p>
          <a:p>
            <a:r>
              <a:rPr lang="en-IN" sz="2000" dirty="0"/>
              <a:t>    {</a:t>
            </a:r>
          </a:p>
          <a:p>
            <a:r>
              <a:rPr lang="en-IN" sz="2000" dirty="0"/>
              <a:t>        // Print statement whenever method is called</a:t>
            </a:r>
          </a:p>
          <a:p>
            <a:r>
              <a:rPr lang="en-IN" sz="2000" dirty="0"/>
              <a:t>        </a:t>
            </a:r>
            <a:r>
              <a:rPr lang="en-IN" sz="2000" dirty="0" err="1"/>
              <a:t>System.out.println</a:t>
            </a:r>
            <a:r>
              <a:rPr lang="en-IN" sz="2000" dirty="0"/>
              <a:t>("v: " + v);</a:t>
            </a:r>
          </a:p>
          <a:p>
            <a:r>
              <a:rPr lang="en-IN" sz="2000" dirty="0"/>
              <a:t>    }</a:t>
            </a:r>
          </a:p>
          <a:p>
            <a:r>
              <a:rPr lang="en-IN" sz="2000" dirty="0"/>
              <a:t>}</a:t>
            </a:r>
          </a:p>
        </p:txBody>
      </p:sp>
    </p:spTree>
    <p:extLst>
      <p:ext uri="{BB962C8B-B14F-4D97-AF65-F5344CB8AC3E}">
        <p14:creationId xmlns:p14="http://schemas.microsoft.com/office/powerpoint/2010/main" val="2095366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Generic Interfaces </a:t>
            </a:r>
          </a:p>
        </p:txBody>
      </p:sp>
      <p:sp>
        <p:nvSpPr>
          <p:cNvPr id="4" name="TextBox 3">
            <a:extLst>
              <a:ext uri="{FF2B5EF4-FFF2-40B4-BE49-F238E27FC236}">
                <a16:creationId xmlns:a16="http://schemas.microsoft.com/office/drawing/2014/main" id="{B73B5922-276A-378D-E81C-38A9F1C20FC5}"/>
              </a:ext>
            </a:extLst>
          </p:cNvPr>
          <p:cNvSpPr txBox="1"/>
          <p:nvPr/>
        </p:nvSpPr>
        <p:spPr>
          <a:xfrm>
            <a:off x="303212" y="838200"/>
            <a:ext cx="5791200" cy="6001643"/>
          </a:xfrm>
          <a:prstGeom prst="rect">
            <a:avLst/>
          </a:prstGeom>
          <a:noFill/>
        </p:spPr>
        <p:txBody>
          <a:bodyPr wrap="square">
            <a:spAutoFit/>
          </a:bodyPr>
          <a:lstStyle/>
          <a:p>
            <a:r>
              <a:rPr lang="en-IN" dirty="0"/>
              <a:t>Generic Interfaces in Java are the interfaces that deal with abstract data types. </a:t>
            </a:r>
          </a:p>
          <a:p>
            <a:endParaRPr lang="en-IN" dirty="0"/>
          </a:p>
          <a:p>
            <a:r>
              <a:rPr lang="en-IN" dirty="0"/>
              <a:t>Interface help in the independent manipulation of java collections from representation details. </a:t>
            </a:r>
          </a:p>
          <a:p>
            <a:endParaRPr lang="en-IN" dirty="0"/>
          </a:p>
          <a:p>
            <a:r>
              <a:rPr lang="en-IN" dirty="0"/>
              <a:t>They differ from the java class. These include all abstract methods only, have static and final variables only. The only reference can be created to interface, not objects, Unlike class, these don’t contain any constructors, instance variables. This involves the “implements” keyword. These are similar to generic classes.</a:t>
            </a:r>
          </a:p>
        </p:txBody>
      </p:sp>
      <p:sp>
        <p:nvSpPr>
          <p:cNvPr id="6" name="TextBox 5">
            <a:extLst>
              <a:ext uri="{FF2B5EF4-FFF2-40B4-BE49-F238E27FC236}">
                <a16:creationId xmlns:a16="http://schemas.microsoft.com/office/drawing/2014/main" id="{86113E2D-6F2D-9624-8FDE-572A57ED2106}"/>
              </a:ext>
            </a:extLst>
          </p:cNvPr>
          <p:cNvSpPr txBox="1"/>
          <p:nvPr/>
        </p:nvSpPr>
        <p:spPr>
          <a:xfrm>
            <a:off x="6217316" y="838200"/>
            <a:ext cx="5820696"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 An interface that extends Comparable</a:t>
            </a:r>
          </a:p>
          <a:p>
            <a:r>
              <a:rPr lang="en-IN" sz="2000" dirty="0">
                <a:solidFill>
                  <a:srgbClr val="FFC000"/>
                </a:solidFill>
              </a:rPr>
              <a:t>interface </a:t>
            </a:r>
            <a:r>
              <a:rPr lang="en-IN" sz="2000" dirty="0" err="1">
                <a:solidFill>
                  <a:srgbClr val="FFC000"/>
                </a:solidFill>
              </a:rPr>
              <a:t>MinMax</a:t>
            </a:r>
            <a:r>
              <a:rPr lang="en-IN" sz="2000" dirty="0">
                <a:solidFill>
                  <a:srgbClr val="FFC000"/>
                </a:solidFill>
              </a:rPr>
              <a:t>&lt;T extends Comparable&lt;T&gt; &gt; </a:t>
            </a:r>
            <a:r>
              <a:rPr lang="en-IN" sz="2000" dirty="0"/>
              <a:t>{</a:t>
            </a:r>
          </a:p>
          <a:p>
            <a:r>
              <a:rPr lang="en-IN" sz="2000" dirty="0"/>
              <a:t>    // Declaring abstract methods</a:t>
            </a:r>
          </a:p>
          <a:p>
            <a:r>
              <a:rPr lang="en-IN" sz="2000" dirty="0"/>
              <a:t>    // Method with no body is abstract method</a:t>
            </a:r>
          </a:p>
          <a:p>
            <a:r>
              <a:rPr lang="en-IN" sz="2000" dirty="0"/>
              <a:t>    T min();</a:t>
            </a:r>
          </a:p>
          <a:p>
            <a:r>
              <a:rPr lang="en-IN" sz="2000" dirty="0"/>
              <a:t>    T max();</a:t>
            </a:r>
          </a:p>
          <a:p>
            <a:r>
              <a:rPr lang="en-IN" sz="2000" dirty="0"/>
              <a:t>}</a:t>
            </a:r>
          </a:p>
          <a:p>
            <a:endParaRPr lang="en-IN" sz="2000" dirty="0"/>
          </a:p>
          <a:p>
            <a:r>
              <a:rPr lang="en-IN" sz="2000" dirty="0"/>
              <a:t>class </a:t>
            </a:r>
            <a:r>
              <a:rPr lang="en-IN" sz="2000" dirty="0" err="1"/>
              <a:t>MyClass</a:t>
            </a:r>
            <a:r>
              <a:rPr lang="en-IN" sz="2000" dirty="0"/>
              <a:t>&lt;T extends Comparable&lt;T&gt; &gt;implements </a:t>
            </a:r>
            <a:r>
              <a:rPr lang="en-IN" sz="2000" dirty="0" err="1"/>
              <a:t>MinMax</a:t>
            </a:r>
            <a:r>
              <a:rPr lang="en-IN" sz="2000" dirty="0"/>
              <a:t>&lt;T&gt; {</a:t>
            </a:r>
          </a:p>
          <a:p>
            <a:r>
              <a:rPr lang="en-IN" sz="2000" dirty="0"/>
              <a:t>  </a:t>
            </a:r>
          </a:p>
          <a:p>
            <a:r>
              <a:rPr lang="en-IN" sz="2000" dirty="0"/>
              <a:t>    // Member variable of '</a:t>
            </a:r>
            <a:r>
              <a:rPr lang="en-IN" sz="2000" dirty="0" err="1"/>
              <a:t>MyClass</a:t>
            </a:r>
            <a:r>
              <a:rPr lang="en-IN" sz="2000" dirty="0"/>
              <a:t>' class</a:t>
            </a:r>
          </a:p>
          <a:p>
            <a:r>
              <a:rPr lang="en-IN" sz="2000" dirty="0"/>
              <a:t>    T[] values;</a:t>
            </a:r>
          </a:p>
          <a:p>
            <a:r>
              <a:rPr lang="en-IN" sz="2000" dirty="0"/>
              <a:t>  </a:t>
            </a:r>
          </a:p>
          <a:p>
            <a:r>
              <a:rPr lang="en-IN" sz="2000" dirty="0"/>
              <a:t>    // Constructor of '</a:t>
            </a:r>
            <a:r>
              <a:rPr lang="en-IN" sz="2000" dirty="0" err="1"/>
              <a:t>MyClass</a:t>
            </a:r>
            <a:r>
              <a:rPr lang="en-IN" sz="2000" dirty="0"/>
              <a:t>' class</a:t>
            </a:r>
          </a:p>
          <a:p>
            <a:r>
              <a:rPr lang="en-IN" sz="2000" dirty="0"/>
              <a:t>    </a:t>
            </a:r>
            <a:r>
              <a:rPr lang="en-IN" sz="2000" dirty="0" err="1"/>
              <a:t>MyClass</a:t>
            </a:r>
            <a:r>
              <a:rPr lang="en-IN" sz="2000" dirty="0"/>
              <a:t>(T[] </a:t>
            </a:r>
            <a:r>
              <a:rPr lang="en-IN" sz="2000" dirty="0" err="1"/>
              <a:t>obj</a:t>
            </a:r>
            <a:r>
              <a:rPr lang="en-IN" sz="2000" dirty="0"/>
              <a:t>) { values = </a:t>
            </a:r>
            <a:r>
              <a:rPr lang="en-IN" sz="2000" dirty="0" err="1"/>
              <a:t>obj</a:t>
            </a:r>
            <a:r>
              <a:rPr lang="en-IN" sz="2000" dirty="0"/>
              <a:t>; }</a:t>
            </a:r>
          </a:p>
          <a:p>
            <a:endParaRPr lang="en-IN" sz="2000" dirty="0"/>
          </a:p>
          <a:p>
            <a:r>
              <a:rPr lang="en-IN" sz="2000" dirty="0"/>
              <a:t>}</a:t>
            </a:r>
          </a:p>
        </p:txBody>
      </p:sp>
    </p:spTree>
    <p:extLst>
      <p:ext uri="{BB962C8B-B14F-4D97-AF65-F5344CB8AC3E}">
        <p14:creationId xmlns:p14="http://schemas.microsoft.com/office/powerpoint/2010/main" val="837911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Annotations</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343085"/>
            <a:ext cx="11353800" cy="4524315"/>
          </a:xfrm>
          <a:prstGeom prst="rect">
            <a:avLst/>
          </a:prstGeom>
          <a:noFill/>
        </p:spPr>
        <p:txBody>
          <a:bodyPr wrap="square">
            <a:spAutoFit/>
          </a:bodyPr>
          <a:lstStyle/>
          <a:p>
            <a:pPr algn="just">
              <a:buClr>
                <a:schemeClr val="accent1"/>
              </a:buClr>
            </a:pPr>
            <a:r>
              <a:rPr lang="en-GB" b="0" i="0" dirty="0">
                <a:effectLst/>
              </a:rPr>
              <a:t>Java Annotation is a tag that represents the metadata i.e. attached with class, interface, methods or fields to indicate some additional information which can be used by java compiler and JVM.</a:t>
            </a:r>
          </a:p>
          <a:p>
            <a:pPr algn="just">
              <a:buClr>
                <a:schemeClr val="accent1"/>
              </a:buClr>
            </a:pPr>
            <a:endParaRPr lang="en-GB" b="0" i="0" dirty="0">
              <a:effectLst/>
            </a:endParaRPr>
          </a:p>
          <a:p>
            <a:pPr algn="just">
              <a:buClr>
                <a:schemeClr val="accent1"/>
              </a:buClr>
            </a:pPr>
            <a:r>
              <a:rPr lang="en-GB" b="0" i="0" dirty="0">
                <a:effectLst/>
              </a:rPr>
              <a:t>Annotations in Java are used to provide additional information, so it is an alternative option for XML and Java marker interfaces.</a:t>
            </a:r>
          </a:p>
          <a:p>
            <a:pPr algn="just">
              <a:buClr>
                <a:schemeClr val="accent1"/>
              </a:buClr>
            </a:pPr>
            <a:endParaRPr lang="en-GB" b="1" dirty="0"/>
          </a:p>
          <a:p>
            <a:pPr algn="just">
              <a:buClr>
                <a:schemeClr val="accent1"/>
              </a:buClr>
            </a:pPr>
            <a:r>
              <a:rPr lang="en-GB" b="1" i="0" dirty="0">
                <a:effectLst/>
              </a:rPr>
              <a:t>Built-In Java Annotations used in Java code:</a:t>
            </a:r>
          </a:p>
          <a:p>
            <a:pPr algn="just">
              <a:buClr>
                <a:schemeClr val="accent1"/>
              </a:buClr>
            </a:pPr>
            <a:r>
              <a:rPr lang="en-GB" b="0" i="0" dirty="0">
                <a:solidFill>
                  <a:schemeClr val="accent1"/>
                </a:solidFill>
                <a:effectLst/>
              </a:rPr>
              <a:t>@Override</a:t>
            </a:r>
          </a:p>
          <a:p>
            <a:pPr algn="just">
              <a:buClr>
                <a:schemeClr val="accent1"/>
              </a:buClr>
            </a:pPr>
            <a:r>
              <a:rPr lang="en-GB" b="0" i="0" dirty="0">
                <a:solidFill>
                  <a:schemeClr val="accent1"/>
                </a:solidFill>
                <a:effectLst/>
              </a:rPr>
              <a:t>@SuppressWarnings</a:t>
            </a:r>
          </a:p>
          <a:p>
            <a:pPr algn="just">
              <a:buClr>
                <a:schemeClr val="accent1"/>
              </a:buClr>
            </a:pPr>
            <a:r>
              <a:rPr lang="en-GB" b="0" i="0" dirty="0">
                <a:solidFill>
                  <a:schemeClr val="accent1"/>
                </a:solidFill>
                <a:effectLst/>
              </a:rPr>
              <a:t>@Deprecated</a:t>
            </a:r>
          </a:p>
          <a:p>
            <a:pPr algn="just">
              <a:buClr>
                <a:schemeClr val="accent1"/>
              </a:buClr>
            </a:pPr>
            <a:endParaRPr lang="en-GB" b="0" i="0" dirty="0">
              <a:effectLst/>
            </a:endParaRPr>
          </a:p>
        </p:txBody>
      </p:sp>
    </p:spTree>
    <p:extLst>
      <p:ext uri="{BB962C8B-B14F-4D97-AF65-F5344CB8AC3E}">
        <p14:creationId xmlns:p14="http://schemas.microsoft.com/office/powerpoint/2010/main" val="16326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Annotations</a:t>
            </a:r>
          </a:p>
        </p:txBody>
      </p:sp>
      <p:sp>
        <p:nvSpPr>
          <p:cNvPr id="4" name="TextBox 3">
            <a:extLst>
              <a:ext uri="{FF2B5EF4-FFF2-40B4-BE49-F238E27FC236}">
                <a16:creationId xmlns:a16="http://schemas.microsoft.com/office/drawing/2014/main" id="{74209D25-58F8-0A99-6A96-2EB494662A5D}"/>
              </a:ext>
            </a:extLst>
          </p:cNvPr>
          <p:cNvSpPr txBox="1"/>
          <p:nvPr/>
        </p:nvSpPr>
        <p:spPr>
          <a:xfrm>
            <a:off x="5561012" y="1343085"/>
            <a:ext cx="5638800" cy="5016758"/>
          </a:xfrm>
          <a:prstGeom prst="rect">
            <a:avLst/>
          </a:prstGeom>
          <a:noFill/>
        </p:spPr>
        <p:txBody>
          <a:bodyPr wrap="square">
            <a:spAutoFit/>
          </a:bodyPr>
          <a:lstStyle/>
          <a:p>
            <a:pPr>
              <a:buClr>
                <a:schemeClr val="accent1"/>
              </a:buClr>
            </a:pPr>
            <a:r>
              <a:rPr lang="en-GB" sz="2000" b="0" i="0" dirty="0">
                <a:effectLst/>
              </a:rPr>
              <a:t>class Animal{  </a:t>
            </a:r>
          </a:p>
          <a:p>
            <a:pPr>
              <a:buClr>
                <a:schemeClr val="accent1"/>
              </a:buClr>
            </a:pPr>
            <a:r>
              <a:rPr lang="en-GB" sz="2000" b="0" i="0" dirty="0">
                <a:effectLst/>
              </a:rPr>
              <a:t>void </a:t>
            </a:r>
            <a:r>
              <a:rPr lang="en-GB" sz="2000" b="0" i="0" dirty="0" err="1">
                <a:effectLst/>
              </a:rPr>
              <a:t>eatSomething</a:t>
            </a:r>
            <a:r>
              <a:rPr lang="en-GB" sz="2000" b="0" i="0" dirty="0">
                <a:effectLst/>
              </a:rPr>
              <a:t>(){</a:t>
            </a:r>
            <a:r>
              <a:rPr lang="en-GB" sz="2000" b="0" i="0" dirty="0" err="1">
                <a:effectLst/>
              </a:rPr>
              <a:t>System.out.println</a:t>
            </a:r>
            <a:r>
              <a:rPr lang="en-GB" sz="2000" b="0" i="0" dirty="0">
                <a:effectLst/>
              </a:rPr>
              <a:t>("eating something");}  </a:t>
            </a:r>
          </a:p>
          <a:p>
            <a:pPr>
              <a:buClr>
                <a:schemeClr val="accent1"/>
              </a:buClr>
            </a:pP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class Dog extends Animal{  </a:t>
            </a:r>
          </a:p>
          <a:p>
            <a:pPr>
              <a:buClr>
                <a:schemeClr val="accent1"/>
              </a:buClr>
            </a:pPr>
            <a:r>
              <a:rPr lang="en-GB" sz="2000" b="0" i="0" dirty="0">
                <a:effectLst/>
              </a:rPr>
              <a:t>@Override  </a:t>
            </a:r>
          </a:p>
          <a:p>
            <a:pPr>
              <a:buClr>
                <a:schemeClr val="accent1"/>
              </a:buClr>
            </a:pPr>
            <a:r>
              <a:rPr lang="en-GB" sz="2000" b="0" i="0" dirty="0">
                <a:effectLst/>
              </a:rPr>
              <a:t>void </a:t>
            </a:r>
            <a:r>
              <a:rPr lang="en-GB" sz="2000" b="0" i="0" dirty="0" err="1">
                <a:effectLst/>
              </a:rPr>
              <a:t>eatsomething</a:t>
            </a:r>
            <a:r>
              <a:rPr lang="en-GB" sz="2000" b="0" i="0" dirty="0">
                <a:effectLst/>
              </a:rPr>
              <a:t>(){</a:t>
            </a:r>
            <a:r>
              <a:rPr lang="en-GB" sz="2000" b="0" i="0" dirty="0" err="1">
                <a:effectLst/>
              </a:rPr>
              <a:t>System.out.println</a:t>
            </a:r>
            <a:r>
              <a:rPr lang="en-GB" sz="2000" b="0" i="0" dirty="0">
                <a:effectLst/>
              </a:rPr>
              <a:t>("eating foods");}//should be </a:t>
            </a:r>
            <a:r>
              <a:rPr lang="en-GB" sz="2000" b="0" i="0" dirty="0" err="1">
                <a:effectLst/>
              </a:rPr>
              <a:t>eatSomething</a:t>
            </a: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  </a:t>
            </a:r>
          </a:p>
          <a:p>
            <a:pPr>
              <a:buClr>
                <a:schemeClr val="accent1"/>
              </a:buClr>
            </a:pPr>
            <a:r>
              <a:rPr lang="en-GB" sz="2000" b="0" i="0" dirty="0">
                <a:effectLst/>
              </a:rPr>
              <a:t>class TestAnnotation1{  </a:t>
            </a:r>
          </a:p>
          <a:p>
            <a:pPr>
              <a:buClr>
                <a:schemeClr val="accent1"/>
              </a:buClr>
            </a:pPr>
            <a:r>
              <a:rPr lang="en-GB" sz="2000" b="0" i="0" dirty="0">
                <a:effectLst/>
              </a:rPr>
              <a:t>public static void main(String </a:t>
            </a:r>
            <a:r>
              <a:rPr lang="en-GB" sz="2000" b="0" i="0" dirty="0" err="1">
                <a:effectLst/>
              </a:rPr>
              <a:t>args</a:t>
            </a:r>
            <a:r>
              <a:rPr lang="en-GB" sz="2000" b="0" i="0" dirty="0">
                <a:effectLst/>
              </a:rPr>
              <a:t>[]){  </a:t>
            </a:r>
          </a:p>
          <a:p>
            <a:pPr>
              <a:buClr>
                <a:schemeClr val="accent1"/>
              </a:buClr>
            </a:pPr>
            <a:r>
              <a:rPr lang="en-GB" sz="2000" b="0" i="0" dirty="0">
                <a:effectLst/>
              </a:rPr>
              <a:t>Animal a=new Dog();  </a:t>
            </a:r>
          </a:p>
          <a:p>
            <a:pPr>
              <a:buClr>
                <a:schemeClr val="accent1"/>
              </a:buClr>
            </a:pPr>
            <a:r>
              <a:rPr lang="en-GB" sz="2000" b="0" i="0" dirty="0" err="1">
                <a:effectLst/>
              </a:rPr>
              <a:t>a.eatSomething</a:t>
            </a:r>
            <a:r>
              <a:rPr lang="en-GB" sz="2000" b="0" i="0" dirty="0">
                <a:effectLst/>
              </a:rPr>
              <a:t>();  </a:t>
            </a:r>
          </a:p>
          <a:p>
            <a:pPr>
              <a:buClr>
                <a:schemeClr val="accent1"/>
              </a:buClr>
            </a:pPr>
            <a:r>
              <a:rPr lang="en-GB" sz="2000" b="0" i="0" dirty="0">
                <a:effectLst/>
              </a:rPr>
              <a:t>}} </a:t>
            </a:r>
          </a:p>
        </p:txBody>
      </p:sp>
      <p:sp>
        <p:nvSpPr>
          <p:cNvPr id="5" name="TextBox 4">
            <a:extLst>
              <a:ext uri="{FF2B5EF4-FFF2-40B4-BE49-F238E27FC236}">
                <a16:creationId xmlns:a16="http://schemas.microsoft.com/office/drawing/2014/main" id="{9EA5B1A3-1964-0CEB-C146-7D08B0EF6FBE}"/>
              </a:ext>
            </a:extLst>
          </p:cNvPr>
          <p:cNvSpPr txBox="1"/>
          <p:nvPr/>
        </p:nvSpPr>
        <p:spPr>
          <a:xfrm>
            <a:off x="303212" y="1720840"/>
            <a:ext cx="4800600" cy="4154984"/>
          </a:xfrm>
          <a:prstGeom prst="rect">
            <a:avLst/>
          </a:prstGeom>
          <a:noFill/>
        </p:spPr>
        <p:txBody>
          <a:bodyPr wrap="square">
            <a:spAutoFit/>
          </a:bodyPr>
          <a:lstStyle/>
          <a:p>
            <a:r>
              <a:rPr lang="en-IN" dirty="0">
                <a:solidFill>
                  <a:schemeClr val="accent1"/>
                </a:solidFill>
              </a:rPr>
              <a:t>@Override </a:t>
            </a:r>
            <a:r>
              <a:rPr lang="en-IN" dirty="0"/>
              <a:t>annotation assures that the subclass method is overriding the parent class method. If it is not so, compile time error occurs.</a:t>
            </a:r>
          </a:p>
          <a:p>
            <a:endParaRPr lang="en-IN" dirty="0"/>
          </a:p>
          <a:p>
            <a:r>
              <a:rPr lang="en-IN" dirty="0"/>
              <a:t>Sometimes, we does the silly mistake such as spelling mistakes etc. So, it is better to mark @Override annotation that provides </a:t>
            </a:r>
            <a:r>
              <a:rPr lang="en-IN" dirty="0" err="1"/>
              <a:t>assurity</a:t>
            </a:r>
            <a:r>
              <a:rPr lang="en-IN" dirty="0"/>
              <a:t> that method is overridden.</a:t>
            </a:r>
          </a:p>
        </p:txBody>
      </p:sp>
    </p:spTree>
    <p:extLst>
      <p:ext uri="{BB962C8B-B14F-4D97-AF65-F5344CB8AC3E}">
        <p14:creationId xmlns:p14="http://schemas.microsoft.com/office/powerpoint/2010/main" val="296199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1551</TotalTime>
  <Words>1446</Words>
  <Application>Microsoft Office PowerPoint</Application>
  <PresentationFormat>Custom</PresentationFormat>
  <Paragraphs>189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524</cp:revision>
  <dcterms:created xsi:type="dcterms:W3CDTF">2021-12-19T05:09:16Z</dcterms:created>
  <dcterms:modified xsi:type="dcterms:W3CDTF">2023-03-04T16:53:04Z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