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handoutMasterIdLst>
    <p:handoutMasterId r:id="rId51"/>
  </p:handoutMasterIdLst>
  <p:sldIdLst>
    <p:sldId id="256" r:id="rId5"/>
    <p:sldId id="275" r:id="rId6"/>
    <p:sldId id="338" r:id="rId7"/>
    <p:sldId id="313" r:id="rId8"/>
    <p:sldId id="316" r:id="rId9"/>
    <p:sldId id="295" r:id="rId10"/>
    <p:sldId id="307" r:id="rId11"/>
    <p:sldId id="342" r:id="rId12"/>
    <p:sldId id="317" r:id="rId13"/>
    <p:sldId id="318" r:id="rId14"/>
    <p:sldId id="344" r:id="rId15"/>
    <p:sldId id="343" r:id="rId16"/>
    <p:sldId id="345" r:id="rId17"/>
    <p:sldId id="319" r:id="rId18"/>
    <p:sldId id="320" r:id="rId19"/>
    <p:sldId id="321" r:id="rId20"/>
    <p:sldId id="322" r:id="rId21"/>
    <p:sldId id="323" r:id="rId22"/>
    <p:sldId id="333" r:id="rId23"/>
    <p:sldId id="347" r:id="rId24"/>
    <p:sldId id="346" r:id="rId25"/>
    <p:sldId id="350" r:id="rId26"/>
    <p:sldId id="351" r:id="rId27"/>
    <p:sldId id="349" r:id="rId28"/>
    <p:sldId id="324" r:id="rId29"/>
    <p:sldId id="325" r:id="rId30"/>
    <p:sldId id="326" r:id="rId31"/>
    <p:sldId id="348" r:id="rId32"/>
    <p:sldId id="340" r:id="rId33"/>
    <p:sldId id="341" r:id="rId34"/>
    <p:sldId id="352" r:id="rId35"/>
    <p:sldId id="327" r:id="rId36"/>
    <p:sldId id="328" r:id="rId37"/>
    <p:sldId id="329" r:id="rId38"/>
    <p:sldId id="330" r:id="rId39"/>
    <p:sldId id="331" r:id="rId40"/>
    <p:sldId id="332" r:id="rId41"/>
    <p:sldId id="353" r:id="rId42"/>
    <p:sldId id="354" r:id="rId43"/>
    <p:sldId id="334" r:id="rId44"/>
    <p:sldId id="335" r:id="rId45"/>
    <p:sldId id="339" r:id="rId46"/>
    <p:sldId id="336" r:id="rId47"/>
    <p:sldId id="337" r:id="rId48"/>
    <p:sldId id="259"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492" autoAdjust="0"/>
  </p:normalViewPr>
  <p:slideViewPr>
    <p:cSldViewPr>
      <p:cViewPr varScale="1">
        <p:scale>
          <a:sx n="72" d="100"/>
          <a:sy n="72" d="100"/>
        </p:scale>
        <p:origin x="606" y="8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3/19/2023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3/19/2023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3/19/2023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3/19/2023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3/19/2023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3/19/2023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3/19/2023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3/19/2023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hyperlink" Target="https://www.geeksforgeeks.org/java-util-interface-spliterator-java8/" TargetMode="External"/><Relationship Id="rId2" Type="http://schemas.openxmlformats.org/officeDocument/2006/relationships/hyperlink" Target="https://www.geeksforgeeks.org/iterable-foreach-method-in-java-with-examples/" TargetMode="Externa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1131342737"/>
              </p:ext>
            </p:extLst>
          </p:nvPr>
        </p:nvGraphicFramePr>
        <p:xfrm>
          <a:off x="455612" y="2057400"/>
          <a:ext cx="11041040" cy="4463363"/>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Collection framework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Methods of Collection Interface</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List interface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ArrayList</a:t>
                      </a: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Vector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Stack </a:t>
                      </a:r>
                    </a:p>
                  </a:txBody>
                  <a:tcPr anchor="ctr"/>
                </a:tc>
                <a:extLst>
                  <a:ext uri="{0D108BD9-81ED-4DB2-BD59-A6C34878D82A}">
                    <a16:rowId xmlns:a16="http://schemas.microsoft.com/office/drawing/2014/main" val="4253111273"/>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Queue , Deque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Map </a:t>
                      </a:r>
                    </a:p>
                  </a:txBody>
                  <a:tcPr anchor="ctr"/>
                </a:tc>
                <a:extLst>
                  <a:ext uri="{0D108BD9-81ED-4DB2-BD59-A6C34878D82A}">
                    <a16:rowId xmlns:a16="http://schemas.microsoft.com/office/drawing/2014/main" val="228773479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Set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Choosing collection framework</a:t>
                      </a:r>
                    </a:p>
                  </a:txBody>
                  <a:tcPr anchor="ctr"/>
                </a:tc>
                <a:extLst>
                  <a:ext uri="{0D108BD9-81ED-4DB2-BD59-A6C34878D82A}">
                    <a16:rowId xmlns:a16="http://schemas.microsoft.com/office/drawing/2014/main" val="2492573637"/>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Algorithms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Comparable VS Comparator </a:t>
                      </a:r>
                    </a:p>
                  </a:txBody>
                  <a:tcPr anchor="ctr"/>
                </a:tc>
                <a:extLst>
                  <a:ext uri="{0D108BD9-81ED-4DB2-BD59-A6C34878D82A}">
                    <a16:rowId xmlns:a16="http://schemas.microsoft.com/office/drawing/2014/main" val="254305475"/>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Iterator Interface</a:t>
                      </a: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Iterable</a:t>
                      </a:r>
                      <a:r>
                        <a:rPr lang="en-US" sz="2400" b="1" kern="1200" dirty="0">
                          <a:solidFill>
                            <a:schemeClr val="dk1"/>
                          </a:solidFill>
                          <a:latin typeface="+mn-lt"/>
                          <a:ea typeface="+mn-ea"/>
                          <a:cs typeface="+mn-cs"/>
                        </a:rPr>
                        <a:t> Interface</a:t>
                      </a:r>
                    </a:p>
                  </a:txBody>
                  <a:tcPr anchor="ctr"/>
                </a:tc>
                <a:extLst>
                  <a:ext uri="{0D108BD9-81ED-4DB2-BD59-A6C34878D82A}">
                    <a16:rowId xmlns:a16="http://schemas.microsoft.com/office/drawing/2014/main" val="353358176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Linked List    </a:t>
            </a:r>
          </a:p>
        </p:txBody>
      </p:sp>
      <p:sp>
        <p:nvSpPr>
          <p:cNvPr id="7" name="TextBox 6">
            <a:extLst>
              <a:ext uri="{FF2B5EF4-FFF2-40B4-BE49-F238E27FC236}">
                <a16:creationId xmlns:a16="http://schemas.microsoft.com/office/drawing/2014/main" id="{35E4A546-F408-1CF7-1E07-B5756F13F291}"/>
              </a:ext>
            </a:extLst>
          </p:cNvPr>
          <p:cNvSpPr txBox="1"/>
          <p:nvPr/>
        </p:nvSpPr>
        <p:spPr>
          <a:xfrm>
            <a:off x="950912" y="1295400"/>
            <a:ext cx="10287000" cy="2677656"/>
          </a:xfrm>
          <a:prstGeom prst="rect">
            <a:avLst/>
          </a:prstGeom>
          <a:noFill/>
        </p:spPr>
        <p:txBody>
          <a:bodyPr wrap="square">
            <a:spAutoFit/>
          </a:bodyPr>
          <a:lstStyle/>
          <a:p>
            <a:pPr marL="342900" indent="-342900">
              <a:buFont typeface="Wingdings" panose="05000000000000000000" pitchFamily="2" charset="2"/>
              <a:buChar char="Ø"/>
            </a:pPr>
            <a:r>
              <a:rPr lang="en-GB" dirty="0"/>
              <a:t>Linked List is a linear data structure where the elements are called as nodes.</a:t>
            </a:r>
          </a:p>
          <a:p>
            <a:pPr marL="342900" indent="-342900">
              <a:buFont typeface="Wingdings" panose="05000000000000000000" pitchFamily="2" charset="2"/>
              <a:buChar char="Ø"/>
            </a:pPr>
            <a:r>
              <a:rPr lang="en-GB" dirty="0"/>
              <a:t>Here, each node has two fields- data and next. Data stores the actual piece of information and next points to the next node. 'Next' field is actually the address of the next node.</a:t>
            </a:r>
          </a:p>
          <a:p>
            <a:pPr marL="342900" indent="-342900">
              <a:buFont typeface="Wingdings" panose="05000000000000000000" pitchFamily="2" charset="2"/>
              <a:buChar char="Ø"/>
            </a:pPr>
            <a:r>
              <a:rPr lang="en-GB" dirty="0"/>
              <a:t>The LinkedList class extends the </a:t>
            </a:r>
            <a:r>
              <a:rPr lang="en-GB" dirty="0" err="1"/>
              <a:t>AbstractSequentialList</a:t>
            </a:r>
            <a:r>
              <a:rPr lang="en-GB" dirty="0"/>
              <a:t> and it also extends the List, Deque and Queue interface.</a:t>
            </a:r>
            <a:endParaRPr lang="en-IN" dirty="0"/>
          </a:p>
        </p:txBody>
      </p:sp>
      <p:pic>
        <p:nvPicPr>
          <p:cNvPr id="2050" name="Picture 2" descr="Linked List Data Structure - GeeksforGeeks">
            <a:extLst>
              <a:ext uri="{FF2B5EF4-FFF2-40B4-BE49-F238E27FC236}">
                <a16:creationId xmlns:a16="http://schemas.microsoft.com/office/drawing/2014/main" id="{491B6038-BA6A-29AE-062A-DD1040945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4191000"/>
            <a:ext cx="9152627" cy="2038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15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Linked List    </a:t>
            </a:r>
          </a:p>
        </p:txBody>
      </p:sp>
      <p:sp>
        <p:nvSpPr>
          <p:cNvPr id="7" name="TextBox 6">
            <a:extLst>
              <a:ext uri="{FF2B5EF4-FFF2-40B4-BE49-F238E27FC236}">
                <a16:creationId xmlns:a16="http://schemas.microsoft.com/office/drawing/2014/main" id="{35E4A546-F408-1CF7-1E07-B5756F13F291}"/>
              </a:ext>
            </a:extLst>
          </p:cNvPr>
          <p:cNvSpPr txBox="1"/>
          <p:nvPr/>
        </p:nvSpPr>
        <p:spPr>
          <a:xfrm>
            <a:off x="1068094" y="982176"/>
            <a:ext cx="10287000" cy="5262979"/>
          </a:xfrm>
          <a:prstGeom prst="rect">
            <a:avLst/>
          </a:prstGeom>
          <a:noFill/>
        </p:spPr>
        <p:txBody>
          <a:bodyPr wrap="square">
            <a:spAutoFit/>
          </a:bodyPr>
          <a:lstStyle/>
          <a:p>
            <a:r>
              <a:rPr lang="en-GB" b="1" dirty="0"/>
              <a:t>There are two ways in which we can create a linked list using constructors.</a:t>
            </a:r>
          </a:p>
          <a:p>
            <a:endParaRPr lang="en-GB" dirty="0"/>
          </a:p>
          <a:p>
            <a:r>
              <a:rPr lang="en-GB" b="1" dirty="0">
                <a:solidFill>
                  <a:schemeClr val="accent1">
                    <a:lumMod val="50000"/>
                  </a:schemeClr>
                </a:solidFill>
              </a:rPr>
              <a:t>1. Creating an empty Linked List</a:t>
            </a:r>
          </a:p>
          <a:p>
            <a:endParaRPr lang="en-GB" dirty="0"/>
          </a:p>
          <a:p>
            <a:r>
              <a:rPr lang="en-GB" dirty="0"/>
              <a:t>LinkedList list=new LinkedList();    </a:t>
            </a:r>
          </a:p>
          <a:p>
            <a:endParaRPr lang="en-GB" dirty="0"/>
          </a:p>
          <a:p>
            <a:r>
              <a:rPr lang="en-GB" b="1" dirty="0">
                <a:solidFill>
                  <a:schemeClr val="accent1">
                    <a:lumMod val="50000"/>
                  </a:schemeClr>
                </a:solidFill>
              </a:rPr>
              <a:t>2. Creating a Linked List from Collection</a:t>
            </a:r>
          </a:p>
          <a:p>
            <a:endParaRPr lang="en-GB" dirty="0"/>
          </a:p>
          <a:p>
            <a:r>
              <a:rPr lang="en-GB" dirty="0"/>
              <a:t>It will create a Linked List with all the elements of Collection C. We will use the LinkedList class and new keyword to create a constructor which contains the elements of collection.</a:t>
            </a:r>
          </a:p>
          <a:p>
            <a:endParaRPr lang="en-GB" dirty="0"/>
          </a:p>
          <a:p>
            <a:r>
              <a:rPr lang="en-GB" dirty="0"/>
              <a:t>LinkedList list=new LinkedList(C);</a:t>
            </a:r>
            <a:endParaRPr lang="en-IN" dirty="0"/>
          </a:p>
        </p:txBody>
      </p:sp>
    </p:spTree>
    <p:extLst>
      <p:ext uri="{BB962C8B-B14F-4D97-AF65-F5344CB8AC3E}">
        <p14:creationId xmlns:p14="http://schemas.microsoft.com/office/powerpoint/2010/main" val="375269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Vector    </a:t>
            </a:r>
          </a:p>
        </p:txBody>
      </p:sp>
      <p:sp>
        <p:nvSpPr>
          <p:cNvPr id="10" name="TextBox 9">
            <a:extLst>
              <a:ext uri="{FF2B5EF4-FFF2-40B4-BE49-F238E27FC236}">
                <a16:creationId xmlns:a16="http://schemas.microsoft.com/office/drawing/2014/main" id="{1B6831B1-B2C1-997F-3F9A-9BCA256CC27F}"/>
              </a:ext>
            </a:extLst>
          </p:cNvPr>
          <p:cNvSpPr txBox="1"/>
          <p:nvPr/>
        </p:nvSpPr>
        <p:spPr>
          <a:xfrm>
            <a:off x="1065212" y="1306562"/>
            <a:ext cx="10287000" cy="2308324"/>
          </a:xfrm>
          <a:prstGeom prst="rect">
            <a:avLst/>
          </a:prstGeom>
          <a:noFill/>
        </p:spPr>
        <p:txBody>
          <a:bodyPr wrap="square">
            <a:spAutoFit/>
          </a:bodyPr>
          <a:lstStyle/>
          <a:p>
            <a:pPr marL="457200" indent="-457200" algn="just">
              <a:buClr>
                <a:schemeClr val="accent1"/>
              </a:buClr>
              <a:buFont typeface="Wingdings" panose="05000000000000000000" pitchFamily="2" charset="2"/>
              <a:buChar char="ü"/>
            </a:pPr>
            <a:r>
              <a:rPr lang="en-GB" dirty="0"/>
              <a:t>A vector provides us with dynamic arrays in Java. Though, it may be slower than standard arrays but can be helpful in programs where lots of manipulation in the array is needed. </a:t>
            </a:r>
          </a:p>
          <a:p>
            <a:pPr marL="457200" indent="-457200" algn="just">
              <a:buClr>
                <a:schemeClr val="accent1"/>
              </a:buClr>
              <a:buFont typeface="Wingdings" panose="05000000000000000000" pitchFamily="2" charset="2"/>
              <a:buChar char="ü"/>
            </a:pPr>
            <a:r>
              <a:rPr lang="en-GB" dirty="0"/>
              <a:t>This is identical to ArrayList in terms of implementation. </a:t>
            </a:r>
          </a:p>
          <a:p>
            <a:pPr marL="457200" indent="-457200" algn="just">
              <a:buClr>
                <a:schemeClr val="accent1"/>
              </a:buClr>
              <a:buFont typeface="Wingdings" panose="05000000000000000000" pitchFamily="2" charset="2"/>
              <a:buChar char="ü"/>
            </a:pPr>
            <a:r>
              <a:rPr lang="en-GB" dirty="0"/>
              <a:t>However, the primary difference between a vector and an ArrayList is that a Vector is synchronized and an ArrayList is non-synchronized. </a:t>
            </a:r>
            <a:endParaRPr lang="en-IN" dirty="0"/>
          </a:p>
        </p:txBody>
      </p:sp>
      <p:sp>
        <p:nvSpPr>
          <p:cNvPr id="7" name="TextBox 6">
            <a:extLst>
              <a:ext uri="{FF2B5EF4-FFF2-40B4-BE49-F238E27FC236}">
                <a16:creationId xmlns:a16="http://schemas.microsoft.com/office/drawing/2014/main" id="{35E4A546-F408-1CF7-1E07-B5756F13F291}"/>
              </a:ext>
            </a:extLst>
          </p:cNvPr>
          <p:cNvSpPr txBox="1"/>
          <p:nvPr/>
        </p:nvSpPr>
        <p:spPr>
          <a:xfrm>
            <a:off x="1217612" y="4159447"/>
            <a:ext cx="7787240" cy="1200329"/>
          </a:xfrm>
          <a:prstGeom prst="rect">
            <a:avLst/>
          </a:prstGeom>
          <a:noFill/>
        </p:spPr>
        <p:txBody>
          <a:bodyPr wrap="square">
            <a:spAutoFit/>
          </a:bodyPr>
          <a:lstStyle/>
          <a:p>
            <a:r>
              <a:rPr lang="en-GB" b="1" dirty="0"/>
              <a:t>Syntax:</a:t>
            </a:r>
          </a:p>
          <a:p>
            <a:endParaRPr lang="en-GB" dirty="0"/>
          </a:p>
          <a:p>
            <a:r>
              <a:rPr lang="en-GB" dirty="0"/>
              <a:t>Vector&lt;Type&gt; vector = new Vector&lt;&gt;();</a:t>
            </a:r>
            <a:endParaRPr lang="en-IN" dirty="0"/>
          </a:p>
        </p:txBody>
      </p:sp>
    </p:spTree>
    <p:extLst>
      <p:ext uri="{BB962C8B-B14F-4D97-AF65-F5344CB8AC3E}">
        <p14:creationId xmlns:p14="http://schemas.microsoft.com/office/powerpoint/2010/main" val="1680602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Vector    </a:t>
            </a:r>
          </a:p>
        </p:txBody>
      </p:sp>
      <p:sp>
        <p:nvSpPr>
          <p:cNvPr id="4" name="TextBox 3">
            <a:extLst>
              <a:ext uri="{FF2B5EF4-FFF2-40B4-BE49-F238E27FC236}">
                <a16:creationId xmlns:a16="http://schemas.microsoft.com/office/drawing/2014/main" id="{71F4DA30-ABA3-1FF0-D299-621D016ECE76}"/>
              </a:ext>
            </a:extLst>
          </p:cNvPr>
          <p:cNvSpPr txBox="1"/>
          <p:nvPr/>
        </p:nvSpPr>
        <p:spPr>
          <a:xfrm>
            <a:off x="303213" y="609600"/>
            <a:ext cx="11946552" cy="6370975"/>
          </a:xfrm>
          <a:prstGeom prst="rect">
            <a:avLst/>
          </a:prstGeom>
          <a:noFill/>
        </p:spPr>
        <p:txBody>
          <a:bodyPr wrap="square">
            <a:spAutoFit/>
          </a:bodyPr>
          <a:lstStyle/>
          <a:p>
            <a:r>
              <a:rPr lang="en-IN" b="1" dirty="0"/>
              <a:t>                    Methods to create the constructor of Vectors</a:t>
            </a:r>
          </a:p>
          <a:p>
            <a:endParaRPr lang="en-IN" dirty="0"/>
          </a:p>
          <a:p>
            <a:r>
              <a:rPr lang="en-IN" b="1" dirty="0">
                <a:solidFill>
                  <a:schemeClr val="accent1">
                    <a:lumMod val="50000"/>
                  </a:schemeClr>
                </a:solidFill>
              </a:rPr>
              <a:t>1. Using the default method</a:t>
            </a:r>
          </a:p>
          <a:p>
            <a:r>
              <a:rPr lang="en-IN" dirty="0"/>
              <a:t>In this method, the size is not specified so the default size of Vectors is </a:t>
            </a:r>
            <a:r>
              <a:rPr lang="en-IN" dirty="0">
                <a:solidFill>
                  <a:schemeClr val="accent1">
                    <a:lumMod val="50000"/>
                  </a:schemeClr>
                </a:solidFill>
              </a:rPr>
              <a:t>10.</a:t>
            </a:r>
          </a:p>
          <a:p>
            <a:r>
              <a:rPr lang="en-IN" dirty="0"/>
              <a:t>Vector&lt;Data-type&gt; v = new Vector&lt;Data-Type&gt;();</a:t>
            </a:r>
          </a:p>
          <a:p>
            <a:endParaRPr lang="en-IN" dirty="0"/>
          </a:p>
          <a:p>
            <a:r>
              <a:rPr lang="en-IN" b="1" dirty="0">
                <a:solidFill>
                  <a:schemeClr val="accent1">
                    <a:lumMod val="50000"/>
                  </a:schemeClr>
                </a:solidFill>
              </a:rPr>
              <a:t>2. By specifying the desired size</a:t>
            </a:r>
          </a:p>
          <a:p>
            <a:r>
              <a:rPr lang="en-IN" dirty="0"/>
              <a:t>Vector&lt;Data-type&gt; v = new Vector&lt;Data-Type&gt;(int size);</a:t>
            </a:r>
          </a:p>
          <a:p>
            <a:endParaRPr lang="en-IN" b="1" dirty="0">
              <a:solidFill>
                <a:schemeClr val="accent1">
                  <a:lumMod val="50000"/>
                </a:schemeClr>
              </a:solidFill>
            </a:endParaRPr>
          </a:p>
          <a:p>
            <a:r>
              <a:rPr lang="en-IN" b="1" dirty="0">
                <a:solidFill>
                  <a:schemeClr val="accent1">
                    <a:lumMod val="50000"/>
                  </a:schemeClr>
                </a:solidFill>
              </a:rPr>
              <a:t>3. Using size and increment attributes</a:t>
            </a:r>
            <a:endParaRPr lang="en-IN" dirty="0"/>
          </a:p>
          <a:p>
            <a:r>
              <a:rPr lang="en-IN" dirty="0"/>
              <a:t>Here, the increment is the value that specifies the number of elements to allocate each time that vector gets resized upward.</a:t>
            </a:r>
          </a:p>
          <a:p>
            <a:r>
              <a:rPr lang="en-IN" dirty="0"/>
              <a:t>Vector&lt;Data-type&gt; v = new Vector&lt;Data-Type&gt;(int </a:t>
            </a:r>
            <a:r>
              <a:rPr lang="en-IN" dirty="0" err="1"/>
              <a:t>size,int</a:t>
            </a:r>
            <a:r>
              <a:rPr lang="en-IN" dirty="0"/>
              <a:t> </a:t>
            </a:r>
            <a:r>
              <a:rPr lang="en-IN" dirty="0" err="1"/>
              <a:t>incr</a:t>
            </a:r>
            <a:r>
              <a:rPr lang="en-IN" dirty="0"/>
              <a:t>);</a:t>
            </a:r>
          </a:p>
          <a:p>
            <a:endParaRPr lang="en-IN" dirty="0">
              <a:solidFill>
                <a:schemeClr val="accent1">
                  <a:lumMod val="50000"/>
                </a:schemeClr>
              </a:solidFill>
            </a:endParaRPr>
          </a:p>
          <a:p>
            <a:r>
              <a:rPr lang="en-IN" b="1" dirty="0">
                <a:solidFill>
                  <a:schemeClr val="accent1">
                    <a:lumMod val="50000"/>
                  </a:schemeClr>
                </a:solidFill>
              </a:rPr>
              <a:t>4. Creating a Vector from Collection</a:t>
            </a:r>
            <a:endParaRPr lang="en-IN" b="1" dirty="0"/>
          </a:p>
          <a:p>
            <a:r>
              <a:rPr lang="en-IN" dirty="0"/>
              <a:t>It is used to create a vector which contains all the elements of a collection.</a:t>
            </a:r>
          </a:p>
          <a:p>
            <a:r>
              <a:rPr lang="en-IN" dirty="0"/>
              <a:t>Vector&lt;Data-type&gt; v = new Vector&lt;Data-Type&gt;(Collection C);</a:t>
            </a:r>
          </a:p>
        </p:txBody>
      </p:sp>
    </p:spTree>
    <p:extLst>
      <p:ext uri="{BB962C8B-B14F-4D97-AF65-F5344CB8AC3E}">
        <p14:creationId xmlns:p14="http://schemas.microsoft.com/office/powerpoint/2010/main" val="3126350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of Vector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1061633376"/>
              </p:ext>
            </p:extLst>
          </p:nvPr>
        </p:nvGraphicFramePr>
        <p:xfrm>
          <a:off x="303212" y="785192"/>
          <a:ext cx="11430000" cy="6080760"/>
        </p:xfrm>
        <a:graphic>
          <a:graphicData uri="http://schemas.openxmlformats.org/drawingml/2006/table">
            <a:tbl>
              <a:tblPr firstRow="1" bandRow="1">
                <a:tableStyleId>{5C22544A-7EE6-4342-B048-85BDC9FD1C3A}</a:tableStyleId>
              </a:tblPr>
              <a:tblGrid>
                <a:gridCol w="4109094">
                  <a:extLst>
                    <a:ext uri="{9D8B030D-6E8A-4147-A177-3AD203B41FA5}">
                      <a16:colId xmlns:a16="http://schemas.microsoft.com/office/drawing/2014/main" val="2849242003"/>
                    </a:ext>
                  </a:extLst>
                </a:gridCol>
                <a:gridCol w="7320906">
                  <a:extLst>
                    <a:ext uri="{9D8B030D-6E8A-4147-A177-3AD203B41FA5}">
                      <a16:colId xmlns:a16="http://schemas.microsoft.com/office/drawing/2014/main" val="3473528021"/>
                    </a:ext>
                  </a:extLst>
                </a:gridCol>
              </a:tblGrid>
              <a:tr h="514350">
                <a:tc>
                  <a:txBody>
                    <a:bodyPr/>
                    <a:lstStyle/>
                    <a:p>
                      <a:pPr algn="l"/>
                      <a:r>
                        <a:rPr lang="en-IN" b="0" dirty="0">
                          <a:effectLst/>
                        </a:rPr>
                        <a:t>Methods</a:t>
                      </a:r>
                    </a:p>
                  </a:txBody>
                  <a:tcPr marL="228600" marR="228600" marT="114300" marB="114300" anchor="ctr"/>
                </a:tc>
                <a:tc>
                  <a:txBody>
                    <a:bodyPr/>
                    <a:lstStyle/>
                    <a:p>
                      <a:pPr algn="l"/>
                      <a:r>
                        <a:rPr lang="en-IN" b="0" dirty="0">
                          <a:effectLst/>
                        </a:rPr>
                        <a:t>Descriptions</a:t>
                      </a:r>
                    </a:p>
                  </a:txBody>
                  <a:tcPr marL="228600" marR="228600" marT="114300" marB="114300" anchor="ctr"/>
                </a:tc>
                <a:extLst>
                  <a:ext uri="{0D108BD9-81ED-4DB2-BD59-A6C34878D82A}">
                    <a16:rowId xmlns:a16="http://schemas.microsoft.com/office/drawing/2014/main" val="563697207"/>
                  </a:ext>
                </a:extLst>
              </a:tr>
              <a:tr h="514350">
                <a:tc>
                  <a:txBody>
                    <a:bodyPr/>
                    <a:lstStyle/>
                    <a:p>
                      <a:pPr algn="l"/>
                      <a:r>
                        <a:rPr lang="en-IN" b="0" dirty="0">
                          <a:ln>
                            <a:solidFill>
                              <a:srgbClr val="92D050"/>
                            </a:solidFill>
                          </a:ln>
                          <a:solidFill>
                            <a:schemeClr val="accent1"/>
                          </a:solidFill>
                          <a:effectLst/>
                        </a:rPr>
                        <a:t>add(element) </a:t>
                      </a:r>
                    </a:p>
                  </a:txBody>
                  <a:tcPr marL="228600" marR="228600" marT="114300" marB="114300" anchor="ctr"/>
                </a:tc>
                <a:tc>
                  <a:txBody>
                    <a:bodyPr/>
                    <a:lstStyle/>
                    <a:p>
                      <a:pPr algn="l"/>
                      <a:r>
                        <a:rPr lang="en-GB" b="0" dirty="0">
                          <a:effectLst/>
                        </a:rPr>
                        <a:t>adds an element to vectors</a:t>
                      </a:r>
                      <a:endParaRPr lang="en-IN" b="0" dirty="0">
                        <a:effectLst/>
                      </a:endParaRPr>
                    </a:p>
                  </a:txBody>
                  <a:tcPr marL="228600" marR="228600" marT="114300" marB="114300" anchor="ctr"/>
                </a:tc>
                <a:extLst>
                  <a:ext uri="{0D108BD9-81ED-4DB2-BD59-A6C34878D82A}">
                    <a16:rowId xmlns:a16="http://schemas.microsoft.com/office/drawing/2014/main" val="2741166781"/>
                  </a:ext>
                </a:extLst>
              </a:tr>
              <a:tr h="514350">
                <a:tc>
                  <a:txBody>
                    <a:bodyPr/>
                    <a:lstStyle/>
                    <a:p>
                      <a:pPr algn="l"/>
                      <a:r>
                        <a:rPr lang="en-IN" b="0" dirty="0">
                          <a:ln>
                            <a:solidFill>
                              <a:srgbClr val="92D050"/>
                            </a:solidFill>
                          </a:ln>
                          <a:solidFill>
                            <a:schemeClr val="accent1"/>
                          </a:solidFill>
                          <a:effectLst/>
                        </a:rPr>
                        <a:t>add(index, element)</a:t>
                      </a:r>
                    </a:p>
                  </a:txBody>
                  <a:tcPr marL="228600" marR="228600" marT="114300" marB="114300" anchor="ctr"/>
                </a:tc>
                <a:tc>
                  <a:txBody>
                    <a:bodyPr/>
                    <a:lstStyle/>
                    <a:p>
                      <a:pPr algn="l"/>
                      <a:r>
                        <a:rPr lang="en-GB" b="0" dirty="0">
                          <a:effectLst/>
                        </a:rPr>
                        <a:t>adds an element to the specified position</a:t>
                      </a:r>
                      <a:endParaRPr lang="en-IN" b="0" dirty="0">
                        <a:effectLst/>
                      </a:endParaRPr>
                    </a:p>
                  </a:txBody>
                  <a:tcPr marL="228600" marR="228600" marT="114300" marB="114300" anchor="ctr"/>
                </a:tc>
                <a:extLst>
                  <a:ext uri="{0D108BD9-81ED-4DB2-BD59-A6C34878D82A}">
                    <a16:rowId xmlns:a16="http://schemas.microsoft.com/office/drawing/2014/main" val="1816433647"/>
                  </a:ext>
                </a:extLst>
              </a:tr>
              <a:tr h="514350">
                <a:tc>
                  <a:txBody>
                    <a:bodyPr/>
                    <a:lstStyle/>
                    <a:p>
                      <a:pPr algn="l"/>
                      <a:r>
                        <a:rPr lang="en-IN" b="0" dirty="0" err="1">
                          <a:ln>
                            <a:solidFill>
                              <a:srgbClr val="92D050"/>
                            </a:solidFill>
                          </a:ln>
                          <a:solidFill>
                            <a:schemeClr val="accent1"/>
                          </a:solidFill>
                          <a:effectLst/>
                        </a:rPr>
                        <a:t>addAll</a:t>
                      </a:r>
                      <a:r>
                        <a:rPr lang="en-IN" b="0" dirty="0">
                          <a:ln>
                            <a:solidFill>
                              <a:srgbClr val="92D050"/>
                            </a:solidFill>
                          </a:ln>
                          <a:solidFill>
                            <a:schemeClr val="accent1"/>
                          </a:solidFill>
                          <a:effectLst/>
                        </a:rPr>
                        <a:t>(vector)</a:t>
                      </a:r>
                    </a:p>
                  </a:txBody>
                  <a:tcPr marL="228600" marR="228600" marT="114300" marB="114300" anchor="ctr"/>
                </a:tc>
                <a:tc>
                  <a:txBody>
                    <a:bodyPr/>
                    <a:lstStyle/>
                    <a:p>
                      <a:pPr algn="l"/>
                      <a:r>
                        <a:rPr lang="en-GB" b="0" dirty="0">
                          <a:effectLst/>
                        </a:rPr>
                        <a:t>adds all elements of a vector to another vector</a:t>
                      </a:r>
                      <a:endParaRPr lang="en-IN" b="0" dirty="0">
                        <a:effectLst/>
                      </a:endParaRPr>
                    </a:p>
                  </a:txBody>
                  <a:tcPr marL="228600" marR="228600" marT="114300" marB="114300" anchor="ctr"/>
                </a:tc>
                <a:extLst>
                  <a:ext uri="{0D108BD9-81ED-4DB2-BD59-A6C34878D82A}">
                    <a16:rowId xmlns:a16="http://schemas.microsoft.com/office/drawing/2014/main" val="251437769"/>
                  </a:ext>
                </a:extLst>
              </a:tr>
              <a:tr h="514350">
                <a:tc>
                  <a:txBody>
                    <a:bodyPr/>
                    <a:lstStyle/>
                    <a:p>
                      <a:pPr algn="l"/>
                      <a:r>
                        <a:rPr lang="en-IN" b="0" dirty="0">
                          <a:ln>
                            <a:solidFill>
                              <a:srgbClr val="92D050"/>
                            </a:solidFill>
                          </a:ln>
                          <a:solidFill>
                            <a:schemeClr val="accent1"/>
                          </a:solidFill>
                          <a:effectLst/>
                        </a:rPr>
                        <a:t>get(index)</a:t>
                      </a:r>
                    </a:p>
                  </a:txBody>
                  <a:tcPr marL="228600" marR="228600" marT="114300" marB="114300" anchor="ctr"/>
                </a:tc>
                <a:tc>
                  <a:txBody>
                    <a:bodyPr/>
                    <a:lstStyle/>
                    <a:p>
                      <a:pPr algn="l"/>
                      <a:r>
                        <a:rPr lang="en-GB" b="0" dirty="0">
                          <a:effectLst/>
                        </a:rPr>
                        <a:t>returns an element specified by the index</a:t>
                      </a:r>
                      <a:endParaRPr lang="en-IN" b="0" dirty="0">
                        <a:effectLst/>
                      </a:endParaRPr>
                    </a:p>
                  </a:txBody>
                  <a:tcPr marL="228600" marR="228600" marT="114300" marB="114300" anchor="ctr"/>
                </a:tc>
                <a:extLst>
                  <a:ext uri="{0D108BD9-81ED-4DB2-BD59-A6C34878D82A}">
                    <a16:rowId xmlns:a16="http://schemas.microsoft.com/office/drawing/2014/main" val="841871845"/>
                  </a:ext>
                </a:extLst>
              </a:tr>
              <a:tr h="514350">
                <a:tc>
                  <a:txBody>
                    <a:bodyPr/>
                    <a:lstStyle/>
                    <a:p>
                      <a:pPr algn="l"/>
                      <a:r>
                        <a:rPr lang="en-IN" b="0" dirty="0">
                          <a:ln>
                            <a:solidFill>
                              <a:srgbClr val="92D050"/>
                            </a:solidFill>
                          </a:ln>
                          <a:solidFill>
                            <a:schemeClr val="accent1"/>
                          </a:solidFill>
                          <a:effectLst/>
                        </a:rPr>
                        <a:t>iterator()</a:t>
                      </a:r>
                    </a:p>
                  </a:txBody>
                  <a:tcPr marL="228600" marR="228600" marT="114300" marB="114300" anchor="ctr"/>
                </a:tc>
                <a:tc>
                  <a:txBody>
                    <a:bodyPr/>
                    <a:lstStyle/>
                    <a:p>
                      <a:pPr algn="l"/>
                      <a:r>
                        <a:rPr lang="en-GB" b="0" dirty="0">
                          <a:effectLst/>
                        </a:rPr>
                        <a:t>returns an iterator object to sequentially access vector elements</a:t>
                      </a:r>
                      <a:endParaRPr lang="en-IN" b="0" dirty="0">
                        <a:effectLst/>
                      </a:endParaRPr>
                    </a:p>
                  </a:txBody>
                  <a:tcPr marL="228600" marR="228600" marT="114300" marB="114300" anchor="ctr"/>
                </a:tc>
                <a:extLst>
                  <a:ext uri="{0D108BD9-81ED-4DB2-BD59-A6C34878D82A}">
                    <a16:rowId xmlns:a16="http://schemas.microsoft.com/office/drawing/2014/main" val="3153212472"/>
                  </a:ext>
                </a:extLst>
              </a:tr>
              <a:tr h="514350">
                <a:tc>
                  <a:txBody>
                    <a:bodyPr/>
                    <a:lstStyle/>
                    <a:p>
                      <a:pPr algn="l"/>
                      <a:r>
                        <a:rPr lang="en-IN" b="0" dirty="0">
                          <a:ln>
                            <a:solidFill>
                              <a:srgbClr val="92D050"/>
                            </a:solidFill>
                          </a:ln>
                          <a:solidFill>
                            <a:schemeClr val="accent1"/>
                          </a:solidFill>
                          <a:effectLst/>
                        </a:rPr>
                        <a:t>remove(index) </a:t>
                      </a:r>
                    </a:p>
                  </a:txBody>
                  <a:tcPr marL="228600" marR="228600" marT="114300" marB="114300" anchor="ctr"/>
                </a:tc>
                <a:tc>
                  <a:txBody>
                    <a:bodyPr/>
                    <a:lstStyle/>
                    <a:p>
                      <a:pPr algn="l"/>
                      <a:r>
                        <a:rPr lang="en-GB" b="0" dirty="0">
                          <a:effectLst/>
                        </a:rPr>
                        <a:t>removes an element from specified position</a:t>
                      </a:r>
                      <a:endParaRPr lang="en-IN" b="0" dirty="0">
                        <a:effectLst/>
                      </a:endParaRPr>
                    </a:p>
                  </a:txBody>
                  <a:tcPr marL="228600" marR="228600" marT="114300" marB="114300" anchor="ctr"/>
                </a:tc>
                <a:extLst>
                  <a:ext uri="{0D108BD9-81ED-4DB2-BD59-A6C34878D82A}">
                    <a16:rowId xmlns:a16="http://schemas.microsoft.com/office/drawing/2014/main" val="328235872"/>
                  </a:ext>
                </a:extLst>
              </a:tr>
              <a:tr h="514350">
                <a:tc>
                  <a:txBody>
                    <a:bodyPr/>
                    <a:lstStyle/>
                    <a:p>
                      <a:pPr algn="l"/>
                      <a:r>
                        <a:rPr lang="en-IN" b="0" dirty="0" err="1">
                          <a:ln>
                            <a:solidFill>
                              <a:srgbClr val="92D050"/>
                            </a:solidFill>
                          </a:ln>
                          <a:solidFill>
                            <a:schemeClr val="accent1"/>
                          </a:solidFill>
                          <a:effectLst/>
                        </a:rPr>
                        <a:t>removeAll</a:t>
                      </a:r>
                      <a:r>
                        <a:rPr lang="en-IN" b="0" dirty="0">
                          <a:ln>
                            <a:solidFill>
                              <a:srgbClr val="92D050"/>
                            </a:solidFill>
                          </a:ln>
                          <a:solidFill>
                            <a:schemeClr val="accent1"/>
                          </a:solidFill>
                          <a:effectLst/>
                        </a:rPr>
                        <a:t>()</a:t>
                      </a:r>
                    </a:p>
                  </a:txBody>
                  <a:tcPr marL="228600" marR="228600" marT="114300" marB="114300" anchor="ctr"/>
                </a:tc>
                <a:tc>
                  <a:txBody>
                    <a:bodyPr/>
                    <a:lstStyle/>
                    <a:p>
                      <a:pPr algn="l"/>
                      <a:r>
                        <a:rPr lang="en-IN" b="0" dirty="0">
                          <a:effectLst/>
                        </a:rPr>
                        <a:t>removes all the elements</a:t>
                      </a:r>
                    </a:p>
                  </a:txBody>
                  <a:tcPr marL="228600" marR="228600" marT="114300" marB="114300" anchor="ctr"/>
                </a:tc>
                <a:extLst>
                  <a:ext uri="{0D108BD9-81ED-4DB2-BD59-A6C34878D82A}">
                    <a16:rowId xmlns:a16="http://schemas.microsoft.com/office/drawing/2014/main" val="467122199"/>
                  </a:ext>
                </a:extLst>
              </a:tr>
              <a:tr h="514350">
                <a:tc>
                  <a:txBody>
                    <a:bodyPr/>
                    <a:lstStyle/>
                    <a:p>
                      <a:pPr algn="l"/>
                      <a:r>
                        <a:rPr lang="en-IN" b="0" dirty="0">
                          <a:ln>
                            <a:solidFill>
                              <a:srgbClr val="92D050"/>
                            </a:solidFill>
                          </a:ln>
                          <a:solidFill>
                            <a:schemeClr val="accent1"/>
                          </a:solidFill>
                          <a:effectLst/>
                        </a:rPr>
                        <a:t>clear() </a:t>
                      </a:r>
                    </a:p>
                  </a:txBody>
                  <a:tcPr marL="228600" marR="228600" marT="114300" marB="114300" anchor="ctr"/>
                </a:tc>
                <a:tc>
                  <a:txBody>
                    <a:bodyPr/>
                    <a:lstStyle/>
                    <a:p>
                      <a:pPr algn="l"/>
                      <a:r>
                        <a:rPr lang="en-GB" b="0" dirty="0">
                          <a:effectLst/>
                        </a:rPr>
                        <a:t>removes all elements. It is more efficient than </a:t>
                      </a:r>
                      <a:r>
                        <a:rPr lang="en-GB" b="0" dirty="0" err="1">
                          <a:effectLst/>
                        </a:rPr>
                        <a:t>removeAll</a:t>
                      </a:r>
                      <a:r>
                        <a:rPr lang="en-GB" b="0" dirty="0">
                          <a:effectLst/>
                        </a:rPr>
                        <a:t>()</a:t>
                      </a:r>
                      <a:endParaRPr lang="en-IN" b="0" dirty="0">
                        <a:effectLst/>
                      </a:endParaRPr>
                    </a:p>
                  </a:txBody>
                  <a:tcPr marL="228600" marR="228600" marT="114300" marB="114300" anchor="ctr"/>
                </a:tc>
                <a:extLst>
                  <a:ext uri="{0D108BD9-81ED-4DB2-BD59-A6C34878D82A}">
                    <a16:rowId xmlns:a16="http://schemas.microsoft.com/office/drawing/2014/main" val="2916149681"/>
                  </a:ext>
                </a:extLst>
              </a:tr>
            </a:tbl>
          </a:graphicData>
        </a:graphic>
      </p:graphicFrame>
    </p:spTree>
    <p:extLst>
      <p:ext uri="{BB962C8B-B14F-4D97-AF65-F5344CB8AC3E}">
        <p14:creationId xmlns:p14="http://schemas.microsoft.com/office/powerpoint/2010/main" val="152299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Stack     </a:t>
            </a:r>
          </a:p>
        </p:txBody>
      </p:sp>
      <p:sp>
        <p:nvSpPr>
          <p:cNvPr id="10" name="TextBox 9">
            <a:extLst>
              <a:ext uri="{FF2B5EF4-FFF2-40B4-BE49-F238E27FC236}">
                <a16:creationId xmlns:a16="http://schemas.microsoft.com/office/drawing/2014/main" id="{1B6831B1-B2C1-997F-3F9A-9BCA256CC27F}"/>
              </a:ext>
            </a:extLst>
          </p:cNvPr>
          <p:cNvSpPr txBox="1"/>
          <p:nvPr/>
        </p:nvSpPr>
        <p:spPr>
          <a:xfrm>
            <a:off x="1370012" y="1181738"/>
            <a:ext cx="10287000" cy="1200329"/>
          </a:xfrm>
          <a:prstGeom prst="rect">
            <a:avLst/>
          </a:prstGeom>
          <a:noFill/>
        </p:spPr>
        <p:txBody>
          <a:bodyPr wrap="square">
            <a:spAutoFit/>
          </a:bodyPr>
          <a:lstStyle/>
          <a:p>
            <a:pPr algn="just">
              <a:buClr>
                <a:schemeClr val="accent1"/>
              </a:buClr>
            </a:pPr>
            <a:r>
              <a:rPr lang="en-GB" dirty="0"/>
              <a:t>In stack, elements are stored and accessed in Last In First Out manner. That is, elements are added to the top of the stack and removed from the top of the stack.</a:t>
            </a:r>
            <a:endParaRPr lang="en-IN" dirty="0"/>
          </a:p>
        </p:txBody>
      </p:sp>
      <p:sp>
        <p:nvSpPr>
          <p:cNvPr id="7" name="TextBox 6">
            <a:extLst>
              <a:ext uri="{FF2B5EF4-FFF2-40B4-BE49-F238E27FC236}">
                <a16:creationId xmlns:a16="http://schemas.microsoft.com/office/drawing/2014/main" id="{35E4A546-F408-1CF7-1E07-B5756F13F291}"/>
              </a:ext>
            </a:extLst>
          </p:cNvPr>
          <p:cNvSpPr txBox="1"/>
          <p:nvPr/>
        </p:nvSpPr>
        <p:spPr>
          <a:xfrm>
            <a:off x="1676106" y="2828835"/>
            <a:ext cx="7787240" cy="1200329"/>
          </a:xfrm>
          <a:prstGeom prst="rect">
            <a:avLst/>
          </a:prstGeom>
          <a:noFill/>
        </p:spPr>
        <p:txBody>
          <a:bodyPr wrap="square">
            <a:spAutoFit/>
          </a:bodyPr>
          <a:lstStyle/>
          <a:p>
            <a:r>
              <a:rPr lang="en-GB" b="1" dirty="0"/>
              <a:t>Syntax:</a:t>
            </a:r>
          </a:p>
          <a:p>
            <a:endParaRPr lang="en-GB" dirty="0"/>
          </a:p>
          <a:p>
            <a:r>
              <a:rPr lang="en-GB" dirty="0"/>
              <a:t>Stack&lt;Type&gt; stacks = new Stack&lt;&gt;();</a:t>
            </a:r>
            <a:endParaRPr lang="en-IN" dirty="0"/>
          </a:p>
        </p:txBody>
      </p:sp>
      <p:pic>
        <p:nvPicPr>
          <p:cNvPr id="5122" name="Picture 2" descr="Java Stack class extending the Vector class">
            <a:extLst>
              <a:ext uri="{FF2B5EF4-FFF2-40B4-BE49-F238E27FC236}">
                <a16:creationId xmlns:a16="http://schemas.microsoft.com/office/drawing/2014/main" id="{44DCCAF6-CF21-7467-0B23-A76D38028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3212" y="2114910"/>
            <a:ext cx="2362200" cy="4285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5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of Stack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2481672567"/>
              </p:ext>
            </p:extLst>
          </p:nvPr>
        </p:nvGraphicFramePr>
        <p:xfrm>
          <a:off x="303212" y="1005840"/>
          <a:ext cx="11430000" cy="5013960"/>
        </p:xfrm>
        <a:graphic>
          <a:graphicData uri="http://schemas.openxmlformats.org/drawingml/2006/table">
            <a:tbl>
              <a:tblPr firstRow="1" bandRow="1">
                <a:tableStyleId>{5C22544A-7EE6-4342-B048-85BDC9FD1C3A}</a:tableStyleId>
              </a:tblPr>
              <a:tblGrid>
                <a:gridCol w="4109094">
                  <a:extLst>
                    <a:ext uri="{9D8B030D-6E8A-4147-A177-3AD203B41FA5}">
                      <a16:colId xmlns:a16="http://schemas.microsoft.com/office/drawing/2014/main" val="2849242003"/>
                    </a:ext>
                  </a:extLst>
                </a:gridCol>
                <a:gridCol w="7320906">
                  <a:extLst>
                    <a:ext uri="{9D8B030D-6E8A-4147-A177-3AD203B41FA5}">
                      <a16:colId xmlns:a16="http://schemas.microsoft.com/office/drawing/2014/main" val="3473528021"/>
                    </a:ext>
                  </a:extLst>
                </a:gridCol>
              </a:tblGrid>
              <a:tr h="514350">
                <a:tc>
                  <a:txBody>
                    <a:bodyPr/>
                    <a:lstStyle/>
                    <a:p>
                      <a:pPr algn="l" fontAlgn="t"/>
                      <a:r>
                        <a:rPr lang="en-IN" dirty="0">
                          <a:solidFill>
                            <a:schemeClr val="bg1"/>
                          </a:solidFill>
                          <a:effectLst/>
                          <a:latin typeface="+mn-lt"/>
                        </a:rPr>
                        <a:t>Method</a:t>
                      </a:r>
                    </a:p>
                  </a:txBody>
                  <a:tcPr marL="114300" marR="114300" marT="114300" marB="114300"/>
                </a:tc>
                <a:tc>
                  <a:txBody>
                    <a:bodyPr/>
                    <a:lstStyle/>
                    <a:p>
                      <a:pPr algn="l" fontAlgn="t"/>
                      <a:r>
                        <a:rPr lang="en-IN" dirty="0">
                          <a:solidFill>
                            <a:schemeClr val="bg1"/>
                          </a:solidFill>
                          <a:effectLst/>
                          <a:latin typeface="+mn-lt"/>
                        </a:rPr>
                        <a:t>Description</a:t>
                      </a:r>
                    </a:p>
                  </a:txBody>
                  <a:tcPr marL="114300" marR="114300" marT="114300" marB="114300"/>
                </a:tc>
                <a:extLst>
                  <a:ext uri="{0D108BD9-81ED-4DB2-BD59-A6C34878D82A}">
                    <a16:rowId xmlns:a16="http://schemas.microsoft.com/office/drawing/2014/main" val="563697207"/>
                  </a:ext>
                </a:extLst>
              </a:tr>
              <a:tr h="514350">
                <a:tc>
                  <a:txBody>
                    <a:bodyPr/>
                    <a:lstStyle/>
                    <a:p>
                      <a:pPr algn="just" fontAlgn="t"/>
                      <a:r>
                        <a:rPr lang="en-IN" u="none" strike="noStrike" dirty="0">
                          <a:solidFill>
                            <a:schemeClr val="accent1"/>
                          </a:solidFill>
                          <a:effectLst/>
                          <a:latin typeface="+mn-lt"/>
                        </a:rPr>
                        <a:t>empty()</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The method checks the stack is empty or not.</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2741166781"/>
                  </a:ext>
                </a:extLst>
              </a:tr>
              <a:tr h="514350">
                <a:tc>
                  <a:txBody>
                    <a:bodyPr/>
                    <a:lstStyle/>
                    <a:p>
                      <a:pPr algn="just" fontAlgn="t"/>
                      <a:r>
                        <a:rPr lang="en-IN" u="none" strike="noStrike" dirty="0">
                          <a:solidFill>
                            <a:schemeClr val="accent1"/>
                          </a:solidFill>
                          <a:effectLst/>
                          <a:latin typeface="+mn-lt"/>
                        </a:rPr>
                        <a:t>push(E item)</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The method pushes (insert) an element onto the top of the stack.</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1816433647"/>
                  </a:ext>
                </a:extLst>
              </a:tr>
              <a:tr h="514350">
                <a:tc>
                  <a:txBody>
                    <a:bodyPr/>
                    <a:lstStyle/>
                    <a:p>
                      <a:pPr algn="just" fontAlgn="t"/>
                      <a:r>
                        <a:rPr lang="en-IN" u="none" strike="noStrike" dirty="0">
                          <a:solidFill>
                            <a:schemeClr val="accent1"/>
                          </a:solidFill>
                          <a:effectLst/>
                          <a:latin typeface="+mn-lt"/>
                        </a:rPr>
                        <a:t>pop()</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The method removes an element from the top of the stack and returns the same element as the value of that function.</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251437769"/>
                  </a:ext>
                </a:extLst>
              </a:tr>
              <a:tr h="514350">
                <a:tc>
                  <a:txBody>
                    <a:bodyPr/>
                    <a:lstStyle/>
                    <a:p>
                      <a:pPr algn="just" fontAlgn="t"/>
                      <a:r>
                        <a:rPr lang="en-IN" u="none" strike="noStrike" dirty="0">
                          <a:solidFill>
                            <a:schemeClr val="accent1"/>
                          </a:solidFill>
                          <a:effectLst/>
                          <a:latin typeface="+mn-lt"/>
                        </a:rPr>
                        <a:t>peek()</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The method looks at the top element of the stack without removing it.</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841871845"/>
                  </a:ext>
                </a:extLst>
              </a:tr>
              <a:tr h="514350">
                <a:tc>
                  <a:txBody>
                    <a:bodyPr/>
                    <a:lstStyle/>
                    <a:p>
                      <a:pPr algn="just" fontAlgn="t"/>
                      <a:r>
                        <a:rPr lang="en-IN" u="none" strike="noStrike" dirty="0">
                          <a:solidFill>
                            <a:schemeClr val="accent1"/>
                          </a:solidFill>
                          <a:effectLst/>
                          <a:latin typeface="+mn-lt"/>
                        </a:rPr>
                        <a:t>search(Object o)</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The method searches the specified object and returns the position of the object.</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3153212472"/>
                  </a:ext>
                </a:extLst>
              </a:tr>
            </a:tbl>
          </a:graphicData>
        </a:graphic>
      </p:graphicFrame>
    </p:spTree>
    <p:extLst>
      <p:ext uri="{BB962C8B-B14F-4D97-AF65-F5344CB8AC3E}">
        <p14:creationId xmlns:p14="http://schemas.microsoft.com/office/powerpoint/2010/main" val="76804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Queue      </a:t>
            </a:r>
          </a:p>
        </p:txBody>
      </p:sp>
      <p:sp>
        <p:nvSpPr>
          <p:cNvPr id="10" name="TextBox 9">
            <a:extLst>
              <a:ext uri="{FF2B5EF4-FFF2-40B4-BE49-F238E27FC236}">
                <a16:creationId xmlns:a16="http://schemas.microsoft.com/office/drawing/2014/main" id="{1B6831B1-B2C1-997F-3F9A-9BCA256CC27F}"/>
              </a:ext>
            </a:extLst>
          </p:cNvPr>
          <p:cNvSpPr txBox="1"/>
          <p:nvPr/>
        </p:nvSpPr>
        <p:spPr>
          <a:xfrm>
            <a:off x="533398" y="1295400"/>
            <a:ext cx="11199813" cy="4893647"/>
          </a:xfrm>
          <a:prstGeom prst="rect">
            <a:avLst/>
          </a:prstGeom>
          <a:noFill/>
        </p:spPr>
        <p:txBody>
          <a:bodyPr wrap="square">
            <a:spAutoFit/>
          </a:bodyPr>
          <a:lstStyle/>
          <a:p>
            <a:pPr algn="just">
              <a:buClr>
                <a:schemeClr val="accent1"/>
              </a:buClr>
            </a:pPr>
            <a:r>
              <a:rPr lang="en-GB" dirty="0"/>
              <a:t>In queues, elements are stored and accessed in First In, First Out manner. That is, elements are added from the behind and removed from the front.</a:t>
            </a:r>
          </a:p>
          <a:p>
            <a:pPr algn="just">
              <a:buClr>
                <a:schemeClr val="accent1"/>
              </a:buClr>
            </a:pPr>
            <a:r>
              <a:rPr lang="en-GB" dirty="0"/>
              <a:t>In Java, we must import </a:t>
            </a:r>
            <a:r>
              <a:rPr lang="en-GB" b="1" dirty="0" err="1"/>
              <a:t>java.util.Queue</a:t>
            </a:r>
            <a:r>
              <a:rPr lang="en-GB" b="1" dirty="0"/>
              <a:t> </a:t>
            </a:r>
            <a:r>
              <a:rPr lang="en-GB" dirty="0"/>
              <a:t>package in order to use Queue.</a:t>
            </a:r>
          </a:p>
          <a:p>
            <a:pPr algn="just">
              <a:buClr>
                <a:schemeClr val="accent1"/>
              </a:buClr>
            </a:pPr>
            <a:endParaRPr lang="en-GB" dirty="0"/>
          </a:p>
          <a:p>
            <a:pPr algn="just">
              <a:buClr>
                <a:schemeClr val="accent1"/>
              </a:buClr>
            </a:pPr>
            <a:endParaRPr lang="en-GB" dirty="0"/>
          </a:p>
          <a:p>
            <a:pPr algn="just">
              <a:buClr>
                <a:schemeClr val="accent1"/>
              </a:buClr>
            </a:pPr>
            <a:r>
              <a:rPr lang="en-GB" dirty="0"/>
              <a:t>// LinkedList implementation of Queue</a:t>
            </a:r>
          </a:p>
          <a:p>
            <a:pPr algn="just">
              <a:buClr>
                <a:schemeClr val="accent1"/>
              </a:buClr>
            </a:pPr>
            <a:r>
              <a:rPr lang="en-GB" dirty="0"/>
              <a:t>Queue&lt;String&gt; animal1 = new LinkedList&lt;&gt;();</a:t>
            </a:r>
          </a:p>
          <a:p>
            <a:pPr algn="just">
              <a:buClr>
                <a:schemeClr val="accent1"/>
              </a:buClr>
            </a:pPr>
            <a:endParaRPr lang="en-GB" dirty="0"/>
          </a:p>
          <a:p>
            <a:pPr algn="just">
              <a:buClr>
                <a:schemeClr val="accent1"/>
              </a:buClr>
            </a:pPr>
            <a:r>
              <a:rPr lang="en-GB" dirty="0"/>
              <a:t>// Array implementation of Queue</a:t>
            </a:r>
          </a:p>
          <a:p>
            <a:pPr algn="just">
              <a:buClr>
                <a:schemeClr val="accent1"/>
              </a:buClr>
            </a:pPr>
            <a:r>
              <a:rPr lang="en-GB" dirty="0"/>
              <a:t>Queue&lt;String&gt; animal2 = new </a:t>
            </a:r>
            <a:r>
              <a:rPr lang="en-GB" dirty="0" err="1"/>
              <a:t>ArrayDeque</a:t>
            </a:r>
            <a:r>
              <a:rPr lang="en-GB" dirty="0"/>
              <a:t>&lt;&gt;();</a:t>
            </a:r>
          </a:p>
          <a:p>
            <a:pPr algn="just">
              <a:buClr>
                <a:schemeClr val="accent1"/>
              </a:buClr>
            </a:pPr>
            <a:endParaRPr lang="en-GB" dirty="0"/>
          </a:p>
          <a:p>
            <a:pPr algn="just">
              <a:buClr>
                <a:schemeClr val="accent1"/>
              </a:buClr>
            </a:pPr>
            <a:r>
              <a:rPr lang="en-GB" dirty="0"/>
              <a:t>// Priority Queue implementation of Queue</a:t>
            </a:r>
          </a:p>
          <a:p>
            <a:pPr algn="just">
              <a:buClr>
                <a:schemeClr val="accent1"/>
              </a:buClr>
            </a:pPr>
            <a:r>
              <a:rPr lang="en-GB" dirty="0"/>
              <a:t>Queue&lt;String&gt; animal 3 = new </a:t>
            </a:r>
            <a:r>
              <a:rPr lang="en-GB" dirty="0" err="1"/>
              <a:t>PriorityQueue</a:t>
            </a:r>
            <a:r>
              <a:rPr lang="en-GB" dirty="0"/>
              <a:t>&lt;&gt;();</a:t>
            </a:r>
            <a:endParaRPr lang="en-IN" dirty="0"/>
          </a:p>
        </p:txBody>
      </p:sp>
      <p:pic>
        <p:nvPicPr>
          <p:cNvPr id="7173" name="Picture 5" descr="ArrayDeque, LinkedList and PriorityQueue implements the Queue interface in Java.">
            <a:extLst>
              <a:ext uri="{FF2B5EF4-FFF2-40B4-BE49-F238E27FC236}">
                <a16:creationId xmlns:a16="http://schemas.microsoft.com/office/drawing/2014/main" id="{76C64B58-532E-CA65-1A74-4397C293B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2" y="2522641"/>
            <a:ext cx="4459286" cy="1812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72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of Queue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3456404840"/>
              </p:ext>
            </p:extLst>
          </p:nvPr>
        </p:nvGraphicFramePr>
        <p:xfrm>
          <a:off x="303212" y="1021080"/>
          <a:ext cx="11049000" cy="5532120"/>
        </p:xfrm>
        <a:graphic>
          <a:graphicData uri="http://schemas.openxmlformats.org/drawingml/2006/table">
            <a:tbl>
              <a:tblPr firstRow="1" bandRow="1">
                <a:tableStyleId>{5C22544A-7EE6-4342-B048-85BDC9FD1C3A}</a:tableStyleId>
              </a:tblPr>
              <a:tblGrid>
                <a:gridCol w="1908283">
                  <a:extLst>
                    <a:ext uri="{9D8B030D-6E8A-4147-A177-3AD203B41FA5}">
                      <a16:colId xmlns:a16="http://schemas.microsoft.com/office/drawing/2014/main" val="2849242003"/>
                    </a:ext>
                  </a:extLst>
                </a:gridCol>
                <a:gridCol w="9140717">
                  <a:extLst>
                    <a:ext uri="{9D8B030D-6E8A-4147-A177-3AD203B41FA5}">
                      <a16:colId xmlns:a16="http://schemas.microsoft.com/office/drawing/2014/main" val="3473528021"/>
                    </a:ext>
                  </a:extLst>
                </a:gridCol>
              </a:tblGrid>
              <a:tr h="514350">
                <a:tc>
                  <a:txBody>
                    <a:bodyPr/>
                    <a:lstStyle/>
                    <a:p>
                      <a:pPr algn="l" fontAlgn="t"/>
                      <a:r>
                        <a:rPr lang="en-IN" dirty="0">
                          <a:solidFill>
                            <a:schemeClr val="bg1"/>
                          </a:solidFill>
                          <a:effectLst/>
                          <a:latin typeface="+mn-lt"/>
                        </a:rPr>
                        <a:t>Method</a:t>
                      </a:r>
                    </a:p>
                  </a:txBody>
                  <a:tcPr marL="114300" marR="114300" marT="114300" marB="114300"/>
                </a:tc>
                <a:tc>
                  <a:txBody>
                    <a:bodyPr/>
                    <a:lstStyle/>
                    <a:p>
                      <a:pPr algn="l" fontAlgn="t"/>
                      <a:r>
                        <a:rPr lang="en-IN" dirty="0">
                          <a:solidFill>
                            <a:schemeClr val="bg1"/>
                          </a:solidFill>
                          <a:effectLst/>
                          <a:latin typeface="+mn-lt"/>
                        </a:rPr>
                        <a:t>Description</a:t>
                      </a:r>
                    </a:p>
                  </a:txBody>
                  <a:tcPr marL="114300" marR="114300" marT="114300" marB="114300"/>
                </a:tc>
                <a:extLst>
                  <a:ext uri="{0D108BD9-81ED-4DB2-BD59-A6C34878D82A}">
                    <a16:rowId xmlns:a16="http://schemas.microsoft.com/office/drawing/2014/main" val="563697207"/>
                  </a:ext>
                </a:extLst>
              </a:tr>
              <a:tr h="514350">
                <a:tc>
                  <a:txBody>
                    <a:bodyPr/>
                    <a:lstStyle/>
                    <a:p>
                      <a:pPr algn="just" fontAlgn="t"/>
                      <a:r>
                        <a:rPr lang="en-IN" u="none" strike="noStrike" dirty="0">
                          <a:solidFill>
                            <a:schemeClr val="accent1"/>
                          </a:solidFill>
                          <a:effectLst/>
                          <a:latin typeface="+mn-lt"/>
                        </a:rPr>
                        <a:t>add()</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Inserts the specified element into the queue. If the task is successful, add() returns true, if not it throws an exception.</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2741166781"/>
                  </a:ext>
                </a:extLst>
              </a:tr>
              <a:tr h="514350">
                <a:tc>
                  <a:txBody>
                    <a:bodyPr/>
                    <a:lstStyle/>
                    <a:p>
                      <a:pPr algn="just" fontAlgn="t"/>
                      <a:r>
                        <a:rPr lang="en-IN" u="none" strike="noStrike" dirty="0">
                          <a:solidFill>
                            <a:schemeClr val="accent1"/>
                          </a:solidFill>
                          <a:effectLst/>
                          <a:latin typeface="+mn-lt"/>
                        </a:rPr>
                        <a:t>offer()</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Inserts the specified element into the queue. If the task is successful, offer() returns true, if not it returns false.</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1816433647"/>
                  </a:ext>
                </a:extLst>
              </a:tr>
              <a:tr h="514350">
                <a:tc>
                  <a:txBody>
                    <a:bodyPr/>
                    <a:lstStyle/>
                    <a:p>
                      <a:pPr algn="just" fontAlgn="t"/>
                      <a:r>
                        <a:rPr lang="en-IN" u="none" strike="noStrike" dirty="0">
                          <a:solidFill>
                            <a:schemeClr val="accent1"/>
                          </a:solidFill>
                          <a:effectLst/>
                          <a:latin typeface="+mn-lt"/>
                        </a:rPr>
                        <a:t>element()</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Returns the head of the queue. Throws an exception if the queue is empty.</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251437769"/>
                  </a:ext>
                </a:extLst>
              </a:tr>
              <a:tr h="514350">
                <a:tc>
                  <a:txBody>
                    <a:bodyPr/>
                    <a:lstStyle/>
                    <a:p>
                      <a:pPr algn="just" fontAlgn="t"/>
                      <a:r>
                        <a:rPr lang="en-IN" u="none" strike="noStrike" dirty="0">
                          <a:solidFill>
                            <a:schemeClr val="accent1"/>
                          </a:solidFill>
                          <a:effectLst/>
                          <a:latin typeface="+mn-lt"/>
                        </a:rPr>
                        <a:t>peek()</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Returns the head of the queue. Returns null if the queue is empty.</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841871845"/>
                  </a:ext>
                </a:extLst>
              </a:tr>
              <a:tr h="514350">
                <a:tc>
                  <a:txBody>
                    <a:bodyPr/>
                    <a:lstStyle/>
                    <a:p>
                      <a:pPr algn="just" fontAlgn="t"/>
                      <a:r>
                        <a:rPr lang="en-IN" u="none" strike="noStrike" dirty="0">
                          <a:solidFill>
                            <a:schemeClr val="accent1"/>
                          </a:solidFill>
                          <a:effectLst/>
                          <a:latin typeface="+mn-lt"/>
                        </a:rPr>
                        <a:t>remove()</a:t>
                      </a:r>
                      <a:endParaRPr lang="en-IN" dirty="0">
                        <a:solidFill>
                          <a:schemeClr val="accent1"/>
                        </a:solidFill>
                        <a:effectLst/>
                        <a:latin typeface="+mn-lt"/>
                      </a:endParaRPr>
                    </a:p>
                  </a:txBody>
                  <a:tcPr marL="76200" marR="76200" marT="76200" marB="76200"/>
                </a:tc>
                <a:tc>
                  <a:txBody>
                    <a:bodyPr/>
                    <a:lstStyle/>
                    <a:p>
                      <a:pPr algn="just" fontAlgn="t"/>
                      <a:r>
                        <a:rPr lang="en-GB" sz="2400" b="0" i="0" kern="1200" dirty="0">
                          <a:solidFill>
                            <a:schemeClr val="dk1"/>
                          </a:solidFill>
                          <a:effectLst/>
                          <a:latin typeface="+mn-lt"/>
                          <a:ea typeface="+mn-ea"/>
                          <a:cs typeface="+mn-cs"/>
                        </a:rPr>
                        <a:t>Returns and removes the head of the queue. Throws an exception if the queue is empty.</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3153212472"/>
                  </a:ext>
                </a:extLst>
              </a:tr>
              <a:tr h="514350">
                <a:tc>
                  <a:txBody>
                    <a:bodyPr/>
                    <a:lstStyle/>
                    <a:p>
                      <a:pPr algn="just" fontAlgn="t"/>
                      <a:r>
                        <a:rPr lang="en-IN" dirty="0">
                          <a:solidFill>
                            <a:schemeClr val="accent1"/>
                          </a:solidFill>
                          <a:effectLst/>
                          <a:latin typeface="+mn-lt"/>
                        </a:rPr>
                        <a:t>poll()</a:t>
                      </a:r>
                    </a:p>
                  </a:txBody>
                  <a:tcPr marL="76200" marR="76200" marT="76200" marB="76200"/>
                </a:tc>
                <a:tc>
                  <a:txBody>
                    <a:bodyPr/>
                    <a:lstStyle/>
                    <a:p>
                      <a:pPr algn="just" fontAlgn="t"/>
                      <a:r>
                        <a:rPr lang="en-GB" dirty="0">
                          <a:solidFill>
                            <a:srgbClr val="333333"/>
                          </a:solidFill>
                          <a:effectLst/>
                          <a:latin typeface="+mn-lt"/>
                        </a:rPr>
                        <a:t>Returns and removes the head of the queue. Returns null if the queue is empty.</a:t>
                      </a:r>
                      <a:endParaRPr lang="en-IN" dirty="0">
                        <a:solidFill>
                          <a:srgbClr val="333333"/>
                        </a:solidFill>
                        <a:effectLst/>
                        <a:latin typeface="+mn-lt"/>
                      </a:endParaRPr>
                    </a:p>
                  </a:txBody>
                  <a:tcPr marL="76200" marR="76200" marT="76200" marB="76200"/>
                </a:tc>
                <a:extLst>
                  <a:ext uri="{0D108BD9-81ED-4DB2-BD59-A6C34878D82A}">
                    <a16:rowId xmlns:a16="http://schemas.microsoft.com/office/drawing/2014/main" val="3903247483"/>
                  </a:ext>
                </a:extLst>
              </a:tr>
            </a:tbl>
          </a:graphicData>
        </a:graphic>
      </p:graphicFrame>
    </p:spTree>
    <p:extLst>
      <p:ext uri="{BB962C8B-B14F-4D97-AF65-F5344CB8AC3E}">
        <p14:creationId xmlns:p14="http://schemas.microsoft.com/office/powerpoint/2010/main" val="227571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PriorityQueue</a:t>
            </a:r>
            <a:r>
              <a:rPr lang="en-US" sz="4000" b="1" dirty="0"/>
              <a:t>      </a:t>
            </a:r>
          </a:p>
        </p:txBody>
      </p:sp>
      <p:sp>
        <p:nvSpPr>
          <p:cNvPr id="5" name="TextBox 4">
            <a:extLst>
              <a:ext uri="{FF2B5EF4-FFF2-40B4-BE49-F238E27FC236}">
                <a16:creationId xmlns:a16="http://schemas.microsoft.com/office/drawing/2014/main" id="{04145919-3B67-CED8-730E-E0A39AF80809}"/>
              </a:ext>
            </a:extLst>
          </p:cNvPr>
          <p:cNvSpPr txBox="1"/>
          <p:nvPr/>
        </p:nvSpPr>
        <p:spPr>
          <a:xfrm>
            <a:off x="760412" y="1600200"/>
            <a:ext cx="10210800" cy="4154984"/>
          </a:xfrm>
          <a:prstGeom prst="rect">
            <a:avLst/>
          </a:prstGeom>
          <a:noFill/>
        </p:spPr>
        <p:txBody>
          <a:bodyPr wrap="square">
            <a:spAutoFit/>
          </a:bodyPr>
          <a:lstStyle/>
          <a:p>
            <a:pPr marL="342900" indent="-342900">
              <a:buFont typeface="Arial" panose="020B0604020202020204" pitchFamily="34" charset="0"/>
              <a:buChar char="•"/>
            </a:pPr>
            <a:r>
              <a:rPr lang="en-IN" dirty="0"/>
              <a:t>The </a:t>
            </a:r>
            <a:r>
              <a:rPr lang="en-IN" dirty="0" err="1"/>
              <a:t>PriorityQueue</a:t>
            </a:r>
            <a:r>
              <a:rPr lang="en-IN" dirty="0"/>
              <a:t> class extends </a:t>
            </a:r>
            <a:r>
              <a:rPr lang="en-IN" dirty="0" err="1"/>
              <a:t>AbstractQueue</a:t>
            </a:r>
            <a:r>
              <a:rPr lang="en-IN" dirty="0"/>
              <a:t> and implements the Queue Interface.</a:t>
            </a:r>
          </a:p>
          <a:p>
            <a:pPr marL="342900" indent="-342900">
              <a:buFont typeface="Arial" panose="020B0604020202020204" pitchFamily="34" charset="0"/>
              <a:buChar char="•"/>
            </a:pPr>
            <a:r>
              <a:rPr lang="en-IN" dirty="0"/>
              <a:t>As the name suggests, they follow the principle of priority of the elements.</a:t>
            </a:r>
          </a:p>
          <a:p>
            <a:pPr marL="342900" indent="-342900">
              <a:buFont typeface="Arial" panose="020B0604020202020204" pitchFamily="34" charset="0"/>
              <a:buChar char="•"/>
            </a:pPr>
            <a:r>
              <a:rPr lang="en-IN" dirty="0"/>
              <a:t>We know that we follow First-</a:t>
            </a:r>
            <a:r>
              <a:rPr lang="en-IN" dirty="0" err="1"/>
              <a:t>In,First</a:t>
            </a:r>
            <a:r>
              <a:rPr lang="en-IN" dirty="0"/>
              <a:t>-Out for queues, but at times, the elements needs to be processed in terms of their priority. This is where the </a:t>
            </a:r>
            <a:r>
              <a:rPr lang="en-IN" dirty="0" err="1"/>
              <a:t>PriorityQueue</a:t>
            </a:r>
            <a:r>
              <a:rPr lang="en-IN" dirty="0"/>
              <a:t> comes into play.</a:t>
            </a:r>
          </a:p>
          <a:p>
            <a:pPr marL="342900" indent="-342900">
              <a:buFont typeface="Arial" panose="020B0604020202020204" pitchFamily="34" charset="0"/>
              <a:buChar char="•"/>
            </a:pPr>
            <a:r>
              <a:rPr lang="en-IN" dirty="0"/>
              <a:t>It does not allow null values to be stored inside it.</a:t>
            </a:r>
          </a:p>
          <a:p>
            <a:pPr marL="342900" indent="-342900">
              <a:buFont typeface="Arial" panose="020B0604020202020204" pitchFamily="34" charset="0"/>
              <a:buChar char="•"/>
            </a:pPr>
            <a:r>
              <a:rPr lang="en-IN" dirty="0">
                <a:solidFill>
                  <a:schemeClr val="accent3">
                    <a:lumMod val="50000"/>
                  </a:schemeClr>
                </a:solidFill>
              </a:rPr>
              <a:t>The add() method is used to add an element </a:t>
            </a:r>
          </a:p>
          <a:p>
            <a:pPr marL="342900" indent="-342900">
              <a:buFont typeface="Arial" panose="020B0604020202020204" pitchFamily="34" charset="0"/>
              <a:buChar char="•"/>
            </a:pPr>
            <a:r>
              <a:rPr lang="en-IN" dirty="0">
                <a:solidFill>
                  <a:schemeClr val="accent3">
                    <a:lumMod val="50000"/>
                  </a:schemeClr>
                </a:solidFill>
              </a:rPr>
              <a:t>The poll() method is used to remove the top-most element. </a:t>
            </a:r>
          </a:p>
          <a:p>
            <a:pPr marL="342900" indent="-342900">
              <a:buFont typeface="Arial" panose="020B0604020202020204" pitchFamily="34" charset="0"/>
              <a:buChar char="•"/>
            </a:pPr>
            <a:r>
              <a:rPr lang="en-IN" dirty="0">
                <a:solidFill>
                  <a:schemeClr val="accent3">
                    <a:lumMod val="50000"/>
                  </a:schemeClr>
                </a:solidFill>
              </a:rPr>
              <a:t>The peek() is used to display the top-most element.</a:t>
            </a:r>
          </a:p>
        </p:txBody>
      </p:sp>
    </p:spTree>
    <p:extLst>
      <p:ext uri="{BB962C8B-B14F-4D97-AF65-F5344CB8AC3E}">
        <p14:creationId xmlns:p14="http://schemas.microsoft.com/office/powerpoint/2010/main" val="13755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Collection Framework </a:t>
            </a:r>
          </a:p>
        </p:txBody>
      </p:sp>
      <p:sp>
        <p:nvSpPr>
          <p:cNvPr id="4" name="TextBox 3">
            <a:extLst>
              <a:ext uri="{FF2B5EF4-FFF2-40B4-BE49-F238E27FC236}">
                <a16:creationId xmlns:a16="http://schemas.microsoft.com/office/drawing/2014/main" id="{74209D25-58F8-0A99-6A96-2EB494662A5D}"/>
              </a:ext>
            </a:extLst>
          </p:cNvPr>
          <p:cNvSpPr txBox="1"/>
          <p:nvPr/>
        </p:nvSpPr>
        <p:spPr>
          <a:xfrm>
            <a:off x="0" y="1676400"/>
            <a:ext cx="5027612" cy="4339650"/>
          </a:xfrm>
          <a:prstGeom prst="rect">
            <a:avLst/>
          </a:prstGeom>
          <a:noFill/>
        </p:spPr>
        <p:txBody>
          <a:bodyPr wrap="square">
            <a:spAutoFit/>
          </a:bodyPr>
          <a:lstStyle/>
          <a:p>
            <a:pPr marL="342900" indent="-342900" algn="just">
              <a:buFont typeface="Wingdings" panose="05000000000000000000" pitchFamily="2" charset="2"/>
              <a:buChar char="§"/>
            </a:pPr>
            <a:r>
              <a:rPr lang="en-GB" sz="2000" b="0" i="0" dirty="0">
                <a:effectLst/>
              </a:rPr>
              <a:t>The </a:t>
            </a:r>
            <a:r>
              <a:rPr lang="en-GB" sz="2000" b="1" i="0" dirty="0">
                <a:effectLst/>
              </a:rPr>
              <a:t>Collection in Java</a:t>
            </a:r>
            <a:r>
              <a:rPr lang="en-GB" sz="2000" b="0" i="0" dirty="0">
                <a:effectLst/>
              </a:rPr>
              <a:t> is a framework that provides an architecture to store and manipulate the group of objects.</a:t>
            </a:r>
          </a:p>
          <a:p>
            <a:pPr marL="342900" indent="-342900" algn="just">
              <a:buFont typeface="Wingdings" panose="05000000000000000000" pitchFamily="2" charset="2"/>
              <a:buChar char="§"/>
            </a:pPr>
            <a:r>
              <a:rPr lang="en-GB" sz="2000" b="0" i="0" dirty="0">
                <a:effectLst/>
              </a:rPr>
              <a:t>Java Collections can achieve all the operations that you perform on a data such as searching, sorting, insertion, manipulation, and deletion.</a:t>
            </a:r>
          </a:p>
          <a:p>
            <a:pPr marL="342900" indent="-342900" algn="just">
              <a:buFont typeface="Wingdings" panose="05000000000000000000" pitchFamily="2" charset="2"/>
              <a:buChar char="§"/>
            </a:pPr>
            <a:r>
              <a:rPr lang="en-GB" sz="2000" b="0" i="0" dirty="0">
                <a:effectLst/>
              </a:rPr>
              <a:t>The </a:t>
            </a:r>
            <a:r>
              <a:rPr lang="en-GB" sz="2000" b="0" i="0" dirty="0" err="1">
                <a:solidFill>
                  <a:schemeClr val="accent1">
                    <a:lumMod val="50000"/>
                  </a:schemeClr>
                </a:solidFill>
                <a:effectLst/>
              </a:rPr>
              <a:t>java.util</a:t>
            </a:r>
            <a:r>
              <a:rPr lang="en-GB" sz="2000" b="0" i="0" dirty="0">
                <a:solidFill>
                  <a:schemeClr val="accent1">
                    <a:lumMod val="50000"/>
                  </a:schemeClr>
                </a:solidFill>
                <a:effectLst/>
              </a:rPr>
              <a:t> </a:t>
            </a:r>
            <a:r>
              <a:rPr lang="en-GB" sz="2000" b="0" i="0" dirty="0">
                <a:effectLst/>
              </a:rPr>
              <a:t>package contains the powerful tool of Collections Framework</a:t>
            </a:r>
          </a:p>
          <a:p>
            <a:pPr algn="just"/>
            <a:endParaRPr lang="en-GB" sz="1800" dirty="0"/>
          </a:p>
          <a:p>
            <a:pPr algn="just"/>
            <a:r>
              <a:rPr lang="en-GB" sz="1800" b="1" i="0" dirty="0">
                <a:effectLst/>
              </a:rPr>
              <a:t>The Collection framework has:</a:t>
            </a:r>
            <a:endParaRPr lang="en-GB" sz="1800" b="0" i="0" dirty="0">
              <a:effectLst/>
            </a:endParaRPr>
          </a:p>
          <a:p>
            <a:pPr marL="457200" indent="-457200" algn="just">
              <a:buClr>
                <a:schemeClr val="accent1"/>
              </a:buClr>
              <a:buFont typeface="+mj-lt"/>
              <a:buAutoNum type="arabicPeriod"/>
            </a:pPr>
            <a:r>
              <a:rPr lang="en-GB" sz="2000" b="0" i="0" dirty="0">
                <a:effectLst/>
              </a:rPr>
              <a:t>Interfaces and its implementations, i.e., classes</a:t>
            </a:r>
          </a:p>
          <a:p>
            <a:pPr marL="457200" indent="-457200" algn="just">
              <a:buClr>
                <a:schemeClr val="accent1"/>
              </a:buClr>
              <a:buFont typeface="+mj-lt"/>
              <a:buAutoNum type="arabicPeriod"/>
            </a:pPr>
            <a:r>
              <a:rPr lang="en-GB" sz="2000" b="0" i="0" dirty="0">
                <a:effectLst/>
              </a:rPr>
              <a:t>Algorithm</a:t>
            </a:r>
          </a:p>
        </p:txBody>
      </p:sp>
      <p:pic>
        <p:nvPicPr>
          <p:cNvPr id="2" name="Picture 2" descr="Hierarchy of Java Collection framework">
            <a:extLst>
              <a:ext uri="{FF2B5EF4-FFF2-40B4-BE49-F238E27FC236}">
                <a16:creationId xmlns:a16="http://schemas.microsoft.com/office/drawing/2014/main" id="{D4236BB7-A6B2-03E2-4460-B13346FCB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2" y="702986"/>
            <a:ext cx="6623474" cy="5545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PriorityQueue</a:t>
            </a:r>
            <a:r>
              <a:rPr lang="en-US" sz="4000" b="1" dirty="0"/>
              <a:t>      </a:t>
            </a:r>
          </a:p>
        </p:txBody>
      </p:sp>
      <p:sp>
        <p:nvSpPr>
          <p:cNvPr id="5" name="TextBox 4">
            <a:extLst>
              <a:ext uri="{FF2B5EF4-FFF2-40B4-BE49-F238E27FC236}">
                <a16:creationId xmlns:a16="http://schemas.microsoft.com/office/drawing/2014/main" id="{04145919-3B67-CED8-730E-E0A39AF80809}"/>
              </a:ext>
            </a:extLst>
          </p:cNvPr>
          <p:cNvSpPr txBox="1"/>
          <p:nvPr/>
        </p:nvSpPr>
        <p:spPr>
          <a:xfrm>
            <a:off x="227012" y="914400"/>
            <a:ext cx="11658600" cy="5940088"/>
          </a:xfrm>
          <a:prstGeom prst="rect">
            <a:avLst/>
          </a:prstGeom>
          <a:noFill/>
        </p:spPr>
        <p:txBody>
          <a:bodyPr wrap="square">
            <a:spAutoFit/>
          </a:bodyPr>
          <a:lstStyle/>
          <a:p>
            <a:r>
              <a:rPr lang="en-IN" dirty="0"/>
              <a:t>                 </a:t>
            </a:r>
            <a:r>
              <a:rPr lang="en-IN" b="1" dirty="0"/>
              <a:t>Methods to initialise a </a:t>
            </a:r>
            <a:r>
              <a:rPr lang="en-IN" b="1" dirty="0" err="1"/>
              <a:t>PriorityQueue</a:t>
            </a:r>
            <a:r>
              <a:rPr lang="en-IN" b="1" dirty="0"/>
              <a:t> using constructors</a:t>
            </a:r>
          </a:p>
          <a:p>
            <a:endParaRPr lang="en-IN" dirty="0"/>
          </a:p>
          <a:p>
            <a:r>
              <a:rPr lang="en-IN" b="1" dirty="0">
                <a:solidFill>
                  <a:schemeClr val="accent1">
                    <a:lumMod val="50000"/>
                  </a:schemeClr>
                </a:solidFill>
              </a:rPr>
              <a:t>1. Creating an empty </a:t>
            </a:r>
            <a:r>
              <a:rPr lang="en-IN" b="1" dirty="0" err="1">
                <a:solidFill>
                  <a:schemeClr val="accent1">
                    <a:lumMod val="50000"/>
                  </a:schemeClr>
                </a:solidFill>
              </a:rPr>
              <a:t>PriorityQueue</a:t>
            </a:r>
            <a:endParaRPr lang="en-IN" b="1" dirty="0">
              <a:solidFill>
                <a:schemeClr val="accent1">
                  <a:lumMod val="50000"/>
                </a:schemeClr>
              </a:solidFill>
            </a:endParaRPr>
          </a:p>
          <a:p>
            <a:endParaRPr lang="en-IN" dirty="0"/>
          </a:p>
          <a:p>
            <a:r>
              <a:rPr lang="en-IN" dirty="0" err="1"/>
              <a:t>PriorityQueue</a:t>
            </a:r>
            <a:r>
              <a:rPr lang="en-IN" dirty="0"/>
              <a:t>&lt;Data-Type&gt; </a:t>
            </a:r>
            <a:r>
              <a:rPr lang="en-IN" dirty="0" err="1"/>
              <a:t>pq</a:t>
            </a:r>
            <a:r>
              <a:rPr lang="en-IN" dirty="0"/>
              <a:t> = new </a:t>
            </a:r>
            <a:r>
              <a:rPr lang="en-IN" dirty="0" err="1"/>
              <a:t>PriorityQueue</a:t>
            </a:r>
            <a:r>
              <a:rPr lang="en-IN" dirty="0"/>
              <a:t>&lt;Data-Type&gt;();</a:t>
            </a:r>
          </a:p>
          <a:p>
            <a:endParaRPr lang="en-IN" dirty="0"/>
          </a:p>
          <a:p>
            <a:r>
              <a:rPr lang="en-IN" b="1" dirty="0">
                <a:solidFill>
                  <a:schemeClr val="accent1">
                    <a:lumMod val="50000"/>
                  </a:schemeClr>
                </a:solidFill>
              </a:rPr>
              <a:t>2. Creating a </a:t>
            </a:r>
            <a:r>
              <a:rPr lang="en-IN" b="1" dirty="0" err="1">
                <a:solidFill>
                  <a:schemeClr val="accent1">
                    <a:lumMod val="50000"/>
                  </a:schemeClr>
                </a:solidFill>
              </a:rPr>
              <a:t>PriorityQueue</a:t>
            </a:r>
            <a:r>
              <a:rPr lang="en-IN" b="1" dirty="0">
                <a:solidFill>
                  <a:schemeClr val="accent1">
                    <a:lumMod val="50000"/>
                  </a:schemeClr>
                </a:solidFill>
              </a:rPr>
              <a:t> with the specified size</a:t>
            </a:r>
          </a:p>
          <a:p>
            <a:endParaRPr lang="en-IN" dirty="0"/>
          </a:p>
          <a:p>
            <a:r>
              <a:rPr lang="en-IN" dirty="0" err="1"/>
              <a:t>PriorityQueue</a:t>
            </a:r>
            <a:r>
              <a:rPr lang="en-IN" dirty="0"/>
              <a:t>&lt;Data-Type&gt; </a:t>
            </a:r>
            <a:r>
              <a:rPr lang="en-IN" dirty="0" err="1"/>
              <a:t>pq</a:t>
            </a:r>
            <a:r>
              <a:rPr lang="en-IN" dirty="0"/>
              <a:t> = new </a:t>
            </a:r>
            <a:r>
              <a:rPr lang="en-IN" dirty="0" err="1"/>
              <a:t>PriorityQueue</a:t>
            </a:r>
            <a:r>
              <a:rPr lang="en-IN" dirty="0"/>
              <a:t>&lt;Data-Type&gt;(int size);</a:t>
            </a:r>
          </a:p>
          <a:p>
            <a:endParaRPr lang="en-IN" dirty="0"/>
          </a:p>
          <a:p>
            <a:r>
              <a:rPr lang="en-IN" b="1" dirty="0">
                <a:solidFill>
                  <a:schemeClr val="accent1">
                    <a:lumMod val="50000"/>
                  </a:schemeClr>
                </a:solidFill>
              </a:rPr>
              <a:t>3. Creating a </a:t>
            </a:r>
            <a:r>
              <a:rPr lang="en-IN" b="1" dirty="0" err="1">
                <a:solidFill>
                  <a:schemeClr val="accent1">
                    <a:lumMod val="50000"/>
                  </a:schemeClr>
                </a:solidFill>
              </a:rPr>
              <a:t>PriorityQueue</a:t>
            </a:r>
            <a:r>
              <a:rPr lang="en-IN" b="1" dirty="0">
                <a:solidFill>
                  <a:schemeClr val="accent1">
                    <a:lumMod val="50000"/>
                  </a:schemeClr>
                </a:solidFill>
              </a:rPr>
              <a:t> from Collection</a:t>
            </a:r>
          </a:p>
          <a:p>
            <a:endParaRPr lang="en-IN" b="1" dirty="0">
              <a:solidFill>
                <a:schemeClr val="accent1">
                  <a:lumMod val="50000"/>
                </a:schemeClr>
              </a:solidFill>
            </a:endParaRPr>
          </a:p>
          <a:p>
            <a:r>
              <a:rPr lang="en-IN" dirty="0"/>
              <a:t>It will create a </a:t>
            </a:r>
            <a:r>
              <a:rPr lang="en-IN" dirty="0" err="1"/>
              <a:t>PriorityQueue</a:t>
            </a:r>
            <a:r>
              <a:rPr lang="en-IN" dirty="0"/>
              <a:t> with all the elements of Collection C.</a:t>
            </a:r>
          </a:p>
          <a:p>
            <a:endParaRPr lang="en-IN" dirty="0"/>
          </a:p>
          <a:p>
            <a:r>
              <a:rPr lang="en-IN" sz="2000" dirty="0" err="1"/>
              <a:t>PriorityQueue</a:t>
            </a:r>
            <a:r>
              <a:rPr lang="en-IN" sz="2000" dirty="0"/>
              <a:t>&lt;Data-Type&gt; </a:t>
            </a:r>
            <a:r>
              <a:rPr lang="en-IN" sz="2000" dirty="0" err="1"/>
              <a:t>pq</a:t>
            </a:r>
            <a:r>
              <a:rPr lang="en-IN" sz="2000" dirty="0"/>
              <a:t> = new </a:t>
            </a:r>
            <a:r>
              <a:rPr lang="en-IN" sz="2000" dirty="0" err="1"/>
              <a:t>PriorityQueue</a:t>
            </a:r>
            <a:r>
              <a:rPr lang="en-IN" sz="2000" dirty="0"/>
              <a:t>&lt;Data-Type&gt;(Collection&lt;Data-Type&gt; C);</a:t>
            </a:r>
          </a:p>
          <a:p>
            <a:endParaRPr lang="en-IN" dirty="0"/>
          </a:p>
        </p:txBody>
      </p:sp>
    </p:spTree>
    <p:extLst>
      <p:ext uri="{BB962C8B-B14F-4D97-AF65-F5344CB8AC3E}">
        <p14:creationId xmlns:p14="http://schemas.microsoft.com/office/powerpoint/2010/main" val="3428199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Dequeue      </a:t>
            </a:r>
          </a:p>
        </p:txBody>
      </p:sp>
      <p:pic>
        <p:nvPicPr>
          <p:cNvPr id="1026" name="Picture 2" descr="Working of deque (double-ended queue) data structure">
            <a:extLst>
              <a:ext uri="{FF2B5EF4-FFF2-40B4-BE49-F238E27FC236}">
                <a16:creationId xmlns:a16="http://schemas.microsoft.com/office/drawing/2014/main" id="{DF50B6F3-C929-6EF9-9F7E-FFEC0B440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12" y="1995721"/>
            <a:ext cx="7772400" cy="17997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975FB1-F02D-AF69-F87A-AEA39785EC8E}"/>
              </a:ext>
            </a:extLst>
          </p:cNvPr>
          <p:cNvSpPr txBox="1"/>
          <p:nvPr/>
        </p:nvSpPr>
        <p:spPr>
          <a:xfrm>
            <a:off x="1446213" y="762001"/>
            <a:ext cx="9906000" cy="1200329"/>
          </a:xfrm>
          <a:prstGeom prst="rect">
            <a:avLst/>
          </a:prstGeom>
          <a:noFill/>
        </p:spPr>
        <p:txBody>
          <a:bodyPr wrap="square">
            <a:spAutoFit/>
          </a:bodyPr>
          <a:lstStyle/>
          <a:p>
            <a:r>
              <a:rPr lang="en-IN" dirty="0"/>
              <a:t>In a regular queue, elements are added from the rear and removed from the front. However, in a deque, we can insert and remove elements from both front and rear.</a:t>
            </a:r>
          </a:p>
        </p:txBody>
      </p:sp>
      <p:sp>
        <p:nvSpPr>
          <p:cNvPr id="6" name="TextBox 5">
            <a:extLst>
              <a:ext uri="{FF2B5EF4-FFF2-40B4-BE49-F238E27FC236}">
                <a16:creationId xmlns:a16="http://schemas.microsoft.com/office/drawing/2014/main" id="{3783F8B7-A7FE-ACFD-28B3-5E268D5383E0}"/>
              </a:ext>
            </a:extLst>
          </p:cNvPr>
          <p:cNvSpPr txBox="1"/>
          <p:nvPr/>
        </p:nvSpPr>
        <p:spPr>
          <a:xfrm>
            <a:off x="760412" y="3962400"/>
            <a:ext cx="11671402" cy="2677656"/>
          </a:xfrm>
          <a:prstGeom prst="rect">
            <a:avLst/>
          </a:prstGeom>
          <a:noFill/>
        </p:spPr>
        <p:txBody>
          <a:bodyPr wrap="square">
            <a:spAutoFit/>
          </a:bodyPr>
          <a:lstStyle/>
          <a:p>
            <a:r>
              <a:rPr lang="en-IN" dirty="0"/>
              <a:t>In Java, we must import the </a:t>
            </a:r>
            <a:r>
              <a:rPr lang="en-IN" dirty="0" err="1"/>
              <a:t>java.util.Deque</a:t>
            </a:r>
            <a:r>
              <a:rPr lang="en-IN" dirty="0"/>
              <a:t> package to use Deque.</a:t>
            </a:r>
          </a:p>
          <a:p>
            <a:endParaRPr lang="en-IN" dirty="0"/>
          </a:p>
          <a:p>
            <a:r>
              <a:rPr lang="en-IN" dirty="0"/>
              <a:t>// Array implementation of Deque</a:t>
            </a:r>
          </a:p>
          <a:p>
            <a:r>
              <a:rPr lang="en-IN" dirty="0"/>
              <a:t>Deque&lt;String&gt; animal1 = new </a:t>
            </a:r>
            <a:r>
              <a:rPr lang="en-IN" dirty="0" err="1"/>
              <a:t>ArrayDeque</a:t>
            </a:r>
            <a:r>
              <a:rPr lang="en-IN" dirty="0"/>
              <a:t>&lt;&gt;();</a:t>
            </a:r>
          </a:p>
          <a:p>
            <a:endParaRPr lang="en-IN" dirty="0"/>
          </a:p>
          <a:p>
            <a:r>
              <a:rPr lang="en-IN" dirty="0"/>
              <a:t>// LinkedList implementation of Deque</a:t>
            </a:r>
          </a:p>
          <a:p>
            <a:r>
              <a:rPr lang="en-IN" dirty="0"/>
              <a:t>Deque&lt;String&gt; animal2 = new LinkedList&lt;&gt;();</a:t>
            </a:r>
          </a:p>
        </p:txBody>
      </p:sp>
    </p:spTree>
    <p:extLst>
      <p:ext uri="{BB962C8B-B14F-4D97-AF65-F5344CB8AC3E}">
        <p14:creationId xmlns:p14="http://schemas.microsoft.com/office/powerpoint/2010/main" val="17604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ArrayDequeue</a:t>
            </a:r>
            <a:r>
              <a:rPr lang="en-US" sz="4000" b="1" dirty="0"/>
              <a:t>      </a:t>
            </a:r>
          </a:p>
        </p:txBody>
      </p:sp>
      <p:sp>
        <p:nvSpPr>
          <p:cNvPr id="5" name="TextBox 4">
            <a:extLst>
              <a:ext uri="{FF2B5EF4-FFF2-40B4-BE49-F238E27FC236}">
                <a16:creationId xmlns:a16="http://schemas.microsoft.com/office/drawing/2014/main" id="{FD7E5F61-3626-8356-EAB6-172E371A4367}"/>
              </a:ext>
            </a:extLst>
          </p:cNvPr>
          <p:cNvSpPr txBox="1"/>
          <p:nvPr/>
        </p:nvSpPr>
        <p:spPr>
          <a:xfrm>
            <a:off x="370115" y="914400"/>
            <a:ext cx="11515497" cy="6001643"/>
          </a:xfrm>
          <a:prstGeom prst="rect">
            <a:avLst/>
          </a:prstGeom>
          <a:noFill/>
        </p:spPr>
        <p:txBody>
          <a:bodyPr wrap="square">
            <a:spAutoFit/>
          </a:bodyPr>
          <a:lstStyle/>
          <a:p>
            <a:r>
              <a:rPr lang="en-IN" dirty="0" err="1"/>
              <a:t>ArrayDeque</a:t>
            </a:r>
            <a:r>
              <a:rPr lang="en-IN" dirty="0"/>
              <a:t> is a deque implementation in Java that belongs to the </a:t>
            </a:r>
            <a:r>
              <a:rPr lang="en-IN" dirty="0" err="1"/>
              <a:t>java.util</a:t>
            </a:r>
            <a:r>
              <a:rPr lang="en-IN" dirty="0"/>
              <a:t> package. It is the </a:t>
            </a:r>
            <a:r>
              <a:rPr lang="en-IN" dirty="0" err="1"/>
              <a:t>resizeable</a:t>
            </a:r>
            <a:r>
              <a:rPr lang="en-IN" dirty="0"/>
              <a:t> array implementation of the Deque interface. </a:t>
            </a:r>
          </a:p>
          <a:p>
            <a:endParaRPr lang="en-IN" dirty="0"/>
          </a:p>
          <a:p>
            <a:r>
              <a:rPr lang="en-IN" dirty="0" err="1"/>
              <a:t>ArrayDeque</a:t>
            </a:r>
            <a:r>
              <a:rPr lang="en-IN" dirty="0"/>
              <a:t> doesn't have any capacity constraints and grows based on the requirement. null values cannot be stored in an </a:t>
            </a:r>
            <a:r>
              <a:rPr lang="en-IN" dirty="0" err="1"/>
              <a:t>ArrayDeque</a:t>
            </a:r>
            <a:r>
              <a:rPr lang="en-IN" dirty="0"/>
              <a:t>. The initial capacity of an </a:t>
            </a:r>
            <a:r>
              <a:rPr lang="en-IN" dirty="0" err="1"/>
              <a:t>ArrayDeque</a:t>
            </a:r>
            <a:r>
              <a:rPr lang="en-IN" dirty="0"/>
              <a:t> object is 16.</a:t>
            </a:r>
          </a:p>
          <a:p>
            <a:endParaRPr lang="en-IN" b="1" dirty="0"/>
          </a:p>
          <a:p>
            <a:r>
              <a:rPr lang="en-IN" b="1" dirty="0"/>
              <a:t>Syntax</a:t>
            </a:r>
          </a:p>
          <a:p>
            <a:r>
              <a:rPr lang="en-IN" dirty="0">
                <a:solidFill>
                  <a:schemeClr val="accent3">
                    <a:lumMod val="50000"/>
                  </a:schemeClr>
                </a:solidFill>
              </a:rPr>
              <a:t>Creates an empty deque with the initial capacity of 16.</a:t>
            </a:r>
          </a:p>
          <a:p>
            <a:r>
              <a:rPr lang="en-IN" dirty="0"/>
              <a:t>Deque&lt;T&gt; </a:t>
            </a:r>
            <a:r>
              <a:rPr lang="en-IN" dirty="0" err="1"/>
              <a:t>arrayDeque</a:t>
            </a:r>
            <a:r>
              <a:rPr lang="en-IN" dirty="0"/>
              <a:t> = new </a:t>
            </a:r>
            <a:r>
              <a:rPr lang="en-IN" dirty="0" err="1"/>
              <a:t>ArrayDeque</a:t>
            </a:r>
            <a:r>
              <a:rPr lang="en-IN" dirty="0"/>
              <a:t>&lt;T&gt;();</a:t>
            </a:r>
          </a:p>
          <a:p>
            <a:endParaRPr lang="en-IN" dirty="0">
              <a:solidFill>
                <a:schemeClr val="accent3">
                  <a:lumMod val="50000"/>
                </a:schemeClr>
              </a:solidFill>
            </a:endParaRPr>
          </a:p>
          <a:p>
            <a:r>
              <a:rPr lang="en-IN" dirty="0">
                <a:solidFill>
                  <a:schemeClr val="accent3">
                    <a:lumMod val="50000"/>
                  </a:schemeClr>
                </a:solidFill>
              </a:rPr>
              <a:t>Creates an empty deque with the capacity provided via </a:t>
            </a:r>
            <a:r>
              <a:rPr lang="en-IN" dirty="0" err="1">
                <a:solidFill>
                  <a:schemeClr val="accent3">
                    <a:lumMod val="50000"/>
                  </a:schemeClr>
                </a:solidFill>
              </a:rPr>
              <a:t>initialCapacity</a:t>
            </a:r>
            <a:r>
              <a:rPr lang="en-IN" dirty="0">
                <a:solidFill>
                  <a:schemeClr val="accent3">
                    <a:lumMod val="50000"/>
                  </a:schemeClr>
                </a:solidFill>
              </a:rPr>
              <a:t>.</a:t>
            </a:r>
          </a:p>
          <a:p>
            <a:r>
              <a:rPr lang="en-IN" dirty="0"/>
              <a:t>Deque&lt;T&gt; </a:t>
            </a:r>
            <a:r>
              <a:rPr lang="en-IN" dirty="0" err="1"/>
              <a:t>arrayDeque</a:t>
            </a:r>
            <a:r>
              <a:rPr lang="en-IN" dirty="0"/>
              <a:t> = new </a:t>
            </a:r>
            <a:r>
              <a:rPr lang="en-IN" dirty="0" err="1"/>
              <a:t>ArrayDeque</a:t>
            </a:r>
            <a:r>
              <a:rPr lang="en-IN" dirty="0"/>
              <a:t>&lt;T&gt;(int </a:t>
            </a:r>
            <a:r>
              <a:rPr lang="en-IN" dirty="0" err="1"/>
              <a:t>initialCapacity</a:t>
            </a:r>
            <a:r>
              <a:rPr lang="en-IN" dirty="0"/>
              <a:t>);</a:t>
            </a:r>
          </a:p>
          <a:p>
            <a:endParaRPr lang="en-IN" dirty="0"/>
          </a:p>
          <a:p>
            <a:r>
              <a:rPr lang="en-IN" dirty="0">
                <a:solidFill>
                  <a:schemeClr val="accent3">
                    <a:lumMod val="50000"/>
                  </a:schemeClr>
                </a:solidFill>
              </a:rPr>
              <a:t>Creates a deque with the elements present in the collection.</a:t>
            </a:r>
          </a:p>
          <a:p>
            <a:r>
              <a:rPr lang="en-IN" dirty="0"/>
              <a:t>Deque&lt;T&gt; </a:t>
            </a:r>
            <a:r>
              <a:rPr lang="en-IN" dirty="0" err="1"/>
              <a:t>arrayDeque</a:t>
            </a:r>
            <a:r>
              <a:rPr lang="en-IN" dirty="0"/>
              <a:t> = new </a:t>
            </a:r>
            <a:r>
              <a:rPr lang="en-IN" dirty="0" err="1"/>
              <a:t>ArrayDeque</a:t>
            </a:r>
            <a:r>
              <a:rPr lang="en-IN" dirty="0"/>
              <a:t>&lt;T&gt;(Collection collection);</a:t>
            </a:r>
          </a:p>
        </p:txBody>
      </p:sp>
    </p:spTree>
    <p:extLst>
      <p:ext uri="{BB962C8B-B14F-4D97-AF65-F5344CB8AC3E}">
        <p14:creationId xmlns:p14="http://schemas.microsoft.com/office/powerpoint/2010/main" val="75377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LinkedList Dequeue      </a:t>
            </a:r>
          </a:p>
        </p:txBody>
      </p:sp>
      <p:sp>
        <p:nvSpPr>
          <p:cNvPr id="5" name="TextBox 4">
            <a:extLst>
              <a:ext uri="{FF2B5EF4-FFF2-40B4-BE49-F238E27FC236}">
                <a16:creationId xmlns:a16="http://schemas.microsoft.com/office/drawing/2014/main" id="{FD7E5F61-3626-8356-EAB6-172E371A4367}"/>
              </a:ext>
            </a:extLst>
          </p:cNvPr>
          <p:cNvSpPr txBox="1"/>
          <p:nvPr/>
        </p:nvSpPr>
        <p:spPr>
          <a:xfrm>
            <a:off x="336663" y="838200"/>
            <a:ext cx="11515497" cy="6001643"/>
          </a:xfrm>
          <a:prstGeom prst="rect">
            <a:avLst/>
          </a:prstGeom>
          <a:noFill/>
        </p:spPr>
        <p:txBody>
          <a:bodyPr wrap="square">
            <a:spAutoFit/>
          </a:bodyPr>
          <a:lstStyle/>
          <a:p>
            <a:endParaRPr lang="en-GB" dirty="0"/>
          </a:p>
          <a:p>
            <a:pPr marL="342900" indent="-342900">
              <a:buFont typeface="Arial" panose="020B0604020202020204" pitchFamily="34" charset="0"/>
              <a:buChar char="•"/>
            </a:pPr>
            <a:r>
              <a:rPr lang="en-GB" dirty="0"/>
              <a:t>LinkedList is a deque implementation in Java that belongs to the </a:t>
            </a:r>
            <a:r>
              <a:rPr lang="en-GB" dirty="0" err="1"/>
              <a:t>java.util</a:t>
            </a:r>
            <a:r>
              <a:rPr lang="en-GB" dirty="0"/>
              <a:t> package. It uses a doubly linked list to store the elements. The elements are stored in nodes and linked together via pointers </a:t>
            </a:r>
            <a:r>
              <a:rPr lang="en-GB" dirty="0" err="1"/>
              <a:t>i.e</a:t>
            </a:r>
            <a:r>
              <a:rPr lang="en-GB" dirty="0"/>
              <a:t> the address of the next node will be stored in the previous node. </a:t>
            </a:r>
          </a:p>
          <a:p>
            <a:pPr marL="342900" indent="-342900">
              <a:buFont typeface="Arial" panose="020B0604020202020204" pitchFamily="34" charset="0"/>
              <a:buChar char="•"/>
            </a:pPr>
            <a:r>
              <a:rPr lang="en-GB" dirty="0"/>
              <a:t>LinkedList doesn't require the size to be specified while creating. The size of the list is automatically increased or decreased when an element is added or removed respectively.</a:t>
            </a:r>
          </a:p>
          <a:p>
            <a:endParaRPr lang="en-GB" dirty="0"/>
          </a:p>
          <a:p>
            <a:r>
              <a:rPr lang="en-GB" b="1" dirty="0"/>
              <a:t>Syntax</a:t>
            </a:r>
          </a:p>
          <a:p>
            <a:endParaRPr lang="en-GB" dirty="0">
              <a:solidFill>
                <a:schemeClr val="accent3">
                  <a:lumMod val="50000"/>
                </a:schemeClr>
              </a:solidFill>
            </a:endParaRPr>
          </a:p>
          <a:p>
            <a:r>
              <a:rPr lang="en-GB" dirty="0">
                <a:solidFill>
                  <a:schemeClr val="accent3">
                    <a:lumMod val="50000"/>
                  </a:schemeClr>
                </a:solidFill>
              </a:rPr>
              <a:t>Creates a empty list without any values in it.</a:t>
            </a:r>
          </a:p>
          <a:p>
            <a:r>
              <a:rPr lang="en-GB" dirty="0"/>
              <a:t>Deque&lt;T&gt; </a:t>
            </a:r>
            <a:r>
              <a:rPr lang="en-GB" dirty="0" err="1"/>
              <a:t>linkedList</a:t>
            </a:r>
            <a:r>
              <a:rPr lang="en-GB" dirty="0"/>
              <a:t> = new LinkedList&lt;T&gt;();</a:t>
            </a:r>
          </a:p>
          <a:p>
            <a:endParaRPr lang="en-GB" dirty="0"/>
          </a:p>
          <a:p>
            <a:r>
              <a:rPr lang="en-GB" dirty="0">
                <a:solidFill>
                  <a:schemeClr val="accent3">
                    <a:lumMod val="50000"/>
                  </a:schemeClr>
                </a:solidFill>
              </a:rPr>
              <a:t>Creates a list with the values of the collection passed as the parameter.</a:t>
            </a:r>
          </a:p>
          <a:p>
            <a:r>
              <a:rPr lang="en-GB" dirty="0"/>
              <a:t>Deque&lt;T&gt; </a:t>
            </a:r>
            <a:r>
              <a:rPr lang="en-GB" dirty="0" err="1"/>
              <a:t>linkedList</a:t>
            </a:r>
            <a:r>
              <a:rPr lang="en-GB" dirty="0"/>
              <a:t> = new LinkedList&lt;T&gt;(Collection collection);</a:t>
            </a:r>
            <a:endParaRPr lang="en-IN" dirty="0"/>
          </a:p>
        </p:txBody>
      </p:sp>
    </p:spTree>
    <p:extLst>
      <p:ext uri="{BB962C8B-B14F-4D97-AF65-F5344CB8AC3E}">
        <p14:creationId xmlns:p14="http://schemas.microsoft.com/office/powerpoint/2010/main" val="93469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Deque   </a:t>
            </a:r>
          </a:p>
        </p:txBody>
      </p:sp>
      <p:sp>
        <p:nvSpPr>
          <p:cNvPr id="4" name="TextBox 3">
            <a:extLst>
              <a:ext uri="{FF2B5EF4-FFF2-40B4-BE49-F238E27FC236}">
                <a16:creationId xmlns:a16="http://schemas.microsoft.com/office/drawing/2014/main" id="{64975FB1-F02D-AF69-F87A-AEA39785EC8E}"/>
              </a:ext>
            </a:extLst>
          </p:cNvPr>
          <p:cNvSpPr txBox="1"/>
          <p:nvPr/>
        </p:nvSpPr>
        <p:spPr>
          <a:xfrm>
            <a:off x="1065212" y="762001"/>
            <a:ext cx="10591800" cy="707886"/>
          </a:xfrm>
          <a:prstGeom prst="rect">
            <a:avLst/>
          </a:prstGeom>
          <a:noFill/>
        </p:spPr>
        <p:txBody>
          <a:bodyPr wrap="square">
            <a:spAutoFit/>
          </a:bodyPr>
          <a:lstStyle/>
          <a:p>
            <a:r>
              <a:rPr lang="en-IN" sz="2000" b="1" dirty="0"/>
              <a:t>Besides methods available in the Queue interface, the Deque interface also includes the following methods:</a:t>
            </a:r>
          </a:p>
        </p:txBody>
      </p:sp>
      <p:sp>
        <p:nvSpPr>
          <p:cNvPr id="5" name="TextBox 4">
            <a:extLst>
              <a:ext uri="{FF2B5EF4-FFF2-40B4-BE49-F238E27FC236}">
                <a16:creationId xmlns:a16="http://schemas.microsoft.com/office/drawing/2014/main" id="{9CF781AA-F073-8618-48FB-3D5970DC19E8}"/>
              </a:ext>
            </a:extLst>
          </p:cNvPr>
          <p:cNvSpPr txBox="1"/>
          <p:nvPr/>
        </p:nvSpPr>
        <p:spPr>
          <a:xfrm>
            <a:off x="70984" y="1469887"/>
            <a:ext cx="11591697" cy="5324535"/>
          </a:xfrm>
          <a:prstGeom prst="rect">
            <a:avLst/>
          </a:prstGeom>
          <a:noFill/>
        </p:spPr>
        <p:txBody>
          <a:bodyPr wrap="square">
            <a:spAutoFit/>
          </a:bodyPr>
          <a:lstStyle/>
          <a:p>
            <a:pPr marL="342900" indent="-342900">
              <a:buFont typeface="Arial" panose="020B0604020202020204" pitchFamily="34" charset="0"/>
              <a:buChar char="•"/>
            </a:pPr>
            <a:r>
              <a:rPr lang="en-IN" sz="2000" dirty="0" err="1">
                <a:solidFill>
                  <a:schemeClr val="accent3">
                    <a:lumMod val="50000"/>
                  </a:schemeClr>
                </a:solidFill>
              </a:rPr>
              <a:t>addFirst</a:t>
            </a:r>
            <a:r>
              <a:rPr lang="en-IN" sz="2000" dirty="0">
                <a:solidFill>
                  <a:schemeClr val="accent3">
                    <a:lumMod val="50000"/>
                  </a:schemeClr>
                </a:solidFill>
              </a:rPr>
              <a:t>() </a:t>
            </a:r>
            <a:r>
              <a:rPr lang="en-IN" sz="2000" dirty="0"/>
              <a:t>- Adds the specified element at the beginning of the deque. Throws an exception if the deque is full.</a:t>
            </a:r>
          </a:p>
          <a:p>
            <a:pPr marL="342900" indent="-342900">
              <a:buFont typeface="Arial" panose="020B0604020202020204" pitchFamily="34" charset="0"/>
              <a:buChar char="•"/>
            </a:pPr>
            <a:r>
              <a:rPr lang="en-IN" sz="2000" dirty="0" err="1">
                <a:solidFill>
                  <a:schemeClr val="accent3">
                    <a:lumMod val="50000"/>
                  </a:schemeClr>
                </a:solidFill>
              </a:rPr>
              <a:t>addLast</a:t>
            </a:r>
            <a:r>
              <a:rPr lang="en-IN" sz="2000" dirty="0">
                <a:solidFill>
                  <a:schemeClr val="accent3">
                    <a:lumMod val="50000"/>
                  </a:schemeClr>
                </a:solidFill>
              </a:rPr>
              <a:t>() </a:t>
            </a:r>
            <a:r>
              <a:rPr lang="en-IN" sz="2000" dirty="0"/>
              <a:t>- Adds the specified element at the end of the deque. Throws an exception if the deque is full.</a:t>
            </a:r>
          </a:p>
          <a:p>
            <a:pPr marL="342900" indent="-342900">
              <a:buFont typeface="Arial" panose="020B0604020202020204" pitchFamily="34" charset="0"/>
              <a:buChar char="•"/>
            </a:pPr>
            <a:r>
              <a:rPr lang="en-IN" sz="2000" dirty="0" err="1">
                <a:solidFill>
                  <a:schemeClr val="accent3">
                    <a:lumMod val="50000"/>
                  </a:schemeClr>
                </a:solidFill>
              </a:rPr>
              <a:t>offerFirst</a:t>
            </a:r>
            <a:r>
              <a:rPr lang="en-IN" sz="2000" dirty="0">
                <a:solidFill>
                  <a:schemeClr val="accent3">
                    <a:lumMod val="50000"/>
                  </a:schemeClr>
                </a:solidFill>
              </a:rPr>
              <a:t>() </a:t>
            </a:r>
            <a:r>
              <a:rPr lang="en-IN" sz="2000" dirty="0"/>
              <a:t>- Adds the specified element at the beginning of the deque. Returns false if the deque is full.</a:t>
            </a:r>
          </a:p>
          <a:p>
            <a:pPr marL="342900" indent="-342900">
              <a:buFont typeface="Arial" panose="020B0604020202020204" pitchFamily="34" charset="0"/>
              <a:buChar char="•"/>
            </a:pPr>
            <a:r>
              <a:rPr lang="en-IN" sz="2000" dirty="0" err="1">
                <a:solidFill>
                  <a:schemeClr val="accent3">
                    <a:lumMod val="50000"/>
                  </a:schemeClr>
                </a:solidFill>
              </a:rPr>
              <a:t>offerLast</a:t>
            </a:r>
            <a:r>
              <a:rPr lang="en-IN" sz="2000" dirty="0">
                <a:solidFill>
                  <a:schemeClr val="accent3">
                    <a:lumMod val="50000"/>
                  </a:schemeClr>
                </a:solidFill>
              </a:rPr>
              <a:t>() </a:t>
            </a:r>
            <a:r>
              <a:rPr lang="en-IN" sz="2000" dirty="0"/>
              <a:t>- Adds the specified element at the end of the deque. Returns false if the deque is full.</a:t>
            </a:r>
          </a:p>
          <a:p>
            <a:pPr marL="342900" indent="-342900">
              <a:buFont typeface="Arial" panose="020B0604020202020204" pitchFamily="34" charset="0"/>
              <a:buChar char="•"/>
            </a:pPr>
            <a:r>
              <a:rPr lang="en-IN" sz="2000" dirty="0" err="1">
                <a:solidFill>
                  <a:schemeClr val="accent3">
                    <a:lumMod val="50000"/>
                  </a:schemeClr>
                </a:solidFill>
              </a:rPr>
              <a:t>getFirst</a:t>
            </a:r>
            <a:r>
              <a:rPr lang="en-IN" sz="2000" dirty="0">
                <a:solidFill>
                  <a:schemeClr val="accent3">
                    <a:lumMod val="50000"/>
                  </a:schemeClr>
                </a:solidFill>
              </a:rPr>
              <a:t>() </a:t>
            </a:r>
            <a:r>
              <a:rPr lang="en-IN" sz="2000" dirty="0"/>
              <a:t>- Returns the first element of the deque. Throws an exception if the deque is empty.</a:t>
            </a:r>
          </a:p>
          <a:p>
            <a:pPr marL="342900" indent="-342900">
              <a:buFont typeface="Arial" panose="020B0604020202020204" pitchFamily="34" charset="0"/>
              <a:buChar char="•"/>
            </a:pPr>
            <a:r>
              <a:rPr lang="en-IN" sz="2000" dirty="0" err="1">
                <a:solidFill>
                  <a:schemeClr val="accent3">
                    <a:lumMod val="50000"/>
                  </a:schemeClr>
                </a:solidFill>
              </a:rPr>
              <a:t>getLast</a:t>
            </a:r>
            <a:r>
              <a:rPr lang="en-IN" sz="2000" dirty="0">
                <a:solidFill>
                  <a:schemeClr val="accent3">
                    <a:lumMod val="50000"/>
                  </a:schemeClr>
                </a:solidFill>
              </a:rPr>
              <a:t>() </a:t>
            </a:r>
            <a:r>
              <a:rPr lang="en-IN" sz="2000" dirty="0"/>
              <a:t>- Returns the last element of the deque. Throws an exception if the deque is empty.</a:t>
            </a:r>
          </a:p>
          <a:p>
            <a:pPr marL="342900" indent="-342900">
              <a:buFont typeface="Arial" panose="020B0604020202020204" pitchFamily="34" charset="0"/>
              <a:buChar char="•"/>
            </a:pPr>
            <a:r>
              <a:rPr lang="en-IN" sz="2000" dirty="0" err="1">
                <a:solidFill>
                  <a:schemeClr val="accent3">
                    <a:lumMod val="50000"/>
                  </a:schemeClr>
                </a:solidFill>
              </a:rPr>
              <a:t>peekFirst</a:t>
            </a:r>
            <a:r>
              <a:rPr lang="en-IN" sz="2000" dirty="0">
                <a:solidFill>
                  <a:schemeClr val="accent3">
                    <a:lumMod val="50000"/>
                  </a:schemeClr>
                </a:solidFill>
              </a:rPr>
              <a:t>() </a:t>
            </a:r>
            <a:r>
              <a:rPr lang="en-IN" sz="2000" dirty="0"/>
              <a:t>- Returns the first element of the deque. Returns null if the deque is empty.</a:t>
            </a:r>
          </a:p>
          <a:p>
            <a:pPr marL="342900" indent="-342900">
              <a:buFont typeface="Arial" panose="020B0604020202020204" pitchFamily="34" charset="0"/>
              <a:buChar char="•"/>
            </a:pPr>
            <a:r>
              <a:rPr lang="en-IN" sz="2000" dirty="0" err="1">
                <a:solidFill>
                  <a:schemeClr val="accent3">
                    <a:lumMod val="50000"/>
                  </a:schemeClr>
                </a:solidFill>
              </a:rPr>
              <a:t>peekLast</a:t>
            </a:r>
            <a:r>
              <a:rPr lang="en-IN" sz="2000" dirty="0">
                <a:solidFill>
                  <a:schemeClr val="accent3">
                    <a:lumMod val="50000"/>
                  </a:schemeClr>
                </a:solidFill>
              </a:rPr>
              <a:t>() </a:t>
            </a:r>
            <a:r>
              <a:rPr lang="en-IN" sz="2000" dirty="0"/>
              <a:t>- Returns the last element of the deque. Returns null if the deque is empty.</a:t>
            </a:r>
          </a:p>
          <a:p>
            <a:pPr marL="342900" indent="-342900">
              <a:buFont typeface="Arial" panose="020B0604020202020204" pitchFamily="34" charset="0"/>
              <a:buChar char="•"/>
            </a:pPr>
            <a:r>
              <a:rPr lang="en-IN" sz="2000" dirty="0" err="1">
                <a:solidFill>
                  <a:schemeClr val="accent3">
                    <a:lumMod val="50000"/>
                  </a:schemeClr>
                </a:solidFill>
              </a:rPr>
              <a:t>removeFirst</a:t>
            </a:r>
            <a:r>
              <a:rPr lang="en-IN" sz="2000" dirty="0">
                <a:solidFill>
                  <a:schemeClr val="accent3">
                    <a:lumMod val="50000"/>
                  </a:schemeClr>
                </a:solidFill>
              </a:rPr>
              <a:t>() </a:t>
            </a:r>
            <a:r>
              <a:rPr lang="en-IN" sz="2000" dirty="0"/>
              <a:t>- Returns and removes the first element of the deque. Throws an exception if the deque is empty.</a:t>
            </a:r>
          </a:p>
          <a:p>
            <a:pPr marL="342900" indent="-342900">
              <a:buFont typeface="Arial" panose="020B0604020202020204" pitchFamily="34" charset="0"/>
              <a:buChar char="•"/>
            </a:pPr>
            <a:r>
              <a:rPr lang="en-IN" sz="2000" dirty="0" err="1">
                <a:solidFill>
                  <a:schemeClr val="accent3">
                    <a:lumMod val="50000"/>
                  </a:schemeClr>
                </a:solidFill>
              </a:rPr>
              <a:t>removeLast</a:t>
            </a:r>
            <a:r>
              <a:rPr lang="en-IN" sz="2000" dirty="0">
                <a:solidFill>
                  <a:schemeClr val="accent3">
                    <a:lumMod val="50000"/>
                  </a:schemeClr>
                </a:solidFill>
              </a:rPr>
              <a:t>() </a:t>
            </a:r>
            <a:r>
              <a:rPr lang="en-IN" sz="2000" dirty="0"/>
              <a:t>- Returns and removes the last element of the deque. Throws an exception if the deque is empty.</a:t>
            </a:r>
          </a:p>
          <a:p>
            <a:pPr marL="342900" indent="-342900">
              <a:buFont typeface="Arial" panose="020B0604020202020204" pitchFamily="34" charset="0"/>
              <a:buChar char="•"/>
            </a:pPr>
            <a:r>
              <a:rPr lang="en-IN" sz="2000" dirty="0" err="1">
                <a:solidFill>
                  <a:schemeClr val="accent3">
                    <a:lumMod val="50000"/>
                  </a:schemeClr>
                </a:solidFill>
              </a:rPr>
              <a:t>pollFirst</a:t>
            </a:r>
            <a:r>
              <a:rPr lang="en-IN" sz="2000" dirty="0">
                <a:solidFill>
                  <a:schemeClr val="accent3">
                    <a:lumMod val="50000"/>
                  </a:schemeClr>
                </a:solidFill>
              </a:rPr>
              <a:t>() - </a:t>
            </a:r>
            <a:r>
              <a:rPr lang="en-IN" sz="2000" dirty="0"/>
              <a:t>Returns and removes the first element of the deque. Returns null if the deque is empty.</a:t>
            </a:r>
          </a:p>
          <a:p>
            <a:pPr marL="342900" indent="-342900">
              <a:buFont typeface="Arial" panose="020B0604020202020204" pitchFamily="34" charset="0"/>
              <a:buChar char="•"/>
            </a:pPr>
            <a:r>
              <a:rPr lang="en-IN" sz="2000" dirty="0" err="1">
                <a:solidFill>
                  <a:schemeClr val="accent3">
                    <a:lumMod val="50000"/>
                  </a:schemeClr>
                </a:solidFill>
              </a:rPr>
              <a:t>pollLast</a:t>
            </a:r>
            <a:r>
              <a:rPr lang="en-IN" sz="2000" dirty="0">
                <a:solidFill>
                  <a:schemeClr val="accent3">
                    <a:lumMod val="50000"/>
                  </a:schemeClr>
                </a:solidFill>
              </a:rPr>
              <a:t>() </a:t>
            </a:r>
            <a:r>
              <a:rPr lang="en-IN" sz="2000" dirty="0"/>
              <a:t>- Returns and removes the last element of the deque. Returns null if the deque is empty.</a:t>
            </a:r>
          </a:p>
        </p:txBody>
      </p:sp>
    </p:spTree>
    <p:extLst>
      <p:ext uri="{BB962C8B-B14F-4D97-AF65-F5344CB8AC3E}">
        <p14:creationId xmlns:p14="http://schemas.microsoft.com/office/powerpoint/2010/main" val="240956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Map       </a:t>
            </a:r>
          </a:p>
        </p:txBody>
      </p:sp>
      <p:sp>
        <p:nvSpPr>
          <p:cNvPr id="10" name="TextBox 9">
            <a:extLst>
              <a:ext uri="{FF2B5EF4-FFF2-40B4-BE49-F238E27FC236}">
                <a16:creationId xmlns:a16="http://schemas.microsoft.com/office/drawing/2014/main" id="{1B6831B1-B2C1-997F-3F9A-9BCA256CC27F}"/>
              </a:ext>
            </a:extLst>
          </p:cNvPr>
          <p:cNvSpPr txBox="1"/>
          <p:nvPr/>
        </p:nvSpPr>
        <p:spPr>
          <a:xfrm>
            <a:off x="533398" y="1295400"/>
            <a:ext cx="11199813" cy="830997"/>
          </a:xfrm>
          <a:prstGeom prst="rect">
            <a:avLst/>
          </a:prstGeom>
          <a:noFill/>
        </p:spPr>
        <p:txBody>
          <a:bodyPr wrap="square">
            <a:spAutoFit/>
          </a:bodyPr>
          <a:lstStyle/>
          <a:p>
            <a:pPr algn="just">
              <a:buClr>
                <a:schemeClr val="accent1"/>
              </a:buClr>
            </a:pPr>
            <a:r>
              <a:rPr lang="en-GB" dirty="0"/>
              <a:t>In Java, elements of Map are stored in key/value pairs. Keys are unique values associated with individual Values.</a:t>
            </a:r>
            <a:endParaRPr lang="en-IN" dirty="0"/>
          </a:p>
        </p:txBody>
      </p:sp>
      <p:pic>
        <p:nvPicPr>
          <p:cNvPr id="8194" name="Picture 2" descr="HashMap, TreeMap, EnumMap, LinkedHashMap and WeakHashMap classes implements the Java Map interface.">
            <a:extLst>
              <a:ext uri="{FF2B5EF4-FFF2-40B4-BE49-F238E27FC236}">
                <a16:creationId xmlns:a16="http://schemas.microsoft.com/office/drawing/2014/main" id="{24B5655B-C07B-76AF-A096-145204784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2292286"/>
            <a:ext cx="6172200" cy="227342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SortedMap, NavigableMap and ConcurrentMap extends the Java Map interface">
            <a:extLst>
              <a:ext uri="{FF2B5EF4-FFF2-40B4-BE49-F238E27FC236}">
                <a16:creationId xmlns:a16="http://schemas.microsoft.com/office/drawing/2014/main" id="{C9EFCAB9-7AFD-E1F5-2DA8-518CCDD83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2527946"/>
            <a:ext cx="4953000" cy="20245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506A32-4C4E-A8E6-8FED-86B417DE7DF5}"/>
              </a:ext>
            </a:extLst>
          </p:cNvPr>
          <p:cNvSpPr txBox="1"/>
          <p:nvPr/>
        </p:nvSpPr>
        <p:spPr>
          <a:xfrm>
            <a:off x="2132012" y="5334000"/>
            <a:ext cx="8610600" cy="830997"/>
          </a:xfrm>
          <a:prstGeom prst="rect">
            <a:avLst/>
          </a:prstGeom>
          <a:noFill/>
        </p:spPr>
        <p:txBody>
          <a:bodyPr wrap="square">
            <a:spAutoFit/>
          </a:bodyPr>
          <a:lstStyle/>
          <a:p>
            <a:r>
              <a:rPr lang="en-IN" dirty="0"/>
              <a:t>// Map implementation using HashMap</a:t>
            </a:r>
          </a:p>
          <a:p>
            <a:r>
              <a:rPr lang="en-IN" dirty="0"/>
              <a:t>Map&lt;Key, Value&gt; numbers = new HashMap&lt;&gt;();</a:t>
            </a:r>
          </a:p>
        </p:txBody>
      </p:sp>
    </p:spTree>
    <p:extLst>
      <p:ext uri="{BB962C8B-B14F-4D97-AF65-F5344CB8AC3E}">
        <p14:creationId xmlns:p14="http://schemas.microsoft.com/office/powerpoint/2010/main" val="246478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of Map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nvGraphicFramePr>
        <p:xfrm>
          <a:off x="227013" y="838200"/>
          <a:ext cx="11734800" cy="5836920"/>
        </p:xfrm>
        <a:graphic>
          <a:graphicData uri="http://schemas.openxmlformats.org/drawingml/2006/table">
            <a:tbl>
              <a:tblPr firstRow="1" bandRow="1">
                <a:tableStyleId>{5C22544A-7EE6-4342-B048-85BDC9FD1C3A}</a:tableStyleId>
              </a:tblPr>
              <a:tblGrid>
                <a:gridCol w="5016364">
                  <a:extLst>
                    <a:ext uri="{9D8B030D-6E8A-4147-A177-3AD203B41FA5}">
                      <a16:colId xmlns:a16="http://schemas.microsoft.com/office/drawing/2014/main" val="2849242003"/>
                    </a:ext>
                  </a:extLst>
                </a:gridCol>
                <a:gridCol w="6718436">
                  <a:extLst>
                    <a:ext uri="{9D8B030D-6E8A-4147-A177-3AD203B41FA5}">
                      <a16:colId xmlns:a16="http://schemas.microsoft.com/office/drawing/2014/main" val="3473528021"/>
                    </a:ext>
                  </a:extLst>
                </a:gridCol>
              </a:tblGrid>
              <a:tr h="514350">
                <a:tc>
                  <a:txBody>
                    <a:bodyPr/>
                    <a:lstStyle/>
                    <a:p>
                      <a:pPr algn="l" fontAlgn="t"/>
                      <a:r>
                        <a:rPr lang="en-IN" dirty="0">
                          <a:solidFill>
                            <a:schemeClr val="bg1"/>
                          </a:solidFill>
                          <a:effectLst/>
                          <a:latin typeface="+mn-lt"/>
                        </a:rPr>
                        <a:t>Method</a:t>
                      </a:r>
                    </a:p>
                  </a:txBody>
                  <a:tcPr marL="114300" marR="114300" marT="114300" marB="114300"/>
                </a:tc>
                <a:tc>
                  <a:txBody>
                    <a:bodyPr/>
                    <a:lstStyle/>
                    <a:p>
                      <a:pPr algn="l" fontAlgn="t"/>
                      <a:r>
                        <a:rPr lang="en-IN" dirty="0">
                          <a:solidFill>
                            <a:schemeClr val="bg1"/>
                          </a:solidFill>
                          <a:effectLst/>
                          <a:latin typeface="+mn-lt"/>
                        </a:rPr>
                        <a:t>Description</a:t>
                      </a:r>
                    </a:p>
                  </a:txBody>
                  <a:tcPr marL="114300" marR="114300" marT="114300" marB="114300"/>
                </a:tc>
                <a:extLst>
                  <a:ext uri="{0D108BD9-81ED-4DB2-BD59-A6C34878D82A}">
                    <a16:rowId xmlns:a16="http://schemas.microsoft.com/office/drawing/2014/main" val="563697207"/>
                  </a:ext>
                </a:extLst>
              </a:tr>
              <a:tr h="514350">
                <a:tc>
                  <a:txBody>
                    <a:bodyPr/>
                    <a:lstStyle/>
                    <a:p>
                      <a:pPr algn="just" fontAlgn="t"/>
                      <a:r>
                        <a:rPr lang="en-GB" dirty="0">
                          <a:solidFill>
                            <a:srgbClr val="333333"/>
                          </a:solidFill>
                          <a:effectLst/>
                          <a:latin typeface="+mn-lt"/>
                        </a:rPr>
                        <a:t>V put(Object key, Object value)</a:t>
                      </a:r>
                    </a:p>
                  </a:txBody>
                  <a:tcPr marL="76200" marR="76200" marT="76200" marB="76200"/>
                </a:tc>
                <a:tc>
                  <a:txBody>
                    <a:bodyPr/>
                    <a:lstStyle/>
                    <a:p>
                      <a:pPr algn="just" fontAlgn="t"/>
                      <a:r>
                        <a:rPr lang="en-GB">
                          <a:solidFill>
                            <a:srgbClr val="333333"/>
                          </a:solidFill>
                          <a:effectLst/>
                          <a:latin typeface="+mn-lt"/>
                        </a:rPr>
                        <a:t>It is used to insert an entry in the map.</a:t>
                      </a:r>
                    </a:p>
                  </a:txBody>
                  <a:tcPr marL="76200" marR="76200" marT="76200" marB="76200"/>
                </a:tc>
                <a:extLst>
                  <a:ext uri="{0D108BD9-81ED-4DB2-BD59-A6C34878D82A}">
                    <a16:rowId xmlns:a16="http://schemas.microsoft.com/office/drawing/2014/main" val="2741166781"/>
                  </a:ext>
                </a:extLst>
              </a:tr>
              <a:tr h="514350">
                <a:tc>
                  <a:txBody>
                    <a:bodyPr/>
                    <a:lstStyle/>
                    <a:p>
                      <a:pPr algn="just" fontAlgn="t"/>
                      <a:r>
                        <a:rPr lang="en-IN">
                          <a:solidFill>
                            <a:srgbClr val="333333"/>
                          </a:solidFill>
                          <a:effectLst/>
                          <a:latin typeface="+mn-lt"/>
                        </a:rPr>
                        <a:t>void putAll(Map map)</a:t>
                      </a:r>
                    </a:p>
                  </a:txBody>
                  <a:tcPr marL="76200" marR="76200" marT="76200" marB="76200"/>
                </a:tc>
                <a:tc>
                  <a:txBody>
                    <a:bodyPr/>
                    <a:lstStyle/>
                    <a:p>
                      <a:pPr algn="just" fontAlgn="t"/>
                      <a:r>
                        <a:rPr lang="en-GB">
                          <a:solidFill>
                            <a:srgbClr val="333333"/>
                          </a:solidFill>
                          <a:effectLst/>
                          <a:latin typeface="+mn-lt"/>
                        </a:rPr>
                        <a:t>It is used to insert the specified map in the map.</a:t>
                      </a:r>
                    </a:p>
                  </a:txBody>
                  <a:tcPr marL="76200" marR="76200" marT="76200" marB="76200"/>
                </a:tc>
                <a:extLst>
                  <a:ext uri="{0D108BD9-81ED-4DB2-BD59-A6C34878D82A}">
                    <a16:rowId xmlns:a16="http://schemas.microsoft.com/office/drawing/2014/main" val="1816433647"/>
                  </a:ext>
                </a:extLst>
              </a:tr>
              <a:tr h="514350">
                <a:tc>
                  <a:txBody>
                    <a:bodyPr/>
                    <a:lstStyle/>
                    <a:p>
                      <a:pPr algn="just" fontAlgn="t"/>
                      <a:r>
                        <a:rPr lang="en-GB">
                          <a:solidFill>
                            <a:srgbClr val="333333"/>
                          </a:solidFill>
                          <a:effectLst/>
                          <a:latin typeface="+mn-lt"/>
                        </a:rPr>
                        <a:t>V putIfAbsent(K key, V value)</a:t>
                      </a:r>
                    </a:p>
                  </a:txBody>
                  <a:tcPr marL="76200" marR="76200" marT="76200" marB="76200"/>
                </a:tc>
                <a:tc>
                  <a:txBody>
                    <a:bodyPr/>
                    <a:lstStyle/>
                    <a:p>
                      <a:pPr algn="just" fontAlgn="t"/>
                      <a:r>
                        <a:rPr lang="en-GB" dirty="0">
                          <a:solidFill>
                            <a:srgbClr val="333333"/>
                          </a:solidFill>
                          <a:effectLst/>
                          <a:latin typeface="+mn-lt"/>
                        </a:rPr>
                        <a:t>It inserts the specified value with the specified key in the map only if it is not already specified.</a:t>
                      </a:r>
                    </a:p>
                  </a:txBody>
                  <a:tcPr marL="76200" marR="76200" marT="76200" marB="76200"/>
                </a:tc>
                <a:extLst>
                  <a:ext uri="{0D108BD9-81ED-4DB2-BD59-A6C34878D82A}">
                    <a16:rowId xmlns:a16="http://schemas.microsoft.com/office/drawing/2014/main" val="251437769"/>
                  </a:ext>
                </a:extLst>
              </a:tr>
              <a:tr h="514350">
                <a:tc>
                  <a:txBody>
                    <a:bodyPr/>
                    <a:lstStyle/>
                    <a:p>
                      <a:pPr algn="just" fontAlgn="t"/>
                      <a:r>
                        <a:rPr lang="en-IN">
                          <a:solidFill>
                            <a:srgbClr val="333333"/>
                          </a:solidFill>
                          <a:effectLst/>
                          <a:latin typeface="+mn-lt"/>
                        </a:rPr>
                        <a:t>V remove(Object key)</a:t>
                      </a:r>
                    </a:p>
                  </a:txBody>
                  <a:tcPr marL="76200" marR="76200" marT="76200" marB="76200"/>
                </a:tc>
                <a:tc>
                  <a:txBody>
                    <a:bodyPr/>
                    <a:lstStyle/>
                    <a:p>
                      <a:pPr algn="just" fontAlgn="t"/>
                      <a:r>
                        <a:rPr lang="en-GB">
                          <a:solidFill>
                            <a:srgbClr val="333333"/>
                          </a:solidFill>
                          <a:effectLst/>
                          <a:latin typeface="+mn-lt"/>
                        </a:rPr>
                        <a:t>It is used to delete an entry for the specified key.</a:t>
                      </a:r>
                    </a:p>
                  </a:txBody>
                  <a:tcPr marL="76200" marR="76200" marT="76200" marB="76200"/>
                </a:tc>
                <a:extLst>
                  <a:ext uri="{0D108BD9-81ED-4DB2-BD59-A6C34878D82A}">
                    <a16:rowId xmlns:a16="http://schemas.microsoft.com/office/drawing/2014/main" val="841871845"/>
                  </a:ext>
                </a:extLst>
              </a:tr>
              <a:tr h="514350">
                <a:tc>
                  <a:txBody>
                    <a:bodyPr/>
                    <a:lstStyle/>
                    <a:p>
                      <a:pPr algn="just" fontAlgn="t"/>
                      <a:r>
                        <a:rPr lang="en-GB" dirty="0" err="1">
                          <a:solidFill>
                            <a:srgbClr val="333333"/>
                          </a:solidFill>
                          <a:effectLst/>
                          <a:latin typeface="+mn-lt"/>
                        </a:rPr>
                        <a:t>boolean</a:t>
                      </a:r>
                      <a:r>
                        <a:rPr lang="en-GB" dirty="0">
                          <a:solidFill>
                            <a:srgbClr val="333333"/>
                          </a:solidFill>
                          <a:effectLst/>
                          <a:latin typeface="+mn-lt"/>
                        </a:rPr>
                        <a:t> remove(Object key, Object value)</a:t>
                      </a:r>
                    </a:p>
                  </a:txBody>
                  <a:tcPr marL="76200" marR="76200" marT="76200" marB="76200"/>
                </a:tc>
                <a:tc>
                  <a:txBody>
                    <a:bodyPr/>
                    <a:lstStyle/>
                    <a:p>
                      <a:pPr algn="just" fontAlgn="t"/>
                      <a:r>
                        <a:rPr lang="en-GB">
                          <a:solidFill>
                            <a:srgbClr val="333333"/>
                          </a:solidFill>
                          <a:effectLst/>
                          <a:latin typeface="+mn-lt"/>
                        </a:rPr>
                        <a:t>It removes the specified values with the associated specified keys from the map.</a:t>
                      </a:r>
                    </a:p>
                  </a:txBody>
                  <a:tcPr marL="76200" marR="76200" marT="76200" marB="76200"/>
                </a:tc>
                <a:extLst>
                  <a:ext uri="{0D108BD9-81ED-4DB2-BD59-A6C34878D82A}">
                    <a16:rowId xmlns:a16="http://schemas.microsoft.com/office/drawing/2014/main" val="3153212472"/>
                  </a:ext>
                </a:extLst>
              </a:tr>
              <a:tr h="514350">
                <a:tc>
                  <a:txBody>
                    <a:bodyPr/>
                    <a:lstStyle/>
                    <a:p>
                      <a:pPr algn="just" fontAlgn="t"/>
                      <a:r>
                        <a:rPr lang="en-IN" dirty="0">
                          <a:solidFill>
                            <a:srgbClr val="333333"/>
                          </a:solidFill>
                          <a:effectLst/>
                          <a:latin typeface="+mn-lt"/>
                        </a:rPr>
                        <a:t>Set </a:t>
                      </a:r>
                      <a:r>
                        <a:rPr lang="en-IN" dirty="0" err="1">
                          <a:solidFill>
                            <a:srgbClr val="333333"/>
                          </a:solidFill>
                          <a:effectLst/>
                          <a:latin typeface="+mn-lt"/>
                        </a:rPr>
                        <a:t>keySet</a:t>
                      </a:r>
                      <a:r>
                        <a:rPr lang="en-IN" dirty="0">
                          <a:solidFill>
                            <a:srgbClr val="333333"/>
                          </a:solidFill>
                          <a:effectLst/>
                          <a:latin typeface="+mn-lt"/>
                        </a:rPr>
                        <a:t>()</a:t>
                      </a:r>
                    </a:p>
                  </a:txBody>
                  <a:tcPr marL="76200" marR="76200" marT="76200" marB="76200"/>
                </a:tc>
                <a:tc>
                  <a:txBody>
                    <a:bodyPr/>
                    <a:lstStyle/>
                    <a:p>
                      <a:pPr algn="just" fontAlgn="t"/>
                      <a:r>
                        <a:rPr lang="en-GB" dirty="0">
                          <a:solidFill>
                            <a:srgbClr val="333333"/>
                          </a:solidFill>
                          <a:effectLst/>
                          <a:latin typeface="+mn-lt"/>
                        </a:rPr>
                        <a:t>It returns the Set view containing all the keys.</a:t>
                      </a:r>
                    </a:p>
                  </a:txBody>
                  <a:tcPr marL="76200" marR="76200" marT="76200" marB="76200"/>
                </a:tc>
                <a:extLst>
                  <a:ext uri="{0D108BD9-81ED-4DB2-BD59-A6C34878D82A}">
                    <a16:rowId xmlns:a16="http://schemas.microsoft.com/office/drawing/2014/main" val="3903247483"/>
                  </a:ext>
                </a:extLst>
              </a:tr>
              <a:tr h="514350">
                <a:tc>
                  <a:txBody>
                    <a:bodyPr/>
                    <a:lstStyle/>
                    <a:p>
                      <a:pPr algn="just" fontAlgn="t"/>
                      <a:r>
                        <a:rPr lang="en-IN">
                          <a:solidFill>
                            <a:srgbClr val="333333"/>
                          </a:solidFill>
                          <a:effectLst/>
                          <a:latin typeface="+mn-lt"/>
                        </a:rPr>
                        <a:t>Set&lt;Map.Entry&lt;K,V&gt;&gt; entrySet()</a:t>
                      </a:r>
                    </a:p>
                  </a:txBody>
                  <a:tcPr marL="76200" marR="76200" marT="76200" marB="76200"/>
                </a:tc>
                <a:tc>
                  <a:txBody>
                    <a:bodyPr/>
                    <a:lstStyle/>
                    <a:p>
                      <a:pPr algn="just" fontAlgn="t"/>
                      <a:r>
                        <a:rPr lang="en-GB">
                          <a:solidFill>
                            <a:srgbClr val="333333"/>
                          </a:solidFill>
                          <a:effectLst/>
                          <a:latin typeface="+mn-lt"/>
                        </a:rPr>
                        <a:t>It returns the Set view containing all the keys and values.</a:t>
                      </a:r>
                    </a:p>
                  </a:txBody>
                  <a:tcPr marL="76200" marR="76200" marT="76200" marB="76200"/>
                </a:tc>
                <a:extLst>
                  <a:ext uri="{0D108BD9-81ED-4DB2-BD59-A6C34878D82A}">
                    <a16:rowId xmlns:a16="http://schemas.microsoft.com/office/drawing/2014/main" val="1270316315"/>
                  </a:ext>
                </a:extLst>
              </a:tr>
              <a:tr h="514350">
                <a:tc>
                  <a:txBody>
                    <a:bodyPr/>
                    <a:lstStyle/>
                    <a:p>
                      <a:pPr algn="just" fontAlgn="t"/>
                      <a:r>
                        <a:rPr lang="en-IN">
                          <a:solidFill>
                            <a:srgbClr val="333333"/>
                          </a:solidFill>
                          <a:effectLst/>
                          <a:latin typeface="+mn-lt"/>
                        </a:rPr>
                        <a:t>void clear()</a:t>
                      </a:r>
                    </a:p>
                  </a:txBody>
                  <a:tcPr marL="76200" marR="76200" marT="76200" marB="76200"/>
                </a:tc>
                <a:tc>
                  <a:txBody>
                    <a:bodyPr/>
                    <a:lstStyle/>
                    <a:p>
                      <a:pPr algn="just" fontAlgn="t"/>
                      <a:r>
                        <a:rPr lang="en-GB" dirty="0">
                          <a:solidFill>
                            <a:srgbClr val="333333"/>
                          </a:solidFill>
                          <a:effectLst/>
                          <a:latin typeface="+mn-lt"/>
                        </a:rPr>
                        <a:t>It is used to reset the map.</a:t>
                      </a:r>
                    </a:p>
                  </a:txBody>
                  <a:tcPr marL="76200" marR="76200" marT="76200" marB="76200"/>
                </a:tc>
                <a:extLst>
                  <a:ext uri="{0D108BD9-81ED-4DB2-BD59-A6C34878D82A}">
                    <a16:rowId xmlns:a16="http://schemas.microsoft.com/office/drawing/2014/main" val="1131872910"/>
                  </a:ext>
                </a:extLst>
              </a:tr>
            </a:tbl>
          </a:graphicData>
        </a:graphic>
      </p:graphicFrame>
    </p:spTree>
    <p:extLst>
      <p:ext uri="{BB962C8B-B14F-4D97-AF65-F5344CB8AC3E}">
        <p14:creationId xmlns:p14="http://schemas.microsoft.com/office/powerpoint/2010/main" val="30142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of Map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nvGraphicFramePr>
        <p:xfrm>
          <a:off x="227014" y="838200"/>
          <a:ext cx="11582398" cy="5897880"/>
        </p:xfrm>
        <a:graphic>
          <a:graphicData uri="http://schemas.openxmlformats.org/drawingml/2006/table">
            <a:tbl>
              <a:tblPr firstRow="1" bandRow="1">
                <a:tableStyleId>{5C22544A-7EE6-4342-B048-85BDC9FD1C3A}</a:tableStyleId>
              </a:tblPr>
              <a:tblGrid>
                <a:gridCol w="4174932">
                  <a:extLst>
                    <a:ext uri="{9D8B030D-6E8A-4147-A177-3AD203B41FA5}">
                      <a16:colId xmlns:a16="http://schemas.microsoft.com/office/drawing/2014/main" val="2849242003"/>
                    </a:ext>
                  </a:extLst>
                </a:gridCol>
                <a:gridCol w="7407466">
                  <a:extLst>
                    <a:ext uri="{9D8B030D-6E8A-4147-A177-3AD203B41FA5}">
                      <a16:colId xmlns:a16="http://schemas.microsoft.com/office/drawing/2014/main" val="3473528021"/>
                    </a:ext>
                  </a:extLst>
                </a:gridCol>
              </a:tblGrid>
              <a:tr h="514350">
                <a:tc>
                  <a:txBody>
                    <a:bodyPr/>
                    <a:lstStyle/>
                    <a:p>
                      <a:pPr algn="l" fontAlgn="t"/>
                      <a:r>
                        <a:rPr lang="en-IN" dirty="0">
                          <a:solidFill>
                            <a:schemeClr val="bg1"/>
                          </a:solidFill>
                          <a:effectLst/>
                          <a:latin typeface="+mn-lt"/>
                        </a:rPr>
                        <a:t>Method</a:t>
                      </a:r>
                    </a:p>
                  </a:txBody>
                  <a:tcPr marL="114300" marR="114300" marT="114300" marB="114300"/>
                </a:tc>
                <a:tc>
                  <a:txBody>
                    <a:bodyPr/>
                    <a:lstStyle/>
                    <a:p>
                      <a:pPr algn="l" fontAlgn="t"/>
                      <a:r>
                        <a:rPr lang="en-IN" dirty="0">
                          <a:solidFill>
                            <a:schemeClr val="bg1"/>
                          </a:solidFill>
                          <a:effectLst/>
                          <a:latin typeface="+mn-lt"/>
                        </a:rPr>
                        <a:t>Description</a:t>
                      </a:r>
                    </a:p>
                  </a:txBody>
                  <a:tcPr marL="114300" marR="114300" marT="114300" marB="114300"/>
                </a:tc>
                <a:extLst>
                  <a:ext uri="{0D108BD9-81ED-4DB2-BD59-A6C34878D82A}">
                    <a16:rowId xmlns:a16="http://schemas.microsoft.com/office/drawing/2014/main" val="563697207"/>
                  </a:ext>
                </a:extLst>
              </a:tr>
              <a:tr h="514350">
                <a:tc>
                  <a:txBody>
                    <a:bodyPr/>
                    <a:lstStyle/>
                    <a:p>
                      <a:pPr algn="just" fontAlgn="t"/>
                      <a:r>
                        <a:rPr lang="en-IN">
                          <a:solidFill>
                            <a:srgbClr val="333333"/>
                          </a:solidFill>
                          <a:effectLst/>
                          <a:latin typeface="+mn-lt"/>
                        </a:rPr>
                        <a:t>boolean containsValue(Object value)</a:t>
                      </a:r>
                    </a:p>
                  </a:txBody>
                  <a:tcPr marL="76200" marR="76200" marT="76200" marB="76200"/>
                </a:tc>
                <a:tc>
                  <a:txBody>
                    <a:bodyPr/>
                    <a:lstStyle/>
                    <a:p>
                      <a:pPr algn="just" fontAlgn="t"/>
                      <a:r>
                        <a:rPr lang="en-GB" dirty="0">
                          <a:solidFill>
                            <a:srgbClr val="333333"/>
                          </a:solidFill>
                          <a:effectLst/>
                          <a:latin typeface="+mn-lt"/>
                        </a:rPr>
                        <a:t>This method returns true if some value equal to the value exists within the map, else return false.</a:t>
                      </a:r>
                    </a:p>
                  </a:txBody>
                  <a:tcPr marL="76200" marR="76200" marT="76200" marB="76200"/>
                </a:tc>
                <a:extLst>
                  <a:ext uri="{0D108BD9-81ED-4DB2-BD59-A6C34878D82A}">
                    <a16:rowId xmlns:a16="http://schemas.microsoft.com/office/drawing/2014/main" val="2741166781"/>
                  </a:ext>
                </a:extLst>
              </a:tr>
              <a:tr h="514350">
                <a:tc>
                  <a:txBody>
                    <a:bodyPr/>
                    <a:lstStyle/>
                    <a:p>
                      <a:pPr algn="just" fontAlgn="t"/>
                      <a:r>
                        <a:rPr lang="en-IN" dirty="0" err="1">
                          <a:solidFill>
                            <a:srgbClr val="333333"/>
                          </a:solidFill>
                          <a:effectLst/>
                          <a:latin typeface="+mn-lt"/>
                        </a:rPr>
                        <a:t>boolean</a:t>
                      </a:r>
                      <a:r>
                        <a:rPr lang="en-IN" dirty="0">
                          <a:solidFill>
                            <a:srgbClr val="333333"/>
                          </a:solidFill>
                          <a:effectLst/>
                          <a:latin typeface="+mn-lt"/>
                        </a:rPr>
                        <a:t> </a:t>
                      </a:r>
                      <a:r>
                        <a:rPr lang="en-IN" dirty="0" err="1">
                          <a:solidFill>
                            <a:srgbClr val="333333"/>
                          </a:solidFill>
                          <a:effectLst/>
                          <a:latin typeface="+mn-lt"/>
                        </a:rPr>
                        <a:t>containsKey</a:t>
                      </a:r>
                      <a:r>
                        <a:rPr lang="en-IN" dirty="0">
                          <a:solidFill>
                            <a:srgbClr val="333333"/>
                          </a:solidFill>
                          <a:effectLst/>
                          <a:latin typeface="+mn-lt"/>
                        </a:rPr>
                        <a:t>(Object key)</a:t>
                      </a:r>
                    </a:p>
                  </a:txBody>
                  <a:tcPr marL="76200" marR="76200" marT="76200" marB="76200"/>
                </a:tc>
                <a:tc>
                  <a:txBody>
                    <a:bodyPr/>
                    <a:lstStyle/>
                    <a:p>
                      <a:pPr algn="just" fontAlgn="t"/>
                      <a:r>
                        <a:rPr lang="en-GB" dirty="0">
                          <a:solidFill>
                            <a:srgbClr val="333333"/>
                          </a:solidFill>
                          <a:effectLst/>
                          <a:latin typeface="+mn-lt"/>
                        </a:rPr>
                        <a:t>This method returns true if some key equal to the key exists within the map, else return false.</a:t>
                      </a:r>
                    </a:p>
                  </a:txBody>
                  <a:tcPr marL="76200" marR="76200" marT="76200" marB="76200"/>
                </a:tc>
                <a:extLst>
                  <a:ext uri="{0D108BD9-81ED-4DB2-BD59-A6C34878D82A}">
                    <a16:rowId xmlns:a16="http://schemas.microsoft.com/office/drawing/2014/main" val="1816433647"/>
                  </a:ext>
                </a:extLst>
              </a:tr>
              <a:tr h="514350">
                <a:tc>
                  <a:txBody>
                    <a:bodyPr/>
                    <a:lstStyle/>
                    <a:p>
                      <a:pPr algn="just" fontAlgn="t"/>
                      <a:r>
                        <a:rPr lang="en-IN" dirty="0" err="1">
                          <a:solidFill>
                            <a:srgbClr val="333333"/>
                          </a:solidFill>
                          <a:effectLst/>
                          <a:latin typeface="+mn-lt"/>
                        </a:rPr>
                        <a:t>boolean</a:t>
                      </a:r>
                      <a:r>
                        <a:rPr lang="en-IN" dirty="0">
                          <a:solidFill>
                            <a:srgbClr val="333333"/>
                          </a:solidFill>
                          <a:effectLst/>
                          <a:latin typeface="+mn-lt"/>
                        </a:rPr>
                        <a:t> equals(Object o)</a:t>
                      </a:r>
                    </a:p>
                  </a:txBody>
                  <a:tcPr marL="76200" marR="76200" marT="76200" marB="76200"/>
                </a:tc>
                <a:tc>
                  <a:txBody>
                    <a:bodyPr/>
                    <a:lstStyle/>
                    <a:p>
                      <a:pPr algn="just" fontAlgn="t"/>
                      <a:r>
                        <a:rPr lang="en-GB" dirty="0">
                          <a:solidFill>
                            <a:srgbClr val="333333"/>
                          </a:solidFill>
                          <a:effectLst/>
                          <a:latin typeface="+mn-lt"/>
                        </a:rPr>
                        <a:t>It is used to compare the specified Object with the Map.</a:t>
                      </a:r>
                    </a:p>
                  </a:txBody>
                  <a:tcPr marL="76200" marR="76200" marT="76200" marB="76200"/>
                </a:tc>
                <a:extLst>
                  <a:ext uri="{0D108BD9-81ED-4DB2-BD59-A6C34878D82A}">
                    <a16:rowId xmlns:a16="http://schemas.microsoft.com/office/drawing/2014/main" val="251437769"/>
                  </a:ext>
                </a:extLst>
              </a:tr>
              <a:tr h="514350">
                <a:tc>
                  <a:txBody>
                    <a:bodyPr/>
                    <a:lstStyle/>
                    <a:p>
                      <a:pPr algn="just" fontAlgn="t"/>
                      <a:r>
                        <a:rPr lang="en-IN">
                          <a:solidFill>
                            <a:srgbClr val="333333"/>
                          </a:solidFill>
                          <a:effectLst/>
                          <a:latin typeface="+mn-lt"/>
                        </a:rPr>
                        <a:t>int size()</a:t>
                      </a:r>
                    </a:p>
                  </a:txBody>
                  <a:tcPr marL="76200" marR="76200" marT="76200" marB="76200"/>
                </a:tc>
                <a:tc>
                  <a:txBody>
                    <a:bodyPr/>
                    <a:lstStyle/>
                    <a:p>
                      <a:pPr algn="just" fontAlgn="t"/>
                      <a:r>
                        <a:rPr lang="en-GB" dirty="0">
                          <a:solidFill>
                            <a:srgbClr val="333333"/>
                          </a:solidFill>
                          <a:effectLst/>
                          <a:latin typeface="+mn-lt"/>
                        </a:rPr>
                        <a:t>This method returns the number of entries in the map.</a:t>
                      </a:r>
                    </a:p>
                  </a:txBody>
                  <a:tcPr marL="76200" marR="76200" marT="76200" marB="76200"/>
                </a:tc>
                <a:extLst>
                  <a:ext uri="{0D108BD9-81ED-4DB2-BD59-A6C34878D82A}">
                    <a16:rowId xmlns:a16="http://schemas.microsoft.com/office/drawing/2014/main" val="841871845"/>
                  </a:ext>
                </a:extLst>
              </a:tr>
              <a:tr h="514350">
                <a:tc>
                  <a:txBody>
                    <a:bodyPr/>
                    <a:lstStyle/>
                    <a:p>
                      <a:pPr algn="just" fontAlgn="t"/>
                      <a:r>
                        <a:rPr lang="en-IN" dirty="0">
                          <a:solidFill>
                            <a:srgbClr val="333333"/>
                          </a:solidFill>
                          <a:effectLst/>
                          <a:latin typeface="inter-regular"/>
                        </a:rPr>
                        <a:t>V get(Object key)</a:t>
                      </a:r>
                    </a:p>
                  </a:txBody>
                  <a:tcPr marL="76200" marR="76200" marT="76200" marB="76200"/>
                </a:tc>
                <a:tc>
                  <a:txBody>
                    <a:bodyPr/>
                    <a:lstStyle/>
                    <a:p>
                      <a:pPr algn="just" fontAlgn="t"/>
                      <a:r>
                        <a:rPr lang="en-GB">
                          <a:solidFill>
                            <a:srgbClr val="333333"/>
                          </a:solidFill>
                          <a:effectLst/>
                          <a:latin typeface="inter-regular"/>
                        </a:rPr>
                        <a:t>This method returns the object that contains the value associated with the key.</a:t>
                      </a:r>
                    </a:p>
                  </a:txBody>
                  <a:tcPr marL="76200" marR="76200" marT="76200" marB="76200"/>
                </a:tc>
                <a:extLst>
                  <a:ext uri="{0D108BD9-81ED-4DB2-BD59-A6C34878D82A}">
                    <a16:rowId xmlns:a16="http://schemas.microsoft.com/office/drawing/2014/main" val="3153212472"/>
                  </a:ext>
                </a:extLst>
              </a:tr>
              <a:tr h="514350">
                <a:tc>
                  <a:txBody>
                    <a:bodyPr/>
                    <a:lstStyle/>
                    <a:p>
                      <a:pPr algn="just" fontAlgn="t"/>
                      <a:r>
                        <a:rPr lang="en-GB" dirty="0">
                          <a:solidFill>
                            <a:srgbClr val="333333"/>
                          </a:solidFill>
                          <a:effectLst/>
                          <a:latin typeface="inter-regular"/>
                        </a:rPr>
                        <a:t>V </a:t>
                      </a:r>
                      <a:r>
                        <a:rPr lang="en-GB" dirty="0" err="1">
                          <a:solidFill>
                            <a:srgbClr val="333333"/>
                          </a:solidFill>
                          <a:effectLst/>
                          <a:latin typeface="inter-regular"/>
                        </a:rPr>
                        <a:t>getOrDefault</a:t>
                      </a:r>
                      <a:r>
                        <a:rPr lang="en-GB" dirty="0">
                          <a:solidFill>
                            <a:srgbClr val="333333"/>
                          </a:solidFill>
                          <a:effectLst/>
                          <a:latin typeface="inter-regular"/>
                        </a:rPr>
                        <a:t>(Object key, V </a:t>
                      </a:r>
                      <a:r>
                        <a:rPr lang="en-GB" dirty="0" err="1">
                          <a:solidFill>
                            <a:srgbClr val="333333"/>
                          </a:solidFill>
                          <a:effectLst/>
                          <a:latin typeface="inter-regular"/>
                        </a:rPr>
                        <a:t>defaultValue</a:t>
                      </a:r>
                      <a:r>
                        <a:rPr lang="en-GB" dirty="0">
                          <a:solidFill>
                            <a:srgbClr val="333333"/>
                          </a:solidFill>
                          <a:effectLst/>
                          <a:latin typeface="inter-regular"/>
                        </a:rPr>
                        <a:t>)</a:t>
                      </a:r>
                    </a:p>
                  </a:txBody>
                  <a:tcPr marL="76200" marR="76200" marT="76200" marB="76200"/>
                </a:tc>
                <a:tc>
                  <a:txBody>
                    <a:bodyPr/>
                    <a:lstStyle/>
                    <a:p>
                      <a:pPr algn="just" fontAlgn="t"/>
                      <a:r>
                        <a:rPr lang="en-GB" dirty="0">
                          <a:solidFill>
                            <a:srgbClr val="333333"/>
                          </a:solidFill>
                          <a:effectLst/>
                          <a:latin typeface="inter-regular"/>
                        </a:rPr>
                        <a:t>It returns the value to which the specified key is mapped, or </a:t>
                      </a:r>
                      <a:r>
                        <a:rPr lang="en-GB" dirty="0" err="1">
                          <a:solidFill>
                            <a:srgbClr val="333333"/>
                          </a:solidFill>
                          <a:effectLst/>
                          <a:latin typeface="inter-regular"/>
                        </a:rPr>
                        <a:t>defaultValue</a:t>
                      </a:r>
                      <a:r>
                        <a:rPr lang="en-GB" dirty="0">
                          <a:solidFill>
                            <a:srgbClr val="333333"/>
                          </a:solidFill>
                          <a:effectLst/>
                          <a:latin typeface="inter-regular"/>
                        </a:rPr>
                        <a:t> if the map contains no mapping for the key.</a:t>
                      </a:r>
                    </a:p>
                  </a:txBody>
                  <a:tcPr marL="76200" marR="76200" marT="76200" marB="76200"/>
                </a:tc>
                <a:extLst>
                  <a:ext uri="{0D108BD9-81ED-4DB2-BD59-A6C34878D82A}">
                    <a16:rowId xmlns:a16="http://schemas.microsoft.com/office/drawing/2014/main" val="3903247483"/>
                  </a:ext>
                </a:extLst>
              </a:tr>
            </a:tbl>
          </a:graphicData>
        </a:graphic>
      </p:graphicFrame>
    </p:spTree>
    <p:extLst>
      <p:ext uri="{BB962C8B-B14F-4D97-AF65-F5344CB8AC3E}">
        <p14:creationId xmlns:p14="http://schemas.microsoft.com/office/powerpoint/2010/main" val="283103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HashMap       </a:t>
            </a:r>
          </a:p>
        </p:txBody>
      </p:sp>
      <p:sp>
        <p:nvSpPr>
          <p:cNvPr id="5" name="TextBox 4">
            <a:extLst>
              <a:ext uri="{FF2B5EF4-FFF2-40B4-BE49-F238E27FC236}">
                <a16:creationId xmlns:a16="http://schemas.microsoft.com/office/drawing/2014/main" id="{4737A7FA-4C18-5617-0230-48F3E98B938F}"/>
              </a:ext>
            </a:extLst>
          </p:cNvPr>
          <p:cNvSpPr txBox="1"/>
          <p:nvPr/>
        </p:nvSpPr>
        <p:spPr>
          <a:xfrm>
            <a:off x="722312" y="1143000"/>
            <a:ext cx="10744200" cy="1200329"/>
          </a:xfrm>
          <a:prstGeom prst="rect">
            <a:avLst/>
          </a:prstGeom>
          <a:noFill/>
        </p:spPr>
        <p:txBody>
          <a:bodyPr wrap="square">
            <a:spAutoFit/>
          </a:bodyPr>
          <a:lstStyle/>
          <a:p>
            <a:pPr marL="342900" indent="-342900">
              <a:buFont typeface="Arial" panose="020B0604020202020204" pitchFamily="34" charset="0"/>
              <a:buChar char="•"/>
            </a:pPr>
            <a:r>
              <a:rPr lang="en-IN" dirty="0"/>
              <a:t>The HashMap class extends </a:t>
            </a:r>
            <a:r>
              <a:rPr lang="en-IN" dirty="0" err="1"/>
              <a:t>AbstractMap</a:t>
            </a:r>
            <a:r>
              <a:rPr lang="en-IN" dirty="0"/>
              <a:t> and implements the Map interface.</a:t>
            </a:r>
          </a:p>
          <a:p>
            <a:pPr marL="342900" indent="-342900">
              <a:buFont typeface="Arial" panose="020B0604020202020204" pitchFamily="34" charset="0"/>
              <a:buChar char="•"/>
            </a:pPr>
            <a:r>
              <a:rPr lang="en-IN" dirty="0"/>
              <a:t>It uses a hash table for storing key-value pairs.</a:t>
            </a:r>
          </a:p>
          <a:p>
            <a:pPr marL="342900" indent="-342900">
              <a:buFont typeface="Arial" panose="020B0604020202020204" pitchFamily="34" charset="0"/>
              <a:buChar char="•"/>
            </a:pPr>
            <a:r>
              <a:rPr lang="en-IN" dirty="0"/>
              <a:t>If we want to access a value in a** hash map**, we must know its key.</a:t>
            </a:r>
          </a:p>
        </p:txBody>
      </p:sp>
      <p:sp>
        <p:nvSpPr>
          <p:cNvPr id="7" name="TextBox 6">
            <a:extLst>
              <a:ext uri="{FF2B5EF4-FFF2-40B4-BE49-F238E27FC236}">
                <a16:creationId xmlns:a16="http://schemas.microsoft.com/office/drawing/2014/main" id="{37FB8720-AF72-767A-BC30-4ED658BF4CAD}"/>
              </a:ext>
            </a:extLst>
          </p:cNvPr>
          <p:cNvSpPr txBox="1"/>
          <p:nvPr/>
        </p:nvSpPr>
        <p:spPr>
          <a:xfrm>
            <a:off x="742494" y="2362200"/>
            <a:ext cx="10990718" cy="4524315"/>
          </a:xfrm>
          <a:prstGeom prst="rect">
            <a:avLst/>
          </a:prstGeom>
          <a:noFill/>
        </p:spPr>
        <p:txBody>
          <a:bodyPr wrap="square">
            <a:spAutoFit/>
          </a:bodyPr>
          <a:lstStyle/>
          <a:p>
            <a:r>
              <a:rPr lang="en-IN" b="1" dirty="0"/>
              <a:t>Example:</a:t>
            </a:r>
          </a:p>
          <a:p>
            <a:endParaRPr lang="en-IN" dirty="0"/>
          </a:p>
          <a:p>
            <a:r>
              <a:rPr lang="en-IN" dirty="0"/>
              <a:t>// Creating a HashMap </a:t>
            </a:r>
          </a:p>
          <a:p>
            <a:r>
              <a:rPr lang="en-IN" dirty="0"/>
              <a:t> HashMap&lt;Integer, Double&gt; hm = new HashMap&lt;Integer, Double&gt;();</a:t>
            </a:r>
          </a:p>
          <a:p>
            <a:r>
              <a:rPr lang="en-IN" dirty="0"/>
              <a:t>  </a:t>
            </a:r>
          </a:p>
          <a:p>
            <a:r>
              <a:rPr lang="en-IN" dirty="0"/>
              <a:t>//adding key value pairs using put()</a:t>
            </a:r>
          </a:p>
          <a:p>
            <a:r>
              <a:rPr lang="en-IN" dirty="0" err="1"/>
              <a:t>hm.put</a:t>
            </a:r>
            <a:r>
              <a:rPr lang="en-IN" dirty="0"/>
              <a:t>(1, 1.9);</a:t>
            </a:r>
          </a:p>
          <a:p>
            <a:r>
              <a:rPr lang="en-IN" dirty="0" err="1"/>
              <a:t>hm.put</a:t>
            </a:r>
            <a:r>
              <a:rPr lang="en-IN" dirty="0"/>
              <a:t>(2, 2.8);</a:t>
            </a:r>
          </a:p>
          <a:p>
            <a:r>
              <a:rPr lang="en-IN" dirty="0" err="1"/>
              <a:t>hm.put</a:t>
            </a:r>
            <a:r>
              <a:rPr lang="en-IN" dirty="0"/>
              <a:t>(3, 3.7);</a:t>
            </a:r>
          </a:p>
          <a:p>
            <a:r>
              <a:rPr lang="en-IN" dirty="0"/>
              <a:t>  </a:t>
            </a:r>
          </a:p>
          <a:p>
            <a:r>
              <a:rPr lang="en-IN" dirty="0"/>
              <a:t>// Finding the value for a key using get()</a:t>
            </a:r>
          </a:p>
          <a:p>
            <a:r>
              <a:rPr lang="en-IN" dirty="0" err="1"/>
              <a:t>System.out.println</a:t>
            </a:r>
            <a:r>
              <a:rPr lang="en-IN" dirty="0"/>
              <a:t>("The Value for 1 is " + </a:t>
            </a:r>
            <a:r>
              <a:rPr lang="en-IN" dirty="0" err="1"/>
              <a:t>hm.get</a:t>
            </a:r>
            <a:r>
              <a:rPr lang="en-IN" dirty="0"/>
              <a:t>(1));</a:t>
            </a:r>
          </a:p>
        </p:txBody>
      </p:sp>
    </p:spTree>
    <p:extLst>
      <p:ext uri="{BB962C8B-B14F-4D97-AF65-F5344CB8AC3E}">
        <p14:creationId xmlns:p14="http://schemas.microsoft.com/office/powerpoint/2010/main" val="249186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Set Interface       </a:t>
            </a:r>
          </a:p>
        </p:txBody>
      </p:sp>
      <p:sp>
        <p:nvSpPr>
          <p:cNvPr id="10" name="TextBox 9">
            <a:extLst>
              <a:ext uri="{FF2B5EF4-FFF2-40B4-BE49-F238E27FC236}">
                <a16:creationId xmlns:a16="http://schemas.microsoft.com/office/drawing/2014/main" id="{1B6831B1-B2C1-997F-3F9A-9BCA256CC27F}"/>
              </a:ext>
            </a:extLst>
          </p:cNvPr>
          <p:cNvSpPr txBox="1"/>
          <p:nvPr/>
        </p:nvSpPr>
        <p:spPr>
          <a:xfrm>
            <a:off x="533398" y="1295400"/>
            <a:ext cx="11199813" cy="1938992"/>
          </a:xfrm>
          <a:prstGeom prst="rect">
            <a:avLst/>
          </a:prstGeom>
          <a:noFill/>
        </p:spPr>
        <p:txBody>
          <a:bodyPr wrap="square">
            <a:spAutoFit/>
          </a:bodyPr>
          <a:lstStyle/>
          <a:p>
            <a:pPr marL="342900" indent="-342900" algn="just">
              <a:buClr>
                <a:schemeClr val="accent1"/>
              </a:buClr>
              <a:buFont typeface="Arial" panose="020B0604020202020204" pitchFamily="34" charset="0"/>
              <a:buChar char="•"/>
            </a:pPr>
            <a:r>
              <a:rPr lang="en-GB" dirty="0"/>
              <a:t>The Set interface defines an unordered collection.</a:t>
            </a:r>
          </a:p>
          <a:p>
            <a:pPr marL="342900" indent="-342900" algn="just">
              <a:buClr>
                <a:schemeClr val="accent1"/>
              </a:buClr>
              <a:buFont typeface="Arial" panose="020B0604020202020204" pitchFamily="34" charset="0"/>
              <a:buChar char="•"/>
            </a:pPr>
            <a:r>
              <a:rPr lang="en-GB" dirty="0"/>
              <a:t>It extends the Collection Interface.</a:t>
            </a:r>
          </a:p>
          <a:p>
            <a:pPr marL="342900" indent="-342900" algn="just">
              <a:buClr>
                <a:schemeClr val="accent1"/>
              </a:buClr>
              <a:buFont typeface="Arial" panose="020B0604020202020204" pitchFamily="34" charset="0"/>
              <a:buChar char="•"/>
            </a:pPr>
            <a:r>
              <a:rPr lang="en-GB" dirty="0"/>
              <a:t>We cannot store duplicate values in this.</a:t>
            </a:r>
          </a:p>
          <a:p>
            <a:pPr marL="342900" indent="-342900" algn="just">
              <a:buClr>
                <a:schemeClr val="accent1"/>
              </a:buClr>
              <a:buFont typeface="Arial" panose="020B0604020202020204" pitchFamily="34" charset="0"/>
              <a:buChar char="•"/>
            </a:pPr>
            <a:r>
              <a:rPr lang="en-GB" dirty="0"/>
              <a:t>The Set Interface is implemented by popular classes like </a:t>
            </a:r>
            <a:r>
              <a:rPr lang="en-GB" dirty="0" err="1"/>
              <a:t>HashedSet</a:t>
            </a:r>
            <a:r>
              <a:rPr lang="en-GB" dirty="0"/>
              <a:t>, </a:t>
            </a:r>
            <a:r>
              <a:rPr lang="en-GB" dirty="0" err="1"/>
              <a:t>LinkedHashSet</a:t>
            </a:r>
            <a:r>
              <a:rPr lang="en-GB" dirty="0"/>
              <a:t> and </a:t>
            </a:r>
            <a:r>
              <a:rPr lang="en-GB" dirty="0" err="1"/>
              <a:t>TreeSet</a:t>
            </a:r>
            <a:r>
              <a:rPr lang="en-GB" dirty="0"/>
              <a:t>.</a:t>
            </a:r>
            <a:endParaRPr lang="en-IN" dirty="0"/>
          </a:p>
        </p:txBody>
      </p:sp>
      <p:sp>
        <p:nvSpPr>
          <p:cNvPr id="5" name="TextBox 4">
            <a:extLst>
              <a:ext uri="{FF2B5EF4-FFF2-40B4-BE49-F238E27FC236}">
                <a16:creationId xmlns:a16="http://schemas.microsoft.com/office/drawing/2014/main" id="{443FB446-C462-EFE3-CC69-164FECAE2BE0}"/>
              </a:ext>
            </a:extLst>
          </p:cNvPr>
          <p:cNvSpPr txBox="1"/>
          <p:nvPr/>
        </p:nvSpPr>
        <p:spPr>
          <a:xfrm>
            <a:off x="684212" y="3524865"/>
            <a:ext cx="10439400" cy="1938992"/>
          </a:xfrm>
          <a:prstGeom prst="rect">
            <a:avLst/>
          </a:prstGeom>
          <a:noFill/>
        </p:spPr>
        <p:txBody>
          <a:bodyPr wrap="square">
            <a:spAutoFit/>
          </a:bodyPr>
          <a:lstStyle/>
          <a:p>
            <a:r>
              <a:rPr lang="en-IN" b="1" dirty="0"/>
              <a:t>Method to instantiate the Set Interface:</a:t>
            </a:r>
          </a:p>
          <a:p>
            <a:endParaRPr lang="en-IN" dirty="0"/>
          </a:p>
          <a:p>
            <a:r>
              <a:rPr lang="en-IN" dirty="0">
                <a:solidFill>
                  <a:schemeClr val="accent1">
                    <a:lumMod val="50000"/>
                  </a:schemeClr>
                </a:solidFill>
              </a:rPr>
              <a:t>Set&lt;Data-Type&gt; </a:t>
            </a:r>
            <a:r>
              <a:rPr lang="en-IN" dirty="0" err="1">
                <a:solidFill>
                  <a:schemeClr val="accent1">
                    <a:lumMod val="50000"/>
                  </a:schemeClr>
                </a:solidFill>
              </a:rPr>
              <a:t>hs</a:t>
            </a:r>
            <a:r>
              <a:rPr lang="en-IN" dirty="0">
                <a:solidFill>
                  <a:schemeClr val="accent1">
                    <a:lumMod val="50000"/>
                  </a:schemeClr>
                </a:solidFill>
              </a:rPr>
              <a:t> = new HashSet&lt;Data-Type&gt;();  </a:t>
            </a:r>
          </a:p>
          <a:p>
            <a:r>
              <a:rPr lang="en-IN" dirty="0">
                <a:solidFill>
                  <a:schemeClr val="accent1">
                    <a:lumMod val="50000"/>
                  </a:schemeClr>
                </a:solidFill>
              </a:rPr>
              <a:t>Set&lt;Data-Type&gt; </a:t>
            </a:r>
            <a:r>
              <a:rPr lang="en-IN" dirty="0" err="1">
                <a:solidFill>
                  <a:schemeClr val="accent1">
                    <a:lumMod val="50000"/>
                  </a:schemeClr>
                </a:solidFill>
              </a:rPr>
              <a:t>lhs</a:t>
            </a:r>
            <a:r>
              <a:rPr lang="en-IN" dirty="0">
                <a:solidFill>
                  <a:schemeClr val="accent1">
                    <a:lumMod val="50000"/>
                  </a:schemeClr>
                </a:solidFill>
              </a:rPr>
              <a:t> = new </a:t>
            </a:r>
            <a:r>
              <a:rPr lang="en-IN" dirty="0" err="1">
                <a:solidFill>
                  <a:schemeClr val="accent1">
                    <a:lumMod val="50000"/>
                  </a:schemeClr>
                </a:solidFill>
              </a:rPr>
              <a:t>LinkedHashSet</a:t>
            </a:r>
            <a:r>
              <a:rPr lang="en-IN" dirty="0">
                <a:solidFill>
                  <a:schemeClr val="accent1">
                    <a:lumMod val="50000"/>
                  </a:schemeClr>
                </a:solidFill>
              </a:rPr>
              <a:t>&lt;Data-Type&gt;();  </a:t>
            </a:r>
          </a:p>
          <a:p>
            <a:r>
              <a:rPr lang="en-IN" dirty="0">
                <a:solidFill>
                  <a:schemeClr val="accent1">
                    <a:lumMod val="50000"/>
                  </a:schemeClr>
                </a:solidFill>
              </a:rPr>
              <a:t>Set&lt;Data-Type&gt; </a:t>
            </a:r>
            <a:r>
              <a:rPr lang="en-IN" dirty="0" err="1">
                <a:solidFill>
                  <a:schemeClr val="accent1">
                    <a:lumMod val="50000"/>
                  </a:schemeClr>
                </a:solidFill>
              </a:rPr>
              <a:t>ts</a:t>
            </a:r>
            <a:r>
              <a:rPr lang="en-IN" dirty="0">
                <a:solidFill>
                  <a:schemeClr val="accent1">
                    <a:lumMod val="50000"/>
                  </a:schemeClr>
                </a:solidFill>
              </a:rPr>
              <a:t> = new </a:t>
            </a:r>
            <a:r>
              <a:rPr lang="en-IN" dirty="0" err="1">
                <a:solidFill>
                  <a:schemeClr val="accent1">
                    <a:lumMod val="50000"/>
                  </a:schemeClr>
                </a:solidFill>
              </a:rPr>
              <a:t>TreeSet</a:t>
            </a:r>
            <a:r>
              <a:rPr lang="en-IN" dirty="0">
                <a:solidFill>
                  <a:schemeClr val="accent1">
                    <a:lumMod val="50000"/>
                  </a:schemeClr>
                </a:solidFill>
              </a:rPr>
              <a:t>&lt;Data-Type&gt;(); </a:t>
            </a:r>
          </a:p>
        </p:txBody>
      </p:sp>
    </p:spTree>
    <p:extLst>
      <p:ext uri="{BB962C8B-B14F-4D97-AF65-F5344CB8AC3E}">
        <p14:creationId xmlns:p14="http://schemas.microsoft.com/office/powerpoint/2010/main" val="372121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Collection Interface </a:t>
            </a:r>
          </a:p>
        </p:txBody>
      </p:sp>
      <p:sp>
        <p:nvSpPr>
          <p:cNvPr id="6" name="TextBox 5">
            <a:extLst>
              <a:ext uri="{FF2B5EF4-FFF2-40B4-BE49-F238E27FC236}">
                <a16:creationId xmlns:a16="http://schemas.microsoft.com/office/drawing/2014/main" id="{92CC3B65-5973-9917-B334-C915A83DC0AC}"/>
              </a:ext>
            </a:extLst>
          </p:cNvPr>
          <p:cNvSpPr txBox="1"/>
          <p:nvPr/>
        </p:nvSpPr>
        <p:spPr>
          <a:xfrm>
            <a:off x="912812" y="1419285"/>
            <a:ext cx="10668000" cy="4524315"/>
          </a:xfrm>
          <a:prstGeom prst="rect">
            <a:avLst/>
          </a:prstGeom>
          <a:noFill/>
        </p:spPr>
        <p:txBody>
          <a:bodyPr wrap="square">
            <a:spAutoFit/>
          </a:bodyPr>
          <a:lstStyle/>
          <a:p>
            <a:pPr marL="342900" indent="-342900">
              <a:buFont typeface="Wingdings" panose="05000000000000000000" pitchFamily="2" charset="2"/>
              <a:buChar char="Ø"/>
            </a:pPr>
            <a:r>
              <a:rPr lang="en-IN" dirty="0"/>
              <a:t>The Collection Interface is the root or the foundation on which the Collections Framework is built.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It is a general interface that has the declaration:</a:t>
            </a:r>
          </a:p>
          <a:p>
            <a:r>
              <a:rPr lang="en-IN" dirty="0">
                <a:solidFill>
                  <a:schemeClr val="accent1">
                    <a:lumMod val="50000"/>
                  </a:schemeClr>
                </a:solidFill>
              </a:rPr>
              <a:t>    interface Collection&lt;E&gt;</a:t>
            </a:r>
          </a:p>
          <a:p>
            <a:r>
              <a:rPr lang="en-IN" dirty="0">
                <a:solidFill>
                  <a:schemeClr val="accent1">
                    <a:lumMod val="50000"/>
                  </a:schemeClr>
                </a:solidFill>
              </a:rPr>
              <a:t>    </a:t>
            </a:r>
            <a:r>
              <a:rPr lang="en-IN" dirty="0"/>
              <a:t>Here, E is the type of object that the collection will hold.</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It provides the basic operations like adding, removing, clearing the elements in a collection, checking whether the collection is empty etc.</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List, Queue and Set are the components that extend the Collection Interface.</a:t>
            </a:r>
          </a:p>
          <a:p>
            <a:endParaRPr lang="en-IN" dirty="0"/>
          </a:p>
        </p:txBody>
      </p:sp>
    </p:spTree>
    <p:extLst>
      <p:ext uri="{BB962C8B-B14F-4D97-AF65-F5344CB8AC3E}">
        <p14:creationId xmlns:p14="http://schemas.microsoft.com/office/powerpoint/2010/main" val="76782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2374880" cy="762000"/>
          </a:xfrm>
          <a:prstGeom prst="rect">
            <a:avLst/>
          </a:prstGeom>
        </p:spPr>
        <p:txBody>
          <a:bodyPr vert="horz" lIns="121899" tIns="60949" rIns="121899" bIns="60949" rtlCol="0" anchor="b">
            <a:noAutofit/>
          </a:bodyPr>
          <a:lstStyle/>
          <a:p>
            <a:r>
              <a:rPr lang="en-US" sz="4000" b="1" dirty="0"/>
              <a:t>When to choose which collection framework</a:t>
            </a:r>
          </a:p>
        </p:txBody>
      </p:sp>
      <p:pic>
        <p:nvPicPr>
          <p:cNvPr id="4" name="Picture 3">
            <a:extLst>
              <a:ext uri="{FF2B5EF4-FFF2-40B4-BE49-F238E27FC236}">
                <a16:creationId xmlns:a16="http://schemas.microsoft.com/office/drawing/2014/main" id="{6C2CFDED-E9CE-E052-827E-E7F4C2A47A3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326" t="10172" r="5235" b="16667"/>
          <a:stretch/>
        </p:blipFill>
        <p:spPr>
          <a:xfrm>
            <a:off x="1446212" y="705942"/>
            <a:ext cx="7620000" cy="6194336"/>
          </a:xfrm>
          <a:prstGeom prst="rect">
            <a:avLst/>
          </a:prstGeom>
        </p:spPr>
      </p:pic>
    </p:spTree>
    <p:extLst>
      <p:ext uri="{BB962C8B-B14F-4D97-AF65-F5344CB8AC3E}">
        <p14:creationId xmlns:p14="http://schemas.microsoft.com/office/powerpoint/2010/main" val="132832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2374880" cy="762000"/>
          </a:xfrm>
          <a:prstGeom prst="rect">
            <a:avLst/>
          </a:prstGeom>
        </p:spPr>
        <p:txBody>
          <a:bodyPr vert="horz" lIns="121899" tIns="60949" rIns="121899" bIns="60949" rtlCol="0" anchor="b">
            <a:noAutofit/>
          </a:bodyPr>
          <a:lstStyle/>
          <a:p>
            <a:r>
              <a:rPr lang="en-US" sz="4000" b="1" dirty="0"/>
              <a:t>Algorithms in Collection Framework</a:t>
            </a:r>
          </a:p>
        </p:txBody>
      </p:sp>
      <p:sp>
        <p:nvSpPr>
          <p:cNvPr id="5" name="TextBox 4">
            <a:extLst>
              <a:ext uri="{FF2B5EF4-FFF2-40B4-BE49-F238E27FC236}">
                <a16:creationId xmlns:a16="http://schemas.microsoft.com/office/drawing/2014/main" id="{2AF32C69-C98D-61D3-2315-CB12B8B77816}"/>
              </a:ext>
            </a:extLst>
          </p:cNvPr>
          <p:cNvSpPr txBox="1"/>
          <p:nvPr/>
        </p:nvSpPr>
        <p:spPr>
          <a:xfrm>
            <a:off x="1598612" y="1524000"/>
            <a:ext cx="8741534" cy="4154984"/>
          </a:xfrm>
          <a:prstGeom prst="rect">
            <a:avLst/>
          </a:prstGeom>
          <a:noFill/>
        </p:spPr>
        <p:txBody>
          <a:bodyPr wrap="square">
            <a:spAutoFit/>
          </a:bodyPr>
          <a:lstStyle/>
          <a:p>
            <a:r>
              <a:rPr lang="en-IN" dirty="0"/>
              <a:t>The collections framework provides several high-performance algorithms for manipulating collection elements. </a:t>
            </a:r>
          </a:p>
          <a:p>
            <a:endParaRPr lang="en-IN" dirty="0"/>
          </a:p>
          <a:p>
            <a:r>
              <a:rPr lang="en-IN" dirty="0"/>
              <a:t>These algorithms are implemented as static methods of class Collections </a:t>
            </a:r>
          </a:p>
          <a:p>
            <a:endParaRPr lang="en-IN" dirty="0"/>
          </a:p>
          <a:p>
            <a:r>
              <a:rPr lang="en-IN" dirty="0"/>
              <a:t>Algorithms sort, </a:t>
            </a:r>
            <a:r>
              <a:rPr lang="en-IN" dirty="0" err="1"/>
              <a:t>binarySearch</a:t>
            </a:r>
            <a:r>
              <a:rPr lang="en-IN" dirty="0"/>
              <a:t>, reverse, shuffle, fill and copy operate on Lists. </a:t>
            </a:r>
          </a:p>
          <a:p>
            <a:endParaRPr lang="en-IN" dirty="0"/>
          </a:p>
          <a:p>
            <a:r>
              <a:rPr lang="en-IN" dirty="0"/>
              <a:t>Algorithms min, max, </a:t>
            </a:r>
            <a:r>
              <a:rPr lang="en-IN" dirty="0" err="1"/>
              <a:t>addAll</a:t>
            </a:r>
            <a:r>
              <a:rPr lang="en-IN" dirty="0"/>
              <a:t>, frequency and disjoint operate on Collections.</a:t>
            </a:r>
          </a:p>
        </p:txBody>
      </p:sp>
    </p:spTree>
    <p:extLst>
      <p:ext uri="{BB962C8B-B14F-4D97-AF65-F5344CB8AC3E}">
        <p14:creationId xmlns:p14="http://schemas.microsoft.com/office/powerpoint/2010/main" val="184783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1284917752"/>
              </p:ext>
            </p:extLst>
          </p:nvPr>
        </p:nvGraphicFramePr>
        <p:xfrm>
          <a:off x="227014" y="838200"/>
          <a:ext cx="11343617" cy="600075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849242003"/>
                    </a:ext>
                  </a:extLst>
                </a:gridCol>
                <a:gridCol w="10432392">
                  <a:extLst>
                    <a:ext uri="{9D8B030D-6E8A-4147-A177-3AD203B41FA5}">
                      <a16:colId xmlns:a16="http://schemas.microsoft.com/office/drawing/2014/main" val="3473528021"/>
                    </a:ext>
                  </a:extLst>
                </a:gridCol>
              </a:tblGrid>
              <a:tr h="514350">
                <a:tc>
                  <a:txBody>
                    <a:bodyPr/>
                    <a:lstStyle/>
                    <a:p>
                      <a:pPr algn="l" fontAlgn="t"/>
                      <a:r>
                        <a:rPr lang="en-IN" sz="2000">
                          <a:effectLst/>
                        </a:rPr>
                        <a:t>Sr.No.</a:t>
                      </a:r>
                    </a:p>
                  </a:txBody>
                  <a:tcPr marL="76200" marR="76200" marT="76200" marB="76200"/>
                </a:tc>
                <a:tc>
                  <a:txBody>
                    <a:bodyPr/>
                    <a:lstStyle/>
                    <a:p>
                      <a:pPr algn="ctr" fontAlgn="t"/>
                      <a:r>
                        <a:rPr lang="en-IN" sz="2000">
                          <a:effectLst/>
                        </a:rPr>
                        <a:t>Method &amp; Description</a:t>
                      </a:r>
                    </a:p>
                  </a:txBody>
                  <a:tcPr marL="76200" marR="76200" marT="76200" marB="76200"/>
                </a:tc>
                <a:extLst>
                  <a:ext uri="{0D108BD9-81ED-4DB2-BD59-A6C34878D82A}">
                    <a16:rowId xmlns:a16="http://schemas.microsoft.com/office/drawing/2014/main" val="563697207"/>
                  </a:ext>
                </a:extLst>
              </a:tr>
              <a:tr h="514350">
                <a:tc>
                  <a:txBody>
                    <a:bodyPr/>
                    <a:lstStyle/>
                    <a:p>
                      <a:pPr fontAlgn="t"/>
                      <a:r>
                        <a:rPr lang="en-IN" sz="2000">
                          <a:effectLst/>
                        </a:rPr>
                        <a:t>1</a:t>
                      </a:r>
                    </a:p>
                  </a:txBody>
                  <a:tcPr marL="76200" marR="76200" marT="76200" marB="76200"/>
                </a:tc>
                <a:tc>
                  <a:txBody>
                    <a:bodyPr/>
                    <a:lstStyle/>
                    <a:p>
                      <a:pPr algn="just" fontAlgn="t"/>
                      <a:r>
                        <a:rPr lang="en-GB" sz="2000" b="1">
                          <a:solidFill>
                            <a:srgbClr val="000000"/>
                          </a:solidFill>
                          <a:effectLst/>
                        </a:rPr>
                        <a:t>static int binarySearch(List list, Object value, Comparator c)</a:t>
                      </a:r>
                      <a:endParaRPr lang="en-GB" sz="2000">
                        <a:solidFill>
                          <a:srgbClr val="000000"/>
                        </a:solidFill>
                        <a:effectLst/>
                      </a:endParaRPr>
                    </a:p>
                    <a:p>
                      <a:pPr algn="just" fontAlgn="t"/>
                      <a:r>
                        <a:rPr lang="en-GB" sz="2000">
                          <a:solidFill>
                            <a:srgbClr val="000000"/>
                          </a:solidFill>
                          <a:effectLst/>
                        </a:rPr>
                        <a:t>Searches for value in the list ordered according to </a:t>
                      </a:r>
                      <a:r>
                        <a:rPr lang="en-GB" sz="2000" b="1">
                          <a:solidFill>
                            <a:srgbClr val="000000"/>
                          </a:solidFill>
                          <a:effectLst/>
                        </a:rPr>
                        <a:t>c</a:t>
                      </a:r>
                      <a:r>
                        <a:rPr lang="en-GB" sz="2000">
                          <a:solidFill>
                            <a:srgbClr val="000000"/>
                          </a:solidFill>
                          <a:effectLst/>
                        </a:rPr>
                        <a:t>. Returns the position of value in list, or -1 if value is not found.</a:t>
                      </a:r>
                    </a:p>
                  </a:txBody>
                  <a:tcPr marL="76200" marR="76200" marT="76200" marB="76200"/>
                </a:tc>
                <a:extLst>
                  <a:ext uri="{0D108BD9-81ED-4DB2-BD59-A6C34878D82A}">
                    <a16:rowId xmlns:a16="http://schemas.microsoft.com/office/drawing/2014/main" val="2741166781"/>
                  </a:ext>
                </a:extLst>
              </a:tr>
              <a:tr h="514350">
                <a:tc>
                  <a:txBody>
                    <a:bodyPr/>
                    <a:lstStyle/>
                    <a:p>
                      <a:pPr fontAlgn="t"/>
                      <a:r>
                        <a:rPr lang="en-IN" sz="2000">
                          <a:effectLst/>
                        </a:rPr>
                        <a:t>2</a:t>
                      </a:r>
                    </a:p>
                  </a:txBody>
                  <a:tcPr marL="76200" marR="76200" marT="76200" marB="76200"/>
                </a:tc>
                <a:tc>
                  <a:txBody>
                    <a:bodyPr/>
                    <a:lstStyle/>
                    <a:p>
                      <a:pPr algn="just" fontAlgn="t"/>
                      <a:r>
                        <a:rPr lang="en-GB" sz="2000" b="1">
                          <a:solidFill>
                            <a:srgbClr val="000000"/>
                          </a:solidFill>
                          <a:effectLst/>
                        </a:rPr>
                        <a:t>static int binarySearch(List list, Object value)</a:t>
                      </a:r>
                      <a:endParaRPr lang="en-GB" sz="2000">
                        <a:solidFill>
                          <a:srgbClr val="000000"/>
                        </a:solidFill>
                        <a:effectLst/>
                      </a:endParaRPr>
                    </a:p>
                    <a:p>
                      <a:pPr algn="just" fontAlgn="t"/>
                      <a:r>
                        <a:rPr lang="en-GB" sz="2000">
                          <a:solidFill>
                            <a:srgbClr val="000000"/>
                          </a:solidFill>
                          <a:effectLst/>
                        </a:rPr>
                        <a:t>Searches for value in the list. The list must be sorted. Returns the position of value in list, or -1 if value is not found.</a:t>
                      </a:r>
                    </a:p>
                  </a:txBody>
                  <a:tcPr marL="76200" marR="76200" marT="76200" marB="76200"/>
                </a:tc>
                <a:extLst>
                  <a:ext uri="{0D108BD9-81ED-4DB2-BD59-A6C34878D82A}">
                    <a16:rowId xmlns:a16="http://schemas.microsoft.com/office/drawing/2014/main" val="1816433647"/>
                  </a:ext>
                </a:extLst>
              </a:tr>
              <a:tr h="514350">
                <a:tc>
                  <a:txBody>
                    <a:bodyPr/>
                    <a:lstStyle/>
                    <a:p>
                      <a:pPr fontAlgn="t"/>
                      <a:r>
                        <a:rPr lang="en-IN" sz="2000">
                          <a:effectLst/>
                        </a:rPr>
                        <a:t>3</a:t>
                      </a:r>
                    </a:p>
                  </a:txBody>
                  <a:tcPr marL="76200" marR="76200" marT="76200" marB="76200"/>
                </a:tc>
                <a:tc>
                  <a:txBody>
                    <a:bodyPr/>
                    <a:lstStyle/>
                    <a:p>
                      <a:pPr algn="just" fontAlgn="t"/>
                      <a:r>
                        <a:rPr lang="en-GB" sz="2000" b="1" dirty="0">
                          <a:solidFill>
                            <a:srgbClr val="000000"/>
                          </a:solidFill>
                          <a:effectLst/>
                        </a:rPr>
                        <a:t>static void copy(List list1, List list2)</a:t>
                      </a:r>
                      <a:endParaRPr lang="en-GB" sz="2000" dirty="0">
                        <a:solidFill>
                          <a:srgbClr val="000000"/>
                        </a:solidFill>
                        <a:effectLst/>
                      </a:endParaRPr>
                    </a:p>
                    <a:p>
                      <a:pPr algn="just" fontAlgn="t"/>
                      <a:r>
                        <a:rPr lang="en-GB" sz="2000" dirty="0">
                          <a:solidFill>
                            <a:srgbClr val="000000"/>
                          </a:solidFill>
                          <a:effectLst/>
                        </a:rPr>
                        <a:t>Copies the elements of list2 to list1.</a:t>
                      </a:r>
                    </a:p>
                  </a:txBody>
                  <a:tcPr marL="76200" marR="76200" marT="76200" marB="76200"/>
                </a:tc>
                <a:extLst>
                  <a:ext uri="{0D108BD9-81ED-4DB2-BD59-A6C34878D82A}">
                    <a16:rowId xmlns:a16="http://schemas.microsoft.com/office/drawing/2014/main" val="251437769"/>
                  </a:ext>
                </a:extLst>
              </a:tr>
              <a:tr h="514350">
                <a:tc>
                  <a:txBody>
                    <a:bodyPr/>
                    <a:lstStyle/>
                    <a:p>
                      <a:pPr fontAlgn="t"/>
                      <a:r>
                        <a:rPr lang="en-IN" sz="2000">
                          <a:effectLst/>
                        </a:rPr>
                        <a:t>4</a:t>
                      </a:r>
                    </a:p>
                  </a:txBody>
                  <a:tcPr marL="76200" marR="76200" marT="76200" marB="76200"/>
                </a:tc>
                <a:tc>
                  <a:txBody>
                    <a:bodyPr/>
                    <a:lstStyle/>
                    <a:p>
                      <a:pPr algn="just" fontAlgn="t"/>
                      <a:r>
                        <a:rPr lang="en-GB" sz="2000" b="1">
                          <a:solidFill>
                            <a:srgbClr val="000000"/>
                          </a:solidFill>
                          <a:effectLst/>
                        </a:rPr>
                        <a:t>static Enumeration enumeration(Collection c)</a:t>
                      </a:r>
                      <a:endParaRPr lang="en-GB" sz="2000">
                        <a:solidFill>
                          <a:srgbClr val="000000"/>
                        </a:solidFill>
                        <a:effectLst/>
                      </a:endParaRPr>
                    </a:p>
                    <a:p>
                      <a:pPr algn="just" fontAlgn="t"/>
                      <a:r>
                        <a:rPr lang="en-GB" sz="2000">
                          <a:solidFill>
                            <a:srgbClr val="000000"/>
                          </a:solidFill>
                          <a:effectLst/>
                        </a:rPr>
                        <a:t>Returns an enumeration over </a:t>
                      </a:r>
                      <a:r>
                        <a:rPr lang="en-GB" sz="2000" b="1">
                          <a:solidFill>
                            <a:srgbClr val="000000"/>
                          </a:solidFill>
                          <a:effectLst/>
                        </a:rPr>
                        <a:t>c</a:t>
                      </a:r>
                      <a:r>
                        <a:rPr lang="en-GB" sz="2000">
                          <a:solidFill>
                            <a:srgbClr val="000000"/>
                          </a:solidFill>
                          <a:effectLst/>
                        </a:rPr>
                        <a:t>.</a:t>
                      </a:r>
                    </a:p>
                  </a:txBody>
                  <a:tcPr marL="76200" marR="76200" marT="76200" marB="76200"/>
                </a:tc>
                <a:extLst>
                  <a:ext uri="{0D108BD9-81ED-4DB2-BD59-A6C34878D82A}">
                    <a16:rowId xmlns:a16="http://schemas.microsoft.com/office/drawing/2014/main" val="841871845"/>
                  </a:ext>
                </a:extLst>
              </a:tr>
              <a:tr h="514350">
                <a:tc>
                  <a:txBody>
                    <a:bodyPr/>
                    <a:lstStyle/>
                    <a:p>
                      <a:pPr fontAlgn="t"/>
                      <a:r>
                        <a:rPr lang="en-IN" sz="2000">
                          <a:effectLst/>
                        </a:rPr>
                        <a:t>5</a:t>
                      </a:r>
                    </a:p>
                  </a:txBody>
                  <a:tcPr marL="76200" marR="76200" marT="76200" marB="76200"/>
                </a:tc>
                <a:tc>
                  <a:txBody>
                    <a:bodyPr/>
                    <a:lstStyle/>
                    <a:p>
                      <a:pPr algn="just" fontAlgn="t"/>
                      <a:r>
                        <a:rPr lang="en-GB" sz="2000" b="1">
                          <a:solidFill>
                            <a:srgbClr val="000000"/>
                          </a:solidFill>
                          <a:effectLst/>
                        </a:rPr>
                        <a:t>static void fill(List list, Object obj)</a:t>
                      </a:r>
                      <a:endParaRPr lang="en-GB" sz="2000">
                        <a:solidFill>
                          <a:srgbClr val="000000"/>
                        </a:solidFill>
                        <a:effectLst/>
                      </a:endParaRPr>
                    </a:p>
                    <a:p>
                      <a:pPr algn="just" fontAlgn="t"/>
                      <a:r>
                        <a:rPr lang="en-GB" sz="2000">
                          <a:solidFill>
                            <a:srgbClr val="000000"/>
                          </a:solidFill>
                          <a:effectLst/>
                        </a:rPr>
                        <a:t>Assigns obj to each element of the list.</a:t>
                      </a:r>
                    </a:p>
                  </a:txBody>
                  <a:tcPr marL="76200" marR="76200" marT="76200" marB="76200"/>
                </a:tc>
                <a:extLst>
                  <a:ext uri="{0D108BD9-81ED-4DB2-BD59-A6C34878D82A}">
                    <a16:rowId xmlns:a16="http://schemas.microsoft.com/office/drawing/2014/main" val="3153212472"/>
                  </a:ext>
                </a:extLst>
              </a:tr>
              <a:tr h="514350">
                <a:tc>
                  <a:txBody>
                    <a:bodyPr/>
                    <a:lstStyle/>
                    <a:p>
                      <a:pPr fontAlgn="t"/>
                      <a:r>
                        <a:rPr lang="en-IN" sz="2000">
                          <a:effectLst/>
                        </a:rPr>
                        <a:t>6</a:t>
                      </a:r>
                    </a:p>
                  </a:txBody>
                  <a:tcPr marL="76200" marR="76200" marT="76200" marB="76200"/>
                </a:tc>
                <a:tc>
                  <a:txBody>
                    <a:bodyPr/>
                    <a:lstStyle/>
                    <a:p>
                      <a:pPr algn="just" fontAlgn="t"/>
                      <a:r>
                        <a:rPr lang="en-GB" sz="2000" b="1" dirty="0">
                          <a:solidFill>
                            <a:srgbClr val="000000"/>
                          </a:solidFill>
                          <a:effectLst/>
                        </a:rPr>
                        <a:t>static int </a:t>
                      </a:r>
                      <a:r>
                        <a:rPr lang="en-GB" sz="2000" b="1" dirty="0" err="1">
                          <a:solidFill>
                            <a:srgbClr val="000000"/>
                          </a:solidFill>
                          <a:effectLst/>
                        </a:rPr>
                        <a:t>indexOfSubList</a:t>
                      </a:r>
                      <a:r>
                        <a:rPr lang="en-GB" sz="2000" b="1" dirty="0">
                          <a:solidFill>
                            <a:srgbClr val="000000"/>
                          </a:solidFill>
                          <a:effectLst/>
                        </a:rPr>
                        <a:t>(List </a:t>
                      </a:r>
                      <a:r>
                        <a:rPr lang="en-GB" sz="2000" b="1" dirty="0" err="1">
                          <a:solidFill>
                            <a:srgbClr val="000000"/>
                          </a:solidFill>
                          <a:effectLst/>
                        </a:rPr>
                        <a:t>list</a:t>
                      </a:r>
                      <a:r>
                        <a:rPr lang="en-GB" sz="2000" b="1" dirty="0">
                          <a:solidFill>
                            <a:srgbClr val="000000"/>
                          </a:solidFill>
                          <a:effectLst/>
                        </a:rPr>
                        <a:t>, List </a:t>
                      </a:r>
                      <a:r>
                        <a:rPr lang="en-GB" sz="2000" b="1" dirty="0" err="1">
                          <a:solidFill>
                            <a:srgbClr val="000000"/>
                          </a:solidFill>
                          <a:effectLst/>
                        </a:rPr>
                        <a:t>subList</a:t>
                      </a:r>
                      <a:r>
                        <a:rPr lang="en-GB" sz="2000" b="1" dirty="0">
                          <a:solidFill>
                            <a:srgbClr val="000000"/>
                          </a:solidFill>
                          <a:effectLst/>
                        </a:rPr>
                        <a:t>)</a:t>
                      </a:r>
                      <a:endParaRPr lang="en-GB" sz="2000" dirty="0">
                        <a:solidFill>
                          <a:srgbClr val="000000"/>
                        </a:solidFill>
                        <a:effectLst/>
                      </a:endParaRPr>
                    </a:p>
                    <a:p>
                      <a:pPr algn="just" fontAlgn="t"/>
                      <a:r>
                        <a:rPr lang="en-GB" sz="2000" dirty="0">
                          <a:solidFill>
                            <a:srgbClr val="000000"/>
                          </a:solidFill>
                          <a:effectLst/>
                        </a:rPr>
                        <a:t>Searches list for the first occurrence of </a:t>
                      </a:r>
                      <a:r>
                        <a:rPr lang="en-GB" sz="2000" dirty="0" err="1">
                          <a:solidFill>
                            <a:srgbClr val="000000"/>
                          </a:solidFill>
                          <a:effectLst/>
                        </a:rPr>
                        <a:t>subList</a:t>
                      </a:r>
                      <a:r>
                        <a:rPr lang="en-GB" sz="2000" dirty="0">
                          <a:solidFill>
                            <a:srgbClr val="000000"/>
                          </a:solidFill>
                          <a:effectLst/>
                        </a:rPr>
                        <a:t>. Returns the index of the first match, or .1 if no match is found.</a:t>
                      </a:r>
                    </a:p>
                  </a:txBody>
                  <a:tcPr marL="76200" marR="76200" marT="76200" marB="76200"/>
                </a:tc>
                <a:extLst>
                  <a:ext uri="{0D108BD9-81ED-4DB2-BD59-A6C34878D82A}">
                    <a16:rowId xmlns:a16="http://schemas.microsoft.com/office/drawing/2014/main" val="3903247483"/>
                  </a:ext>
                </a:extLst>
              </a:tr>
            </a:tbl>
          </a:graphicData>
        </a:graphic>
      </p:graphicFrame>
    </p:spTree>
    <p:extLst>
      <p:ext uri="{BB962C8B-B14F-4D97-AF65-F5344CB8AC3E}">
        <p14:creationId xmlns:p14="http://schemas.microsoft.com/office/powerpoint/2010/main" val="258056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635546199"/>
              </p:ext>
            </p:extLst>
          </p:nvPr>
        </p:nvGraphicFramePr>
        <p:xfrm>
          <a:off x="227014" y="838200"/>
          <a:ext cx="11343617" cy="569595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849242003"/>
                    </a:ext>
                  </a:extLst>
                </a:gridCol>
                <a:gridCol w="10432392">
                  <a:extLst>
                    <a:ext uri="{9D8B030D-6E8A-4147-A177-3AD203B41FA5}">
                      <a16:colId xmlns:a16="http://schemas.microsoft.com/office/drawing/2014/main" val="3473528021"/>
                    </a:ext>
                  </a:extLst>
                </a:gridCol>
              </a:tblGrid>
              <a:tr h="514350">
                <a:tc>
                  <a:txBody>
                    <a:bodyPr/>
                    <a:lstStyle/>
                    <a:p>
                      <a:pPr algn="l" fontAlgn="t"/>
                      <a:r>
                        <a:rPr lang="en-IN" sz="2000">
                          <a:effectLst/>
                        </a:rPr>
                        <a:t>Sr.No.</a:t>
                      </a:r>
                    </a:p>
                  </a:txBody>
                  <a:tcPr marL="76200" marR="76200" marT="76200" marB="76200"/>
                </a:tc>
                <a:tc>
                  <a:txBody>
                    <a:bodyPr/>
                    <a:lstStyle/>
                    <a:p>
                      <a:pPr algn="ctr" fontAlgn="t"/>
                      <a:r>
                        <a:rPr lang="en-IN" sz="2000">
                          <a:effectLst/>
                        </a:rPr>
                        <a:t>Method &amp; Description</a:t>
                      </a:r>
                    </a:p>
                  </a:txBody>
                  <a:tcPr marL="76200" marR="76200" marT="76200" marB="76200"/>
                </a:tc>
                <a:extLst>
                  <a:ext uri="{0D108BD9-81ED-4DB2-BD59-A6C34878D82A}">
                    <a16:rowId xmlns:a16="http://schemas.microsoft.com/office/drawing/2014/main" val="563697207"/>
                  </a:ext>
                </a:extLst>
              </a:tr>
              <a:tr h="514350">
                <a:tc>
                  <a:txBody>
                    <a:bodyPr/>
                    <a:lstStyle/>
                    <a:p>
                      <a:pPr fontAlgn="t"/>
                      <a:r>
                        <a:rPr lang="en-IN" sz="2000">
                          <a:effectLst/>
                        </a:rPr>
                        <a:t>7</a:t>
                      </a:r>
                    </a:p>
                  </a:txBody>
                  <a:tcPr marL="76200" marR="76200" marT="76200" marB="76200"/>
                </a:tc>
                <a:tc>
                  <a:txBody>
                    <a:bodyPr/>
                    <a:lstStyle/>
                    <a:p>
                      <a:pPr algn="just" fontAlgn="t"/>
                      <a:r>
                        <a:rPr lang="en-GB" sz="2000" b="1">
                          <a:solidFill>
                            <a:srgbClr val="000000"/>
                          </a:solidFill>
                          <a:effectLst/>
                        </a:rPr>
                        <a:t>static int lastIndexOfSubList(List list, List subList)</a:t>
                      </a:r>
                      <a:endParaRPr lang="en-GB" sz="2000">
                        <a:solidFill>
                          <a:srgbClr val="000000"/>
                        </a:solidFill>
                        <a:effectLst/>
                      </a:endParaRPr>
                    </a:p>
                    <a:p>
                      <a:pPr algn="just" fontAlgn="t"/>
                      <a:r>
                        <a:rPr lang="en-GB" sz="2000">
                          <a:solidFill>
                            <a:srgbClr val="000000"/>
                          </a:solidFill>
                          <a:effectLst/>
                        </a:rPr>
                        <a:t>Searches list for the last occurrence of subList. Returns the index of the last match, or .1 if no match is found.</a:t>
                      </a:r>
                    </a:p>
                  </a:txBody>
                  <a:tcPr marL="76200" marR="76200" marT="76200" marB="76200"/>
                </a:tc>
                <a:extLst>
                  <a:ext uri="{0D108BD9-81ED-4DB2-BD59-A6C34878D82A}">
                    <a16:rowId xmlns:a16="http://schemas.microsoft.com/office/drawing/2014/main" val="2741166781"/>
                  </a:ext>
                </a:extLst>
              </a:tr>
              <a:tr h="514350">
                <a:tc>
                  <a:txBody>
                    <a:bodyPr/>
                    <a:lstStyle/>
                    <a:p>
                      <a:pPr fontAlgn="t"/>
                      <a:r>
                        <a:rPr lang="en-IN" sz="2000">
                          <a:effectLst/>
                        </a:rPr>
                        <a:t>8</a:t>
                      </a:r>
                    </a:p>
                  </a:txBody>
                  <a:tcPr marL="76200" marR="76200" marT="76200" marB="76200"/>
                </a:tc>
                <a:tc>
                  <a:txBody>
                    <a:bodyPr/>
                    <a:lstStyle/>
                    <a:p>
                      <a:pPr algn="just" fontAlgn="t"/>
                      <a:r>
                        <a:rPr lang="en-GB" sz="2000" b="1">
                          <a:solidFill>
                            <a:srgbClr val="000000"/>
                          </a:solidFill>
                          <a:effectLst/>
                        </a:rPr>
                        <a:t>static ArrayList list(Enumeration enum)</a:t>
                      </a:r>
                      <a:endParaRPr lang="en-GB" sz="2000">
                        <a:solidFill>
                          <a:srgbClr val="000000"/>
                        </a:solidFill>
                        <a:effectLst/>
                      </a:endParaRPr>
                    </a:p>
                    <a:p>
                      <a:pPr algn="just" fontAlgn="t"/>
                      <a:r>
                        <a:rPr lang="en-GB" sz="2000">
                          <a:solidFill>
                            <a:srgbClr val="000000"/>
                          </a:solidFill>
                          <a:effectLst/>
                        </a:rPr>
                        <a:t>Returns an ArrayList that contains the elements of enum.</a:t>
                      </a:r>
                    </a:p>
                  </a:txBody>
                  <a:tcPr marL="76200" marR="76200" marT="76200" marB="76200"/>
                </a:tc>
                <a:extLst>
                  <a:ext uri="{0D108BD9-81ED-4DB2-BD59-A6C34878D82A}">
                    <a16:rowId xmlns:a16="http://schemas.microsoft.com/office/drawing/2014/main" val="1816433647"/>
                  </a:ext>
                </a:extLst>
              </a:tr>
              <a:tr h="514350">
                <a:tc>
                  <a:txBody>
                    <a:bodyPr/>
                    <a:lstStyle/>
                    <a:p>
                      <a:pPr fontAlgn="t"/>
                      <a:r>
                        <a:rPr lang="en-IN" sz="2000">
                          <a:effectLst/>
                        </a:rPr>
                        <a:t>9</a:t>
                      </a:r>
                    </a:p>
                  </a:txBody>
                  <a:tcPr marL="76200" marR="76200" marT="76200" marB="76200"/>
                </a:tc>
                <a:tc>
                  <a:txBody>
                    <a:bodyPr/>
                    <a:lstStyle/>
                    <a:p>
                      <a:pPr algn="just" fontAlgn="t"/>
                      <a:r>
                        <a:rPr lang="en-GB" sz="2000" b="1">
                          <a:solidFill>
                            <a:srgbClr val="000000"/>
                          </a:solidFill>
                          <a:effectLst/>
                        </a:rPr>
                        <a:t>static Object max(Collection c, Comparator comp)</a:t>
                      </a:r>
                      <a:endParaRPr lang="en-GB" sz="2000">
                        <a:solidFill>
                          <a:srgbClr val="000000"/>
                        </a:solidFill>
                        <a:effectLst/>
                      </a:endParaRPr>
                    </a:p>
                    <a:p>
                      <a:pPr algn="just" fontAlgn="t"/>
                      <a:r>
                        <a:rPr lang="en-GB" sz="2000">
                          <a:solidFill>
                            <a:srgbClr val="000000"/>
                          </a:solidFill>
                          <a:effectLst/>
                        </a:rPr>
                        <a:t>Returns the maximum element in </a:t>
                      </a:r>
                      <a:r>
                        <a:rPr lang="en-GB" sz="2000" b="1">
                          <a:solidFill>
                            <a:srgbClr val="000000"/>
                          </a:solidFill>
                          <a:effectLst/>
                        </a:rPr>
                        <a:t>c</a:t>
                      </a:r>
                      <a:r>
                        <a:rPr lang="en-GB" sz="2000">
                          <a:solidFill>
                            <a:srgbClr val="000000"/>
                          </a:solidFill>
                          <a:effectLst/>
                        </a:rPr>
                        <a:t> as determined by comp.</a:t>
                      </a:r>
                    </a:p>
                  </a:txBody>
                  <a:tcPr marL="76200" marR="76200" marT="76200" marB="76200"/>
                </a:tc>
                <a:extLst>
                  <a:ext uri="{0D108BD9-81ED-4DB2-BD59-A6C34878D82A}">
                    <a16:rowId xmlns:a16="http://schemas.microsoft.com/office/drawing/2014/main" val="251437769"/>
                  </a:ext>
                </a:extLst>
              </a:tr>
              <a:tr h="514350">
                <a:tc>
                  <a:txBody>
                    <a:bodyPr/>
                    <a:lstStyle/>
                    <a:p>
                      <a:pPr fontAlgn="t"/>
                      <a:r>
                        <a:rPr lang="en-IN" sz="2000">
                          <a:effectLst/>
                        </a:rPr>
                        <a:t>10</a:t>
                      </a:r>
                    </a:p>
                  </a:txBody>
                  <a:tcPr marL="76200" marR="76200" marT="76200" marB="76200"/>
                </a:tc>
                <a:tc>
                  <a:txBody>
                    <a:bodyPr/>
                    <a:lstStyle/>
                    <a:p>
                      <a:pPr algn="just" fontAlgn="t"/>
                      <a:r>
                        <a:rPr lang="en-GB" sz="2000" b="1">
                          <a:solidFill>
                            <a:srgbClr val="000000"/>
                          </a:solidFill>
                          <a:effectLst/>
                        </a:rPr>
                        <a:t>static Object max(Collection c)</a:t>
                      </a:r>
                      <a:endParaRPr lang="en-GB" sz="2000">
                        <a:solidFill>
                          <a:srgbClr val="000000"/>
                        </a:solidFill>
                        <a:effectLst/>
                      </a:endParaRPr>
                    </a:p>
                    <a:p>
                      <a:pPr algn="just" fontAlgn="t"/>
                      <a:r>
                        <a:rPr lang="en-GB" sz="2000">
                          <a:solidFill>
                            <a:srgbClr val="000000"/>
                          </a:solidFill>
                          <a:effectLst/>
                        </a:rPr>
                        <a:t>Returns the maximum element in </a:t>
                      </a:r>
                      <a:r>
                        <a:rPr lang="en-GB" sz="2000" b="1">
                          <a:solidFill>
                            <a:srgbClr val="000000"/>
                          </a:solidFill>
                          <a:effectLst/>
                        </a:rPr>
                        <a:t>c</a:t>
                      </a:r>
                      <a:r>
                        <a:rPr lang="en-GB" sz="2000">
                          <a:solidFill>
                            <a:srgbClr val="000000"/>
                          </a:solidFill>
                          <a:effectLst/>
                        </a:rPr>
                        <a:t> as determined by natural ordering. The collection need not be sorted.</a:t>
                      </a:r>
                    </a:p>
                  </a:txBody>
                  <a:tcPr marL="76200" marR="76200" marT="76200" marB="76200"/>
                </a:tc>
                <a:extLst>
                  <a:ext uri="{0D108BD9-81ED-4DB2-BD59-A6C34878D82A}">
                    <a16:rowId xmlns:a16="http://schemas.microsoft.com/office/drawing/2014/main" val="841871845"/>
                  </a:ext>
                </a:extLst>
              </a:tr>
              <a:tr h="514350">
                <a:tc>
                  <a:txBody>
                    <a:bodyPr/>
                    <a:lstStyle/>
                    <a:p>
                      <a:pPr fontAlgn="t"/>
                      <a:r>
                        <a:rPr lang="en-IN" sz="2000">
                          <a:effectLst/>
                        </a:rPr>
                        <a:t>11</a:t>
                      </a:r>
                    </a:p>
                  </a:txBody>
                  <a:tcPr marL="76200" marR="76200" marT="76200" marB="76200"/>
                </a:tc>
                <a:tc>
                  <a:txBody>
                    <a:bodyPr/>
                    <a:lstStyle/>
                    <a:p>
                      <a:pPr algn="just" fontAlgn="t"/>
                      <a:r>
                        <a:rPr lang="en-GB" sz="2000" b="1">
                          <a:solidFill>
                            <a:srgbClr val="000000"/>
                          </a:solidFill>
                          <a:effectLst/>
                        </a:rPr>
                        <a:t>static Object min(Collection c, Comparator comp)</a:t>
                      </a:r>
                      <a:endParaRPr lang="en-GB" sz="2000">
                        <a:solidFill>
                          <a:srgbClr val="000000"/>
                        </a:solidFill>
                        <a:effectLst/>
                      </a:endParaRPr>
                    </a:p>
                    <a:p>
                      <a:pPr algn="just" fontAlgn="t"/>
                      <a:r>
                        <a:rPr lang="en-GB" sz="2000">
                          <a:solidFill>
                            <a:srgbClr val="000000"/>
                          </a:solidFill>
                          <a:effectLst/>
                        </a:rPr>
                        <a:t>Returns the minimum element in </a:t>
                      </a:r>
                      <a:r>
                        <a:rPr lang="en-GB" sz="2000" b="1">
                          <a:solidFill>
                            <a:srgbClr val="000000"/>
                          </a:solidFill>
                          <a:effectLst/>
                        </a:rPr>
                        <a:t>c</a:t>
                      </a:r>
                      <a:r>
                        <a:rPr lang="en-GB" sz="2000">
                          <a:solidFill>
                            <a:srgbClr val="000000"/>
                          </a:solidFill>
                          <a:effectLst/>
                        </a:rPr>
                        <a:t> as determined by comp. The collection need not be sorted.</a:t>
                      </a:r>
                    </a:p>
                  </a:txBody>
                  <a:tcPr marL="76200" marR="76200" marT="76200" marB="76200"/>
                </a:tc>
                <a:extLst>
                  <a:ext uri="{0D108BD9-81ED-4DB2-BD59-A6C34878D82A}">
                    <a16:rowId xmlns:a16="http://schemas.microsoft.com/office/drawing/2014/main" val="3153212472"/>
                  </a:ext>
                </a:extLst>
              </a:tr>
              <a:tr h="514350">
                <a:tc>
                  <a:txBody>
                    <a:bodyPr/>
                    <a:lstStyle/>
                    <a:p>
                      <a:pPr fontAlgn="t"/>
                      <a:r>
                        <a:rPr lang="en-IN" sz="2000">
                          <a:effectLst/>
                        </a:rPr>
                        <a:t>12</a:t>
                      </a:r>
                    </a:p>
                  </a:txBody>
                  <a:tcPr marL="76200" marR="76200" marT="76200" marB="76200"/>
                </a:tc>
                <a:tc>
                  <a:txBody>
                    <a:bodyPr/>
                    <a:lstStyle/>
                    <a:p>
                      <a:pPr algn="just" fontAlgn="t"/>
                      <a:r>
                        <a:rPr lang="en-GB" sz="2000" b="1" dirty="0">
                          <a:solidFill>
                            <a:srgbClr val="000000"/>
                          </a:solidFill>
                          <a:effectLst/>
                        </a:rPr>
                        <a:t>static Object min(Collection c)</a:t>
                      </a:r>
                      <a:endParaRPr lang="en-GB" sz="2000" dirty="0">
                        <a:solidFill>
                          <a:srgbClr val="000000"/>
                        </a:solidFill>
                        <a:effectLst/>
                      </a:endParaRPr>
                    </a:p>
                    <a:p>
                      <a:pPr algn="just" fontAlgn="t"/>
                      <a:r>
                        <a:rPr lang="en-GB" sz="2000" dirty="0">
                          <a:solidFill>
                            <a:srgbClr val="000000"/>
                          </a:solidFill>
                          <a:effectLst/>
                        </a:rPr>
                        <a:t>Returns the minimum element in </a:t>
                      </a:r>
                      <a:r>
                        <a:rPr lang="en-GB" sz="2000" b="1" dirty="0">
                          <a:solidFill>
                            <a:srgbClr val="000000"/>
                          </a:solidFill>
                          <a:effectLst/>
                        </a:rPr>
                        <a:t>c</a:t>
                      </a:r>
                      <a:r>
                        <a:rPr lang="en-GB" sz="2000" dirty="0">
                          <a:solidFill>
                            <a:srgbClr val="000000"/>
                          </a:solidFill>
                          <a:effectLst/>
                        </a:rPr>
                        <a:t> as determined by natural ordering.</a:t>
                      </a:r>
                    </a:p>
                  </a:txBody>
                  <a:tcPr marL="76200" marR="76200" marT="76200" marB="76200"/>
                </a:tc>
                <a:extLst>
                  <a:ext uri="{0D108BD9-81ED-4DB2-BD59-A6C34878D82A}">
                    <a16:rowId xmlns:a16="http://schemas.microsoft.com/office/drawing/2014/main" val="3903247483"/>
                  </a:ext>
                </a:extLst>
              </a:tr>
            </a:tbl>
          </a:graphicData>
        </a:graphic>
      </p:graphicFrame>
    </p:spTree>
    <p:extLst>
      <p:ext uri="{BB962C8B-B14F-4D97-AF65-F5344CB8AC3E}">
        <p14:creationId xmlns:p14="http://schemas.microsoft.com/office/powerpoint/2010/main" val="164944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3304019947"/>
              </p:ext>
            </p:extLst>
          </p:nvPr>
        </p:nvGraphicFramePr>
        <p:xfrm>
          <a:off x="227014" y="838200"/>
          <a:ext cx="11343617" cy="569595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849242003"/>
                    </a:ext>
                  </a:extLst>
                </a:gridCol>
                <a:gridCol w="10432392">
                  <a:extLst>
                    <a:ext uri="{9D8B030D-6E8A-4147-A177-3AD203B41FA5}">
                      <a16:colId xmlns:a16="http://schemas.microsoft.com/office/drawing/2014/main" val="3473528021"/>
                    </a:ext>
                  </a:extLst>
                </a:gridCol>
              </a:tblGrid>
              <a:tr h="514350">
                <a:tc>
                  <a:txBody>
                    <a:bodyPr/>
                    <a:lstStyle/>
                    <a:p>
                      <a:pPr algn="l" fontAlgn="t"/>
                      <a:r>
                        <a:rPr lang="en-IN" sz="2000">
                          <a:effectLst/>
                        </a:rPr>
                        <a:t>Sr.No.</a:t>
                      </a:r>
                    </a:p>
                  </a:txBody>
                  <a:tcPr marL="76200" marR="76200" marT="76200" marB="76200"/>
                </a:tc>
                <a:tc>
                  <a:txBody>
                    <a:bodyPr/>
                    <a:lstStyle/>
                    <a:p>
                      <a:pPr algn="ctr" fontAlgn="t"/>
                      <a:r>
                        <a:rPr lang="en-IN" sz="2000">
                          <a:effectLst/>
                        </a:rPr>
                        <a:t>Method &amp; Description</a:t>
                      </a:r>
                    </a:p>
                  </a:txBody>
                  <a:tcPr marL="76200" marR="76200" marT="76200" marB="76200"/>
                </a:tc>
                <a:extLst>
                  <a:ext uri="{0D108BD9-81ED-4DB2-BD59-A6C34878D82A}">
                    <a16:rowId xmlns:a16="http://schemas.microsoft.com/office/drawing/2014/main" val="563697207"/>
                  </a:ext>
                </a:extLst>
              </a:tr>
              <a:tr h="514350">
                <a:tc>
                  <a:txBody>
                    <a:bodyPr/>
                    <a:lstStyle/>
                    <a:p>
                      <a:pPr fontAlgn="t"/>
                      <a:r>
                        <a:rPr lang="en-IN" sz="2000">
                          <a:effectLst/>
                        </a:rPr>
                        <a:t>13</a:t>
                      </a:r>
                    </a:p>
                  </a:txBody>
                  <a:tcPr marL="76200" marR="76200" marT="76200" marB="76200"/>
                </a:tc>
                <a:tc>
                  <a:txBody>
                    <a:bodyPr/>
                    <a:lstStyle/>
                    <a:p>
                      <a:pPr algn="just" fontAlgn="t"/>
                      <a:r>
                        <a:rPr lang="en-GB" sz="2000" b="1">
                          <a:solidFill>
                            <a:srgbClr val="000000"/>
                          </a:solidFill>
                          <a:effectLst/>
                        </a:rPr>
                        <a:t>static List nCopies(int num, Object obj)</a:t>
                      </a:r>
                      <a:endParaRPr lang="en-GB" sz="2000">
                        <a:solidFill>
                          <a:srgbClr val="000000"/>
                        </a:solidFill>
                        <a:effectLst/>
                      </a:endParaRPr>
                    </a:p>
                    <a:p>
                      <a:pPr algn="just" fontAlgn="t"/>
                      <a:r>
                        <a:rPr lang="en-GB" sz="2000">
                          <a:solidFill>
                            <a:srgbClr val="000000"/>
                          </a:solidFill>
                          <a:effectLst/>
                        </a:rPr>
                        <a:t>Returns num copies of obj contained in an immutable list. num must be greater than or equal to zero.</a:t>
                      </a:r>
                    </a:p>
                  </a:txBody>
                  <a:tcPr marL="76200" marR="76200" marT="76200" marB="76200"/>
                </a:tc>
                <a:extLst>
                  <a:ext uri="{0D108BD9-81ED-4DB2-BD59-A6C34878D82A}">
                    <a16:rowId xmlns:a16="http://schemas.microsoft.com/office/drawing/2014/main" val="2741166781"/>
                  </a:ext>
                </a:extLst>
              </a:tr>
              <a:tr h="514350">
                <a:tc>
                  <a:txBody>
                    <a:bodyPr/>
                    <a:lstStyle/>
                    <a:p>
                      <a:pPr fontAlgn="t"/>
                      <a:r>
                        <a:rPr lang="en-IN" sz="2000">
                          <a:effectLst/>
                        </a:rPr>
                        <a:t>14</a:t>
                      </a:r>
                    </a:p>
                  </a:txBody>
                  <a:tcPr marL="76200" marR="76200" marT="76200" marB="76200"/>
                </a:tc>
                <a:tc>
                  <a:txBody>
                    <a:bodyPr/>
                    <a:lstStyle/>
                    <a:p>
                      <a:pPr algn="just" fontAlgn="t"/>
                      <a:r>
                        <a:rPr lang="en-GB" sz="2000" b="1">
                          <a:solidFill>
                            <a:srgbClr val="000000"/>
                          </a:solidFill>
                          <a:effectLst/>
                        </a:rPr>
                        <a:t>static boolean replaceAll(List list, Object old, Object new)</a:t>
                      </a:r>
                      <a:endParaRPr lang="en-GB" sz="2000">
                        <a:solidFill>
                          <a:srgbClr val="000000"/>
                        </a:solidFill>
                        <a:effectLst/>
                      </a:endParaRPr>
                    </a:p>
                    <a:p>
                      <a:pPr algn="just" fontAlgn="t"/>
                      <a:r>
                        <a:rPr lang="en-GB" sz="2000">
                          <a:solidFill>
                            <a:srgbClr val="000000"/>
                          </a:solidFill>
                          <a:effectLst/>
                        </a:rPr>
                        <a:t>Replaces all occurrences of old with new in the list. Returns true if at least one replacement occurred. Returns false, otherwise.</a:t>
                      </a:r>
                    </a:p>
                  </a:txBody>
                  <a:tcPr marL="76200" marR="76200" marT="76200" marB="76200"/>
                </a:tc>
                <a:extLst>
                  <a:ext uri="{0D108BD9-81ED-4DB2-BD59-A6C34878D82A}">
                    <a16:rowId xmlns:a16="http://schemas.microsoft.com/office/drawing/2014/main" val="1816433647"/>
                  </a:ext>
                </a:extLst>
              </a:tr>
              <a:tr h="514350">
                <a:tc>
                  <a:txBody>
                    <a:bodyPr/>
                    <a:lstStyle/>
                    <a:p>
                      <a:pPr fontAlgn="t"/>
                      <a:r>
                        <a:rPr lang="en-IN" sz="2000">
                          <a:effectLst/>
                        </a:rPr>
                        <a:t>15</a:t>
                      </a:r>
                    </a:p>
                  </a:txBody>
                  <a:tcPr marL="76200" marR="76200" marT="76200" marB="76200"/>
                </a:tc>
                <a:tc>
                  <a:txBody>
                    <a:bodyPr/>
                    <a:lstStyle/>
                    <a:p>
                      <a:pPr algn="just" fontAlgn="t"/>
                      <a:r>
                        <a:rPr lang="en-GB" sz="2000" b="1">
                          <a:solidFill>
                            <a:srgbClr val="000000"/>
                          </a:solidFill>
                          <a:effectLst/>
                        </a:rPr>
                        <a:t>static void reverse(List list)</a:t>
                      </a:r>
                      <a:endParaRPr lang="en-GB" sz="2000">
                        <a:solidFill>
                          <a:srgbClr val="000000"/>
                        </a:solidFill>
                        <a:effectLst/>
                      </a:endParaRPr>
                    </a:p>
                    <a:p>
                      <a:pPr algn="just" fontAlgn="t"/>
                      <a:r>
                        <a:rPr lang="en-GB" sz="2000">
                          <a:solidFill>
                            <a:srgbClr val="000000"/>
                          </a:solidFill>
                          <a:effectLst/>
                        </a:rPr>
                        <a:t>Reverses the sequence in list.</a:t>
                      </a:r>
                    </a:p>
                  </a:txBody>
                  <a:tcPr marL="76200" marR="76200" marT="76200" marB="76200"/>
                </a:tc>
                <a:extLst>
                  <a:ext uri="{0D108BD9-81ED-4DB2-BD59-A6C34878D82A}">
                    <a16:rowId xmlns:a16="http://schemas.microsoft.com/office/drawing/2014/main" val="251437769"/>
                  </a:ext>
                </a:extLst>
              </a:tr>
              <a:tr h="514350">
                <a:tc>
                  <a:txBody>
                    <a:bodyPr/>
                    <a:lstStyle/>
                    <a:p>
                      <a:pPr fontAlgn="t"/>
                      <a:r>
                        <a:rPr lang="en-IN" sz="2000">
                          <a:effectLst/>
                        </a:rPr>
                        <a:t>16</a:t>
                      </a:r>
                    </a:p>
                  </a:txBody>
                  <a:tcPr marL="76200" marR="76200" marT="76200" marB="76200"/>
                </a:tc>
                <a:tc>
                  <a:txBody>
                    <a:bodyPr/>
                    <a:lstStyle/>
                    <a:p>
                      <a:pPr algn="just" fontAlgn="t"/>
                      <a:r>
                        <a:rPr lang="en-IN" sz="2000" b="1">
                          <a:solidFill>
                            <a:srgbClr val="000000"/>
                          </a:solidFill>
                          <a:effectLst/>
                        </a:rPr>
                        <a:t>static Comparator reverseOrder( )</a:t>
                      </a:r>
                      <a:endParaRPr lang="en-IN" sz="2000">
                        <a:solidFill>
                          <a:srgbClr val="000000"/>
                        </a:solidFill>
                        <a:effectLst/>
                      </a:endParaRPr>
                    </a:p>
                    <a:p>
                      <a:pPr algn="just" fontAlgn="t"/>
                      <a:r>
                        <a:rPr lang="en-IN" sz="2000">
                          <a:solidFill>
                            <a:srgbClr val="000000"/>
                          </a:solidFill>
                          <a:effectLst/>
                        </a:rPr>
                        <a:t>Returns a reverse comparator.</a:t>
                      </a:r>
                    </a:p>
                  </a:txBody>
                  <a:tcPr marL="76200" marR="76200" marT="76200" marB="76200"/>
                </a:tc>
                <a:extLst>
                  <a:ext uri="{0D108BD9-81ED-4DB2-BD59-A6C34878D82A}">
                    <a16:rowId xmlns:a16="http://schemas.microsoft.com/office/drawing/2014/main" val="841871845"/>
                  </a:ext>
                </a:extLst>
              </a:tr>
              <a:tr h="514350">
                <a:tc>
                  <a:txBody>
                    <a:bodyPr/>
                    <a:lstStyle/>
                    <a:p>
                      <a:pPr fontAlgn="t"/>
                      <a:r>
                        <a:rPr lang="en-IN" sz="2000">
                          <a:effectLst/>
                        </a:rPr>
                        <a:t>17</a:t>
                      </a:r>
                    </a:p>
                  </a:txBody>
                  <a:tcPr marL="76200" marR="76200" marT="76200" marB="76200"/>
                </a:tc>
                <a:tc>
                  <a:txBody>
                    <a:bodyPr/>
                    <a:lstStyle/>
                    <a:p>
                      <a:pPr algn="just" fontAlgn="t"/>
                      <a:r>
                        <a:rPr lang="en-GB" sz="2000" b="1">
                          <a:solidFill>
                            <a:srgbClr val="000000"/>
                          </a:solidFill>
                          <a:effectLst/>
                        </a:rPr>
                        <a:t>static void rotate(List list, int n)</a:t>
                      </a:r>
                      <a:endParaRPr lang="en-GB" sz="2000">
                        <a:solidFill>
                          <a:srgbClr val="000000"/>
                        </a:solidFill>
                        <a:effectLst/>
                      </a:endParaRPr>
                    </a:p>
                    <a:p>
                      <a:pPr algn="just" fontAlgn="t"/>
                      <a:r>
                        <a:rPr lang="en-GB" sz="2000">
                          <a:solidFill>
                            <a:srgbClr val="000000"/>
                          </a:solidFill>
                          <a:effectLst/>
                        </a:rPr>
                        <a:t>Rotates list by </a:t>
                      </a:r>
                      <a:r>
                        <a:rPr lang="en-GB" sz="2000" b="1">
                          <a:solidFill>
                            <a:srgbClr val="000000"/>
                          </a:solidFill>
                          <a:effectLst/>
                        </a:rPr>
                        <a:t>n</a:t>
                      </a:r>
                      <a:r>
                        <a:rPr lang="en-GB" sz="2000">
                          <a:solidFill>
                            <a:srgbClr val="000000"/>
                          </a:solidFill>
                          <a:effectLst/>
                        </a:rPr>
                        <a:t> places to the right. To rotate left, use a negative value for </a:t>
                      </a:r>
                      <a:r>
                        <a:rPr lang="en-GB" sz="2000" b="1">
                          <a:solidFill>
                            <a:srgbClr val="000000"/>
                          </a:solidFill>
                          <a:effectLst/>
                        </a:rPr>
                        <a:t>n</a:t>
                      </a:r>
                      <a:r>
                        <a:rPr lang="en-GB" sz="2000">
                          <a:solidFill>
                            <a:srgbClr val="000000"/>
                          </a:solidFill>
                          <a:effectLst/>
                        </a:rPr>
                        <a:t>.</a:t>
                      </a:r>
                    </a:p>
                  </a:txBody>
                  <a:tcPr marL="76200" marR="76200" marT="76200" marB="76200"/>
                </a:tc>
                <a:extLst>
                  <a:ext uri="{0D108BD9-81ED-4DB2-BD59-A6C34878D82A}">
                    <a16:rowId xmlns:a16="http://schemas.microsoft.com/office/drawing/2014/main" val="3153212472"/>
                  </a:ext>
                </a:extLst>
              </a:tr>
              <a:tr h="514350">
                <a:tc>
                  <a:txBody>
                    <a:bodyPr/>
                    <a:lstStyle/>
                    <a:p>
                      <a:pPr fontAlgn="t"/>
                      <a:r>
                        <a:rPr lang="en-IN" sz="2000">
                          <a:effectLst/>
                        </a:rPr>
                        <a:t>18</a:t>
                      </a:r>
                    </a:p>
                  </a:txBody>
                  <a:tcPr marL="76200" marR="76200" marT="76200" marB="76200"/>
                </a:tc>
                <a:tc>
                  <a:txBody>
                    <a:bodyPr/>
                    <a:lstStyle/>
                    <a:p>
                      <a:pPr algn="just" fontAlgn="t"/>
                      <a:r>
                        <a:rPr lang="en-GB" sz="2000" b="1" dirty="0">
                          <a:solidFill>
                            <a:srgbClr val="000000"/>
                          </a:solidFill>
                          <a:effectLst/>
                        </a:rPr>
                        <a:t>static void shuffle(List </a:t>
                      </a:r>
                      <a:r>
                        <a:rPr lang="en-GB" sz="2000" b="1" dirty="0" err="1">
                          <a:solidFill>
                            <a:srgbClr val="000000"/>
                          </a:solidFill>
                          <a:effectLst/>
                        </a:rPr>
                        <a:t>list</a:t>
                      </a:r>
                      <a:r>
                        <a:rPr lang="en-GB" sz="2000" b="1" dirty="0">
                          <a:solidFill>
                            <a:srgbClr val="000000"/>
                          </a:solidFill>
                          <a:effectLst/>
                        </a:rPr>
                        <a:t>, Random r)</a:t>
                      </a:r>
                      <a:endParaRPr lang="en-GB" sz="2000" dirty="0">
                        <a:solidFill>
                          <a:srgbClr val="000000"/>
                        </a:solidFill>
                        <a:effectLst/>
                      </a:endParaRPr>
                    </a:p>
                    <a:p>
                      <a:pPr algn="just" fontAlgn="t"/>
                      <a:r>
                        <a:rPr lang="en-GB" sz="2000" dirty="0">
                          <a:solidFill>
                            <a:srgbClr val="000000"/>
                          </a:solidFill>
                          <a:effectLst/>
                        </a:rPr>
                        <a:t>Shuffles (i.e., randomizes) the elements in the list by using </a:t>
                      </a:r>
                      <a:r>
                        <a:rPr lang="en-GB" sz="2000" b="1" dirty="0">
                          <a:solidFill>
                            <a:srgbClr val="000000"/>
                          </a:solidFill>
                          <a:effectLst/>
                        </a:rPr>
                        <a:t>r</a:t>
                      </a:r>
                      <a:r>
                        <a:rPr lang="en-GB" sz="2000" dirty="0">
                          <a:solidFill>
                            <a:srgbClr val="000000"/>
                          </a:solidFill>
                          <a:effectLst/>
                        </a:rPr>
                        <a:t> as a source of random numbers.</a:t>
                      </a:r>
                    </a:p>
                  </a:txBody>
                  <a:tcPr marL="76200" marR="76200" marT="76200" marB="76200"/>
                </a:tc>
                <a:extLst>
                  <a:ext uri="{0D108BD9-81ED-4DB2-BD59-A6C34878D82A}">
                    <a16:rowId xmlns:a16="http://schemas.microsoft.com/office/drawing/2014/main" val="3903247483"/>
                  </a:ext>
                </a:extLst>
              </a:tr>
            </a:tbl>
          </a:graphicData>
        </a:graphic>
      </p:graphicFrame>
    </p:spTree>
    <p:extLst>
      <p:ext uri="{BB962C8B-B14F-4D97-AF65-F5344CB8AC3E}">
        <p14:creationId xmlns:p14="http://schemas.microsoft.com/office/powerpoint/2010/main" val="8228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4102453070"/>
              </p:ext>
            </p:extLst>
          </p:nvPr>
        </p:nvGraphicFramePr>
        <p:xfrm>
          <a:off x="227014" y="628650"/>
          <a:ext cx="11343617" cy="615315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849242003"/>
                    </a:ext>
                  </a:extLst>
                </a:gridCol>
                <a:gridCol w="10432392">
                  <a:extLst>
                    <a:ext uri="{9D8B030D-6E8A-4147-A177-3AD203B41FA5}">
                      <a16:colId xmlns:a16="http://schemas.microsoft.com/office/drawing/2014/main" val="3473528021"/>
                    </a:ext>
                  </a:extLst>
                </a:gridCol>
              </a:tblGrid>
              <a:tr h="514350">
                <a:tc>
                  <a:txBody>
                    <a:bodyPr/>
                    <a:lstStyle/>
                    <a:p>
                      <a:pPr algn="l" fontAlgn="t"/>
                      <a:r>
                        <a:rPr lang="en-IN" sz="2000">
                          <a:effectLst/>
                        </a:rPr>
                        <a:t>Sr.No.</a:t>
                      </a:r>
                    </a:p>
                  </a:txBody>
                  <a:tcPr marL="76200" marR="76200" marT="76200" marB="76200"/>
                </a:tc>
                <a:tc>
                  <a:txBody>
                    <a:bodyPr/>
                    <a:lstStyle/>
                    <a:p>
                      <a:pPr algn="ctr" fontAlgn="t"/>
                      <a:r>
                        <a:rPr lang="en-IN" sz="2000">
                          <a:effectLst/>
                        </a:rPr>
                        <a:t>Method &amp; Description</a:t>
                      </a:r>
                    </a:p>
                  </a:txBody>
                  <a:tcPr marL="76200" marR="76200" marT="76200" marB="76200"/>
                </a:tc>
                <a:extLst>
                  <a:ext uri="{0D108BD9-81ED-4DB2-BD59-A6C34878D82A}">
                    <a16:rowId xmlns:a16="http://schemas.microsoft.com/office/drawing/2014/main" val="563697207"/>
                  </a:ext>
                </a:extLst>
              </a:tr>
              <a:tr h="514350">
                <a:tc>
                  <a:txBody>
                    <a:bodyPr/>
                    <a:lstStyle/>
                    <a:p>
                      <a:pPr fontAlgn="t"/>
                      <a:r>
                        <a:rPr lang="en-IN" sz="2000">
                          <a:effectLst/>
                        </a:rPr>
                        <a:t>19</a:t>
                      </a:r>
                    </a:p>
                  </a:txBody>
                  <a:tcPr marL="76200" marR="76200" marT="76200" marB="76200"/>
                </a:tc>
                <a:tc>
                  <a:txBody>
                    <a:bodyPr/>
                    <a:lstStyle/>
                    <a:p>
                      <a:pPr algn="just" fontAlgn="t"/>
                      <a:r>
                        <a:rPr lang="en-GB" sz="2000" b="1">
                          <a:solidFill>
                            <a:srgbClr val="000000"/>
                          </a:solidFill>
                          <a:effectLst/>
                        </a:rPr>
                        <a:t>static void shuffle(List list)</a:t>
                      </a:r>
                      <a:endParaRPr lang="en-GB" sz="2000">
                        <a:solidFill>
                          <a:srgbClr val="000000"/>
                        </a:solidFill>
                        <a:effectLst/>
                      </a:endParaRPr>
                    </a:p>
                    <a:p>
                      <a:pPr algn="just" fontAlgn="t"/>
                      <a:r>
                        <a:rPr lang="en-GB" sz="2000">
                          <a:solidFill>
                            <a:srgbClr val="000000"/>
                          </a:solidFill>
                          <a:effectLst/>
                        </a:rPr>
                        <a:t>Shuffles (i.e., randomizes) the elements in list.</a:t>
                      </a:r>
                    </a:p>
                  </a:txBody>
                  <a:tcPr marL="76200" marR="76200" marT="76200" marB="76200"/>
                </a:tc>
                <a:extLst>
                  <a:ext uri="{0D108BD9-81ED-4DB2-BD59-A6C34878D82A}">
                    <a16:rowId xmlns:a16="http://schemas.microsoft.com/office/drawing/2014/main" val="2741166781"/>
                  </a:ext>
                </a:extLst>
              </a:tr>
              <a:tr h="514350">
                <a:tc>
                  <a:txBody>
                    <a:bodyPr/>
                    <a:lstStyle/>
                    <a:p>
                      <a:pPr fontAlgn="t"/>
                      <a:r>
                        <a:rPr lang="en-IN" sz="2000">
                          <a:effectLst/>
                        </a:rPr>
                        <a:t>20</a:t>
                      </a:r>
                    </a:p>
                  </a:txBody>
                  <a:tcPr marL="76200" marR="76200" marT="76200" marB="76200"/>
                </a:tc>
                <a:tc>
                  <a:txBody>
                    <a:bodyPr/>
                    <a:lstStyle/>
                    <a:p>
                      <a:pPr algn="just" fontAlgn="t"/>
                      <a:r>
                        <a:rPr lang="en-GB" sz="2000" b="1">
                          <a:solidFill>
                            <a:srgbClr val="000000"/>
                          </a:solidFill>
                          <a:effectLst/>
                        </a:rPr>
                        <a:t>static Set singleton(Object obj)</a:t>
                      </a:r>
                      <a:endParaRPr lang="en-GB" sz="2000">
                        <a:solidFill>
                          <a:srgbClr val="000000"/>
                        </a:solidFill>
                        <a:effectLst/>
                      </a:endParaRPr>
                    </a:p>
                    <a:p>
                      <a:pPr algn="just" fontAlgn="t"/>
                      <a:r>
                        <a:rPr lang="en-GB" sz="2000">
                          <a:solidFill>
                            <a:srgbClr val="000000"/>
                          </a:solidFill>
                          <a:effectLst/>
                        </a:rPr>
                        <a:t>Returns obj as an immutable set. This is an easy way to convert a single object into a set.</a:t>
                      </a:r>
                    </a:p>
                  </a:txBody>
                  <a:tcPr marL="76200" marR="76200" marT="76200" marB="76200"/>
                </a:tc>
                <a:extLst>
                  <a:ext uri="{0D108BD9-81ED-4DB2-BD59-A6C34878D82A}">
                    <a16:rowId xmlns:a16="http://schemas.microsoft.com/office/drawing/2014/main" val="1816433647"/>
                  </a:ext>
                </a:extLst>
              </a:tr>
              <a:tr h="514350">
                <a:tc>
                  <a:txBody>
                    <a:bodyPr/>
                    <a:lstStyle/>
                    <a:p>
                      <a:pPr fontAlgn="t"/>
                      <a:r>
                        <a:rPr lang="en-IN" sz="2000">
                          <a:effectLst/>
                        </a:rPr>
                        <a:t>21</a:t>
                      </a:r>
                    </a:p>
                  </a:txBody>
                  <a:tcPr marL="76200" marR="76200" marT="76200" marB="76200"/>
                </a:tc>
                <a:tc>
                  <a:txBody>
                    <a:bodyPr/>
                    <a:lstStyle/>
                    <a:p>
                      <a:pPr algn="just" fontAlgn="t"/>
                      <a:r>
                        <a:rPr lang="en-GB" sz="2000" b="1">
                          <a:solidFill>
                            <a:srgbClr val="000000"/>
                          </a:solidFill>
                          <a:effectLst/>
                        </a:rPr>
                        <a:t>static List singletonList(Object obj)</a:t>
                      </a:r>
                      <a:endParaRPr lang="en-GB" sz="2000">
                        <a:solidFill>
                          <a:srgbClr val="000000"/>
                        </a:solidFill>
                        <a:effectLst/>
                      </a:endParaRPr>
                    </a:p>
                    <a:p>
                      <a:pPr algn="just" fontAlgn="t"/>
                      <a:r>
                        <a:rPr lang="en-GB" sz="2000">
                          <a:solidFill>
                            <a:srgbClr val="000000"/>
                          </a:solidFill>
                          <a:effectLst/>
                        </a:rPr>
                        <a:t>Returns obj as an immutable list. This is an easy way to convert a single object into a list.</a:t>
                      </a:r>
                    </a:p>
                  </a:txBody>
                  <a:tcPr marL="76200" marR="76200" marT="76200" marB="76200"/>
                </a:tc>
                <a:extLst>
                  <a:ext uri="{0D108BD9-81ED-4DB2-BD59-A6C34878D82A}">
                    <a16:rowId xmlns:a16="http://schemas.microsoft.com/office/drawing/2014/main" val="251437769"/>
                  </a:ext>
                </a:extLst>
              </a:tr>
              <a:tr h="514350">
                <a:tc>
                  <a:txBody>
                    <a:bodyPr/>
                    <a:lstStyle/>
                    <a:p>
                      <a:pPr fontAlgn="t"/>
                      <a:r>
                        <a:rPr lang="en-IN" sz="2000">
                          <a:effectLst/>
                        </a:rPr>
                        <a:t>22</a:t>
                      </a:r>
                    </a:p>
                  </a:txBody>
                  <a:tcPr marL="76200" marR="76200" marT="76200" marB="76200"/>
                </a:tc>
                <a:tc>
                  <a:txBody>
                    <a:bodyPr/>
                    <a:lstStyle/>
                    <a:p>
                      <a:pPr algn="just" fontAlgn="t"/>
                      <a:r>
                        <a:rPr lang="en-GB" sz="2000" b="1">
                          <a:solidFill>
                            <a:srgbClr val="000000"/>
                          </a:solidFill>
                          <a:effectLst/>
                        </a:rPr>
                        <a:t>static Map singletonMap(Object k, Object v)</a:t>
                      </a:r>
                      <a:endParaRPr lang="en-GB" sz="2000">
                        <a:solidFill>
                          <a:srgbClr val="000000"/>
                        </a:solidFill>
                        <a:effectLst/>
                      </a:endParaRPr>
                    </a:p>
                    <a:p>
                      <a:pPr algn="just" fontAlgn="t"/>
                      <a:r>
                        <a:rPr lang="en-GB" sz="2000">
                          <a:solidFill>
                            <a:srgbClr val="000000"/>
                          </a:solidFill>
                          <a:effectLst/>
                        </a:rPr>
                        <a:t>Returns the key/value pair k/v as an immutable map. This is an easy way to convert a single key/value pair into a map.</a:t>
                      </a:r>
                    </a:p>
                  </a:txBody>
                  <a:tcPr marL="76200" marR="76200" marT="76200" marB="76200"/>
                </a:tc>
                <a:extLst>
                  <a:ext uri="{0D108BD9-81ED-4DB2-BD59-A6C34878D82A}">
                    <a16:rowId xmlns:a16="http://schemas.microsoft.com/office/drawing/2014/main" val="841871845"/>
                  </a:ext>
                </a:extLst>
              </a:tr>
              <a:tr h="514350">
                <a:tc>
                  <a:txBody>
                    <a:bodyPr/>
                    <a:lstStyle/>
                    <a:p>
                      <a:pPr fontAlgn="t"/>
                      <a:r>
                        <a:rPr lang="en-IN" sz="2000">
                          <a:effectLst/>
                        </a:rPr>
                        <a:t>23</a:t>
                      </a:r>
                    </a:p>
                  </a:txBody>
                  <a:tcPr marL="76200" marR="76200" marT="76200" marB="76200"/>
                </a:tc>
                <a:tc>
                  <a:txBody>
                    <a:bodyPr/>
                    <a:lstStyle/>
                    <a:p>
                      <a:pPr algn="just" fontAlgn="t"/>
                      <a:r>
                        <a:rPr lang="en-GB" sz="2000" b="1">
                          <a:solidFill>
                            <a:srgbClr val="000000"/>
                          </a:solidFill>
                          <a:effectLst/>
                        </a:rPr>
                        <a:t>static void sort(List list, Comparator comp)</a:t>
                      </a:r>
                      <a:endParaRPr lang="en-GB" sz="2000">
                        <a:solidFill>
                          <a:srgbClr val="000000"/>
                        </a:solidFill>
                        <a:effectLst/>
                      </a:endParaRPr>
                    </a:p>
                    <a:p>
                      <a:pPr algn="just" fontAlgn="t"/>
                      <a:r>
                        <a:rPr lang="en-GB" sz="2000">
                          <a:solidFill>
                            <a:srgbClr val="000000"/>
                          </a:solidFill>
                          <a:effectLst/>
                        </a:rPr>
                        <a:t>Sorts the elements of list as determined by comp.</a:t>
                      </a:r>
                    </a:p>
                  </a:txBody>
                  <a:tcPr marL="76200" marR="76200" marT="76200" marB="76200"/>
                </a:tc>
                <a:extLst>
                  <a:ext uri="{0D108BD9-81ED-4DB2-BD59-A6C34878D82A}">
                    <a16:rowId xmlns:a16="http://schemas.microsoft.com/office/drawing/2014/main" val="3153212472"/>
                  </a:ext>
                </a:extLst>
              </a:tr>
              <a:tr h="514350">
                <a:tc>
                  <a:txBody>
                    <a:bodyPr/>
                    <a:lstStyle/>
                    <a:p>
                      <a:pPr fontAlgn="t"/>
                      <a:r>
                        <a:rPr lang="en-IN" sz="2000">
                          <a:effectLst/>
                        </a:rPr>
                        <a:t>24</a:t>
                      </a:r>
                    </a:p>
                  </a:txBody>
                  <a:tcPr marL="76200" marR="76200" marT="76200" marB="76200"/>
                </a:tc>
                <a:tc>
                  <a:txBody>
                    <a:bodyPr/>
                    <a:lstStyle/>
                    <a:p>
                      <a:pPr algn="just" fontAlgn="t"/>
                      <a:r>
                        <a:rPr lang="en-GB" sz="2000" b="1" dirty="0">
                          <a:solidFill>
                            <a:srgbClr val="000000"/>
                          </a:solidFill>
                          <a:effectLst/>
                        </a:rPr>
                        <a:t>static void sort(List list)</a:t>
                      </a:r>
                      <a:endParaRPr lang="en-GB" sz="2000" dirty="0">
                        <a:solidFill>
                          <a:srgbClr val="000000"/>
                        </a:solidFill>
                        <a:effectLst/>
                      </a:endParaRPr>
                    </a:p>
                    <a:p>
                      <a:pPr algn="just" fontAlgn="t"/>
                      <a:r>
                        <a:rPr lang="en-GB" sz="2000" dirty="0">
                          <a:solidFill>
                            <a:srgbClr val="000000"/>
                          </a:solidFill>
                          <a:effectLst/>
                        </a:rPr>
                        <a:t>Sorts the elements of the list as determined by their natural ordering.</a:t>
                      </a:r>
                    </a:p>
                  </a:txBody>
                  <a:tcPr marL="76200" marR="76200" marT="76200" marB="76200"/>
                </a:tc>
                <a:extLst>
                  <a:ext uri="{0D108BD9-81ED-4DB2-BD59-A6C34878D82A}">
                    <a16:rowId xmlns:a16="http://schemas.microsoft.com/office/drawing/2014/main" val="3903247483"/>
                  </a:ext>
                </a:extLst>
              </a:tr>
              <a:tr h="514350">
                <a:tc>
                  <a:txBody>
                    <a:bodyPr/>
                    <a:lstStyle/>
                    <a:p>
                      <a:pPr fontAlgn="t"/>
                      <a:r>
                        <a:rPr lang="en-IN" sz="2000">
                          <a:effectLst/>
                        </a:rPr>
                        <a:t>25</a:t>
                      </a:r>
                    </a:p>
                  </a:txBody>
                  <a:tcPr marL="76200" marR="76200" marT="76200" marB="76200"/>
                </a:tc>
                <a:tc>
                  <a:txBody>
                    <a:bodyPr/>
                    <a:lstStyle/>
                    <a:p>
                      <a:pPr algn="just" fontAlgn="t"/>
                      <a:r>
                        <a:rPr lang="en-GB" sz="2000" b="1" dirty="0">
                          <a:solidFill>
                            <a:srgbClr val="000000"/>
                          </a:solidFill>
                          <a:effectLst/>
                        </a:rPr>
                        <a:t>static void swap(List </a:t>
                      </a:r>
                      <a:r>
                        <a:rPr lang="en-GB" sz="2000" b="1" dirty="0" err="1">
                          <a:solidFill>
                            <a:srgbClr val="000000"/>
                          </a:solidFill>
                          <a:effectLst/>
                        </a:rPr>
                        <a:t>list</a:t>
                      </a:r>
                      <a:r>
                        <a:rPr lang="en-GB" sz="2000" b="1" dirty="0">
                          <a:solidFill>
                            <a:srgbClr val="000000"/>
                          </a:solidFill>
                          <a:effectLst/>
                        </a:rPr>
                        <a:t>, int idx1, int idx2)</a:t>
                      </a:r>
                      <a:endParaRPr lang="en-GB" sz="2000" dirty="0">
                        <a:solidFill>
                          <a:srgbClr val="000000"/>
                        </a:solidFill>
                        <a:effectLst/>
                      </a:endParaRPr>
                    </a:p>
                    <a:p>
                      <a:pPr algn="just" fontAlgn="t"/>
                      <a:r>
                        <a:rPr lang="en-GB" sz="2000" dirty="0">
                          <a:solidFill>
                            <a:srgbClr val="000000"/>
                          </a:solidFill>
                          <a:effectLst/>
                        </a:rPr>
                        <a:t>Exchanges the elements in the list at the indices specified by idx1 and idx2.</a:t>
                      </a:r>
                    </a:p>
                  </a:txBody>
                  <a:tcPr marL="76200" marR="76200" marT="76200" marB="76200"/>
                </a:tc>
                <a:extLst>
                  <a:ext uri="{0D108BD9-81ED-4DB2-BD59-A6C34878D82A}">
                    <a16:rowId xmlns:a16="http://schemas.microsoft.com/office/drawing/2014/main" val="1864547584"/>
                  </a:ext>
                </a:extLst>
              </a:tr>
            </a:tbl>
          </a:graphicData>
        </a:graphic>
      </p:graphicFrame>
    </p:spTree>
    <p:extLst>
      <p:ext uri="{BB962C8B-B14F-4D97-AF65-F5344CB8AC3E}">
        <p14:creationId xmlns:p14="http://schemas.microsoft.com/office/powerpoint/2010/main" val="308971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2516467334"/>
              </p:ext>
            </p:extLst>
          </p:nvPr>
        </p:nvGraphicFramePr>
        <p:xfrm>
          <a:off x="227014" y="838200"/>
          <a:ext cx="11343617" cy="584835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849242003"/>
                    </a:ext>
                  </a:extLst>
                </a:gridCol>
                <a:gridCol w="10432392">
                  <a:extLst>
                    <a:ext uri="{9D8B030D-6E8A-4147-A177-3AD203B41FA5}">
                      <a16:colId xmlns:a16="http://schemas.microsoft.com/office/drawing/2014/main" val="3473528021"/>
                    </a:ext>
                  </a:extLst>
                </a:gridCol>
              </a:tblGrid>
              <a:tr h="514350">
                <a:tc>
                  <a:txBody>
                    <a:bodyPr/>
                    <a:lstStyle/>
                    <a:p>
                      <a:pPr algn="l" fontAlgn="t"/>
                      <a:r>
                        <a:rPr lang="en-IN" sz="2000">
                          <a:effectLst/>
                        </a:rPr>
                        <a:t>Sr.No.</a:t>
                      </a:r>
                    </a:p>
                  </a:txBody>
                  <a:tcPr marL="76200" marR="76200" marT="76200" marB="76200"/>
                </a:tc>
                <a:tc>
                  <a:txBody>
                    <a:bodyPr/>
                    <a:lstStyle/>
                    <a:p>
                      <a:pPr algn="ctr" fontAlgn="t"/>
                      <a:r>
                        <a:rPr lang="en-IN" sz="2000">
                          <a:effectLst/>
                        </a:rPr>
                        <a:t>Method &amp; Description</a:t>
                      </a:r>
                    </a:p>
                  </a:txBody>
                  <a:tcPr marL="76200" marR="76200" marT="76200" marB="76200"/>
                </a:tc>
                <a:extLst>
                  <a:ext uri="{0D108BD9-81ED-4DB2-BD59-A6C34878D82A}">
                    <a16:rowId xmlns:a16="http://schemas.microsoft.com/office/drawing/2014/main" val="563697207"/>
                  </a:ext>
                </a:extLst>
              </a:tr>
              <a:tr h="514350">
                <a:tc>
                  <a:txBody>
                    <a:bodyPr/>
                    <a:lstStyle/>
                    <a:p>
                      <a:pPr fontAlgn="t"/>
                      <a:r>
                        <a:rPr lang="en-IN" sz="2000">
                          <a:effectLst/>
                        </a:rPr>
                        <a:t>26</a:t>
                      </a:r>
                    </a:p>
                  </a:txBody>
                  <a:tcPr marL="76200" marR="76200" marT="76200" marB="76200"/>
                </a:tc>
                <a:tc>
                  <a:txBody>
                    <a:bodyPr/>
                    <a:lstStyle/>
                    <a:p>
                      <a:pPr algn="just" fontAlgn="t"/>
                      <a:r>
                        <a:rPr lang="en-GB" sz="2000" b="1" dirty="0">
                          <a:solidFill>
                            <a:srgbClr val="000000"/>
                          </a:solidFill>
                          <a:effectLst/>
                        </a:rPr>
                        <a:t>static Collection </a:t>
                      </a:r>
                      <a:r>
                        <a:rPr lang="en-GB" sz="2000" b="1" dirty="0" err="1">
                          <a:solidFill>
                            <a:srgbClr val="000000"/>
                          </a:solidFill>
                          <a:effectLst/>
                        </a:rPr>
                        <a:t>synchronizedCollection</a:t>
                      </a:r>
                      <a:r>
                        <a:rPr lang="en-GB" sz="2000" b="1" dirty="0">
                          <a:solidFill>
                            <a:srgbClr val="000000"/>
                          </a:solidFill>
                          <a:effectLst/>
                        </a:rPr>
                        <a:t>(Collection c)</a:t>
                      </a:r>
                      <a:endParaRPr lang="en-GB" sz="2000" dirty="0">
                        <a:solidFill>
                          <a:srgbClr val="000000"/>
                        </a:solidFill>
                        <a:effectLst/>
                      </a:endParaRPr>
                    </a:p>
                    <a:p>
                      <a:pPr algn="just" fontAlgn="t"/>
                      <a:r>
                        <a:rPr lang="en-GB" sz="2000" dirty="0">
                          <a:solidFill>
                            <a:srgbClr val="000000"/>
                          </a:solidFill>
                          <a:effectLst/>
                        </a:rPr>
                        <a:t>Returns a thread-safe collection backed by </a:t>
                      </a:r>
                      <a:r>
                        <a:rPr lang="en-GB" sz="2000" b="1" dirty="0">
                          <a:solidFill>
                            <a:srgbClr val="000000"/>
                          </a:solidFill>
                          <a:effectLst/>
                        </a:rPr>
                        <a:t>c</a:t>
                      </a:r>
                      <a:r>
                        <a:rPr lang="en-GB" sz="2000" dirty="0">
                          <a:solidFill>
                            <a:srgbClr val="000000"/>
                          </a:solidFill>
                          <a:effectLst/>
                        </a:rPr>
                        <a:t>.</a:t>
                      </a:r>
                    </a:p>
                  </a:txBody>
                  <a:tcPr marL="76200" marR="76200" marT="76200" marB="76200"/>
                </a:tc>
                <a:extLst>
                  <a:ext uri="{0D108BD9-81ED-4DB2-BD59-A6C34878D82A}">
                    <a16:rowId xmlns:a16="http://schemas.microsoft.com/office/drawing/2014/main" val="2741166781"/>
                  </a:ext>
                </a:extLst>
              </a:tr>
              <a:tr h="514350">
                <a:tc>
                  <a:txBody>
                    <a:bodyPr/>
                    <a:lstStyle/>
                    <a:p>
                      <a:pPr fontAlgn="t"/>
                      <a:r>
                        <a:rPr lang="en-IN" sz="2000">
                          <a:effectLst/>
                        </a:rPr>
                        <a:t>27</a:t>
                      </a:r>
                    </a:p>
                  </a:txBody>
                  <a:tcPr marL="76200" marR="76200" marT="76200" marB="76200"/>
                </a:tc>
                <a:tc>
                  <a:txBody>
                    <a:bodyPr/>
                    <a:lstStyle/>
                    <a:p>
                      <a:pPr algn="just" fontAlgn="t"/>
                      <a:r>
                        <a:rPr lang="en-GB" sz="2000" b="1">
                          <a:solidFill>
                            <a:srgbClr val="000000"/>
                          </a:solidFill>
                          <a:effectLst/>
                        </a:rPr>
                        <a:t>static List synchronizedList(List list)</a:t>
                      </a:r>
                      <a:endParaRPr lang="en-GB" sz="2000">
                        <a:solidFill>
                          <a:srgbClr val="000000"/>
                        </a:solidFill>
                        <a:effectLst/>
                      </a:endParaRPr>
                    </a:p>
                    <a:p>
                      <a:pPr algn="just" fontAlgn="t"/>
                      <a:r>
                        <a:rPr lang="en-GB" sz="2000">
                          <a:solidFill>
                            <a:srgbClr val="000000"/>
                          </a:solidFill>
                          <a:effectLst/>
                        </a:rPr>
                        <a:t>Returns a thread-safe list backed by list.</a:t>
                      </a:r>
                    </a:p>
                  </a:txBody>
                  <a:tcPr marL="76200" marR="76200" marT="76200" marB="76200"/>
                </a:tc>
                <a:extLst>
                  <a:ext uri="{0D108BD9-81ED-4DB2-BD59-A6C34878D82A}">
                    <a16:rowId xmlns:a16="http://schemas.microsoft.com/office/drawing/2014/main" val="1816433647"/>
                  </a:ext>
                </a:extLst>
              </a:tr>
              <a:tr h="514350">
                <a:tc>
                  <a:txBody>
                    <a:bodyPr/>
                    <a:lstStyle/>
                    <a:p>
                      <a:pPr fontAlgn="t"/>
                      <a:r>
                        <a:rPr lang="en-IN" sz="2000">
                          <a:effectLst/>
                        </a:rPr>
                        <a:t>28</a:t>
                      </a:r>
                    </a:p>
                  </a:txBody>
                  <a:tcPr marL="76200" marR="76200" marT="76200" marB="76200"/>
                </a:tc>
                <a:tc>
                  <a:txBody>
                    <a:bodyPr/>
                    <a:lstStyle/>
                    <a:p>
                      <a:pPr algn="just" fontAlgn="t"/>
                      <a:r>
                        <a:rPr lang="en-GB" sz="2000" b="1">
                          <a:solidFill>
                            <a:srgbClr val="000000"/>
                          </a:solidFill>
                          <a:effectLst/>
                        </a:rPr>
                        <a:t>static Map synchronizedMap(Map m)</a:t>
                      </a:r>
                      <a:endParaRPr lang="en-GB" sz="2000">
                        <a:solidFill>
                          <a:srgbClr val="000000"/>
                        </a:solidFill>
                        <a:effectLst/>
                      </a:endParaRPr>
                    </a:p>
                    <a:p>
                      <a:pPr algn="just" fontAlgn="t"/>
                      <a:r>
                        <a:rPr lang="en-GB" sz="2000">
                          <a:solidFill>
                            <a:srgbClr val="000000"/>
                          </a:solidFill>
                          <a:effectLst/>
                        </a:rPr>
                        <a:t>Returns a thread-safe map backed by </a:t>
                      </a:r>
                      <a:r>
                        <a:rPr lang="en-GB" sz="2000" b="1">
                          <a:solidFill>
                            <a:srgbClr val="000000"/>
                          </a:solidFill>
                          <a:effectLst/>
                        </a:rPr>
                        <a:t>m</a:t>
                      </a:r>
                      <a:r>
                        <a:rPr lang="en-GB" sz="2000">
                          <a:solidFill>
                            <a:srgbClr val="000000"/>
                          </a:solidFill>
                          <a:effectLst/>
                        </a:rPr>
                        <a:t>.</a:t>
                      </a:r>
                    </a:p>
                  </a:txBody>
                  <a:tcPr marL="76200" marR="76200" marT="76200" marB="76200"/>
                </a:tc>
                <a:extLst>
                  <a:ext uri="{0D108BD9-81ED-4DB2-BD59-A6C34878D82A}">
                    <a16:rowId xmlns:a16="http://schemas.microsoft.com/office/drawing/2014/main" val="251437769"/>
                  </a:ext>
                </a:extLst>
              </a:tr>
              <a:tr h="514350">
                <a:tc>
                  <a:txBody>
                    <a:bodyPr/>
                    <a:lstStyle/>
                    <a:p>
                      <a:pPr fontAlgn="t"/>
                      <a:r>
                        <a:rPr lang="en-IN" sz="2000">
                          <a:effectLst/>
                        </a:rPr>
                        <a:t>29</a:t>
                      </a:r>
                    </a:p>
                  </a:txBody>
                  <a:tcPr marL="76200" marR="76200" marT="76200" marB="76200"/>
                </a:tc>
                <a:tc>
                  <a:txBody>
                    <a:bodyPr/>
                    <a:lstStyle/>
                    <a:p>
                      <a:pPr algn="just" fontAlgn="t"/>
                      <a:r>
                        <a:rPr lang="en-GB" sz="2000" b="1">
                          <a:solidFill>
                            <a:srgbClr val="000000"/>
                          </a:solidFill>
                          <a:effectLst/>
                        </a:rPr>
                        <a:t>static Set synchronizedSet(Set s)</a:t>
                      </a:r>
                      <a:endParaRPr lang="en-GB" sz="2000">
                        <a:solidFill>
                          <a:srgbClr val="000000"/>
                        </a:solidFill>
                        <a:effectLst/>
                      </a:endParaRPr>
                    </a:p>
                    <a:p>
                      <a:pPr algn="just" fontAlgn="t"/>
                      <a:r>
                        <a:rPr lang="en-GB" sz="2000">
                          <a:solidFill>
                            <a:srgbClr val="000000"/>
                          </a:solidFill>
                          <a:effectLst/>
                        </a:rPr>
                        <a:t>Returns a thread-safe set backed by </a:t>
                      </a:r>
                      <a:r>
                        <a:rPr lang="en-GB" sz="2000" b="1">
                          <a:solidFill>
                            <a:srgbClr val="000000"/>
                          </a:solidFill>
                          <a:effectLst/>
                        </a:rPr>
                        <a:t>s</a:t>
                      </a:r>
                      <a:r>
                        <a:rPr lang="en-GB" sz="2000">
                          <a:solidFill>
                            <a:srgbClr val="000000"/>
                          </a:solidFill>
                          <a:effectLst/>
                        </a:rPr>
                        <a:t>.</a:t>
                      </a:r>
                    </a:p>
                  </a:txBody>
                  <a:tcPr marL="76200" marR="76200" marT="76200" marB="76200"/>
                </a:tc>
                <a:extLst>
                  <a:ext uri="{0D108BD9-81ED-4DB2-BD59-A6C34878D82A}">
                    <a16:rowId xmlns:a16="http://schemas.microsoft.com/office/drawing/2014/main" val="841871845"/>
                  </a:ext>
                </a:extLst>
              </a:tr>
              <a:tr h="514350">
                <a:tc>
                  <a:txBody>
                    <a:bodyPr/>
                    <a:lstStyle/>
                    <a:p>
                      <a:pPr fontAlgn="t"/>
                      <a:r>
                        <a:rPr lang="en-IN" sz="2000">
                          <a:effectLst/>
                        </a:rPr>
                        <a:t>30</a:t>
                      </a:r>
                    </a:p>
                  </a:txBody>
                  <a:tcPr marL="76200" marR="76200" marT="76200" marB="76200"/>
                </a:tc>
                <a:tc>
                  <a:txBody>
                    <a:bodyPr/>
                    <a:lstStyle/>
                    <a:p>
                      <a:pPr algn="just" fontAlgn="t"/>
                      <a:r>
                        <a:rPr lang="en-GB" sz="2000" b="1">
                          <a:solidFill>
                            <a:srgbClr val="000000"/>
                          </a:solidFill>
                          <a:effectLst/>
                        </a:rPr>
                        <a:t>static SortedMap synchronizedSortedMap(SortedMap sm)</a:t>
                      </a:r>
                      <a:endParaRPr lang="en-GB" sz="2000">
                        <a:solidFill>
                          <a:srgbClr val="000000"/>
                        </a:solidFill>
                        <a:effectLst/>
                      </a:endParaRPr>
                    </a:p>
                    <a:p>
                      <a:pPr algn="just" fontAlgn="t"/>
                      <a:r>
                        <a:rPr lang="en-GB" sz="2000">
                          <a:solidFill>
                            <a:srgbClr val="000000"/>
                          </a:solidFill>
                          <a:effectLst/>
                        </a:rPr>
                        <a:t>Returns a thread-safe sorted set backed by </a:t>
                      </a:r>
                      <a:r>
                        <a:rPr lang="en-GB" sz="2000" b="1">
                          <a:solidFill>
                            <a:srgbClr val="000000"/>
                          </a:solidFill>
                          <a:effectLst/>
                        </a:rPr>
                        <a:t>sm</a:t>
                      </a:r>
                      <a:r>
                        <a:rPr lang="en-GB" sz="2000">
                          <a:solidFill>
                            <a:srgbClr val="000000"/>
                          </a:solidFill>
                          <a:effectLst/>
                        </a:rPr>
                        <a:t>.</a:t>
                      </a:r>
                    </a:p>
                  </a:txBody>
                  <a:tcPr marL="76200" marR="76200" marT="76200" marB="76200"/>
                </a:tc>
                <a:extLst>
                  <a:ext uri="{0D108BD9-81ED-4DB2-BD59-A6C34878D82A}">
                    <a16:rowId xmlns:a16="http://schemas.microsoft.com/office/drawing/2014/main" val="3153212472"/>
                  </a:ext>
                </a:extLst>
              </a:tr>
              <a:tr h="514350">
                <a:tc>
                  <a:txBody>
                    <a:bodyPr/>
                    <a:lstStyle/>
                    <a:p>
                      <a:pPr fontAlgn="t"/>
                      <a:r>
                        <a:rPr lang="en-IN" sz="2000">
                          <a:effectLst/>
                        </a:rPr>
                        <a:t>31</a:t>
                      </a:r>
                    </a:p>
                  </a:txBody>
                  <a:tcPr marL="76200" marR="76200" marT="76200" marB="76200"/>
                </a:tc>
                <a:tc>
                  <a:txBody>
                    <a:bodyPr/>
                    <a:lstStyle/>
                    <a:p>
                      <a:pPr algn="just" fontAlgn="t"/>
                      <a:r>
                        <a:rPr lang="en-GB" sz="2000" b="1" dirty="0">
                          <a:solidFill>
                            <a:srgbClr val="000000"/>
                          </a:solidFill>
                          <a:effectLst/>
                        </a:rPr>
                        <a:t>static </a:t>
                      </a:r>
                      <a:r>
                        <a:rPr lang="en-GB" sz="2000" b="1" dirty="0" err="1">
                          <a:solidFill>
                            <a:srgbClr val="000000"/>
                          </a:solidFill>
                          <a:effectLst/>
                        </a:rPr>
                        <a:t>SortedSet</a:t>
                      </a:r>
                      <a:r>
                        <a:rPr lang="en-GB" sz="2000" b="1" dirty="0">
                          <a:solidFill>
                            <a:srgbClr val="000000"/>
                          </a:solidFill>
                          <a:effectLst/>
                        </a:rPr>
                        <a:t> </a:t>
                      </a:r>
                      <a:r>
                        <a:rPr lang="en-GB" sz="2000" b="1" dirty="0" err="1">
                          <a:solidFill>
                            <a:srgbClr val="000000"/>
                          </a:solidFill>
                          <a:effectLst/>
                        </a:rPr>
                        <a:t>synchronizedSortedSet</a:t>
                      </a:r>
                      <a:r>
                        <a:rPr lang="en-GB" sz="2000" b="1" dirty="0">
                          <a:solidFill>
                            <a:srgbClr val="000000"/>
                          </a:solidFill>
                          <a:effectLst/>
                        </a:rPr>
                        <a:t>(</a:t>
                      </a:r>
                      <a:r>
                        <a:rPr lang="en-GB" sz="2000" b="1" dirty="0" err="1">
                          <a:solidFill>
                            <a:srgbClr val="000000"/>
                          </a:solidFill>
                          <a:effectLst/>
                        </a:rPr>
                        <a:t>SortedSet</a:t>
                      </a:r>
                      <a:r>
                        <a:rPr lang="en-GB" sz="2000" b="1" dirty="0">
                          <a:solidFill>
                            <a:srgbClr val="000000"/>
                          </a:solidFill>
                          <a:effectLst/>
                        </a:rPr>
                        <a:t> ss)</a:t>
                      </a:r>
                      <a:endParaRPr lang="en-GB" sz="2000" dirty="0">
                        <a:solidFill>
                          <a:srgbClr val="000000"/>
                        </a:solidFill>
                        <a:effectLst/>
                      </a:endParaRPr>
                    </a:p>
                    <a:p>
                      <a:pPr algn="just" fontAlgn="t"/>
                      <a:r>
                        <a:rPr lang="en-GB" sz="2000" dirty="0">
                          <a:solidFill>
                            <a:srgbClr val="000000"/>
                          </a:solidFill>
                          <a:effectLst/>
                        </a:rPr>
                        <a:t>Returns a thread-safe set backed by </a:t>
                      </a:r>
                      <a:r>
                        <a:rPr lang="en-GB" sz="2000" b="1" dirty="0">
                          <a:solidFill>
                            <a:srgbClr val="000000"/>
                          </a:solidFill>
                          <a:effectLst/>
                        </a:rPr>
                        <a:t>ss</a:t>
                      </a:r>
                      <a:r>
                        <a:rPr lang="en-GB" sz="2000" dirty="0">
                          <a:solidFill>
                            <a:srgbClr val="000000"/>
                          </a:solidFill>
                          <a:effectLst/>
                        </a:rPr>
                        <a:t>.</a:t>
                      </a:r>
                    </a:p>
                  </a:txBody>
                  <a:tcPr marL="76200" marR="76200" marT="76200" marB="76200"/>
                </a:tc>
                <a:extLst>
                  <a:ext uri="{0D108BD9-81ED-4DB2-BD59-A6C34878D82A}">
                    <a16:rowId xmlns:a16="http://schemas.microsoft.com/office/drawing/2014/main" val="3903247483"/>
                  </a:ext>
                </a:extLst>
              </a:tr>
              <a:tr h="514350">
                <a:tc>
                  <a:txBody>
                    <a:bodyPr/>
                    <a:lstStyle/>
                    <a:p>
                      <a:pPr fontAlgn="t"/>
                      <a:r>
                        <a:rPr lang="en-IN" sz="2000">
                          <a:effectLst/>
                        </a:rPr>
                        <a:t>32</a:t>
                      </a:r>
                    </a:p>
                  </a:txBody>
                  <a:tcPr marL="76200" marR="76200" marT="76200" marB="76200"/>
                </a:tc>
                <a:tc>
                  <a:txBody>
                    <a:bodyPr/>
                    <a:lstStyle/>
                    <a:p>
                      <a:pPr algn="just" fontAlgn="t"/>
                      <a:r>
                        <a:rPr lang="en-GB" sz="2000" b="1" dirty="0">
                          <a:solidFill>
                            <a:srgbClr val="000000"/>
                          </a:solidFill>
                          <a:effectLst/>
                        </a:rPr>
                        <a:t>static Collection </a:t>
                      </a:r>
                      <a:r>
                        <a:rPr lang="en-GB" sz="2000" b="1" dirty="0" err="1">
                          <a:solidFill>
                            <a:srgbClr val="000000"/>
                          </a:solidFill>
                          <a:effectLst/>
                        </a:rPr>
                        <a:t>unmodifiableCollection</a:t>
                      </a:r>
                      <a:r>
                        <a:rPr lang="en-GB" sz="2000" b="1" dirty="0">
                          <a:solidFill>
                            <a:srgbClr val="000000"/>
                          </a:solidFill>
                          <a:effectLst/>
                        </a:rPr>
                        <a:t>(Collection c)</a:t>
                      </a:r>
                      <a:endParaRPr lang="en-GB" sz="2000" dirty="0">
                        <a:solidFill>
                          <a:srgbClr val="000000"/>
                        </a:solidFill>
                        <a:effectLst/>
                      </a:endParaRPr>
                    </a:p>
                    <a:p>
                      <a:pPr algn="just" fontAlgn="t"/>
                      <a:r>
                        <a:rPr lang="en-GB" sz="2000" dirty="0">
                          <a:solidFill>
                            <a:srgbClr val="000000"/>
                          </a:solidFill>
                          <a:effectLst/>
                        </a:rPr>
                        <a:t>Returns an unmodifiable collection backed by </a:t>
                      </a:r>
                      <a:r>
                        <a:rPr lang="en-GB" sz="2000" b="1" dirty="0">
                          <a:solidFill>
                            <a:srgbClr val="000000"/>
                          </a:solidFill>
                          <a:effectLst/>
                        </a:rPr>
                        <a:t>c</a:t>
                      </a:r>
                      <a:r>
                        <a:rPr lang="en-GB" sz="2000" dirty="0">
                          <a:solidFill>
                            <a:srgbClr val="000000"/>
                          </a:solidFill>
                          <a:effectLst/>
                        </a:rPr>
                        <a:t>.</a:t>
                      </a:r>
                    </a:p>
                  </a:txBody>
                  <a:tcPr marL="76200" marR="76200" marT="76200" marB="76200"/>
                </a:tc>
                <a:extLst>
                  <a:ext uri="{0D108BD9-81ED-4DB2-BD59-A6C34878D82A}">
                    <a16:rowId xmlns:a16="http://schemas.microsoft.com/office/drawing/2014/main" val="4284331474"/>
                  </a:ext>
                </a:extLst>
              </a:tr>
            </a:tbl>
          </a:graphicData>
        </a:graphic>
      </p:graphicFrame>
    </p:spTree>
    <p:extLst>
      <p:ext uri="{BB962C8B-B14F-4D97-AF65-F5344CB8AC3E}">
        <p14:creationId xmlns:p14="http://schemas.microsoft.com/office/powerpoint/2010/main" val="7306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Algorithms </a:t>
            </a:r>
          </a:p>
        </p:txBody>
      </p:sp>
      <p:graphicFrame>
        <p:nvGraphicFramePr>
          <p:cNvPr id="2" name="Table 4">
            <a:extLst>
              <a:ext uri="{FF2B5EF4-FFF2-40B4-BE49-F238E27FC236}">
                <a16:creationId xmlns:a16="http://schemas.microsoft.com/office/drawing/2014/main" id="{E968DEDA-7E14-CDE6-76D6-7A0EFB49AAB0}"/>
              </a:ext>
            </a:extLst>
          </p:cNvPr>
          <p:cNvGraphicFramePr>
            <a:graphicFrameLocks noGrp="1"/>
          </p:cNvGraphicFramePr>
          <p:nvPr>
            <p:extLst>
              <p:ext uri="{D42A27DB-BD31-4B8C-83A1-F6EECF244321}">
                <p14:modId xmlns:p14="http://schemas.microsoft.com/office/powerpoint/2010/main" val="2125281280"/>
              </p:ext>
            </p:extLst>
          </p:nvPr>
        </p:nvGraphicFramePr>
        <p:xfrm>
          <a:off x="227014" y="1390650"/>
          <a:ext cx="11343617" cy="4324350"/>
        </p:xfrm>
        <a:graphic>
          <a:graphicData uri="http://schemas.openxmlformats.org/drawingml/2006/table">
            <a:tbl>
              <a:tblPr firstRow="1" bandRow="1">
                <a:tableStyleId>{5C22544A-7EE6-4342-B048-85BDC9FD1C3A}</a:tableStyleId>
              </a:tblPr>
              <a:tblGrid>
                <a:gridCol w="911225">
                  <a:extLst>
                    <a:ext uri="{9D8B030D-6E8A-4147-A177-3AD203B41FA5}">
                      <a16:colId xmlns:a16="http://schemas.microsoft.com/office/drawing/2014/main" val="2849242003"/>
                    </a:ext>
                  </a:extLst>
                </a:gridCol>
                <a:gridCol w="10432392">
                  <a:extLst>
                    <a:ext uri="{9D8B030D-6E8A-4147-A177-3AD203B41FA5}">
                      <a16:colId xmlns:a16="http://schemas.microsoft.com/office/drawing/2014/main" val="3473528021"/>
                    </a:ext>
                  </a:extLst>
                </a:gridCol>
              </a:tblGrid>
              <a:tr h="514350">
                <a:tc>
                  <a:txBody>
                    <a:bodyPr/>
                    <a:lstStyle/>
                    <a:p>
                      <a:pPr algn="l" fontAlgn="t"/>
                      <a:r>
                        <a:rPr lang="en-IN" sz="2000">
                          <a:effectLst/>
                        </a:rPr>
                        <a:t>Sr.No.</a:t>
                      </a:r>
                    </a:p>
                  </a:txBody>
                  <a:tcPr marL="76200" marR="76200" marT="76200" marB="76200"/>
                </a:tc>
                <a:tc>
                  <a:txBody>
                    <a:bodyPr/>
                    <a:lstStyle/>
                    <a:p>
                      <a:pPr algn="ctr" fontAlgn="t"/>
                      <a:r>
                        <a:rPr lang="en-IN" sz="2000">
                          <a:effectLst/>
                        </a:rPr>
                        <a:t>Method &amp; Description</a:t>
                      </a:r>
                    </a:p>
                  </a:txBody>
                  <a:tcPr marL="76200" marR="76200" marT="76200" marB="76200"/>
                </a:tc>
                <a:extLst>
                  <a:ext uri="{0D108BD9-81ED-4DB2-BD59-A6C34878D82A}">
                    <a16:rowId xmlns:a16="http://schemas.microsoft.com/office/drawing/2014/main" val="563697207"/>
                  </a:ext>
                </a:extLst>
              </a:tr>
              <a:tr h="514350">
                <a:tc>
                  <a:txBody>
                    <a:bodyPr/>
                    <a:lstStyle/>
                    <a:p>
                      <a:pPr fontAlgn="t"/>
                      <a:r>
                        <a:rPr lang="en-IN" sz="2000">
                          <a:effectLst/>
                        </a:rPr>
                        <a:t>33</a:t>
                      </a:r>
                    </a:p>
                  </a:txBody>
                  <a:tcPr marL="76200" marR="76200" marT="76200" marB="76200"/>
                </a:tc>
                <a:tc>
                  <a:txBody>
                    <a:bodyPr/>
                    <a:lstStyle/>
                    <a:p>
                      <a:pPr algn="just" fontAlgn="t"/>
                      <a:r>
                        <a:rPr lang="en-GB" sz="2000" b="1">
                          <a:solidFill>
                            <a:srgbClr val="000000"/>
                          </a:solidFill>
                          <a:effectLst/>
                        </a:rPr>
                        <a:t>static List unmodifiableList(List list)</a:t>
                      </a:r>
                      <a:endParaRPr lang="en-GB" sz="2000">
                        <a:solidFill>
                          <a:srgbClr val="000000"/>
                        </a:solidFill>
                        <a:effectLst/>
                      </a:endParaRPr>
                    </a:p>
                    <a:p>
                      <a:pPr algn="just" fontAlgn="t"/>
                      <a:r>
                        <a:rPr lang="en-GB" sz="2000">
                          <a:solidFill>
                            <a:srgbClr val="000000"/>
                          </a:solidFill>
                          <a:effectLst/>
                        </a:rPr>
                        <a:t>Returns an unmodifiable list backed by the list.</a:t>
                      </a:r>
                    </a:p>
                  </a:txBody>
                  <a:tcPr marL="76200" marR="76200" marT="76200" marB="76200"/>
                </a:tc>
                <a:extLst>
                  <a:ext uri="{0D108BD9-81ED-4DB2-BD59-A6C34878D82A}">
                    <a16:rowId xmlns:a16="http://schemas.microsoft.com/office/drawing/2014/main" val="2741166781"/>
                  </a:ext>
                </a:extLst>
              </a:tr>
              <a:tr h="514350">
                <a:tc>
                  <a:txBody>
                    <a:bodyPr/>
                    <a:lstStyle/>
                    <a:p>
                      <a:pPr fontAlgn="t"/>
                      <a:r>
                        <a:rPr lang="en-IN" sz="2000">
                          <a:effectLst/>
                        </a:rPr>
                        <a:t>34</a:t>
                      </a:r>
                    </a:p>
                  </a:txBody>
                  <a:tcPr marL="76200" marR="76200" marT="76200" marB="76200"/>
                </a:tc>
                <a:tc>
                  <a:txBody>
                    <a:bodyPr/>
                    <a:lstStyle/>
                    <a:p>
                      <a:pPr algn="just" fontAlgn="t"/>
                      <a:r>
                        <a:rPr lang="en-GB" sz="2000" b="1">
                          <a:solidFill>
                            <a:srgbClr val="000000"/>
                          </a:solidFill>
                          <a:effectLst/>
                        </a:rPr>
                        <a:t>static Map unmodifiableMap(Map m)</a:t>
                      </a:r>
                      <a:endParaRPr lang="en-GB" sz="2000">
                        <a:solidFill>
                          <a:srgbClr val="000000"/>
                        </a:solidFill>
                        <a:effectLst/>
                      </a:endParaRPr>
                    </a:p>
                    <a:p>
                      <a:pPr algn="just" fontAlgn="t"/>
                      <a:r>
                        <a:rPr lang="en-GB" sz="2000">
                          <a:solidFill>
                            <a:srgbClr val="000000"/>
                          </a:solidFill>
                          <a:effectLst/>
                        </a:rPr>
                        <a:t>Returns an unmodifiable map backed by </a:t>
                      </a:r>
                      <a:r>
                        <a:rPr lang="en-GB" sz="2000" b="1">
                          <a:solidFill>
                            <a:srgbClr val="000000"/>
                          </a:solidFill>
                          <a:effectLst/>
                        </a:rPr>
                        <a:t>m</a:t>
                      </a:r>
                      <a:r>
                        <a:rPr lang="en-GB" sz="2000">
                          <a:solidFill>
                            <a:srgbClr val="000000"/>
                          </a:solidFill>
                          <a:effectLst/>
                        </a:rPr>
                        <a:t>.</a:t>
                      </a:r>
                    </a:p>
                  </a:txBody>
                  <a:tcPr marL="76200" marR="76200" marT="76200" marB="76200"/>
                </a:tc>
                <a:extLst>
                  <a:ext uri="{0D108BD9-81ED-4DB2-BD59-A6C34878D82A}">
                    <a16:rowId xmlns:a16="http://schemas.microsoft.com/office/drawing/2014/main" val="1816433647"/>
                  </a:ext>
                </a:extLst>
              </a:tr>
              <a:tr h="514350">
                <a:tc>
                  <a:txBody>
                    <a:bodyPr/>
                    <a:lstStyle/>
                    <a:p>
                      <a:pPr fontAlgn="t"/>
                      <a:r>
                        <a:rPr lang="en-IN" sz="2000">
                          <a:effectLst/>
                        </a:rPr>
                        <a:t>35</a:t>
                      </a:r>
                    </a:p>
                  </a:txBody>
                  <a:tcPr marL="76200" marR="76200" marT="76200" marB="76200"/>
                </a:tc>
                <a:tc>
                  <a:txBody>
                    <a:bodyPr/>
                    <a:lstStyle/>
                    <a:p>
                      <a:pPr algn="just" fontAlgn="t"/>
                      <a:r>
                        <a:rPr lang="en-GB" sz="2000" b="1">
                          <a:solidFill>
                            <a:srgbClr val="000000"/>
                          </a:solidFill>
                          <a:effectLst/>
                        </a:rPr>
                        <a:t>static Set unmodifiableSet(Set s)</a:t>
                      </a:r>
                      <a:endParaRPr lang="en-GB" sz="2000">
                        <a:solidFill>
                          <a:srgbClr val="000000"/>
                        </a:solidFill>
                        <a:effectLst/>
                      </a:endParaRPr>
                    </a:p>
                    <a:p>
                      <a:pPr algn="just" fontAlgn="t"/>
                      <a:r>
                        <a:rPr lang="en-GB" sz="2000">
                          <a:solidFill>
                            <a:srgbClr val="000000"/>
                          </a:solidFill>
                          <a:effectLst/>
                        </a:rPr>
                        <a:t>Returns an unmodifiable set backed by </a:t>
                      </a:r>
                      <a:r>
                        <a:rPr lang="en-GB" sz="2000" b="1">
                          <a:solidFill>
                            <a:srgbClr val="000000"/>
                          </a:solidFill>
                          <a:effectLst/>
                        </a:rPr>
                        <a:t>s</a:t>
                      </a:r>
                      <a:r>
                        <a:rPr lang="en-GB" sz="2000">
                          <a:solidFill>
                            <a:srgbClr val="000000"/>
                          </a:solidFill>
                          <a:effectLst/>
                        </a:rPr>
                        <a:t>.</a:t>
                      </a:r>
                    </a:p>
                  </a:txBody>
                  <a:tcPr marL="76200" marR="76200" marT="76200" marB="76200"/>
                </a:tc>
                <a:extLst>
                  <a:ext uri="{0D108BD9-81ED-4DB2-BD59-A6C34878D82A}">
                    <a16:rowId xmlns:a16="http://schemas.microsoft.com/office/drawing/2014/main" val="251437769"/>
                  </a:ext>
                </a:extLst>
              </a:tr>
              <a:tr h="514350">
                <a:tc>
                  <a:txBody>
                    <a:bodyPr/>
                    <a:lstStyle/>
                    <a:p>
                      <a:pPr fontAlgn="t"/>
                      <a:r>
                        <a:rPr lang="en-IN" sz="2000">
                          <a:effectLst/>
                        </a:rPr>
                        <a:t>36</a:t>
                      </a:r>
                    </a:p>
                  </a:txBody>
                  <a:tcPr marL="76200" marR="76200" marT="76200" marB="76200"/>
                </a:tc>
                <a:tc>
                  <a:txBody>
                    <a:bodyPr/>
                    <a:lstStyle/>
                    <a:p>
                      <a:pPr algn="just" fontAlgn="t"/>
                      <a:r>
                        <a:rPr lang="en-GB" sz="2000" b="1">
                          <a:solidFill>
                            <a:srgbClr val="000000"/>
                          </a:solidFill>
                          <a:effectLst/>
                        </a:rPr>
                        <a:t>static SortedMap unmodifiableSortedMap(SortedMap sm)</a:t>
                      </a:r>
                      <a:endParaRPr lang="en-GB" sz="2000">
                        <a:solidFill>
                          <a:srgbClr val="000000"/>
                        </a:solidFill>
                        <a:effectLst/>
                      </a:endParaRPr>
                    </a:p>
                    <a:p>
                      <a:pPr algn="just" fontAlgn="t"/>
                      <a:r>
                        <a:rPr lang="en-GB" sz="2000">
                          <a:solidFill>
                            <a:srgbClr val="000000"/>
                          </a:solidFill>
                          <a:effectLst/>
                        </a:rPr>
                        <a:t>Returns an unmodifiable sorted map backed by </a:t>
                      </a:r>
                      <a:r>
                        <a:rPr lang="en-GB" sz="2000" b="1">
                          <a:solidFill>
                            <a:srgbClr val="000000"/>
                          </a:solidFill>
                          <a:effectLst/>
                        </a:rPr>
                        <a:t>sm</a:t>
                      </a:r>
                      <a:r>
                        <a:rPr lang="en-GB" sz="2000">
                          <a:solidFill>
                            <a:srgbClr val="000000"/>
                          </a:solidFill>
                          <a:effectLst/>
                        </a:rPr>
                        <a:t>.</a:t>
                      </a:r>
                    </a:p>
                  </a:txBody>
                  <a:tcPr marL="76200" marR="76200" marT="76200" marB="76200"/>
                </a:tc>
                <a:extLst>
                  <a:ext uri="{0D108BD9-81ED-4DB2-BD59-A6C34878D82A}">
                    <a16:rowId xmlns:a16="http://schemas.microsoft.com/office/drawing/2014/main" val="841871845"/>
                  </a:ext>
                </a:extLst>
              </a:tr>
              <a:tr h="514350">
                <a:tc>
                  <a:txBody>
                    <a:bodyPr/>
                    <a:lstStyle/>
                    <a:p>
                      <a:pPr fontAlgn="t"/>
                      <a:r>
                        <a:rPr lang="en-IN" sz="2000">
                          <a:effectLst/>
                        </a:rPr>
                        <a:t>37</a:t>
                      </a:r>
                    </a:p>
                  </a:txBody>
                  <a:tcPr marL="76200" marR="76200" marT="76200" marB="76200"/>
                </a:tc>
                <a:tc>
                  <a:txBody>
                    <a:bodyPr/>
                    <a:lstStyle/>
                    <a:p>
                      <a:pPr algn="just" fontAlgn="t"/>
                      <a:r>
                        <a:rPr lang="en-GB" sz="2000" b="1" dirty="0">
                          <a:solidFill>
                            <a:srgbClr val="000000"/>
                          </a:solidFill>
                          <a:effectLst/>
                        </a:rPr>
                        <a:t>static </a:t>
                      </a:r>
                      <a:r>
                        <a:rPr lang="en-GB" sz="2000" b="1" dirty="0" err="1">
                          <a:solidFill>
                            <a:srgbClr val="000000"/>
                          </a:solidFill>
                          <a:effectLst/>
                        </a:rPr>
                        <a:t>SortedSet</a:t>
                      </a:r>
                      <a:r>
                        <a:rPr lang="en-GB" sz="2000" b="1" dirty="0">
                          <a:solidFill>
                            <a:srgbClr val="000000"/>
                          </a:solidFill>
                          <a:effectLst/>
                        </a:rPr>
                        <a:t> </a:t>
                      </a:r>
                      <a:r>
                        <a:rPr lang="en-GB" sz="2000" b="1" dirty="0" err="1">
                          <a:solidFill>
                            <a:srgbClr val="000000"/>
                          </a:solidFill>
                          <a:effectLst/>
                        </a:rPr>
                        <a:t>unmodifiableSortedSet</a:t>
                      </a:r>
                      <a:r>
                        <a:rPr lang="en-GB" sz="2000" b="1" dirty="0">
                          <a:solidFill>
                            <a:srgbClr val="000000"/>
                          </a:solidFill>
                          <a:effectLst/>
                        </a:rPr>
                        <a:t>(</a:t>
                      </a:r>
                      <a:r>
                        <a:rPr lang="en-GB" sz="2000" b="1" dirty="0" err="1">
                          <a:solidFill>
                            <a:srgbClr val="000000"/>
                          </a:solidFill>
                          <a:effectLst/>
                        </a:rPr>
                        <a:t>SortedSet</a:t>
                      </a:r>
                      <a:r>
                        <a:rPr lang="en-GB" sz="2000" b="1" dirty="0">
                          <a:solidFill>
                            <a:srgbClr val="000000"/>
                          </a:solidFill>
                          <a:effectLst/>
                        </a:rPr>
                        <a:t> ss)</a:t>
                      </a:r>
                      <a:endParaRPr lang="en-GB" sz="2000" dirty="0">
                        <a:solidFill>
                          <a:srgbClr val="000000"/>
                        </a:solidFill>
                        <a:effectLst/>
                      </a:endParaRPr>
                    </a:p>
                    <a:p>
                      <a:pPr algn="just" fontAlgn="t"/>
                      <a:r>
                        <a:rPr lang="en-GB" sz="2000" dirty="0">
                          <a:solidFill>
                            <a:srgbClr val="000000"/>
                          </a:solidFill>
                          <a:effectLst/>
                        </a:rPr>
                        <a:t>Returns an unmodifiable sorted set backed by </a:t>
                      </a:r>
                      <a:r>
                        <a:rPr lang="en-GB" sz="2000" b="1" dirty="0">
                          <a:solidFill>
                            <a:srgbClr val="000000"/>
                          </a:solidFill>
                          <a:effectLst/>
                        </a:rPr>
                        <a:t>ss</a:t>
                      </a:r>
                      <a:r>
                        <a:rPr lang="en-GB" sz="2000" dirty="0">
                          <a:solidFill>
                            <a:srgbClr val="000000"/>
                          </a:solidFill>
                          <a:effectLst/>
                        </a:rPr>
                        <a:t>.</a:t>
                      </a:r>
                    </a:p>
                  </a:txBody>
                  <a:tcPr marL="76200" marR="76200" marT="76200" marB="76200"/>
                </a:tc>
                <a:extLst>
                  <a:ext uri="{0D108BD9-81ED-4DB2-BD59-A6C34878D82A}">
                    <a16:rowId xmlns:a16="http://schemas.microsoft.com/office/drawing/2014/main" val="3153212472"/>
                  </a:ext>
                </a:extLst>
              </a:tr>
            </a:tbl>
          </a:graphicData>
        </a:graphic>
      </p:graphicFrame>
    </p:spTree>
    <p:extLst>
      <p:ext uri="{BB962C8B-B14F-4D97-AF65-F5344CB8AC3E}">
        <p14:creationId xmlns:p14="http://schemas.microsoft.com/office/powerpoint/2010/main" val="12323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Comparable Interface</a:t>
            </a:r>
          </a:p>
        </p:txBody>
      </p:sp>
      <p:sp>
        <p:nvSpPr>
          <p:cNvPr id="4" name="TextBox 3">
            <a:extLst>
              <a:ext uri="{FF2B5EF4-FFF2-40B4-BE49-F238E27FC236}">
                <a16:creationId xmlns:a16="http://schemas.microsoft.com/office/drawing/2014/main" id="{1D23A8CC-C364-3CB0-8289-8B7DEAFB67C0}"/>
              </a:ext>
            </a:extLst>
          </p:cNvPr>
          <p:cNvSpPr txBox="1"/>
          <p:nvPr/>
        </p:nvSpPr>
        <p:spPr>
          <a:xfrm>
            <a:off x="1057723" y="856357"/>
            <a:ext cx="10980289" cy="6001643"/>
          </a:xfrm>
          <a:prstGeom prst="rect">
            <a:avLst/>
          </a:prstGeom>
          <a:noFill/>
        </p:spPr>
        <p:txBody>
          <a:bodyPr wrap="square">
            <a:spAutoFit/>
          </a:bodyPr>
          <a:lstStyle/>
          <a:p>
            <a:r>
              <a:rPr lang="en-IN" b="1" dirty="0"/>
              <a:t>Java provides two interfaces to sort objects using data members of the class:</a:t>
            </a:r>
            <a:r>
              <a:rPr lang="en-IN" dirty="0"/>
              <a:t> </a:t>
            </a:r>
          </a:p>
          <a:p>
            <a:r>
              <a:rPr lang="en-IN" dirty="0"/>
              <a:t> </a:t>
            </a:r>
          </a:p>
          <a:p>
            <a:pPr marL="457200" indent="-457200">
              <a:buFont typeface="+mj-lt"/>
              <a:buAutoNum type="arabicPeriod"/>
            </a:pPr>
            <a:r>
              <a:rPr lang="en-IN" dirty="0"/>
              <a:t>Comparable</a:t>
            </a:r>
          </a:p>
          <a:p>
            <a:pPr marL="457200" indent="-457200">
              <a:buFont typeface="+mj-lt"/>
              <a:buAutoNum type="arabicPeriod"/>
            </a:pPr>
            <a:r>
              <a:rPr lang="en-IN" dirty="0"/>
              <a:t>Comparator</a:t>
            </a:r>
          </a:p>
          <a:p>
            <a:r>
              <a:rPr lang="en-IN" dirty="0"/>
              <a:t> </a:t>
            </a:r>
          </a:p>
          <a:p>
            <a:r>
              <a:rPr lang="en-IN" b="1" dirty="0"/>
              <a:t>Using Comparable Interface</a:t>
            </a:r>
          </a:p>
          <a:p>
            <a:endParaRPr lang="en-IN" dirty="0"/>
          </a:p>
          <a:p>
            <a:r>
              <a:rPr lang="en-IN" dirty="0"/>
              <a:t>A comparable object is capable of comparing itself with another object. </a:t>
            </a:r>
          </a:p>
          <a:p>
            <a:r>
              <a:rPr lang="en-IN" dirty="0"/>
              <a:t>The class itself must implements the </a:t>
            </a:r>
            <a:r>
              <a:rPr lang="en-IN" dirty="0" err="1"/>
              <a:t>java.lang.Comparable</a:t>
            </a:r>
            <a:r>
              <a:rPr lang="en-IN" dirty="0"/>
              <a:t> interface to compare its instances. </a:t>
            </a:r>
          </a:p>
          <a:p>
            <a:endParaRPr lang="en-IN" dirty="0"/>
          </a:p>
          <a:p>
            <a:r>
              <a:rPr lang="en-IN" b="1" dirty="0"/>
              <a:t>Example:</a:t>
            </a:r>
          </a:p>
          <a:p>
            <a:r>
              <a:rPr lang="en-IN" dirty="0"/>
              <a:t>Consider a Movie class that has members like, rating, name, year. </a:t>
            </a:r>
          </a:p>
          <a:p>
            <a:r>
              <a:rPr lang="en-IN" dirty="0"/>
              <a:t>Suppose we wish to sort a list of Movies based on year of release. </a:t>
            </a:r>
          </a:p>
          <a:p>
            <a:r>
              <a:rPr lang="en-IN" dirty="0"/>
              <a:t>We can implement the Comparable interface with the Movie class, and we override the method </a:t>
            </a:r>
            <a:r>
              <a:rPr lang="en-IN" dirty="0" err="1"/>
              <a:t>compareTo</a:t>
            </a:r>
            <a:r>
              <a:rPr lang="en-IN" dirty="0"/>
              <a:t>() of Comparable interface. </a:t>
            </a:r>
          </a:p>
        </p:txBody>
      </p:sp>
    </p:spTree>
    <p:extLst>
      <p:ext uri="{BB962C8B-B14F-4D97-AF65-F5344CB8AC3E}">
        <p14:creationId xmlns:p14="http://schemas.microsoft.com/office/powerpoint/2010/main" val="19426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Comparator Interface</a:t>
            </a:r>
          </a:p>
        </p:txBody>
      </p:sp>
      <p:sp>
        <p:nvSpPr>
          <p:cNvPr id="4" name="TextBox 3">
            <a:extLst>
              <a:ext uri="{FF2B5EF4-FFF2-40B4-BE49-F238E27FC236}">
                <a16:creationId xmlns:a16="http://schemas.microsoft.com/office/drawing/2014/main" id="{1D23A8CC-C364-3CB0-8289-8B7DEAFB67C0}"/>
              </a:ext>
            </a:extLst>
          </p:cNvPr>
          <p:cNvSpPr txBox="1"/>
          <p:nvPr/>
        </p:nvSpPr>
        <p:spPr>
          <a:xfrm>
            <a:off x="1057723" y="856357"/>
            <a:ext cx="10980289" cy="5632311"/>
          </a:xfrm>
          <a:prstGeom prst="rect">
            <a:avLst/>
          </a:prstGeom>
          <a:noFill/>
        </p:spPr>
        <p:txBody>
          <a:bodyPr wrap="square">
            <a:spAutoFit/>
          </a:bodyPr>
          <a:lstStyle/>
          <a:p>
            <a:r>
              <a:rPr lang="en-GB" b="1" dirty="0"/>
              <a:t>Using Comparator</a:t>
            </a:r>
          </a:p>
          <a:p>
            <a:endParaRPr lang="en-GB" dirty="0"/>
          </a:p>
          <a:p>
            <a:r>
              <a:rPr lang="en-GB" dirty="0"/>
              <a:t>Unlike Comparable, Comparator is external to the element type we are comparing. It’s a separate class. We create multiple separate classes (that implement Comparator) to compare by different members.</a:t>
            </a:r>
          </a:p>
          <a:p>
            <a:r>
              <a:rPr lang="en-GB" dirty="0"/>
              <a:t>Collections class has a second sort() method and it takes Comparator. The sort() method invokes the compare() to sort objects.</a:t>
            </a:r>
          </a:p>
          <a:p>
            <a:endParaRPr lang="en-GB" dirty="0"/>
          </a:p>
          <a:p>
            <a:r>
              <a:rPr lang="en-GB" b="1" dirty="0"/>
              <a:t>To compare objects: </a:t>
            </a:r>
          </a:p>
          <a:p>
            <a:endParaRPr lang="en-GB" dirty="0"/>
          </a:p>
          <a:p>
            <a:pPr marL="457200" indent="-457200">
              <a:buFont typeface="+mj-lt"/>
              <a:buAutoNum type="arabicPeriod"/>
            </a:pPr>
            <a:r>
              <a:rPr lang="en-GB" dirty="0"/>
              <a:t>Create a class that implements Comparator (and thus the compare() method that does the work previously done by </a:t>
            </a:r>
            <a:r>
              <a:rPr lang="en-GB" dirty="0" err="1"/>
              <a:t>compareTo</a:t>
            </a:r>
            <a:r>
              <a:rPr lang="en-GB" dirty="0"/>
              <a:t>()).</a:t>
            </a:r>
          </a:p>
          <a:p>
            <a:pPr marL="457200" indent="-457200">
              <a:buFont typeface="+mj-lt"/>
              <a:buAutoNum type="arabicPeriod"/>
            </a:pPr>
            <a:r>
              <a:rPr lang="en-GB" dirty="0"/>
              <a:t>Make an instance of the Comparator class.</a:t>
            </a:r>
          </a:p>
          <a:p>
            <a:pPr marL="457200" indent="-457200">
              <a:buFont typeface="+mj-lt"/>
              <a:buAutoNum type="arabicPeriod"/>
            </a:pPr>
            <a:r>
              <a:rPr lang="en-GB" dirty="0"/>
              <a:t>Call the overloaded sort() method, giving it both the list and the instance of the class that implements Comparator.</a:t>
            </a:r>
            <a:endParaRPr lang="en-IN" dirty="0"/>
          </a:p>
        </p:txBody>
      </p:sp>
    </p:spTree>
    <p:extLst>
      <p:ext uri="{BB962C8B-B14F-4D97-AF65-F5344CB8AC3E}">
        <p14:creationId xmlns:p14="http://schemas.microsoft.com/office/powerpoint/2010/main" val="3277306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Collection Interface</a:t>
            </a:r>
          </a:p>
        </p:txBody>
      </p:sp>
      <p:graphicFrame>
        <p:nvGraphicFramePr>
          <p:cNvPr id="2" name="Table 1">
            <a:extLst>
              <a:ext uri="{FF2B5EF4-FFF2-40B4-BE49-F238E27FC236}">
                <a16:creationId xmlns:a16="http://schemas.microsoft.com/office/drawing/2014/main" id="{1D931044-3713-1B7C-FFF0-AD23EF0E3890}"/>
              </a:ext>
            </a:extLst>
          </p:cNvPr>
          <p:cNvGraphicFramePr>
            <a:graphicFrameLocks noGrp="1"/>
          </p:cNvGraphicFramePr>
          <p:nvPr>
            <p:extLst>
              <p:ext uri="{D42A27DB-BD31-4B8C-83A1-F6EECF244321}">
                <p14:modId xmlns:p14="http://schemas.microsoft.com/office/powerpoint/2010/main" val="246619658"/>
              </p:ext>
            </p:extLst>
          </p:nvPr>
        </p:nvGraphicFramePr>
        <p:xfrm>
          <a:off x="227011" y="838200"/>
          <a:ext cx="11734801" cy="5797691"/>
        </p:xfrm>
        <a:graphic>
          <a:graphicData uri="http://schemas.openxmlformats.org/drawingml/2006/table">
            <a:tbl>
              <a:tblPr/>
              <a:tblGrid>
                <a:gridCol w="5917704">
                  <a:extLst>
                    <a:ext uri="{9D8B030D-6E8A-4147-A177-3AD203B41FA5}">
                      <a16:colId xmlns:a16="http://schemas.microsoft.com/office/drawing/2014/main" val="4282848019"/>
                    </a:ext>
                  </a:extLst>
                </a:gridCol>
                <a:gridCol w="5817097">
                  <a:extLst>
                    <a:ext uri="{9D8B030D-6E8A-4147-A177-3AD203B41FA5}">
                      <a16:colId xmlns:a16="http://schemas.microsoft.com/office/drawing/2014/main" val="1480014025"/>
                    </a:ext>
                  </a:extLst>
                </a:gridCol>
              </a:tblGrid>
              <a:tr h="272149">
                <a:tc>
                  <a:txBody>
                    <a:bodyPr/>
                    <a:lstStyle/>
                    <a:p>
                      <a:pPr algn="l" fontAlgn="t"/>
                      <a:r>
                        <a:rPr lang="en-IN" sz="2000" dirty="0">
                          <a:solidFill>
                            <a:schemeClr val="bg1"/>
                          </a:solidFill>
                          <a:effectLst/>
                          <a:latin typeface="+mn-lt"/>
                        </a:rPr>
                        <a:t>Method</a:t>
                      </a:r>
                    </a:p>
                  </a:txBody>
                  <a:tcPr marL="18913" marR="18913" marT="18913" marB="18913">
                    <a:lnL w="9525" cap="flat" cmpd="sng" algn="ctr">
                      <a:solidFill>
                        <a:srgbClr val="009F99"/>
                      </a:solidFill>
                      <a:prstDash val="solid"/>
                      <a:round/>
                      <a:headEnd type="none" w="med" len="med"/>
                      <a:tailEnd type="none" w="med" len="med"/>
                    </a:lnL>
                    <a:lnR w="9525" cap="flat" cmpd="sng" algn="ctr">
                      <a:solidFill>
                        <a:srgbClr val="009F99"/>
                      </a:solidFill>
                      <a:prstDash val="solid"/>
                      <a:round/>
                      <a:headEnd type="none" w="med" len="med"/>
                      <a:tailEnd type="none" w="med" len="med"/>
                    </a:lnR>
                    <a:lnT w="9525" cap="flat" cmpd="sng" algn="ctr">
                      <a:solidFill>
                        <a:srgbClr val="009F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l" fontAlgn="t"/>
                      <a:r>
                        <a:rPr lang="en-IN" sz="2000" dirty="0">
                          <a:solidFill>
                            <a:schemeClr val="bg1"/>
                          </a:solidFill>
                          <a:effectLst/>
                          <a:latin typeface="+mn-lt"/>
                        </a:rPr>
                        <a:t>Description</a:t>
                      </a:r>
                    </a:p>
                  </a:txBody>
                  <a:tcPr marL="18913" marR="18913" marT="18913" marB="18913">
                    <a:lnL w="9525" cap="flat" cmpd="sng" algn="ctr">
                      <a:solidFill>
                        <a:srgbClr val="009F99"/>
                      </a:solidFill>
                      <a:prstDash val="solid"/>
                      <a:round/>
                      <a:headEnd type="none" w="med" len="med"/>
                      <a:tailEnd type="none" w="med" len="med"/>
                    </a:lnL>
                    <a:lnR w="9525" cap="flat" cmpd="sng" algn="ctr">
                      <a:solidFill>
                        <a:srgbClr val="009F99"/>
                      </a:solidFill>
                      <a:prstDash val="solid"/>
                      <a:round/>
                      <a:headEnd type="none" w="med" len="med"/>
                      <a:tailEnd type="none" w="med" len="med"/>
                    </a:lnR>
                    <a:lnT w="9525" cap="flat" cmpd="sng" algn="ctr">
                      <a:solidFill>
                        <a:srgbClr val="009F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79538446"/>
                  </a:ext>
                </a:extLst>
              </a:tr>
              <a:tr h="337113">
                <a:tc>
                  <a:txBody>
                    <a:bodyPr/>
                    <a:lstStyle/>
                    <a:p>
                      <a:pPr algn="just" fontAlgn="t"/>
                      <a:r>
                        <a:rPr lang="en-IN" sz="2000" dirty="0">
                          <a:solidFill>
                            <a:srgbClr val="333333"/>
                          </a:solidFill>
                          <a:effectLst/>
                          <a:latin typeface="+mn-lt"/>
                        </a:rPr>
                        <a:t>public </a:t>
                      </a:r>
                      <a:r>
                        <a:rPr lang="en-IN" sz="2000" dirty="0" err="1">
                          <a:solidFill>
                            <a:srgbClr val="333333"/>
                          </a:solidFill>
                          <a:effectLst/>
                          <a:latin typeface="+mn-lt"/>
                        </a:rPr>
                        <a:t>boolean</a:t>
                      </a:r>
                      <a:r>
                        <a:rPr lang="en-IN" sz="2000" dirty="0">
                          <a:solidFill>
                            <a:srgbClr val="333333"/>
                          </a:solidFill>
                          <a:effectLst/>
                          <a:latin typeface="+mn-lt"/>
                        </a:rPr>
                        <a:t> add(E e)</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It is used to insert an element in this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8080081"/>
                  </a:ext>
                </a:extLst>
              </a:tr>
              <a:tr h="497381">
                <a:tc>
                  <a:txBody>
                    <a:bodyPr/>
                    <a:lstStyle/>
                    <a:p>
                      <a:pPr algn="just" fontAlgn="t"/>
                      <a:r>
                        <a:rPr lang="en-GB" sz="2000">
                          <a:solidFill>
                            <a:srgbClr val="333333"/>
                          </a:solidFill>
                          <a:effectLst/>
                          <a:latin typeface="+mn-lt"/>
                        </a:rPr>
                        <a:t>public boolean addAll(Collection&lt;? extends E&gt; c)</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It is used to insert the specified collection elements in the invoking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54266658"/>
                  </a:ext>
                </a:extLst>
              </a:tr>
              <a:tr h="337113">
                <a:tc>
                  <a:txBody>
                    <a:bodyPr/>
                    <a:lstStyle/>
                    <a:p>
                      <a:pPr algn="just" fontAlgn="t"/>
                      <a:r>
                        <a:rPr lang="en-GB" sz="2000">
                          <a:solidFill>
                            <a:srgbClr val="333333"/>
                          </a:solidFill>
                          <a:effectLst/>
                          <a:latin typeface="+mn-lt"/>
                        </a:rPr>
                        <a:t>public boolean remove(Object element)</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is used to delete an element from the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95415930"/>
                  </a:ext>
                </a:extLst>
              </a:tr>
              <a:tr h="497381">
                <a:tc>
                  <a:txBody>
                    <a:bodyPr/>
                    <a:lstStyle/>
                    <a:p>
                      <a:pPr algn="just" fontAlgn="t"/>
                      <a:r>
                        <a:rPr lang="en-GB" sz="2000">
                          <a:solidFill>
                            <a:srgbClr val="333333"/>
                          </a:solidFill>
                          <a:effectLst/>
                          <a:latin typeface="+mn-lt"/>
                        </a:rPr>
                        <a:t>public boolean removeAll(Collection&lt;?&gt; c)</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It is used to delete all the elements of the specified collection from the invoking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74087330"/>
                  </a:ext>
                </a:extLst>
              </a:tr>
              <a:tr h="497381">
                <a:tc>
                  <a:txBody>
                    <a:bodyPr/>
                    <a:lstStyle/>
                    <a:p>
                      <a:pPr algn="just" fontAlgn="t"/>
                      <a:r>
                        <a:rPr lang="en-IN" sz="2000" dirty="0">
                          <a:solidFill>
                            <a:srgbClr val="333333"/>
                          </a:solidFill>
                          <a:effectLst/>
                          <a:latin typeface="+mn-lt"/>
                        </a:rPr>
                        <a:t>default </a:t>
                      </a:r>
                      <a:r>
                        <a:rPr lang="en-IN" sz="2000" dirty="0" err="1">
                          <a:solidFill>
                            <a:srgbClr val="333333"/>
                          </a:solidFill>
                          <a:effectLst/>
                          <a:latin typeface="+mn-lt"/>
                        </a:rPr>
                        <a:t>boolean</a:t>
                      </a:r>
                      <a:r>
                        <a:rPr lang="en-IN" sz="2000" dirty="0">
                          <a:solidFill>
                            <a:srgbClr val="333333"/>
                          </a:solidFill>
                          <a:effectLst/>
                          <a:latin typeface="+mn-lt"/>
                        </a:rPr>
                        <a:t> </a:t>
                      </a:r>
                      <a:r>
                        <a:rPr lang="en-IN" sz="2000" dirty="0" err="1">
                          <a:solidFill>
                            <a:srgbClr val="333333"/>
                          </a:solidFill>
                          <a:effectLst/>
                          <a:latin typeface="+mn-lt"/>
                        </a:rPr>
                        <a:t>removeIf</a:t>
                      </a:r>
                      <a:r>
                        <a:rPr lang="en-IN" sz="2000" dirty="0">
                          <a:solidFill>
                            <a:srgbClr val="333333"/>
                          </a:solidFill>
                          <a:effectLst/>
                          <a:latin typeface="+mn-lt"/>
                        </a:rPr>
                        <a:t>(Predicate&lt;? super E&gt; filter)</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is used to delete all the elements of the collection that satisfy the specified predicate.</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9756184"/>
                  </a:ext>
                </a:extLst>
              </a:tr>
              <a:tr h="497381">
                <a:tc>
                  <a:txBody>
                    <a:bodyPr/>
                    <a:lstStyle/>
                    <a:p>
                      <a:pPr algn="just" fontAlgn="t"/>
                      <a:r>
                        <a:rPr lang="en-GB" sz="2000" dirty="0">
                          <a:solidFill>
                            <a:srgbClr val="333333"/>
                          </a:solidFill>
                          <a:effectLst/>
                          <a:latin typeface="+mn-lt"/>
                        </a:rPr>
                        <a:t>public </a:t>
                      </a:r>
                      <a:r>
                        <a:rPr lang="en-GB" sz="2000" dirty="0" err="1">
                          <a:solidFill>
                            <a:srgbClr val="333333"/>
                          </a:solidFill>
                          <a:effectLst/>
                          <a:latin typeface="+mn-lt"/>
                        </a:rPr>
                        <a:t>boolean</a:t>
                      </a:r>
                      <a:r>
                        <a:rPr lang="en-GB" sz="2000" dirty="0">
                          <a:solidFill>
                            <a:srgbClr val="333333"/>
                          </a:solidFill>
                          <a:effectLst/>
                          <a:latin typeface="+mn-lt"/>
                        </a:rPr>
                        <a:t> </a:t>
                      </a:r>
                      <a:r>
                        <a:rPr lang="en-GB" sz="2000" dirty="0" err="1">
                          <a:solidFill>
                            <a:srgbClr val="333333"/>
                          </a:solidFill>
                          <a:effectLst/>
                          <a:latin typeface="+mn-lt"/>
                        </a:rPr>
                        <a:t>retainAll</a:t>
                      </a:r>
                      <a:r>
                        <a:rPr lang="en-GB" sz="2000" dirty="0">
                          <a:solidFill>
                            <a:srgbClr val="333333"/>
                          </a:solidFill>
                          <a:effectLst/>
                          <a:latin typeface="+mn-lt"/>
                        </a:rPr>
                        <a:t>(Collection&lt;?&gt; c)</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n-lt"/>
                        </a:rPr>
                        <a:t>It is used to delete all the elements of invoking collection except the specified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61001477"/>
                  </a:ext>
                </a:extLst>
              </a:tr>
              <a:tr h="337113">
                <a:tc>
                  <a:txBody>
                    <a:bodyPr/>
                    <a:lstStyle/>
                    <a:p>
                      <a:pPr algn="just" fontAlgn="t"/>
                      <a:r>
                        <a:rPr lang="en-IN" sz="2000" dirty="0">
                          <a:solidFill>
                            <a:srgbClr val="333333"/>
                          </a:solidFill>
                          <a:effectLst/>
                          <a:latin typeface="+mn-lt"/>
                        </a:rPr>
                        <a:t>public int size()</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returns the total number of elements in the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8511416"/>
                  </a:ext>
                </a:extLst>
              </a:tr>
              <a:tr h="337113">
                <a:tc>
                  <a:txBody>
                    <a:bodyPr/>
                    <a:lstStyle/>
                    <a:p>
                      <a:pPr algn="just" fontAlgn="t"/>
                      <a:r>
                        <a:rPr lang="en-IN" sz="2000">
                          <a:solidFill>
                            <a:srgbClr val="333333"/>
                          </a:solidFill>
                          <a:effectLst/>
                          <a:latin typeface="+mn-lt"/>
                        </a:rPr>
                        <a:t>public void clear()</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n-lt"/>
                        </a:rPr>
                        <a:t>It removes the total number of elements from the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6032295"/>
                  </a:ext>
                </a:extLst>
              </a:tr>
              <a:tr h="337113">
                <a:tc>
                  <a:txBody>
                    <a:bodyPr/>
                    <a:lstStyle/>
                    <a:p>
                      <a:pPr algn="just" fontAlgn="t"/>
                      <a:r>
                        <a:rPr lang="en-IN" sz="2000">
                          <a:solidFill>
                            <a:srgbClr val="333333"/>
                          </a:solidFill>
                          <a:effectLst/>
                          <a:latin typeface="+mn-lt"/>
                        </a:rPr>
                        <a:t>public boolean contains(Object element)</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It is used to search an element.</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39547711"/>
                  </a:ext>
                </a:extLst>
              </a:tr>
              <a:tr h="337113">
                <a:tc>
                  <a:txBody>
                    <a:bodyPr/>
                    <a:lstStyle/>
                    <a:p>
                      <a:pPr algn="just" fontAlgn="t"/>
                      <a:r>
                        <a:rPr lang="en-GB" sz="2000" dirty="0">
                          <a:solidFill>
                            <a:srgbClr val="333333"/>
                          </a:solidFill>
                          <a:effectLst/>
                          <a:latin typeface="+mn-lt"/>
                        </a:rPr>
                        <a:t>public </a:t>
                      </a:r>
                      <a:r>
                        <a:rPr lang="en-GB" sz="2000" dirty="0" err="1">
                          <a:solidFill>
                            <a:srgbClr val="333333"/>
                          </a:solidFill>
                          <a:effectLst/>
                          <a:latin typeface="+mn-lt"/>
                        </a:rPr>
                        <a:t>boolean</a:t>
                      </a:r>
                      <a:r>
                        <a:rPr lang="en-GB" sz="2000" dirty="0">
                          <a:solidFill>
                            <a:srgbClr val="333333"/>
                          </a:solidFill>
                          <a:effectLst/>
                          <a:latin typeface="+mn-lt"/>
                        </a:rPr>
                        <a:t> </a:t>
                      </a:r>
                      <a:r>
                        <a:rPr lang="en-GB" sz="2000" dirty="0" err="1">
                          <a:solidFill>
                            <a:srgbClr val="333333"/>
                          </a:solidFill>
                          <a:effectLst/>
                          <a:latin typeface="+mn-lt"/>
                        </a:rPr>
                        <a:t>containsAll</a:t>
                      </a:r>
                      <a:r>
                        <a:rPr lang="en-GB" sz="2000" dirty="0">
                          <a:solidFill>
                            <a:srgbClr val="333333"/>
                          </a:solidFill>
                          <a:effectLst/>
                          <a:latin typeface="+mn-lt"/>
                        </a:rPr>
                        <a:t>(Collection&lt;?&gt; c)</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It is used to search the specified collection in the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73671870"/>
                  </a:ext>
                </a:extLst>
              </a:tr>
            </a:tbl>
          </a:graphicData>
        </a:graphic>
      </p:graphicFrame>
    </p:spTree>
    <p:extLst>
      <p:ext uri="{BB962C8B-B14F-4D97-AF65-F5344CB8AC3E}">
        <p14:creationId xmlns:p14="http://schemas.microsoft.com/office/powerpoint/2010/main" val="2409342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Comparable VS Comparator </a:t>
            </a:r>
          </a:p>
        </p:txBody>
      </p:sp>
      <p:sp>
        <p:nvSpPr>
          <p:cNvPr id="5" name="TextBox 4">
            <a:extLst>
              <a:ext uri="{FF2B5EF4-FFF2-40B4-BE49-F238E27FC236}">
                <a16:creationId xmlns:a16="http://schemas.microsoft.com/office/drawing/2014/main" id="{F1FE7CFC-DA6A-D533-746F-DF40CF41444E}"/>
              </a:ext>
            </a:extLst>
          </p:cNvPr>
          <p:cNvSpPr txBox="1"/>
          <p:nvPr/>
        </p:nvSpPr>
        <p:spPr>
          <a:xfrm>
            <a:off x="1141412" y="762001"/>
            <a:ext cx="10301389" cy="830997"/>
          </a:xfrm>
          <a:prstGeom prst="rect">
            <a:avLst/>
          </a:prstGeom>
          <a:noFill/>
        </p:spPr>
        <p:txBody>
          <a:bodyPr wrap="square">
            <a:spAutoFit/>
          </a:bodyPr>
          <a:lstStyle/>
          <a:p>
            <a:r>
              <a:rPr lang="en-IN" dirty="0"/>
              <a:t>Comparable and Comparator both are interfaces and can be used to sort collection elements.</a:t>
            </a:r>
          </a:p>
        </p:txBody>
      </p:sp>
      <p:graphicFrame>
        <p:nvGraphicFramePr>
          <p:cNvPr id="6" name="Table 5">
            <a:extLst>
              <a:ext uri="{FF2B5EF4-FFF2-40B4-BE49-F238E27FC236}">
                <a16:creationId xmlns:a16="http://schemas.microsoft.com/office/drawing/2014/main" id="{4FF1FB8D-6414-EBF8-1916-E9687450ECF7}"/>
              </a:ext>
            </a:extLst>
          </p:cNvPr>
          <p:cNvGraphicFramePr>
            <a:graphicFrameLocks noGrp="1"/>
          </p:cNvGraphicFramePr>
          <p:nvPr>
            <p:extLst>
              <p:ext uri="{D42A27DB-BD31-4B8C-83A1-F6EECF244321}">
                <p14:modId xmlns:p14="http://schemas.microsoft.com/office/powerpoint/2010/main" val="4030377610"/>
              </p:ext>
            </p:extLst>
          </p:nvPr>
        </p:nvGraphicFramePr>
        <p:xfrm>
          <a:off x="531812" y="1752600"/>
          <a:ext cx="11052000" cy="4915760"/>
        </p:xfrm>
        <a:graphic>
          <a:graphicData uri="http://schemas.openxmlformats.org/drawingml/2006/table">
            <a:tbl>
              <a:tblPr bandRow="1"/>
              <a:tblGrid>
                <a:gridCol w="5677398">
                  <a:extLst>
                    <a:ext uri="{9D8B030D-6E8A-4147-A177-3AD203B41FA5}">
                      <a16:colId xmlns:a16="http://schemas.microsoft.com/office/drawing/2014/main" val="3516492272"/>
                    </a:ext>
                  </a:extLst>
                </a:gridCol>
                <a:gridCol w="5374602">
                  <a:extLst>
                    <a:ext uri="{9D8B030D-6E8A-4147-A177-3AD203B41FA5}">
                      <a16:colId xmlns:a16="http://schemas.microsoft.com/office/drawing/2014/main" val="294443981"/>
                    </a:ext>
                  </a:extLst>
                </a:gridCol>
              </a:tblGrid>
              <a:tr h="268132">
                <a:tc>
                  <a:txBody>
                    <a:bodyPr/>
                    <a:lstStyle/>
                    <a:p>
                      <a:pPr algn="l" fontAlgn="t"/>
                      <a:r>
                        <a:rPr lang="en-IN" sz="2000">
                          <a:solidFill>
                            <a:schemeClr val="bg1"/>
                          </a:solidFill>
                          <a:effectLst/>
                          <a:latin typeface="+mn-lt"/>
                        </a:rPr>
                        <a:t>Comparable</a:t>
                      </a:r>
                    </a:p>
                  </a:txBody>
                  <a:tcPr marL="51564" marR="51564" marT="51564" marB="51564">
                    <a:lnL w="9525" cap="flat" cmpd="sng" algn="ctr">
                      <a:solidFill>
                        <a:srgbClr val="D09C43"/>
                      </a:solidFill>
                      <a:prstDash val="solid"/>
                      <a:round/>
                      <a:headEnd type="none" w="med" len="med"/>
                      <a:tailEnd type="none" w="med" len="med"/>
                    </a:lnL>
                    <a:lnR w="9525" cap="flat" cmpd="sng" algn="ctr">
                      <a:solidFill>
                        <a:srgbClr val="D09C43"/>
                      </a:solidFill>
                      <a:prstDash val="solid"/>
                      <a:round/>
                      <a:headEnd type="none" w="med" len="med"/>
                      <a:tailEnd type="none" w="med" len="med"/>
                    </a:lnR>
                    <a:lnT w="9525" cap="flat" cmpd="sng" algn="ctr">
                      <a:solidFill>
                        <a:srgbClr val="D09C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tc>
                  <a:txBody>
                    <a:bodyPr/>
                    <a:lstStyle/>
                    <a:p>
                      <a:pPr algn="l" fontAlgn="t"/>
                      <a:r>
                        <a:rPr lang="en-IN" sz="2000" dirty="0">
                          <a:solidFill>
                            <a:schemeClr val="bg1"/>
                          </a:solidFill>
                          <a:effectLst/>
                          <a:latin typeface="+mn-lt"/>
                        </a:rPr>
                        <a:t>Comparator</a:t>
                      </a:r>
                    </a:p>
                  </a:txBody>
                  <a:tcPr marL="51564" marR="51564" marT="51564" marB="51564">
                    <a:lnL w="9525" cap="flat" cmpd="sng" algn="ctr">
                      <a:solidFill>
                        <a:srgbClr val="D09C43"/>
                      </a:solidFill>
                      <a:prstDash val="solid"/>
                      <a:round/>
                      <a:headEnd type="none" w="med" len="med"/>
                      <a:tailEnd type="none" w="med" len="med"/>
                    </a:lnL>
                    <a:lnR w="9525" cap="flat" cmpd="sng" algn="ctr">
                      <a:solidFill>
                        <a:srgbClr val="D09C43"/>
                      </a:solidFill>
                      <a:prstDash val="solid"/>
                      <a:round/>
                      <a:headEnd type="none" w="med" len="med"/>
                      <a:tailEnd type="none" w="med" len="med"/>
                    </a:lnR>
                    <a:lnT w="9525" cap="flat" cmpd="sng" algn="ctr">
                      <a:solidFill>
                        <a:srgbClr val="D09C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solidFill>
                  </a:tcPr>
                </a:tc>
                <a:extLst>
                  <a:ext uri="{0D108BD9-81ED-4DB2-BD59-A6C34878D82A}">
                    <a16:rowId xmlns:a16="http://schemas.microsoft.com/office/drawing/2014/main" val="4132029098"/>
                  </a:ext>
                </a:extLst>
              </a:tr>
              <a:tr h="1388788">
                <a:tc>
                  <a:txBody>
                    <a:bodyPr/>
                    <a:lstStyle/>
                    <a:p>
                      <a:pPr algn="just" fontAlgn="t"/>
                      <a:r>
                        <a:rPr lang="en-GB" sz="2000" dirty="0">
                          <a:solidFill>
                            <a:srgbClr val="333333"/>
                          </a:solidFill>
                          <a:effectLst/>
                          <a:latin typeface="+mn-lt"/>
                        </a:rPr>
                        <a:t>1) Comparable provides a </a:t>
                      </a:r>
                      <a:r>
                        <a:rPr lang="en-GB" sz="2000" b="1" dirty="0">
                          <a:solidFill>
                            <a:srgbClr val="333333"/>
                          </a:solidFill>
                          <a:effectLst/>
                          <a:latin typeface="+mn-lt"/>
                        </a:rPr>
                        <a:t>single sorting sequence</a:t>
                      </a:r>
                      <a:r>
                        <a:rPr lang="en-GB" sz="2000" dirty="0">
                          <a:solidFill>
                            <a:srgbClr val="333333"/>
                          </a:solidFill>
                          <a:effectLst/>
                          <a:latin typeface="+mn-lt"/>
                        </a:rPr>
                        <a:t>. In other words, we can sort the collection on the basis of a single element such as id, name, and price.</a:t>
                      </a:r>
                    </a:p>
                  </a:txBody>
                  <a:tcPr marL="34376" marR="34376" marT="34376" marB="3437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The Comparator provides </a:t>
                      </a:r>
                      <a:r>
                        <a:rPr lang="en-GB" sz="2000" b="1" dirty="0">
                          <a:solidFill>
                            <a:srgbClr val="333333"/>
                          </a:solidFill>
                          <a:effectLst/>
                          <a:latin typeface="+mn-lt"/>
                        </a:rPr>
                        <a:t>multiple sorting sequences</a:t>
                      </a:r>
                      <a:r>
                        <a:rPr lang="en-GB" sz="2000" dirty="0">
                          <a:solidFill>
                            <a:srgbClr val="333333"/>
                          </a:solidFill>
                          <a:effectLst/>
                          <a:latin typeface="+mn-lt"/>
                        </a:rPr>
                        <a:t>. In other words, we can sort the collection on the basis of multiple elements such as id, name, and price etc.</a:t>
                      </a:r>
                    </a:p>
                  </a:txBody>
                  <a:tcPr marL="34376" marR="34376" marT="34376" marB="3437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0901954"/>
                  </a:ext>
                </a:extLst>
              </a:tr>
              <a:tr h="728770">
                <a:tc>
                  <a:txBody>
                    <a:bodyPr/>
                    <a:lstStyle/>
                    <a:p>
                      <a:pPr algn="just" fontAlgn="t"/>
                      <a:r>
                        <a:rPr lang="en-GB" sz="2000">
                          <a:solidFill>
                            <a:srgbClr val="333333"/>
                          </a:solidFill>
                          <a:effectLst/>
                          <a:latin typeface="+mn-lt"/>
                        </a:rPr>
                        <a:t>2) Comparable </a:t>
                      </a:r>
                      <a:r>
                        <a:rPr lang="en-GB" sz="2000" b="1">
                          <a:solidFill>
                            <a:srgbClr val="333333"/>
                          </a:solidFill>
                          <a:effectLst/>
                          <a:latin typeface="+mn-lt"/>
                        </a:rPr>
                        <a:t>affects the original class</a:t>
                      </a:r>
                      <a:r>
                        <a:rPr lang="en-GB" sz="2000">
                          <a:solidFill>
                            <a:srgbClr val="333333"/>
                          </a:solidFill>
                          <a:effectLst/>
                          <a:latin typeface="+mn-lt"/>
                        </a:rPr>
                        <a:t>, i.e., the actual class is modified.</a:t>
                      </a:r>
                    </a:p>
                  </a:txBody>
                  <a:tcPr marL="34376" marR="34376" marT="34376" marB="3437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Comparator </a:t>
                      </a:r>
                      <a:r>
                        <a:rPr lang="en-GB" sz="2000" b="1" dirty="0">
                          <a:solidFill>
                            <a:srgbClr val="333333"/>
                          </a:solidFill>
                          <a:effectLst/>
                          <a:latin typeface="+mn-lt"/>
                        </a:rPr>
                        <a:t>doesn't affect the original class</a:t>
                      </a:r>
                      <a:r>
                        <a:rPr lang="en-GB" sz="2000" dirty="0">
                          <a:solidFill>
                            <a:srgbClr val="333333"/>
                          </a:solidFill>
                          <a:effectLst/>
                          <a:latin typeface="+mn-lt"/>
                        </a:rPr>
                        <a:t>, i.e., the actual class is not modified.</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22473386"/>
                  </a:ext>
                </a:extLst>
              </a:tr>
              <a:tr h="728770">
                <a:tc>
                  <a:txBody>
                    <a:bodyPr/>
                    <a:lstStyle/>
                    <a:p>
                      <a:pPr algn="just" fontAlgn="t"/>
                      <a:r>
                        <a:rPr lang="en-IN" sz="2000">
                          <a:solidFill>
                            <a:srgbClr val="333333"/>
                          </a:solidFill>
                          <a:effectLst/>
                          <a:latin typeface="+mn-lt"/>
                        </a:rPr>
                        <a:t>3) Comparable provides </a:t>
                      </a:r>
                      <a:r>
                        <a:rPr lang="en-IN" sz="2000" b="1">
                          <a:solidFill>
                            <a:srgbClr val="333333"/>
                          </a:solidFill>
                          <a:effectLst/>
                          <a:latin typeface="+mn-lt"/>
                        </a:rPr>
                        <a:t>compareTo() method</a:t>
                      </a:r>
                      <a:r>
                        <a:rPr lang="en-IN" sz="2000">
                          <a:solidFill>
                            <a:srgbClr val="333333"/>
                          </a:solidFill>
                          <a:effectLst/>
                          <a:latin typeface="+mn-lt"/>
                        </a:rPr>
                        <a:t> to sort elements.</a:t>
                      </a:r>
                    </a:p>
                  </a:txBody>
                  <a:tcPr marL="34376" marR="34376" marT="34376" marB="3437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Comparator provides </a:t>
                      </a:r>
                      <a:r>
                        <a:rPr lang="en-GB" sz="2000" b="1" dirty="0">
                          <a:solidFill>
                            <a:srgbClr val="333333"/>
                          </a:solidFill>
                          <a:effectLst/>
                          <a:latin typeface="+mn-lt"/>
                        </a:rPr>
                        <a:t>compare() method</a:t>
                      </a:r>
                      <a:r>
                        <a:rPr lang="en-GB" sz="2000" dirty="0">
                          <a:solidFill>
                            <a:srgbClr val="333333"/>
                          </a:solidFill>
                          <a:effectLst/>
                          <a:latin typeface="+mn-lt"/>
                        </a:rPr>
                        <a:t> to sort elements.</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7870039"/>
                  </a:ext>
                </a:extLst>
              </a:tr>
              <a:tr h="563765">
                <a:tc>
                  <a:txBody>
                    <a:bodyPr/>
                    <a:lstStyle/>
                    <a:p>
                      <a:pPr algn="just" fontAlgn="t"/>
                      <a:r>
                        <a:rPr lang="en-GB" sz="2000">
                          <a:solidFill>
                            <a:srgbClr val="333333"/>
                          </a:solidFill>
                          <a:effectLst/>
                          <a:latin typeface="+mn-lt"/>
                        </a:rPr>
                        <a:t>4) Comparable is present in </a:t>
                      </a:r>
                      <a:r>
                        <a:rPr lang="en-GB" sz="2000" b="1">
                          <a:solidFill>
                            <a:srgbClr val="333333"/>
                          </a:solidFill>
                          <a:effectLst/>
                          <a:latin typeface="+mn-lt"/>
                        </a:rPr>
                        <a:t>java.lang</a:t>
                      </a:r>
                      <a:r>
                        <a:rPr lang="en-GB" sz="2000">
                          <a:solidFill>
                            <a:srgbClr val="333333"/>
                          </a:solidFill>
                          <a:effectLst/>
                          <a:latin typeface="+mn-lt"/>
                        </a:rPr>
                        <a:t> package.</a:t>
                      </a:r>
                    </a:p>
                  </a:txBody>
                  <a:tcPr marL="34376" marR="34376" marT="34376" marB="3437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n-lt"/>
                        </a:rPr>
                        <a:t>A Comparator is present in the </a:t>
                      </a:r>
                      <a:r>
                        <a:rPr lang="en-GB" sz="2000" b="1">
                          <a:solidFill>
                            <a:srgbClr val="333333"/>
                          </a:solidFill>
                          <a:effectLst/>
                          <a:latin typeface="+mn-lt"/>
                        </a:rPr>
                        <a:t>java.util</a:t>
                      </a:r>
                      <a:r>
                        <a:rPr lang="en-GB" sz="2000">
                          <a:solidFill>
                            <a:srgbClr val="333333"/>
                          </a:solidFill>
                          <a:effectLst/>
                          <a:latin typeface="+mn-lt"/>
                        </a:rPr>
                        <a:t> package.</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10085638"/>
                  </a:ext>
                </a:extLst>
              </a:tr>
              <a:tr h="893774">
                <a:tc>
                  <a:txBody>
                    <a:bodyPr/>
                    <a:lstStyle/>
                    <a:p>
                      <a:pPr algn="just" fontAlgn="t"/>
                      <a:r>
                        <a:rPr lang="en-GB" sz="2000" dirty="0">
                          <a:solidFill>
                            <a:srgbClr val="333333"/>
                          </a:solidFill>
                          <a:effectLst/>
                          <a:latin typeface="+mn-lt"/>
                        </a:rPr>
                        <a:t>5) We can sort the list elements of Comparable type by </a:t>
                      </a:r>
                      <a:r>
                        <a:rPr lang="en-GB" sz="2000" b="1" dirty="0" err="1">
                          <a:solidFill>
                            <a:srgbClr val="333333"/>
                          </a:solidFill>
                          <a:effectLst/>
                          <a:latin typeface="+mn-lt"/>
                        </a:rPr>
                        <a:t>Collections.sort</a:t>
                      </a:r>
                      <a:r>
                        <a:rPr lang="en-GB" sz="2000" b="1" dirty="0">
                          <a:solidFill>
                            <a:srgbClr val="333333"/>
                          </a:solidFill>
                          <a:effectLst/>
                          <a:latin typeface="+mn-lt"/>
                        </a:rPr>
                        <a:t>(List)</a:t>
                      </a:r>
                      <a:r>
                        <a:rPr lang="en-GB" sz="2000" dirty="0">
                          <a:solidFill>
                            <a:srgbClr val="333333"/>
                          </a:solidFill>
                          <a:effectLst/>
                          <a:latin typeface="+mn-lt"/>
                        </a:rPr>
                        <a:t> method.</a:t>
                      </a:r>
                    </a:p>
                  </a:txBody>
                  <a:tcPr marL="34376" marR="34376" marT="34376" marB="34376"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We can sort the list elements of Comparator type by </a:t>
                      </a:r>
                      <a:r>
                        <a:rPr lang="en-GB" sz="2000" b="1" dirty="0" err="1">
                          <a:solidFill>
                            <a:srgbClr val="333333"/>
                          </a:solidFill>
                          <a:effectLst/>
                          <a:latin typeface="+mn-lt"/>
                        </a:rPr>
                        <a:t>Collections.sort</a:t>
                      </a:r>
                      <a:r>
                        <a:rPr lang="en-GB" sz="2000" b="1" dirty="0">
                          <a:solidFill>
                            <a:srgbClr val="333333"/>
                          </a:solidFill>
                          <a:effectLst/>
                          <a:latin typeface="+mn-lt"/>
                        </a:rPr>
                        <a:t>(List, Comparator)</a:t>
                      </a:r>
                      <a:r>
                        <a:rPr lang="en-GB" sz="2000" dirty="0">
                          <a:solidFill>
                            <a:srgbClr val="333333"/>
                          </a:solidFill>
                          <a:effectLst/>
                          <a:latin typeface="+mn-lt"/>
                        </a:rPr>
                        <a:t> method.</a:t>
                      </a:r>
                    </a:p>
                  </a:txBody>
                  <a:tcPr marL="34376" marR="34376" marT="34376" marB="3437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38069462"/>
                  </a:ext>
                </a:extLst>
              </a:tr>
            </a:tbl>
          </a:graphicData>
        </a:graphic>
      </p:graphicFrame>
    </p:spTree>
    <p:extLst>
      <p:ext uri="{BB962C8B-B14F-4D97-AF65-F5344CB8AC3E}">
        <p14:creationId xmlns:p14="http://schemas.microsoft.com/office/powerpoint/2010/main" val="714989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Iterator interface</a:t>
            </a:r>
          </a:p>
        </p:txBody>
      </p:sp>
      <p:sp>
        <p:nvSpPr>
          <p:cNvPr id="4" name="TextBox 3">
            <a:extLst>
              <a:ext uri="{FF2B5EF4-FFF2-40B4-BE49-F238E27FC236}">
                <a16:creationId xmlns:a16="http://schemas.microsoft.com/office/drawing/2014/main" id="{7079A8A3-CCAA-A8AF-526D-7834B1923AAF}"/>
              </a:ext>
            </a:extLst>
          </p:cNvPr>
          <p:cNvSpPr txBox="1"/>
          <p:nvPr/>
        </p:nvSpPr>
        <p:spPr>
          <a:xfrm>
            <a:off x="341312" y="1295400"/>
            <a:ext cx="11506200" cy="4154984"/>
          </a:xfrm>
          <a:prstGeom prst="rect">
            <a:avLst/>
          </a:prstGeom>
          <a:noFill/>
        </p:spPr>
        <p:txBody>
          <a:bodyPr wrap="square">
            <a:spAutoFit/>
          </a:bodyPr>
          <a:lstStyle/>
          <a:p>
            <a:pPr marL="342900" indent="-342900">
              <a:buFont typeface="Arial" panose="020B0604020202020204" pitchFamily="34" charset="0"/>
              <a:buChar char="•"/>
            </a:pPr>
            <a:r>
              <a:rPr lang="en-GB" dirty="0"/>
              <a:t>Iterator is an object that can be used to loop through collections.</a:t>
            </a:r>
          </a:p>
          <a:p>
            <a:pPr marL="342900" indent="-342900">
              <a:buFont typeface="Arial" panose="020B0604020202020204" pitchFamily="34" charset="0"/>
              <a:buChar char="•"/>
            </a:pPr>
            <a:r>
              <a:rPr lang="en-GB" dirty="0"/>
              <a:t>As the name suggests, it is used to iterate over the elements. </a:t>
            </a:r>
          </a:p>
          <a:p>
            <a:pPr marL="342900" indent="-342900">
              <a:buFont typeface="Arial" panose="020B0604020202020204" pitchFamily="34" charset="0"/>
              <a:buChar char="•"/>
            </a:pPr>
            <a:r>
              <a:rPr lang="en-GB" dirty="0"/>
              <a:t>It is used to modify and iterate over the elements in a collection.</a:t>
            </a:r>
          </a:p>
          <a:p>
            <a:endParaRPr lang="en-GB" b="1" dirty="0">
              <a:solidFill>
                <a:schemeClr val="accent1">
                  <a:lumMod val="50000"/>
                </a:schemeClr>
              </a:solidFill>
            </a:endParaRPr>
          </a:p>
          <a:p>
            <a:r>
              <a:rPr lang="en-GB" b="1" dirty="0">
                <a:solidFill>
                  <a:schemeClr val="accent1">
                    <a:lumMod val="50000"/>
                  </a:schemeClr>
                </a:solidFill>
              </a:rPr>
              <a:t>There are 3 methods in the Iterator interface:</a:t>
            </a:r>
          </a:p>
          <a:p>
            <a:endParaRPr lang="en-GB" dirty="0"/>
          </a:p>
          <a:p>
            <a:pPr marL="457200" indent="-457200">
              <a:buFont typeface="+mj-lt"/>
              <a:buAutoNum type="arabicPeriod"/>
            </a:pPr>
            <a:r>
              <a:rPr lang="en-GB" dirty="0"/>
              <a:t>public Object next()- It returns the next element in the collection. It throws the exception of </a:t>
            </a:r>
            <a:r>
              <a:rPr lang="en-GB" dirty="0" err="1"/>
              <a:t>NoSuchElementException</a:t>
            </a:r>
            <a:r>
              <a:rPr lang="en-GB" dirty="0"/>
              <a:t> if there is no next element.</a:t>
            </a:r>
          </a:p>
          <a:p>
            <a:pPr marL="457200" indent="-457200">
              <a:buFont typeface="+mj-lt"/>
              <a:buAutoNum type="arabicPeriod"/>
            </a:pPr>
            <a:r>
              <a:rPr lang="en-GB" dirty="0"/>
              <a:t>public void remove()- It removes the current element from the collection.</a:t>
            </a:r>
          </a:p>
          <a:p>
            <a:pPr marL="457200" indent="-457200">
              <a:buFont typeface="+mj-lt"/>
              <a:buAutoNum type="arabicPeriod"/>
            </a:pPr>
            <a:r>
              <a:rPr lang="en-GB" dirty="0"/>
              <a:t>public </a:t>
            </a:r>
            <a:r>
              <a:rPr lang="en-GB" dirty="0" err="1"/>
              <a:t>boolean</a:t>
            </a:r>
            <a:r>
              <a:rPr lang="en-GB" dirty="0"/>
              <a:t> </a:t>
            </a:r>
            <a:r>
              <a:rPr lang="en-GB" dirty="0" err="1"/>
              <a:t>hasNext</a:t>
            </a:r>
            <a:r>
              <a:rPr lang="en-GB" dirty="0"/>
              <a:t>()- It returns true if there are more elements in the collection. Else, returns false.</a:t>
            </a:r>
            <a:endParaRPr lang="en-IN" dirty="0"/>
          </a:p>
        </p:txBody>
      </p:sp>
    </p:spTree>
    <p:extLst>
      <p:ext uri="{BB962C8B-B14F-4D97-AF65-F5344CB8AC3E}">
        <p14:creationId xmlns:p14="http://schemas.microsoft.com/office/powerpoint/2010/main" val="335516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Iterable</a:t>
            </a:r>
            <a:r>
              <a:rPr lang="en-US" sz="4000" b="1" dirty="0"/>
              <a:t> interface</a:t>
            </a:r>
          </a:p>
        </p:txBody>
      </p:sp>
      <p:sp>
        <p:nvSpPr>
          <p:cNvPr id="4" name="TextBox 3">
            <a:extLst>
              <a:ext uri="{FF2B5EF4-FFF2-40B4-BE49-F238E27FC236}">
                <a16:creationId xmlns:a16="http://schemas.microsoft.com/office/drawing/2014/main" id="{7079A8A3-CCAA-A8AF-526D-7834B1923AAF}"/>
              </a:ext>
            </a:extLst>
          </p:cNvPr>
          <p:cNvSpPr txBox="1"/>
          <p:nvPr/>
        </p:nvSpPr>
        <p:spPr>
          <a:xfrm>
            <a:off x="341312" y="1295400"/>
            <a:ext cx="11506200" cy="5632311"/>
          </a:xfrm>
          <a:prstGeom prst="rect">
            <a:avLst/>
          </a:prstGeom>
          <a:noFill/>
        </p:spPr>
        <p:txBody>
          <a:bodyPr wrap="square">
            <a:spAutoFit/>
          </a:bodyPr>
          <a:lstStyle/>
          <a:p>
            <a:r>
              <a:rPr lang="en-IN" dirty="0"/>
              <a:t>The </a:t>
            </a:r>
            <a:r>
              <a:rPr lang="en-IN" dirty="0" err="1"/>
              <a:t>Iterable</a:t>
            </a:r>
            <a:r>
              <a:rPr lang="en-IN" dirty="0"/>
              <a:t> interface was introduced in JDK 1.5. It belongs to </a:t>
            </a:r>
            <a:r>
              <a:rPr lang="en-IN" dirty="0" err="1"/>
              <a:t>java.lang</a:t>
            </a:r>
            <a:r>
              <a:rPr lang="en-IN" dirty="0"/>
              <a:t> package. </a:t>
            </a:r>
          </a:p>
          <a:p>
            <a:r>
              <a:rPr lang="en-IN" dirty="0"/>
              <a:t>In general, an object Implementing </a:t>
            </a:r>
            <a:r>
              <a:rPr lang="en-IN" dirty="0" err="1"/>
              <a:t>Iterable</a:t>
            </a:r>
            <a:r>
              <a:rPr lang="en-IN" dirty="0"/>
              <a:t> allows it to be iterated. An </a:t>
            </a:r>
            <a:r>
              <a:rPr lang="en-IN" dirty="0" err="1"/>
              <a:t>iterable</a:t>
            </a:r>
            <a:r>
              <a:rPr lang="en-IN" dirty="0"/>
              <a:t> interface allows an object to be the target of enhanced for loop(for-each loop). </a:t>
            </a:r>
          </a:p>
          <a:p>
            <a:endParaRPr lang="en-IN" dirty="0"/>
          </a:p>
          <a:p>
            <a:r>
              <a:rPr lang="en-IN" b="1" dirty="0"/>
              <a:t>Definition of </a:t>
            </a:r>
            <a:r>
              <a:rPr lang="en-IN" b="1" dirty="0" err="1"/>
              <a:t>Iterable</a:t>
            </a:r>
            <a:endParaRPr lang="en-IN" b="1" dirty="0"/>
          </a:p>
          <a:p>
            <a:endParaRPr lang="en-IN" dirty="0"/>
          </a:p>
          <a:p>
            <a:r>
              <a:rPr lang="en-IN" dirty="0"/>
              <a:t>public interface </a:t>
            </a:r>
            <a:r>
              <a:rPr lang="en-IN" dirty="0" err="1"/>
              <a:t>Iterable</a:t>
            </a:r>
            <a:r>
              <a:rPr lang="en-IN" dirty="0"/>
              <a:t>&lt;T&gt;</a:t>
            </a:r>
          </a:p>
          <a:p>
            <a:r>
              <a:rPr lang="en-IN" dirty="0"/>
              <a:t>{</a:t>
            </a:r>
          </a:p>
          <a:p>
            <a:r>
              <a:rPr lang="en-IN" dirty="0"/>
              <a:t>  Iterator&lt;T&gt;    iterator();</a:t>
            </a:r>
          </a:p>
          <a:p>
            <a:r>
              <a:rPr lang="en-IN" dirty="0"/>
              <a:t>  </a:t>
            </a:r>
          </a:p>
          <a:p>
            <a:r>
              <a:rPr lang="en-IN" dirty="0"/>
              <a:t>  </a:t>
            </a:r>
            <a:r>
              <a:rPr lang="en-IN" dirty="0" err="1"/>
              <a:t>Spliterator</a:t>
            </a:r>
            <a:r>
              <a:rPr lang="en-IN" dirty="0"/>
              <a:t>&lt;T&gt; </a:t>
            </a:r>
            <a:r>
              <a:rPr lang="en-IN" dirty="0" err="1"/>
              <a:t>spliterator</a:t>
            </a:r>
            <a:r>
              <a:rPr lang="en-IN" dirty="0"/>
              <a:t>();</a:t>
            </a:r>
          </a:p>
          <a:p>
            <a:endParaRPr lang="en-IN" dirty="0"/>
          </a:p>
          <a:p>
            <a:r>
              <a:rPr lang="en-IN" dirty="0"/>
              <a:t>  void   </a:t>
            </a:r>
            <a:r>
              <a:rPr lang="en-IN" dirty="0" err="1"/>
              <a:t>forEach</a:t>
            </a:r>
            <a:r>
              <a:rPr lang="en-IN" dirty="0"/>
              <a:t>(Consumer&lt;? super T&gt; action);</a:t>
            </a:r>
          </a:p>
          <a:p>
            <a:r>
              <a:rPr lang="en-IN" dirty="0"/>
              <a:t>}</a:t>
            </a:r>
          </a:p>
          <a:p>
            <a:r>
              <a:rPr lang="en-IN" dirty="0"/>
              <a:t>Here, T is the type of element returned by the Iterator.</a:t>
            </a:r>
          </a:p>
        </p:txBody>
      </p:sp>
    </p:spTree>
    <p:extLst>
      <p:ext uri="{BB962C8B-B14F-4D97-AF65-F5344CB8AC3E}">
        <p14:creationId xmlns:p14="http://schemas.microsoft.com/office/powerpoint/2010/main" val="50398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Iterable</a:t>
            </a:r>
            <a:r>
              <a:rPr lang="en-US" sz="4000" b="1" dirty="0"/>
              <a:t> interface</a:t>
            </a:r>
          </a:p>
        </p:txBody>
      </p:sp>
      <p:sp>
        <p:nvSpPr>
          <p:cNvPr id="4" name="TextBox 3">
            <a:extLst>
              <a:ext uri="{FF2B5EF4-FFF2-40B4-BE49-F238E27FC236}">
                <a16:creationId xmlns:a16="http://schemas.microsoft.com/office/drawing/2014/main" id="{7079A8A3-CCAA-A8AF-526D-7834B1923AAF}"/>
              </a:ext>
            </a:extLst>
          </p:cNvPr>
          <p:cNvSpPr txBox="1"/>
          <p:nvPr/>
        </p:nvSpPr>
        <p:spPr>
          <a:xfrm>
            <a:off x="341312" y="1460242"/>
            <a:ext cx="11506200" cy="5016758"/>
          </a:xfrm>
          <a:prstGeom prst="rect">
            <a:avLst/>
          </a:prstGeom>
          <a:noFill/>
        </p:spPr>
        <p:txBody>
          <a:bodyPr wrap="square">
            <a:spAutoFit/>
          </a:bodyPr>
          <a:lstStyle/>
          <a:p>
            <a:r>
              <a:rPr lang="en-GB" sz="2000" b="1" dirty="0"/>
              <a:t>1) Using enhanced for loop(for-each loop)</a:t>
            </a:r>
          </a:p>
          <a:p>
            <a:r>
              <a:rPr lang="en-GB" sz="2000" dirty="0"/>
              <a:t>	for( String element : list ){</a:t>
            </a:r>
          </a:p>
          <a:p>
            <a:r>
              <a:rPr lang="en-GB" sz="2000" dirty="0"/>
              <a:t>          		</a:t>
            </a:r>
            <a:r>
              <a:rPr lang="en-GB" sz="2000" dirty="0" err="1"/>
              <a:t>System.out.println</a:t>
            </a:r>
            <a:r>
              <a:rPr lang="en-GB" sz="2000" dirty="0"/>
              <a:t>( element );</a:t>
            </a:r>
          </a:p>
          <a:p>
            <a:r>
              <a:rPr lang="en-GB" sz="2000" dirty="0"/>
              <a:t>      	}</a:t>
            </a:r>
          </a:p>
          <a:p>
            <a:endParaRPr lang="en-GB" sz="2000" dirty="0"/>
          </a:p>
          <a:p>
            <a:r>
              <a:rPr lang="en-GB" sz="2000" b="1" dirty="0"/>
              <a:t>2) Using </a:t>
            </a:r>
            <a:r>
              <a:rPr lang="en-GB" sz="2000" b="1" dirty="0" err="1"/>
              <a:t>Iterable</a:t>
            </a:r>
            <a:r>
              <a:rPr lang="en-GB" sz="2000" b="1" dirty="0"/>
              <a:t> </a:t>
            </a:r>
            <a:r>
              <a:rPr lang="en-GB" sz="2000" b="1" dirty="0" err="1"/>
              <a:t>forEach</a:t>
            </a:r>
            <a:r>
              <a:rPr lang="en-GB" sz="2000" b="1" dirty="0"/>
              <a:t> loop</a:t>
            </a:r>
          </a:p>
          <a:p>
            <a:r>
              <a:rPr lang="en-GB" sz="2000" dirty="0"/>
              <a:t>	</a:t>
            </a:r>
            <a:r>
              <a:rPr lang="en-GB" sz="2000" dirty="0" err="1"/>
              <a:t>list.forEach</a:t>
            </a:r>
            <a:r>
              <a:rPr lang="en-GB" sz="2000" dirty="0"/>
              <a:t>(</a:t>
            </a:r>
          </a:p>
          <a:p>
            <a:r>
              <a:rPr lang="en-GB" sz="2000" dirty="0"/>
              <a:t>            (element) -&gt; { </a:t>
            </a:r>
            <a:r>
              <a:rPr lang="en-GB" sz="2000" dirty="0" err="1"/>
              <a:t>System.out.println</a:t>
            </a:r>
            <a:r>
              <a:rPr lang="en-GB" sz="2000" dirty="0"/>
              <a:t>(element); });</a:t>
            </a:r>
          </a:p>
          <a:p>
            <a:endParaRPr lang="en-GB" sz="2000" b="1" dirty="0"/>
          </a:p>
          <a:p>
            <a:r>
              <a:rPr lang="en-GB" sz="2000" b="1" dirty="0"/>
              <a:t>3) Using Iterator&lt;T&gt; interface</a:t>
            </a:r>
          </a:p>
          <a:p>
            <a:pPr lvl="1"/>
            <a:r>
              <a:rPr lang="en-IN" sz="2000" dirty="0"/>
              <a:t>      Iterator&lt;String&gt; iterator = </a:t>
            </a:r>
            <a:r>
              <a:rPr lang="en-IN" sz="2000" dirty="0" err="1"/>
              <a:t>list.iterator</a:t>
            </a:r>
            <a:r>
              <a:rPr lang="en-IN" sz="2000" dirty="0"/>
              <a:t>();</a:t>
            </a:r>
          </a:p>
          <a:p>
            <a:pPr lvl="1"/>
            <a:r>
              <a:rPr lang="en-IN" sz="2000" dirty="0"/>
              <a:t>  </a:t>
            </a:r>
          </a:p>
          <a:p>
            <a:pPr lvl="1"/>
            <a:r>
              <a:rPr lang="en-IN" sz="2000" dirty="0"/>
              <a:t>        while (</a:t>
            </a:r>
            <a:r>
              <a:rPr lang="en-IN" sz="2000" dirty="0" err="1"/>
              <a:t>iterator.hasNext</a:t>
            </a:r>
            <a:r>
              <a:rPr lang="en-IN" sz="2000" dirty="0"/>
              <a:t>()) {</a:t>
            </a:r>
          </a:p>
          <a:p>
            <a:pPr lvl="1"/>
            <a:r>
              <a:rPr lang="en-IN" sz="2000" dirty="0"/>
              <a:t>            String element = </a:t>
            </a:r>
            <a:r>
              <a:rPr lang="en-IN" sz="2000" dirty="0" err="1"/>
              <a:t>iterator.next</a:t>
            </a:r>
            <a:r>
              <a:rPr lang="en-IN" sz="2000" dirty="0"/>
              <a:t>();</a:t>
            </a:r>
          </a:p>
          <a:p>
            <a:pPr lvl="1"/>
            <a:r>
              <a:rPr lang="en-IN" sz="2000" dirty="0"/>
              <a:t>            </a:t>
            </a:r>
            <a:r>
              <a:rPr lang="en-IN" sz="2000" dirty="0" err="1"/>
              <a:t>System.out.println</a:t>
            </a:r>
            <a:r>
              <a:rPr lang="en-IN" sz="2000" dirty="0"/>
              <a:t>(element);</a:t>
            </a:r>
          </a:p>
          <a:p>
            <a:pPr lvl="1"/>
            <a:r>
              <a:rPr lang="en-IN" sz="2000" dirty="0"/>
              <a:t>        }</a:t>
            </a:r>
          </a:p>
        </p:txBody>
      </p:sp>
      <p:sp>
        <p:nvSpPr>
          <p:cNvPr id="5" name="TextBox 4">
            <a:extLst>
              <a:ext uri="{FF2B5EF4-FFF2-40B4-BE49-F238E27FC236}">
                <a16:creationId xmlns:a16="http://schemas.microsoft.com/office/drawing/2014/main" id="{F063C933-D561-6835-A2CE-27C77475F361}"/>
              </a:ext>
            </a:extLst>
          </p:cNvPr>
          <p:cNvSpPr txBox="1"/>
          <p:nvPr/>
        </p:nvSpPr>
        <p:spPr>
          <a:xfrm>
            <a:off x="1293812" y="803701"/>
            <a:ext cx="10238553" cy="830997"/>
          </a:xfrm>
          <a:prstGeom prst="rect">
            <a:avLst/>
          </a:prstGeom>
          <a:noFill/>
        </p:spPr>
        <p:txBody>
          <a:bodyPr wrap="square">
            <a:spAutoFit/>
          </a:bodyPr>
          <a:lstStyle/>
          <a:p>
            <a:r>
              <a:rPr lang="en-GB" b="1" dirty="0">
                <a:solidFill>
                  <a:schemeClr val="accent1"/>
                </a:solidFill>
              </a:rPr>
              <a:t>There are three ways in which objects of </a:t>
            </a:r>
            <a:r>
              <a:rPr lang="en-GB" b="1" dirty="0" err="1">
                <a:solidFill>
                  <a:schemeClr val="accent1"/>
                </a:solidFill>
              </a:rPr>
              <a:t>Iterable</a:t>
            </a:r>
            <a:r>
              <a:rPr lang="en-GB" b="1" dirty="0">
                <a:solidFill>
                  <a:schemeClr val="accent1"/>
                </a:solidFill>
              </a:rPr>
              <a:t> can be iterated.</a:t>
            </a:r>
          </a:p>
          <a:p>
            <a:endParaRPr lang="en-GB" b="1" dirty="0">
              <a:solidFill>
                <a:schemeClr val="accent1"/>
              </a:solidFill>
            </a:endParaRPr>
          </a:p>
        </p:txBody>
      </p:sp>
    </p:spTree>
    <p:extLst>
      <p:ext uri="{BB962C8B-B14F-4D97-AF65-F5344CB8AC3E}">
        <p14:creationId xmlns:p14="http://schemas.microsoft.com/office/powerpoint/2010/main" val="134882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Iterable</a:t>
            </a:r>
            <a:r>
              <a:rPr lang="en-US" sz="4000" b="1" dirty="0"/>
              <a:t> interface</a:t>
            </a:r>
          </a:p>
        </p:txBody>
      </p:sp>
      <p:sp>
        <p:nvSpPr>
          <p:cNvPr id="5" name="TextBox 4">
            <a:extLst>
              <a:ext uri="{FF2B5EF4-FFF2-40B4-BE49-F238E27FC236}">
                <a16:creationId xmlns:a16="http://schemas.microsoft.com/office/drawing/2014/main" id="{F063C933-D561-6835-A2CE-27C77475F361}"/>
              </a:ext>
            </a:extLst>
          </p:cNvPr>
          <p:cNvSpPr txBox="1"/>
          <p:nvPr/>
        </p:nvSpPr>
        <p:spPr>
          <a:xfrm>
            <a:off x="1293812" y="803701"/>
            <a:ext cx="10238553" cy="461665"/>
          </a:xfrm>
          <a:prstGeom prst="rect">
            <a:avLst/>
          </a:prstGeom>
          <a:noFill/>
        </p:spPr>
        <p:txBody>
          <a:bodyPr wrap="square">
            <a:spAutoFit/>
          </a:bodyPr>
          <a:lstStyle/>
          <a:p>
            <a:r>
              <a:rPr lang="en-GB" b="1" dirty="0">
                <a:solidFill>
                  <a:schemeClr val="accent1"/>
                </a:solidFill>
              </a:rPr>
              <a:t>Methods of </a:t>
            </a:r>
            <a:r>
              <a:rPr lang="en-GB" b="1" dirty="0" err="1">
                <a:solidFill>
                  <a:schemeClr val="accent1"/>
                </a:solidFill>
              </a:rPr>
              <a:t>iterable</a:t>
            </a:r>
            <a:r>
              <a:rPr lang="en-GB" b="1" dirty="0">
                <a:solidFill>
                  <a:schemeClr val="accent1"/>
                </a:solidFill>
              </a:rPr>
              <a:t>:</a:t>
            </a:r>
          </a:p>
        </p:txBody>
      </p:sp>
      <p:graphicFrame>
        <p:nvGraphicFramePr>
          <p:cNvPr id="2" name="Table 1">
            <a:extLst>
              <a:ext uri="{FF2B5EF4-FFF2-40B4-BE49-F238E27FC236}">
                <a16:creationId xmlns:a16="http://schemas.microsoft.com/office/drawing/2014/main" id="{6D5560FD-343C-4187-B822-CE72C86DFD49}"/>
              </a:ext>
            </a:extLst>
          </p:cNvPr>
          <p:cNvGraphicFramePr>
            <a:graphicFrameLocks noGrp="1"/>
          </p:cNvGraphicFramePr>
          <p:nvPr>
            <p:extLst>
              <p:ext uri="{D42A27DB-BD31-4B8C-83A1-F6EECF244321}">
                <p14:modId xmlns:p14="http://schemas.microsoft.com/office/powerpoint/2010/main" val="611873336"/>
              </p:ext>
            </p:extLst>
          </p:nvPr>
        </p:nvGraphicFramePr>
        <p:xfrm>
          <a:off x="684212" y="2133600"/>
          <a:ext cx="9750424" cy="3489960"/>
        </p:xfrm>
        <a:graphic>
          <a:graphicData uri="http://schemas.openxmlformats.org/drawingml/2006/table">
            <a:tbl>
              <a:tblPr>
                <a:tableStyleId>{3B4B98B0-60AC-42C2-AFA5-B58CD77FA1E5}</a:tableStyleId>
              </a:tblPr>
              <a:tblGrid>
                <a:gridCol w="4875212">
                  <a:extLst>
                    <a:ext uri="{9D8B030D-6E8A-4147-A177-3AD203B41FA5}">
                      <a16:colId xmlns:a16="http://schemas.microsoft.com/office/drawing/2014/main" val="1225534999"/>
                    </a:ext>
                  </a:extLst>
                </a:gridCol>
                <a:gridCol w="4875212">
                  <a:extLst>
                    <a:ext uri="{9D8B030D-6E8A-4147-A177-3AD203B41FA5}">
                      <a16:colId xmlns:a16="http://schemas.microsoft.com/office/drawing/2014/main" val="1066046804"/>
                    </a:ext>
                  </a:extLst>
                </a:gridCol>
              </a:tblGrid>
              <a:tr h="403860">
                <a:tc>
                  <a:txBody>
                    <a:bodyPr/>
                    <a:lstStyle/>
                    <a:p>
                      <a:pPr algn="ctr" fontAlgn="base"/>
                      <a:r>
                        <a:rPr lang="en-IN" sz="2400" b="1" dirty="0">
                          <a:solidFill>
                            <a:schemeClr val="tx1"/>
                          </a:solidFill>
                          <a:effectLst/>
                        </a:rPr>
                        <a:t>METHOD</a:t>
                      </a:r>
                      <a:endParaRPr lang="en-IN" sz="2400" b="1" dirty="0">
                        <a:solidFill>
                          <a:schemeClr val="tx1"/>
                        </a:solidFill>
                        <a:effectLst/>
                        <a:latin typeface="+mn-lt"/>
                      </a:endParaRPr>
                    </a:p>
                  </a:txBody>
                  <a:tcPr marL="38100" marR="38100" marT="95250" marB="95250" anchor="ctr"/>
                </a:tc>
                <a:tc>
                  <a:txBody>
                    <a:bodyPr/>
                    <a:lstStyle/>
                    <a:p>
                      <a:pPr algn="ctr" fontAlgn="base"/>
                      <a:r>
                        <a:rPr lang="en-IN" sz="2400" b="1">
                          <a:solidFill>
                            <a:schemeClr val="tx1"/>
                          </a:solidFill>
                          <a:effectLst/>
                        </a:rPr>
                        <a:t>DESCRIPTION</a:t>
                      </a:r>
                      <a:endParaRPr lang="en-IN" sz="2400" b="1">
                        <a:solidFill>
                          <a:schemeClr val="tx1"/>
                        </a:solidFill>
                        <a:effectLst/>
                        <a:latin typeface="+mn-lt"/>
                      </a:endParaRPr>
                    </a:p>
                  </a:txBody>
                  <a:tcPr marL="95250" marR="95250" marT="95250" marB="95250" anchor="ctr"/>
                </a:tc>
                <a:extLst>
                  <a:ext uri="{0D108BD9-81ED-4DB2-BD59-A6C34878D82A}">
                    <a16:rowId xmlns:a16="http://schemas.microsoft.com/office/drawing/2014/main" val="3965911568"/>
                  </a:ext>
                </a:extLst>
              </a:tr>
              <a:tr h="647700">
                <a:tc>
                  <a:txBody>
                    <a:bodyPr/>
                    <a:lstStyle/>
                    <a:p>
                      <a:pPr algn="l" fontAlgn="base"/>
                      <a:r>
                        <a:rPr lang="en-GB" sz="2000" b="0" u="sng" dirty="0" err="1">
                          <a:solidFill>
                            <a:schemeClr val="tx1"/>
                          </a:solidFill>
                          <a:effectLst/>
                          <a:hlinkClick r:id="rId2">
                            <a:extLst>
                              <a:ext uri="{A12FA001-AC4F-418D-AE19-62706E023703}">
                                <ahyp:hlinkClr xmlns:ahyp="http://schemas.microsoft.com/office/drawing/2018/hyperlinkcolor" val="tx"/>
                              </a:ext>
                            </a:extLst>
                          </a:hlinkClick>
                        </a:rPr>
                        <a:t>forEach</a:t>
                      </a:r>
                      <a:r>
                        <a:rPr lang="en-GB" sz="2000" b="0" u="sng" dirty="0">
                          <a:solidFill>
                            <a:schemeClr val="tx1"/>
                          </a:solidFill>
                          <a:effectLst/>
                          <a:hlinkClick r:id="rId2">
                            <a:extLst>
                              <a:ext uri="{A12FA001-AC4F-418D-AE19-62706E023703}">
                                <ahyp:hlinkClr xmlns:ahyp="http://schemas.microsoft.com/office/drawing/2018/hyperlinkcolor" val="tx"/>
                              </a:ext>
                            </a:extLst>
                          </a:hlinkClick>
                        </a:rPr>
                        <a:t>​(Consumer&lt;? super T&gt; action)</a:t>
                      </a:r>
                      <a:endParaRPr lang="en-GB" sz="2000" b="0" dirty="0">
                        <a:solidFill>
                          <a:schemeClr val="tx1"/>
                        </a:solidFill>
                        <a:effectLst/>
                        <a:latin typeface="+mn-lt"/>
                      </a:endParaRPr>
                    </a:p>
                  </a:txBody>
                  <a:tcPr marL="95250" marR="95250" marT="133350" marB="133350" anchor="ctr"/>
                </a:tc>
                <a:tc>
                  <a:txBody>
                    <a:bodyPr/>
                    <a:lstStyle/>
                    <a:p>
                      <a:pPr algn="l" fontAlgn="base"/>
                      <a:r>
                        <a:rPr lang="en-GB" sz="2000" b="0" dirty="0">
                          <a:solidFill>
                            <a:schemeClr val="tx1"/>
                          </a:solidFill>
                          <a:effectLst/>
                        </a:rPr>
                        <a:t>Performs the given action for each element of the </a:t>
                      </a:r>
                      <a:r>
                        <a:rPr lang="en-GB" sz="2000" b="0" dirty="0" err="1">
                          <a:solidFill>
                            <a:schemeClr val="tx1"/>
                          </a:solidFill>
                          <a:effectLst/>
                        </a:rPr>
                        <a:t>Iterable</a:t>
                      </a:r>
                      <a:r>
                        <a:rPr lang="en-GB" sz="2000" b="0" dirty="0">
                          <a:solidFill>
                            <a:schemeClr val="tx1"/>
                          </a:solidFill>
                          <a:effectLst/>
                        </a:rPr>
                        <a:t> until all elements have been processed or the action throws an exception.</a:t>
                      </a:r>
                      <a:endParaRPr lang="en-GB" sz="2000" b="0" dirty="0">
                        <a:solidFill>
                          <a:schemeClr val="tx1"/>
                        </a:solidFill>
                        <a:effectLst/>
                        <a:latin typeface="+mn-lt"/>
                      </a:endParaRPr>
                    </a:p>
                  </a:txBody>
                  <a:tcPr marL="95250" marR="95250" marT="133350" marB="133350" anchor="ctr"/>
                </a:tc>
                <a:extLst>
                  <a:ext uri="{0D108BD9-81ED-4DB2-BD59-A6C34878D82A}">
                    <a16:rowId xmlns:a16="http://schemas.microsoft.com/office/drawing/2014/main" val="3520706419"/>
                  </a:ext>
                </a:extLst>
              </a:tr>
              <a:tr h="457200">
                <a:tc>
                  <a:txBody>
                    <a:bodyPr/>
                    <a:lstStyle/>
                    <a:p>
                      <a:pPr algn="l" fontAlgn="base"/>
                      <a:r>
                        <a:rPr lang="en-IN" sz="2000" b="0">
                          <a:solidFill>
                            <a:schemeClr val="tx1"/>
                          </a:solidFill>
                          <a:effectLst/>
                        </a:rPr>
                        <a:t>iterator()</a:t>
                      </a:r>
                      <a:endParaRPr lang="en-IN" sz="2000" b="0">
                        <a:solidFill>
                          <a:schemeClr val="tx1"/>
                        </a:solidFill>
                        <a:effectLst/>
                        <a:latin typeface="+mn-lt"/>
                      </a:endParaRPr>
                    </a:p>
                  </a:txBody>
                  <a:tcPr marL="95250" marR="95250" marT="133350" marB="133350" anchor="ctr"/>
                </a:tc>
                <a:tc>
                  <a:txBody>
                    <a:bodyPr/>
                    <a:lstStyle/>
                    <a:p>
                      <a:pPr algn="l" fontAlgn="base"/>
                      <a:r>
                        <a:rPr lang="en-GB" sz="2000" b="0" dirty="0">
                          <a:solidFill>
                            <a:schemeClr val="tx1"/>
                          </a:solidFill>
                          <a:effectLst/>
                        </a:rPr>
                        <a:t>Returns an iterator over elements of type T.</a:t>
                      </a:r>
                      <a:endParaRPr lang="en-GB" sz="2000" b="0" dirty="0">
                        <a:solidFill>
                          <a:schemeClr val="tx1"/>
                        </a:solidFill>
                        <a:effectLst/>
                        <a:latin typeface="+mn-lt"/>
                      </a:endParaRPr>
                    </a:p>
                  </a:txBody>
                  <a:tcPr marL="95250" marR="95250" marT="133350" marB="133350" anchor="ctr"/>
                </a:tc>
                <a:extLst>
                  <a:ext uri="{0D108BD9-81ED-4DB2-BD59-A6C34878D82A}">
                    <a16:rowId xmlns:a16="http://schemas.microsoft.com/office/drawing/2014/main" val="406940720"/>
                  </a:ext>
                </a:extLst>
              </a:tr>
              <a:tr h="457200">
                <a:tc>
                  <a:txBody>
                    <a:bodyPr/>
                    <a:lstStyle/>
                    <a:p>
                      <a:pPr algn="l" fontAlgn="base"/>
                      <a:r>
                        <a:rPr lang="en-IN" sz="2000" b="0">
                          <a:solidFill>
                            <a:schemeClr val="tx1"/>
                          </a:solidFill>
                          <a:effectLst/>
                        </a:rPr>
                        <a:t>spliterator()</a:t>
                      </a:r>
                      <a:endParaRPr lang="en-IN" sz="2000" b="0">
                        <a:solidFill>
                          <a:schemeClr val="tx1"/>
                        </a:solidFill>
                        <a:effectLst/>
                        <a:latin typeface="+mn-lt"/>
                      </a:endParaRPr>
                    </a:p>
                  </a:txBody>
                  <a:tcPr marL="95250" marR="95250" marT="133350" marB="133350" anchor="ctr"/>
                </a:tc>
                <a:tc>
                  <a:txBody>
                    <a:bodyPr/>
                    <a:lstStyle/>
                    <a:p>
                      <a:pPr algn="l" fontAlgn="base"/>
                      <a:r>
                        <a:rPr lang="en-GB" sz="2000" b="0" dirty="0">
                          <a:solidFill>
                            <a:schemeClr val="tx1"/>
                          </a:solidFill>
                          <a:effectLst/>
                        </a:rPr>
                        <a:t>Creates a </a:t>
                      </a:r>
                      <a:r>
                        <a:rPr lang="en-GB" sz="2000" b="0" u="sng" dirty="0" err="1">
                          <a:solidFill>
                            <a:schemeClr val="tx1"/>
                          </a:solidFill>
                          <a:effectLst/>
                          <a:hlinkClick r:id="rId3">
                            <a:extLst>
                              <a:ext uri="{A12FA001-AC4F-418D-AE19-62706E023703}">
                                <ahyp:hlinkClr xmlns:ahyp="http://schemas.microsoft.com/office/drawing/2018/hyperlinkcolor" val="tx"/>
                              </a:ext>
                            </a:extLst>
                          </a:hlinkClick>
                        </a:rPr>
                        <a:t>Spliterator</a:t>
                      </a:r>
                      <a:r>
                        <a:rPr lang="en-GB" sz="2000" b="0" dirty="0">
                          <a:solidFill>
                            <a:schemeClr val="tx1"/>
                          </a:solidFill>
                          <a:effectLst/>
                        </a:rPr>
                        <a:t> over the elements described by this </a:t>
                      </a:r>
                      <a:r>
                        <a:rPr lang="en-GB" sz="2000" b="0" dirty="0" err="1">
                          <a:solidFill>
                            <a:schemeClr val="tx1"/>
                          </a:solidFill>
                          <a:effectLst/>
                        </a:rPr>
                        <a:t>Iterable</a:t>
                      </a:r>
                      <a:r>
                        <a:rPr lang="en-GB" sz="2000" b="0" dirty="0">
                          <a:solidFill>
                            <a:schemeClr val="tx1"/>
                          </a:solidFill>
                          <a:effectLst/>
                        </a:rPr>
                        <a:t>.</a:t>
                      </a:r>
                      <a:endParaRPr lang="en-GB" sz="2000" b="0" dirty="0">
                        <a:solidFill>
                          <a:schemeClr val="tx1"/>
                        </a:solidFill>
                        <a:effectLst/>
                        <a:latin typeface="+mn-lt"/>
                      </a:endParaRPr>
                    </a:p>
                  </a:txBody>
                  <a:tcPr marL="95250" marR="95250" marT="133350" marB="133350" anchor="ctr"/>
                </a:tc>
                <a:extLst>
                  <a:ext uri="{0D108BD9-81ED-4DB2-BD59-A6C34878D82A}">
                    <a16:rowId xmlns:a16="http://schemas.microsoft.com/office/drawing/2014/main" val="3514411474"/>
                  </a:ext>
                </a:extLst>
              </a:tr>
            </a:tbl>
          </a:graphicData>
        </a:graphic>
      </p:graphicFrame>
    </p:spTree>
    <p:extLst>
      <p:ext uri="{BB962C8B-B14F-4D97-AF65-F5344CB8AC3E}">
        <p14:creationId xmlns:p14="http://schemas.microsoft.com/office/powerpoint/2010/main" val="376204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Collection Interface</a:t>
            </a:r>
          </a:p>
        </p:txBody>
      </p:sp>
      <p:graphicFrame>
        <p:nvGraphicFramePr>
          <p:cNvPr id="2" name="Table 1">
            <a:extLst>
              <a:ext uri="{FF2B5EF4-FFF2-40B4-BE49-F238E27FC236}">
                <a16:creationId xmlns:a16="http://schemas.microsoft.com/office/drawing/2014/main" id="{1D931044-3713-1B7C-FFF0-AD23EF0E3890}"/>
              </a:ext>
            </a:extLst>
          </p:cNvPr>
          <p:cNvGraphicFramePr>
            <a:graphicFrameLocks noGrp="1"/>
          </p:cNvGraphicFramePr>
          <p:nvPr>
            <p:extLst>
              <p:ext uri="{D42A27DB-BD31-4B8C-83A1-F6EECF244321}">
                <p14:modId xmlns:p14="http://schemas.microsoft.com/office/powerpoint/2010/main" val="4230773761"/>
              </p:ext>
            </p:extLst>
          </p:nvPr>
        </p:nvGraphicFramePr>
        <p:xfrm>
          <a:off x="353812" y="1473622"/>
          <a:ext cx="11531799" cy="4546178"/>
        </p:xfrm>
        <a:graphic>
          <a:graphicData uri="http://schemas.openxmlformats.org/drawingml/2006/table">
            <a:tbl>
              <a:tblPr/>
              <a:tblGrid>
                <a:gridCol w="4763712">
                  <a:extLst>
                    <a:ext uri="{9D8B030D-6E8A-4147-A177-3AD203B41FA5}">
                      <a16:colId xmlns:a16="http://schemas.microsoft.com/office/drawing/2014/main" val="4282848019"/>
                    </a:ext>
                  </a:extLst>
                </a:gridCol>
                <a:gridCol w="6768087">
                  <a:extLst>
                    <a:ext uri="{9D8B030D-6E8A-4147-A177-3AD203B41FA5}">
                      <a16:colId xmlns:a16="http://schemas.microsoft.com/office/drawing/2014/main" val="1480014025"/>
                    </a:ext>
                  </a:extLst>
                </a:gridCol>
              </a:tblGrid>
              <a:tr h="272149">
                <a:tc>
                  <a:txBody>
                    <a:bodyPr/>
                    <a:lstStyle/>
                    <a:p>
                      <a:pPr algn="l" fontAlgn="t"/>
                      <a:r>
                        <a:rPr lang="en-IN" sz="2000" dirty="0">
                          <a:solidFill>
                            <a:schemeClr val="bg1"/>
                          </a:solidFill>
                          <a:effectLst/>
                          <a:latin typeface="+mn-lt"/>
                        </a:rPr>
                        <a:t>Method</a:t>
                      </a:r>
                    </a:p>
                  </a:txBody>
                  <a:tcPr marL="18913" marR="18913" marT="18913" marB="18913">
                    <a:lnL w="9525" cap="flat" cmpd="sng" algn="ctr">
                      <a:solidFill>
                        <a:srgbClr val="009F99"/>
                      </a:solidFill>
                      <a:prstDash val="solid"/>
                      <a:round/>
                      <a:headEnd type="none" w="med" len="med"/>
                      <a:tailEnd type="none" w="med" len="med"/>
                    </a:lnL>
                    <a:lnR w="9525" cap="flat" cmpd="sng" algn="ctr">
                      <a:solidFill>
                        <a:srgbClr val="009F99"/>
                      </a:solidFill>
                      <a:prstDash val="solid"/>
                      <a:round/>
                      <a:headEnd type="none" w="med" len="med"/>
                      <a:tailEnd type="none" w="med" len="med"/>
                    </a:lnR>
                    <a:lnT w="9525" cap="flat" cmpd="sng" algn="ctr">
                      <a:solidFill>
                        <a:srgbClr val="009F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tc>
                  <a:txBody>
                    <a:bodyPr/>
                    <a:lstStyle/>
                    <a:p>
                      <a:pPr algn="l" fontAlgn="t"/>
                      <a:r>
                        <a:rPr lang="en-IN" sz="2000" dirty="0">
                          <a:solidFill>
                            <a:schemeClr val="bg1"/>
                          </a:solidFill>
                          <a:effectLst/>
                          <a:latin typeface="+mn-lt"/>
                        </a:rPr>
                        <a:t>Description</a:t>
                      </a:r>
                    </a:p>
                  </a:txBody>
                  <a:tcPr marL="18913" marR="18913" marT="18913" marB="18913">
                    <a:lnL w="9525" cap="flat" cmpd="sng" algn="ctr">
                      <a:solidFill>
                        <a:srgbClr val="009F99"/>
                      </a:solidFill>
                      <a:prstDash val="solid"/>
                      <a:round/>
                      <a:headEnd type="none" w="med" len="med"/>
                      <a:tailEnd type="none" w="med" len="med"/>
                    </a:lnL>
                    <a:lnR w="9525" cap="flat" cmpd="sng" algn="ctr">
                      <a:solidFill>
                        <a:srgbClr val="009F99"/>
                      </a:solidFill>
                      <a:prstDash val="solid"/>
                      <a:round/>
                      <a:headEnd type="none" w="med" len="med"/>
                      <a:tailEnd type="none" w="med" len="med"/>
                    </a:lnR>
                    <a:lnT w="9525" cap="flat" cmpd="sng" algn="ctr">
                      <a:solidFill>
                        <a:srgbClr val="009F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79538446"/>
                  </a:ext>
                </a:extLst>
              </a:tr>
              <a:tr h="256189">
                <a:tc>
                  <a:txBody>
                    <a:bodyPr/>
                    <a:lstStyle/>
                    <a:p>
                      <a:pPr algn="just" fontAlgn="t"/>
                      <a:r>
                        <a:rPr lang="en-IN" sz="2000" dirty="0">
                          <a:solidFill>
                            <a:srgbClr val="333333"/>
                          </a:solidFill>
                          <a:effectLst/>
                          <a:latin typeface="+mn-lt"/>
                        </a:rPr>
                        <a:t>public Iterator iterator()</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a:solidFill>
                            <a:srgbClr val="333333"/>
                          </a:solidFill>
                          <a:effectLst/>
                          <a:latin typeface="+mn-lt"/>
                        </a:rPr>
                        <a:t>It returns an iterator.</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92970980"/>
                  </a:ext>
                </a:extLst>
              </a:tr>
              <a:tr h="256189">
                <a:tc>
                  <a:txBody>
                    <a:bodyPr/>
                    <a:lstStyle/>
                    <a:p>
                      <a:pPr algn="just" fontAlgn="t"/>
                      <a:r>
                        <a:rPr lang="en-IN" sz="2000">
                          <a:solidFill>
                            <a:srgbClr val="333333"/>
                          </a:solidFill>
                          <a:effectLst/>
                          <a:latin typeface="+mn-lt"/>
                        </a:rPr>
                        <a:t>public Object[] toArray()</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It converts collection into array.</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65274299"/>
                  </a:ext>
                </a:extLst>
              </a:tr>
              <a:tr h="497381">
                <a:tc>
                  <a:txBody>
                    <a:bodyPr/>
                    <a:lstStyle/>
                    <a:p>
                      <a:pPr algn="just" fontAlgn="t"/>
                      <a:r>
                        <a:rPr lang="fr-FR" sz="2000">
                          <a:solidFill>
                            <a:srgbClr val="333333"/>
                          </a:solidFill>
                          <a:effectLst/>
                          <a:latin typeface="+mn-lt"/>
                        </a:rPr>
                        <a:t>public &lt;T&gt; T[] toArray(T[] a)</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converts collection into array. Here, the runtime type of the returned array is that of the specified array.</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5167086"/>
                  </a:ext>
                </a:extLst>
              </a:tr>
              <a:tr h="256189">
                <a:tc>
                  <a:txBody>
                    <a:bodyPr/>
                    <a:lstStyle/>
                    <a:p>
                      <a:pPr algn="just" fontAlgn="t"/>
                      <a:r>
                        <a:rPr lang="en-IN" sz="2000">
                          <a:solidFill>
                            <a:srgbClr val="333333"/>
                          </a:solidFill>
                          <a:effectLst/>
                          <a:latin typeface="+mn-lt"/>
                        </a:rPr>
                        <a:t>public boolean isEmpty()</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n-lt"/>
                        </a:rPr>
                        <a:t>It checks if collection is empty.</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955010"/>
                  </a:ext>
                </a:extLst>
              </a:tr>
              <a:tr h="337113">
                <a:tc>
                  <a:txBody>
                    <a:bodyPr/>
                    <a:lstStyle/>
                    <a:p>
                      <a:pPr algn="just" fontAlgn="t"/>
                      <a:r>
                        <a:rPr lang="en-IN" sz="2000" dirty="0">
                          <a:solidFill>
                            <a:srgbClr val="333333"/>
                          </a:solidFill>
                          <a:effectLst/>
                          <a:latin typeface="+mn-lt"/>
                        </a:rPr>
                        <a:t>default Stream&lt;E&gt; </a:t>
                      </a:r>
                      <a:r>
                        <a:rPr lang="en-IN" sz="2000" dirty="0" err="1">
                          <a:solidFill>
                            <a:srgbClr val="333333"/>
                          </a:solidFill>
                          <a:effectLst/>
                          <a:latin typeface="+mn-lt"/>
                        </a:rPr>
                        <a:t>parallelStream</a:t>
                      </a:r>
                      <a:r>
                        <a:rPr lang="en-IN" sz="2000" dirty="0">
                          <a:solidFill>
                            <a:srgbClr val="333333"/>
                          </a:solidFill>
                          <a:effectLst/>
                          <a:latin typeface="+mn-lt"/>
                        </a:rPr>
                        <a:t>()</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It returns a possibly parallel Stream with the collection as its source.</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3181070"/>
                  </a:ext>
                </a:extLst>
              </a:tr>
              <a:tr h="337113">
                <a:tc>
                  <a:txBody>
                    <a:bodyPr/>
                    <a:lstStyle/>
                    <a:p>
                      <a:pPr algn="just" fontAlgn="t"/>
                      <a:r>
                        <a:rPr lang="en-IN" sz="2000">
                          <a:solidFill>
                            <a:srgbClr val="333333"/>
                          </a:solidFill>
                          <a:effectLst/>
                          <a:latin typeface="+mn-lt"/>
                        </a:rPr>
                        <a:t>default Stream&lt;E&gt; stream()</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a:solidFill>
                            <a:srgbClr val="333333"/>
                          </a:solidFill>
                          <a:effectLst/>
                          <a:latin typeface="+mn-lt"/>
                        </a:rPr>
                        <a:t>It returns a sequential Stream with the collection as its source.</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3774667"/>
                  </a:ext>
                </a:extLst>
              </a:tr>
              <a:tr h="488367">
                <a:tc>
                  <a:txBody>
                    <a:bodyPr/>
                    <a:lstStyle/>
                    <a:p>
                      <a:pPr algn="just" fontAlgn="t"/>
                      <a:r>
                        <a:rPr lang="en-IN" sz="2000">
                          <a:solidFill>
                            <a:srgbClr val="333333"/>
                          </a:solidFill>
                          <a:effectLst/>
                          <a:latin typeface="+mn-lt"/>
                        </a:rPr>
                        <a:t>default Spliterator&lt;E&gt; spliterator()</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generates a Spliterator over the specified elements in the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60448211"/>
                  </a:ext>
                </a:extLst>
              </a:tr>
              <a:tr h="337113">
                <a:tc>
                  <a:txBody>
                    <a:bodyPr/>
                    <a:lstStyle/>
                    <a:p>
                      <a:pPr algn="just" fontAlgn="t"/>
                      <a:r>
                        <a:rPr lang="en-GB" sz="2000">
                          <a:solidFill>
                            <a:srgbClr val="333333"/>
                          </a:solidFill>
                          <a:effectLst/>
                          <a:latin typeface="+mn-lt"/>
                        </a:rPr>
                        <a:t>public boolean equals(Object element)</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mn-lt"/>
                        </a:rPr>
                        <a:t>It matches two collections.</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8146602"/>
                  </a:ext>
                </a:extLst>
              </a:tr>
              <a:tr h="337113">
                <a:tc>
                  <a:txBody>
                    <a:bodyPr/>
                    <a:lstStyle/>
                    <a:p>
                      <a:pPr algn="just" fontAlgn="t"/>
                      <a:r>
                        <a:rPr lang="en-IN" sz="2000" dirty="0">
                          <a:solidFill>
                            <a:srgbClr val="333333"/>
                          </a:solidFill>
                          <a:effectLst/>
                          <a:latin typeface="+mn-lt"/>
                        </a:rPr>
                        <a:t>public int </a:t>
                      </a:r>
                      <a:r>
                        <a:rPr lang="en-IN" sz="2000" dirty="0" err="1">
                          <a:solidFill>
                            <a:srgbClr val="333333"/>
                          </a:solidFill>
                          <a:effectLst/>
                          <a:latin typeface="+mn-lt"/>
                        </a:rPr>
                        <a:t>hashCode</a:t>
                      </a:r>
                      <a:r>
                        <a:rPr lang="en-IN" sz="2000" dirty="0">
                          <a:solidFill>
                            <a:srgbClr val="333333"/>
                          </a:solidFill>
                          <a:effectLst/>
                          <a:latin typeface="+mn-lt"/>
                        </a:rPr>
                        <a:t>()</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It returns the hash code number of the collection.</a:t>
                      </a:r>
                    </a:p>
                  </a:txBody>
                  <a:tcPr marL="12609" marR="12609" marT="12609" marB="1260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60809922"/>
                  </a:ext>
                </a:extLst>
              </a:tr>
            </a:tbl>
          </a:graphicData>
        </a:graphic>
      </p:graphicFrame>
    </p:spTree>
    <p:extLst>
      <p:ext uri="{BB962C8B-B14F-4D97-AF65-F5344CB8AC3E}">
        <p14:creationId xmlns:p14="http://schemas.microsoft.com/office/powerpoint/2010/main" val="94429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List interface</a:t>
            </a:r>
          </a:p>
        </p:txBody>
      </p:sp>
      <p:sp>
        <p:nvSpPr>
          <p:cNvPr id="6" name="TextBox 5">
            <a:extLst>
              <a:ext uri="{FF2B5EF4-FFF2-40B4-BE49-F238E27FC236}">
                <a16:creationId xmlns:a16="http://schemas.microsoft.com/office/drawing/2014/main" id="{7E14BFB5-683A-E923-307D-19AC4440D1E8}"/>
              </a:ext>
            </a:extLst>
          </p:cNvPr>
          <p:cNvSpPr txBox="1"/>
          <p:nvPr/>
        </p:nvSpPr>
        <p:spPr>
          <a:xfrm>
            <a:off x="424527" y="1660646"/>
            <a:ext cx="11071865" cy="1569660"/>
          </a:xfrm>
          <a:prstGeom prst="rect">
            <a:avLst/>
          </a:prstGeom>
          <a:noFill/>
        </p:spPr>
        <p:txBody>
          <a:bodyPr wrap="square">
            <a:spAutoFit/>
          </a:bodyPr>
          <a:lstStyle/>
          <a:p>
            <a:pPr marL="342900" indent="-342900">
              <a:buClr>
                <a:schemeClr val="accent1"/>
              </a:buClr>
              <a:buFont typeface="Wingdings" panose="05000000000000000000" pitchFamily="2" charset="2"/>
              <a:buChar char="ü"/>
            </a:pPr>
            <a:r>
              <a:rPr lang="en-GB" b="0" i="0" dirty="0">
                <a:effectLst/>
              </a:rPr>
              <a:t>This is a child interface of the collection interface.</a:t>
            </a:r>
          </a:p>
          <a:p>
            <a:pPr marL="342900" indent="-342900">
              <a:buClr>
                <a:schemeClr val="accent1"/>
              </a:buClr>
              <a:buFont typeface="Wingdings" panose="05000000000000000000" pitchFamily="2" charset="2"/>
              <a:buChar char="ü"/>
            </a:pPr>
            <a:r>
              <a:rPr lang="en-GB" b="0" i="0" dirty="0">
                <a:effectLst/>
              </a:rPr>
              <a:t>This interface is dedicated to the data of the list type in which we can store all the ordered collection of the objects. </a:t>
            </a:r>
          </a:p>
          <a:p>
            <a:pPr marL="342900" indent="-342900">
              <a:buClr>
                <a:schemeClr val="accent1"/>
              </a:buClr>
              <a:buFont typeface="Wingdings" panose="05000000000000000000" pitchFamily="2" charset="2"/>
              <a:buChar char="ü"/>
            </a:pPr>
            <a:r>
              <a:rPr lang="en-GB" b="0" i="0" dirty="0">
                <a:effectLst/>
              </a:rPr>
              <a:t>This also allows duplicate data to be present in it. </a:t>
            </a:r>
          </a:p>
        </p:txBody>
      </p:sp>
      <p:sp>
        <p:nvSpPr>
          <p:cNvPr id="9" name="TextBox 8">
            <a:extLst>
              <a:ext uri="{FF2B5EF4-FFF2-40B4-BE49-F238E27FC236}">
                <a16:creationId xmlns:a16="http://schemas.microsoft.com/office/drawing/2014/main" id="{6821345D-FB1F-31D6-A927-3C9A7B13FADB}"/>
              </a:ext>
            </a:extLst>
          </p:cNvPr>
          <p:cNvSpPr txBox="1"/>
          <p:nvPr/>
        </p:nvSpPr>
        <p:spPr>
          <a:xfrm>
            <a:off x="419170" y="3429000"/>
            <a:ext cx="6208642" cy="2308324"/>
          </a:xfrm>
          <a:prstGeom prst="rect">
            <a:avLst/>
          </a:prstGeom>
          <a:noFill/>
        </p:spPr>
        <p:txBody>
          <a:bodyPr wrap="square">
            <a:spAutoFit/>
          </a:bodyPr>
          <a:lstStyle/>
          <a:p>
            <a:r>
              <a:rPr lang="en-GB" b="1" dirty="0">
                <a:effectLst/>
              </a:rPr>
              <a:t> For example,</a:t>
            </a:r>
          </a:p>
          <a:p>
            <a:endParaRPr lang="en-GB" dirty="0"/>
          </a:p>
          <a:p>
            <a:r>
              <a:rPr lang="en-GB" b="0" dirty="0">
                <a:solidFill>
                  <a:srgbClr val="FE750E"/>
                </a:solidFill>
                <a:effectLst/>
              </a:rPr>
              <a:t>List &lt;T&gt; al = new ArrayList&lt;&gt; (); </a:t>
            </a:r>
            <a:br>
              <a:rPr lang="en-GB" dirty="0">
                <a:solidFill>
                  <a:srgbClr val="FE750E"/>
                </a:solidFill>
              </a:rPr>
            </a:br>
            <a:r>
              <a:rPr lang="en-GB" b="0" dirty="0">
                <a:solidFill>
                  <a:srgbClr val="FE750E"/>
                </a:solidFill>
                <a:effectLst/>
              </a:rPr>
              <a:t>List &lt;T&gt; </a:t>
            </a:r>
            <a:r>
              <a:rPr lang="en-GB" b="0" dirty="0" err="1">
                <a:solidFill>
                  <a:srgbClr val="FE750E"/>
                </a:solidFill>
                <a:effectLst/>
              </a:rPr>
              <a:t>ll</a:t>
            </a:r>
            <a:r>
              <a:rPr lang="en-GB" b="0" dirty="0">
                <a:solidFill>
                  <a:srgbClr val="FE750E"/>
                </a:solidFill>
                <a:effectLst/>
              </a:rPr>
              <a:t> = new LinkedList&lt;&gt; (); </a:t>
            </a:r>
            <a:br>
              <a:rPr lang="en-GB" dirty="0">
                <a:solidFill>
                  <a:srgbClr val="FE750E"/>
                </a:solidFill>
              </a:rPr>
            </a:br>
            <a:r>
              <a:rPr lang="en-GB" b="0" dirty="0">
                <a:solidFill>
                  <a:srgbClr val="FE750E"/>
                </a:solidFill>
                <a:effectLst/>
              </a:rPr>
              <a:t>List &lt;T&gt; v = new Vector&lt;&gt; (); </a:t>
            </a:r>
            <a:br>
              <a:rPr lang="en-GB" dirty="0"/>
            </a:br>
            <a:r>
              <a:rPr lang="en-GB" b="0" dirty="0">
                <a:effectLst/>
              </a:rPr>
              <a:t>Where T is the type of the object  </a:t>
            </a:r>
            <a:endParaRPr lang="en-IN" dirty="0"/>
          </a:p>
        </p:txBody>
      </p:sp>
      <p:pic>
        <p:nvPicPr>
          <p:cNvPr id="10" name="Picture 9">
            <a:extLst>
              <a:ext uri="{FF2B5EF4-FFF2-40B4-BE49-F238E27FC236}">
                <a16:creationId xmlns:a16="http://schemas.microsoft.com/office/drawing/2014/main" id="{70F1E805-112B-E27F-DE25-3ECA131793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4365" t="14493" r="13741" b="31536"/>
          <a:stretch/>
        </p:blipFill>
        <p:spPr>
          <a:xfrm>
            <a:off x="5180012" y="3627695"/>
            <a:ext cx="6856413" cy="2265598"/>
          </a:xfrm>
          <a:prstGeom prst="rect">
            <a:avLst/>
          </a:prstGeom>
        </p:spPr>
      </p:pic>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ArrayList</a:t>
            </a:r>
            <a:r>
              <a:rPr lang="en-US" sz="4000" b="1" dirty="0"/>
              <a:t>   </a:t>
            </a:r>
          </a:p>
        </p:txBody>
      </p:sp>
      <p:sp>
        <p:nvSpPr>
          <p:cNvPr id="10" name="TextBox 9">
            <a:extLst>
              <a:ext uri="{FF2B5EF4-FFF2-40B4-BE49-F238E27FC236}">
                <a16:creationId xmlns:a16="http://schemas.microsoft.com/office/drawing/2014/main" id="{1B6831B1-B2C1-997F-3F9A-9BCA256CC27F}"/>
              </a:ext>
            </a:extLst>
          </p:cNvPr>
          <p:cNvSpPr txBox="1"/>
          <p:nvPr/>
        </p:nvSpPr>
        <p:spPr>
          <a:xfrm>
            <a:off x="1065212" y="1152552"/>
            <a:ext cx="10058400" cy="1938992"/>
          </a:xfrm>
          <a:prstGeom prst="rect">
            <a:avLst/>
          </a:prstGeom>
          <a:noFill/>
        </p:spPr>
        <p:txBody>
          <a:bodyPr wrap="square">
            <a:spAutoFit/>
          </a:bodyPr>
          <a:lstStyle/>
          <a:p>
            <a:pPr marL="342900" indent="-342900" algn="just">
              <a:buClr>
                <a:schemeClr val="accent1"/>
              </a:buClr>
              <a:buFont typeface="Wingdings" panose="05000000000000000000" pitchFamily="2" charset="2"/>
              <a:buChar char="ü"/>
            </a:pPr>
            <a:r>
              <a:rPr lang="en-GB" b="0" i="0" dirty="0">
                <a:effectLst/>
              </a:rPr>
              <a:t>ArrayList provides us with dynamic arrays in Java. </a:t>
            </a:r>
          </a:p>
          <a:p>
            <a:pPr marL="342900" indent="-342900" algn="just">
              <a:buClr>
                <a:schemeClr val="accent1"/>
              </a:buClr>
              <a:buFont typeface="Wingdings" panose="05000000000000000000" pitchFamily="2" charset="2"/>
              <a:buChar char="ü"/>
            </a:pPr>
            <a:r>
              <a:rPr lang="en-GB" b="0" i="0" dirty="0">
                <a:effectLst/>
              </a:rPr>
              <a:t>Though, it may be slower than standard arrays but can be helpful in programs where lots of manipulation in the array is needed. </a:t>
            </a:r>
          </a:p>
          <a:p>
            <a:pPr marL="342900" indent="-342900" algn="just">
              <a:buClr>
                <a:schemeClr val="accent1"/>
              </a:buClr>
              <a:buFont typeface="Wingdings" panose="05000000000000000000" pitchFamily="2" charset="2"/>
              <a:buChar char="ü"/>
            </a:pPr>
            <a:r>
              <a:rPr lang="en-GB" b="0" i="0" dirty="0">
                <a:effectLst/>
              </a:rPr>
              <a:t>The size of an ArrayList is increased automatically if the collection grows or shrinks if the objects are removed from the collection.</a:t>
            </a:r>
            <a:endParaRPr lang="en-IN" sz="3200" dirty="0"/>
          </a:p>
        </p:txBody>
      </p:sp>
      <p:pic>
        <p:nvPicPr>
          <p:cNvPr id="3074" name="Picture 2" descr="The List interface extends the Collection interface and the ArrayList class implements List.">
            <a:extLst>
              <a:ext uri="{FF2B5EF4-FFF2-40B4-BE49-F238E27FC236}">
                <a16:creationId xmlns:a16="http://schemas.microsoft.com/office/drawing/2014/main" id="{7EAC55FF-12B7-C715-C4C8-CCD8D5C16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612" y="2962275"/>
            <a:ext cx="2537539"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5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err="1"/>
              <a:t>ArrayList</a:t>
            </a:r>
            <a:r>
              <a:rPr lang="en-US" sz="4000" b="1" dirty="0"/>
              <a:t>   </a:t>
            </a:r>
          </a:p>
        </p:txBody>
      </p:sp>
      <p:sp>
        <p:nvSpPr>
          <p:cNvPr id="4" name="TextBox 3">
            <a:extLst>
              <a:ext uri="{FF2B5EF4-FFF2-40B4-BE49-F238E27FC236}">
                <a16:creationId xmlns:a16="http://schemas.microsoft.com/office/drawing/2014/main" id="{BAF604BC-9349-79CB-D455-DFD6AC5EDEA5}"/>
              </a:ext>
            </a:extLst>
          </p:cNvPr>
          <p:cNvSpPr txBox="1"/>
          <p:nvPr/>
        </p:nvSpPr>
        <p:spPr>
          <a:xfrm>
            <a:off x="303212" y="783772"/>
            <a:ext cx="11658600" cy="5909310"/>
          </a:xfrm>
          <a:prstGeom prst="rect">
            <a:avLst/>
          </a:prstGeom>
          <a:noFill/>
        </p:spPr>
        <p:txBody>
          <a:bodyPr wrap="square">
            <a:spAutoFit/>
          </a:bodyPr>
          <a:lstStyle/>
          <a:p>
            <a:pPr algn="ctr"/>
            <a:r>
              <a:rPr lang="en-IN" sz="1800" b="1" dirty="0"/>
              <a:t>                      In order to initialize an </a:t>
            </a:r>
            <a:r>
              <a:rPr lang="en-IN" sz="1800" b="1" dirty="0" err="1"/>
              <a:t>ArrayList</a:t>
            </a:r>
            <a:r>
              <a:rPr lang="en-IN" sz="1800" b="1" dirty="0"/>
              <a:t>, there are 3 ways.</a:t>
            </a:r>
          </a:p>
          <a:p>
            <a:endParaRPr lang="en-IN" sz="1800" dirty="0"/>
          </a:p>
          <a:p>
            <a:r>
              <a:rPr lang="en-IN" sz="1800" b="1" dirty="0">
                <a:solidFill>
                  <a:schemeClr val="accent1">
                    <a:lumMod val="50000"/>
                  </a:schemeClr>
                </a:solidFill>
              </a:rPr>
              <a:t>1. Using the add Keyword</a:t>
            </a:r>
          </a:p>
          <a:p>
            <a:endParaRPr lang="en-IN" sz="1800" dirty="0"/>
          </a:p>
          <a:p>
            <a:r>
              <a:rPr lang="en-IN" sz="1800" dirty="0"/>
              <a:t>// create an </a:t>
            </a:r>
            <a:r>
              <a:rPr lang="en-IN" sz="1800" dirty="0" err="1"/>
              <a:t>ArrayList</a:t>
            </a:r>
            <a:r>
              <a:rPr lang="en-IN" sz="1800" dirty="0"/>
              <a:t> of String type</a:t>
            </a:r>
          </a:p>
          <a:p>
            <a:r>
              <a:rPr lang="en-IN" sz="1800" dirty="0" err="1"/>
              <a:t>ArrayList</a:t>
            </a:r>
            <a:r>
              <a:rPr lang="en-IN" sz="1800" dirty="0"/>
              <a:t>&lt;String&gt; str = new </a:t>
            </a:r>
            <a:r>
              <a:rPr lang="en-IN" sz="1800" dirty="0" err="1"/>
              <a:t>ArrayList</a:t>
            </a:r>
            <a:r>
              <a:rPr lang="en-IN" sz="1800" dirty="0"/>
              <a:t>&lt;String&gt;();</a:t>
            </a:r>
          </a:p>
          <a:p>
            <a:endParaRPr lang="en-IN" sz="1800" dirty="0"/>
          </a:p>
          <a:p>
            <a:r>
              <a:rPr lang="en-IN" sz="1800" dirty="0"/>
              <a:t>// Initialize an </a:t>
            </a:r>
            <a:r>
              <a:rPr lang="en-IN" sz="1800" dirty="0" err="1"/>
              <a:t>ArrayList</a:t>
            </a:r>
            <a:r>
              <a:rPr lang="en-IN" sz="1800" dirty="0"/>
              <a:t> with add()</a:t>
            </a:r>
          </a:p>
          <a:p>
            <a:r>
              <a:rPr lang="en-IN" sz="1800" dirty="0" err="1"/>
              <a:t>str.add</a:t>
            </a:r>
            <a:r>
              <a:rPr lang="en-IN" sz="1800" dirty="0"/>
              <a:t>("Java");</a:t>
            </a:r>
          </a:p>
          <a:p>
            <a:r>
              <a:rPr lang="en-IN" sz="1800" dirty="0" err="1"/>
              <a:t>str.add</a:t>
            </a:r>
            <a:r>
              <a:rPr lang="en-IN" sz="1800" dirty="0"/>
              <a:t>("Language");</a:t>
            </a:r>
          </a:p>
          <a:p>
            <a:endParaRPr lang="en-IN" sz="1800" dirty="0"/>
          </a:p>
          <a:p>
            <a:r>
              <a:rPr lang="en-IN" sz="1800" b="1" dirty="0">
                <a:solidFill>
                  <a:schemeClr val="accent1">
                    <a:lumMod val="50000"/>
                  </a:schemeClr>
                </a:solidFill>
              </a:rPr>
              <a:t>2. Using </a:t>
            </a:r>
            <a:r>
              <a:rPr lang="en-IN" sz="1800" b="1" dirty="0" err="1">
                <a:solidFill>
                  <a:schemeClr val="accent1">
                    <a:lumMod val="50000"/>
                  </a:schemeClr>
                </a:solidFill>
              </a:rPr>
              <a:t>asList</a:t>
            </a:r>
            <a:r>
              <a:rPr lang="en-IN" sz="1800" b="1" dirty="0">
                <a:solidFill>
                  <a:schemeClr val="accent1">
                    <a:lumMod val="50000"/>
                  </a:schemeClr>
                </a:solidFill>
              </a:rPr>
              <a:t>() </a:t>
            </a:r>
            <a:r>
              <a:rPr lang="en-IN" sz="1800" b="1" dirty="0" err="1">
                <a:solidFill>
                  <a:schemeClr val="accent1">
                    <a:lumMod val="50000"/>
                  </a:schemeClr>
                </a:solidFill>
              </a:rPr>
              <a:t>AsList</a:t>
            </a:r>
            <a:r>
              <a:rPr lang="en-IN" sz="1800" b="1" dirty="0">
                <a:solidFill>
                  <a:schemeClr val="accent1">
                    <a:lumMod val="50000"/>
                  </a:schemeClr>
                </a:solidFill>
              </a:rPr>
              <a:t>() method in Java is used to return a fixed-size list backed by the given array</a:t>
            </a:r>
          </a:p>
          <a:p>
            <a:endParaRPr lang="en-IN" sz="1800" dirty="0"/>
          </a:p>
          <a:p>
            <a:r>
              <a:rPr lang="en-IN" sz="1800" dirty="0"/>
              <a:t>// create an </a:t>
            </a:r>
            <a:r>
              <a:rPr lang="en-IN" sz="1800" dirty="0" err="1"/>
              <a:t>ArrayList</a:t>
            </a:r>
            <a:r>
              <a:rPr lang="en-IN" sz="1800" dirty="0"/>
              <a:t> of String type</a:t>
            </a:r>
          </a:p>
          <a:p>
            <a:r>
              <a:rPr lang="en-IN" sz="1800" dirty="0"/>
              <a:t>// and Initialize an </a:t>
            </a:r>
            <a:r>
              <a:rPr lang="en-IN" sz="1800" dirty="0" err="1"/>
              <a:t>ArrayList</a:t>
            </a:r>
            <a:r>
              <a:rPr lang="en-IN" sz="1800" dirty="0"/>
              <a:t> with </a:t>
            </a:r>
            <a:r>
              <a:rPr lang="en-IN" sz="1800" dirty="0" err="1"/>
              <a:t>asList</a:t>
            </a:r>
            <a:r>
              <a:rPr lang="en-IN" sz="1800" dirty="0"/>
              <a:t>()</a:t>
            </a:r>
          </a:p>
          <a:p>
            <a:r>
              <a:rPr lang="en-IN" sz="1800" dirty="0" err="1"/>
              <a:t>ArrayList</a:t>
            </a:r>
            <a:r>
              <a:rPr lang="en-IN" sz="1800" dirty="0"/>
              <a:t>&lt;String&gt; scaler = new </a:t>
            </a:r>
            <a:r>
              <a:rPr lang="en-IN" sz="1800" dirty="0" err="1"/>
              <a:t>ArrayList</a:t>
            </a:r>
            <a:r>
              <a:rPr lang="en-IN" sz="1800" dirty="0"/>
              <a:t>&lt;String&gt;(</a:t>
            </a:r>
            <a:r>
              <a:rPr lang="en-IN" sz="1800" dirty="0" err="1"/>
              <a:t>Arrays.asList</a:t>
            </a:r>
            <a:r>
              <a:rPr lang="en-IN" sz="1800" dirty="0"/>
              <a:t>("</a:t>
            </a:r>
            <a:r>
              <a:rPr lang="en-IN" sz="1800" dirty="0" err="1"/>
              <a:t>I","love","Java</a:t>
            </a:r>
            <a:r>
              <a:rPr lang="en-IN" sz="1800" dirty="0"/>
              <a:t>"));</a:t>
            </a:r>
          </a:p>
          <a:p>
            <a:endParaRPr lang="en-IN" sz="1800" dirty="0"/>
          </a:p>
          <a:p>
            <a:r>
              <a:rPr lang="en-IN" sz="1800" b="1" dirty="0">
                <a:solidFill>
                  <a:schemeClr val="accent1">
                    <a:lumMod val="50000"/>
                  </a:schemeClr>
                </a:solidFill>
              </a:rPr>
              <a:t>3. Using </a:t>
            </a:r>
            <a:r>
              <a:rPr lang="en-IN" sz="1800" b="1" dirty="0" err="1">
                <a:solidFill>
                  <a:schemeClr val="accent1">
                    <a:lumMod val="50000"/>
                  </a:schemeClr>
                </a:solidFill>
              </a:rPr>
              <a:t>list.of</a:t>
            </a:r>
            <a:r>
              <a:rPr lang="en-IN" sz="1800" b="1" dirty="0">
                <a:solidFill>
                  <a:schemeClr val="accent1">
                    <a:lumMod val="50000"/>
                  </a:schemeClr>
                </a:solidFill>
              </a:rPr>
              <a:t>() Method It is used to return immutable lists containing the specified elements.</a:t>
            </a:r>
          </a:p>
          <a:p>
            <a:endParaRPr lang="en-IN" sz="1800" dirty="0"/>
          </a:p>
          <a:p>
            <a:r>
              <a:rPr lang="en-IN" sz="1800" dirty="0"/>
              <a:t>// create an </a:t>
            </a:r>
            <a:r>
              <a:rPr lang="en-IN" sz="1800" dirty="0" err="1"/>
              <a:t>ArrayList</a:t>
            </a:r>
            <a:r>
              <a:rPr lang="en-IN" sz="1800" dirty="0"/>
              <a:t> of String type and Initialize an </a:t>
            </a:r>
            <a:r>
              <a:rPr lang="en-IN" sz="1800" dirty="0" err="1"/>
              <a:t>ArrayList</a:t>
            </a:r>
            <a:r>
              <a:rPr lang="en-IN" sz="1800" dirty="0"/>
              <a:t> with </a:t>
            </a:r>
            <a:r>
              <a:rPr lang="en-IN" sz="1800" dirty="0" err="1"/>
              <a:t>List.of</a:t>
            </a:r>
            <a:r>
              <a:rPr lang="en-IN" sz="1800" dirty="0"/>
              <a:t>()</a:t>
            </a:r>
          </a:p>
          <a:p>
            <a:r>
              <a:rPr lang="en-IN" sz="1800" dirty="0"/>
              <a:t>List&lt;String&gt; str = new </a:t>
            </a:r>
            <a:r>
              <a:rPr lang="en-IN" sz="1800" dirty="0" err="1"/>
              <a:t>ArrayList</a:t>
            </a:r>
            <a:r>
              <a:rPr lang="en-IN" sz="1800" dirty="0"/>
              <a:t>&lt;&gt;(</a:t>
            </a:r>
            <a:r>
              <a:rPr lang="en-IN" sz="1800" dirty="0" err="1"/>
              <a:t>List.of</a:t>
            </a:r>
            <a:r>
              <a:rPr lang="en-IN" sz="1800" dirty="0"/>
              <a:t>("</a:t>
            </a:r>
            <a:r>
              <a:rPr lang="en-IN" sz="1800" dirty="0" err="1"/>
              <a:t>Coding","is","Fun</a:t>
            </a:r>
            <a:r>
              <a:rPr lang="en-IN" sz="1800" dirty="0"/>
              <a:t>"));</a:t>
            </a:r>
          </a:p>
        </p:txBody>
      </p:sp>
    </p:spTree>
    <p:extLst>
      <p:ext uri="{BB962C8B-B14F-4D97-AF65-F5344CB8AC3E}">
        <p14:creationId xmlns:p14="http://schemas.microsoft.com/office/powerpoint/2010/main" val="31625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Methods of </a:t>
            </a:r>
            <a:r>
              <a:rPr lang="en-US" sz="4000" b="1" dirty="0" err="1"/>
              <a:t>ArrayList</a:t>
            </a:r>
            <a:r>
              <a:rPr lang="en-US" sz="4000" b="1" dirty="0"/>
              <a:t>   </a:t>
            </a:r>
          </a:p>
        </p:txBody>
      </p:sp>
      <p:graphicFrame>
        <p:nvGraphicFramePr>
          <p:cNvPr id="4" name="Table 4">
            <a:extLst>
              <a:ext uri="{FF2B5EF4-FFF2-40B4-BE49-F238E27FC236}">
                <a16:creationId xmlns:a16="http://schemas.microsoft.com/office/drawing/2014/main" id="{1D3B3225-A33B-A5FC-6B87-447102E722FC}"/>
              </a:ext>
            </a:extLst>
          </p:cNvPr>
          <p:cNvGraphicFramePr>
            <a:graphicFrameLocks noGrp="1"/>
          </p:cNvGraphicFramePr>
          <p:nvPr>
            <p:extLst>
              <p:ext uri="{D42A27DB-BD31-4B8C-83A1-F6EECF244321}">
                <p14:modId xmlns:p14="http://schemas.microsoft.com/office/powerpoint/2010/main" val="1191580641"/>
              </p:ext>
            </p:extLst>
          </p:nvPr>
        </p:nvGraphicFramePr>
        <p:xfrm>
          <a:off x="303212" y="785192"/>
          <a:ext cx="11430000" cy="5852160"/>
        </p:xfrm>
        <a:graphic>
          <a:graphicData uri="http://schemas.openxmlformats.org/drawingml/2006/table">
            <a:tbl>
              <a:tblPr firstRow="1" bandRow="1">
                <a:tableStyleId>{5C22544A-7EE6-4342-B048-85BDC9FD1C3A}</a:tableStyleId>
              </a:tblPr>
              <a:tblGrid>
                <a:gridCol w="4109094">
                  <a:extLst>
                    <a:ext uri="{9D8B030D-6E8A-4147-A177-3AD203B41FA5}">
                      <a16:colId xmlns:a16="http://schemas.microsoft.com/office/drawing/2014/main" val="2849242003"/>
                    </a:ext>
                  </a:extLst>
                </a:gridCol>
                <a:gridCol w="7320906">
                  <a:extLst>
                    <a:ext uri="{9D8B030D-6E8A-4147-A177-3AD203B41FA5}">
                      <a16:colId xmlns:a16="http://schemas.microsoft.com/office/drawing/2014/main" val="3473528021"/>
                    </a:ext>
                  </a:extLst>
                </a:gridCol>
              </a:tblGrid>
              <a:tr h="514350">
                <a:tc>
                  <a:txBody>
                    <a:bodyPr/>
                    <a:lstStyle/>
                    <a:p>
                      <a:pPr algn="l"/>
                      <a:r>
                        <a:rPr lang="en-IN" b="0">
                          <a:effectLst/>
                        </a:rPr>
                        <a:t>Methods</a:t>
                      </a:r>
                    </a:p>
                  </a:txBody>
                  <a:tcPr marL="228600" marR="228600" marT="114300" marB="114300" anchor="ctr"/>
                </a:tc>
                <a:tc>
                  <a:txBody>
                    <a:bodyPr/>
                    <a:lstStyle/>
                    <a:p>
                      <a:pPr algn="l"/>
                      <a:r>
                        <a:rPr lang="en-IN" b="0">
                          <a:effectLst/>
                        </a:rPr>
                        <a:t>Descriptions</a:t>
                      </a:r>
                    </a:p>
                  </a:txBody>
                  <a:tcPr marL="228600" marR="228600" marT="114300" marB="114300" anchor="ctr"/>
                </a:tc>
                <a:extLst>
                  <a:ext uri="{0D108BD9-81ED-4DB2-BD59-A6C34878D82A}">
                    <a16:rowId xmlns:a16="http://schemas.microsoft.com/office/drawing/2014/main" val="563697207"/>
                  </a:ext>
                </a:extLst>
              </a:tr>
              <a:tr h="514350">
                <a:tc>
                  <a:txBody>
                    <a:bodyPr/>
                    <a:lstStyle/>
                    <a:p>
                      <a:r>
                        <a:rPr lang="en-IN" u="none" strike="noStrike" dirty="0">
                          <a:ln>
                            <a:solidFill>
                              <a:srgbClr val="92D050"/>
                            </a:solidFill>
                          </a:ln>
                          <a:solidFill>
                            <a:schemeClr val="accent1"/>
                          </a:solidFill>
                          <a:effectLst/>
                        </a:rPr>
                        <a:t>size()</a:t>
                      </a:r>
                      <a:endParaRPr lang="en-IN" dirty="0">
                        <a:ln>
                          <a:solidFill>
                            <a:srgbClr val="92D050"/>
                          </a:solidFill>
                        </a:ln>
                        <a:solidFill>
                          <a:schemeClr val="accent1"/>
                        </a:solidFill>
                        <a:effectLst/>
                      </a:endParaRPr>
                    </a:p>
                  </a:txBody>
                  <a:tcPr marL="228600" marR="228600" marT="114300" marB="114300" anchor="ctr"/>
                </a:tc>
                <a:tc>
                  <a:txBody>
                    <a:bodyPr/>
                    <a:lstStyle/>
                    <a:p>
                      <a:r>
                        <a:rPr lang="en-GB" dirty="0">
                          <a:effectLst/>
                        </a:rPr>
                        <a:t>Returns the length of the </a:t>
                      </a:r>
                      <a:r>
                        <a:rPr lang="en-GB" dirty="0" err="1">
                          <a:effectLst/>
                        </a:rPr>
                        <a:t>arraylist</a:t>
                      </a:r>
                      <a:r>
                        <a:rPr lang="en-GB" dirty="0">
                          <a:effectLst/>
                        </a:rPr>
                        <a:t>.</a:t>
                      </a:r>
                    </a:p>
                  </a:txBody>
                  <a:tcPr marL="228600" marR="228600" marT="114300" marB="114300" anchor="ctr"/>
                </a:tc>
                <a:extLst>
                  <a:ext uri="{0D108BD9-81ED-4DB2-BD59-A6C34878D82A}">
                    <a16:rowId xmlns:a16="http://schemas.microsoft.com/office/drawing/2014/main" val="547058497"/>
                  </a:ext>
                </a:extLst>
              </a:tr>
              <a:tr h="514350">
                <a:tc>
                  <a:txBody>
                    <a:bodyPr/>
                    <a:lstStyle/>
                    <a:p>
                      <a:r>
                        <a:rPr lang="en-IN" u="none" strike="noStrike" dirty="0">
                          <a:ln>
                            <a:solidFill>
                              <a:srgbClr val="92D050"/>
                            </a:solidFill>
                          </a:ln>
                          <a:solidFill>
                            <a:schemeClr val="accent1"/>
                          </a:solidFill>
                          <a:effectLst/>
                        </a:rPr>
                        <a:t>sort()</a:t>
                      </a:r>
                      <a:endParaRPr lang="en-IN" dirty="0">
                        <a:ln>
                          <a:solidFill>
                            <a:srgbClr val="92D050"/>
                          </a:solidFill>
                        </a:ln>
                        <a:solidFill>
                          <a:schemeClr val="accent1"/>
                        </a:solidFill>
                        <a:effectLst/>
                      </a:endParaRPr>
                    </a:p>
                  </a:txBody>
                  <a:tcPr marL="228600" marR="228600" marT="114300" marB="114300" anchor="ctr"/>
                </a:tc>
                <a:tc>
                  <a:txBody>
                    <a:bodyPr/>
                    <a:lstStyle/>
                    <a:p>
                      <a:r>
                        <a:rPr lang="en-IN" dirty="0">
                          <a:effectLst/>
                        </a:rPr>
                        <a:t>Sort the </a:t>
                      </a:r>
                      <a:r>
                        <a:rPr lang="en-IN" dirty="0" err="1">
                          <a:effectLst/>
                        </a:rPr>
                        <a:t>arraylist</a:t>
                      </a:r>
                      <a:r>
                        <a:rPr lang="en-IN" dirty="0">
                          <a:effectLst/>
                        </a:rPr>
                        <a:t> elements.</a:t>
                      </a:r>
                    </a:p>
                  </a:txBody>
                  <a:tcPr marL="228600" marR="228600" marT="114300" marB="114300" anchor="ctr"/>
                </a:tc>
                <a:extLst>
                  <a:ext uri="{0D108BD9-81ED-4DB2-BD59-A6C34878D82A}">
                    <a16:rowId xmlns:a16="http://schemas.microsoft.com/office/drawing/2014/main" val="3654909287"/>
                  </a:ext>
                </a:extLst>
              </a:tr>
              <a:tr h="514350">
                <a:tc>
                  <a:txBody>
                    <a:bodyPr/>
                    <a:lstStyle/>
                    <a:p>
                      <a:r>
                        <a:rPr lang="en-IN" u="none" strike="noStrike" dirty="0">
                          <a:ln>
                            <a:solidFill>
                              <a:srgbClr val="92D050"/>
                            </a:solidFill>
                          </a:ln>
                          <a:solidFill>
                            <a:schemeClr val="accent1"/>
                          </a:solidFill>
                          <a:effectLst/>
                        </a:rPr>
                        <a:t>clone()</a:t>
                      </a:r>
                      <a:endParaRPr lang="en-IN" dirty="0">
                        <a:ln>
                          <a:solidFill>
                            <a:srgbClr val="92D050"/>
                          </a:solidFill>
                        </a:ln>
                        <a:solidFill>
                          <a:schemeClr val="accent1"/>
                        </a:solidFill>
                        <a:effectLst/>
                      </a:endParaRPr>
                    </a:p>
                  </a:txBody>
                  <a:tcPr marL="228600" marR="228600" marT="114300" marB="114300" anchor="ctr"/>
                </a:tc>
                <a:tc>
                  <a:txBody>
                    <a:bodyPr/>
                    <a:lstStyle/>
                    <a:p>
                      <a:r>
                        <a:rPr lang="en-GB" dirty="0">
                          <a:effectLst/>
                        </a:rPr>
                        <a:t>Creates a new </a:t>
                      </a:r>
                      <a:r>
                        <a:rPr lang="en-GB" dirty="0" err="1">
                          <a:effectLst/>
                        </a:rPr>
                        <a:t>arraylist</a:t>
                      </a:r>
                      <a:r>
                        <a:rPr lang="en-GB" dirty="0">
                          <a:effectLst/>
                        </a:rPr>
                        <a:t> with the same element, size, and capacity.</a:t>
                      </a:r>
                    </a:p>
                  </a:txBody>
                  <a:tcPr marL="228600" marR="228600" marT="114300" marB="114300" anchor="ctr"/>
                </a:tc>
                <a:extLst>
                  <a:ext uri="{0D108BD9-81ED-4DB2-BD59-A6C34878D82A}">
                    <a16:rowId xmlns:a16="http://schemas.microsoft.com/office/drawing/2014/main" val="275015930"/>
                  </a:ext>
                </a:extLst>
              </a:tr>
              <a:tr h="514350">
                <a:tc>
                  <a:txBody>
                    <a:bodyPr/>
                    <a:lstStyle/>
                    <a:p>
                      <a:r>
                        <a:rPr lang="en-IN" u="none" strike="noStrike" dirty="0">
                          <a:ln>
                            <a:solidFill>
                              <a:srgbClr val="92D050"/>
                            </a:solidFill>
                          </a:ln>
                          <a:solidFill>
                            <a:schemeClr val="accent1"/>
                          </a:solidFill>
                          <a:effectLst/>
                        </a:rPr>
                        <a:t>contains()</a:t>
                      </a:r>
                      <a:endParaRPr lang="en-IN" dirty="0">
                        <a:ln>
                          <a:solidFill>
                            <a:srgbClr val="92D050"/>
                          </a:solidFill>
                        </a:ln>
                        <a:solidFill>
                          <a:schemeClr val="accent1"/>
                        </a:solidFill>
                        <a:effectLst/>
                      </a:endParaRPr>
                    </a:p>
                  </a:txBody>
                  <a:tcPr marL="228600" marR="228600" marT="114300" marB="114300" anchor="ctr"/>
                </a:tc>
                <a:tc>
                  <a:txBody>
                    <a:bodyPr/>
                    <a:lstStyle/>
                    <a:p>
                      <a:r>
                        <a:rPr lang="en-GB" dirty="0">
                          <a:effectLst/>
                        </a:rPr>
                        <a:t>Searches the </a:t>
                      </a:r>
                      <a:r>
                        <a:rPr lang="en-GB" dirty="0" err="1">
                          <a:effectLst/>
                        </a:rPr>
                        <a:t>arraylist</a:t>
                      </a:r>
                      <a:r>
                        <a:rPr lang="en-GB" dirty="0">
                          <a:effectLst/>
                        </a:rPr>
                        <a:t> for the specified element and returns a </a:t>
                      </a:r>
                      <a:r>
                        <a:rPr lang="en-GB" dirty="0" err="1">
                          <a:effectLst/>
                        </a:rPr>
                        <a:t>boolean</a:t>
                      </a:r>
                      <a:r>
                        <a:rPr lang="en-GB" dirty="0">
                          <a:effectLst/>
                        </a:rPr>
                        <a:t> result.</a:t>
                      </a:r>
                    </a:p>
                  </a:txBody>
                  <a:tcPr marL="228600" marR="228600" marT="114300" marB="114300" anchor="ctr"/>
                </a:tc>
                <a:extLst>
                  <a:ext uri="{0D108BD9-81ED-4DB2-BD59-A6C34878D82A}">
                    <a16:rowId xmlns:a16="http://schemas.microsoft.com/office/drawing/2014/main" val="831477873"/>
                  </a:ext>
                </a:extLst>
              </a:tr>
              <a:tr h="514350">
                <a:tc>
                  <a:txBody>
                    <a:bodyPr/>
                    <a:lstStyle/>
                    <a:p>
                      <a:r>
                        <a:rPr lang="en-IN" u="none" strike="noStrike" dirty="0">
                          <a:ln>
                            <a:solidFill>
                              <a:srgbClr val="92D050"/>
                            </a:solidFill>
                          </a:ln>
                          <a:solidFill>
                            <a:schemeClr val="accent1"/>
                          </a:solidFill>
                          <a:effectLst/>
                        </a:rPr>
                        <a:t>ensureCapacity()</a:t>
                      </a:r>
                      <a:endParaRPr lang="en-IN" dirty="0">
                        <a:ln>
                          <a:solidFill>
                            <a:srgbClr val="92D050"/>
                          </a:solidFill>
                        </a:ln>
                        <a:solidFill>
                          <a:schemeClr val="accent1"/>
                        </a:solidFill>
                        <a:effectLst/>
                      </a:endParaRPr>
                    </a:p>
                  </a:txBody>
                  <a:tcPr marL="228600" marR="228600" marT="114300" marB="114300" anchor="ctr"/>
                </a:tc>
                <a:tc>
                  <a:txBody>
                    <a:bodyPr/>
                    <a:lstStyle/>
                    <a:p>
                      <a:r>
                        <a:rPr lang="en-GB" dirty="0">
                          <a:effectLst/>
                        </a:rPr>
                        <a:t>Specifies the total element the </a:t>
                      </a:r>
                      <a:r>
                        <a:rPr lang="en-GB" dirty="0" err="1">
                          <a:effectLst/>
                        </a:rPr>
                        <a:t>arraylist</a:t>
                      </a:r>
                      <a:r>
                        <a:rPr lang="en-GB" dirty="0">
                          <a:effectLst/>
                        </a:rPr>
                        <a:t> can contain.</a:t>
                      </a:r>
                    </a:p>
                  </a:txBody>
                  <a:tcPr marL="228600" marR="228600" marT="114300" marB="114300" anchor="ctr"/>
                </a:tc>
                <a:extLst>
                  <a:ext uri="{0D108BD9-81ED-4DB2-BD59-A6C34878D82A}">
                    <a16:rowId xmlns:a16="http://schemas.microsoft.com/office/drawing/2014/main" val="2665246649"/>
                  </a:ext>
                </a:extLst>
              </a:tr>
              <a:tr h="514350">
                <a:tc>
                  <a:txBody>
                    <a:bodyPr/>
                    <a:lstStyle/>
                    <a:p>
                      <a:r>
                        <a:rPr lang="en-IN" u="none" strike="noStrike" dirty="0" err="1">
                          <a:ln>
                            <a:solidFill>
                              <a:srgbClr val="92D050"/>
                            </a:solidFill>
                          </a:ln>
                          <a:solidFill>
                            <a:schemeClr val="accent1"/>
                          </a:solidFill>
                          <a:effectLst/>
                        </a:rPr>
                        <a:t>isEmpty</a:t>
                      </a:r>
                      <a:r>
                        <a:rPr lang="en-IN" u="none" strike="noStrike" dirty="0">
                          <a:ln>
                            <a:solidFill>
                              <a:srgbClr val="92D050"/>
                            </a:solidFill>
                          </a:ln>
                          <a:solidFill>
                            <a:schemeClr val="accent1"/>
                          </a:solidFill>
                          <a:effectLst/>
                        </a:rPr>
                        <a:t>()</a:t>
                      </a:r>
                      <a:endParaRPr lang="en-IN" dirty="0">
                        <a:ln>
                          <a:solidFill>
                            <a:srgbClr val="92D050"/>
                          </a:solidFill>
                        </a:ln>
                        <a:solidFill>
                          <a:schemeClr val="accent1"/>
                        </a:solidFill>
                        <a:effectLst/>
                      </a:endParaRPr>
                    </a:p>
                  </a:txBody>
                  <a:tcPr marL="228600" marR="228600" marT="114300" marB="114300" anchor="ctr"/>
                </a:tc>
                <a:tc>
                  <a:txBody>
                    <a:bodyPr/>
                    <a:lstStyle/>
                    <a:p>
                      <a:r>
                        <a:rPr lang="en-GB" dirty="0">
                          <a:effectLst/>
                        </a:rPr>
                        <a:t>Checks if the </a:t>
                      </a:r>
                      <a:r>
                        <a:rPr lang="en-GB" dirty="0" err="1">
                          <a:effectLst/>
                        </a:rPr>
                        <a:t>arraylist</a:t>
                      </a:r>
                      <a:r>
                        <a:rPr lang="en-GB" dirty="0">
                          <a:effectLst/>
                        </a:rPr>
                        <a:t> is empty.</a:t>
                      </a:r>
                    </a:p>
                  </a:txBody>
                  <a:tcPr marL="228600" marR="228600" marT="114300" marB="114300" anchor="ctr"/>
                </a:tc>
                <a:extLst>
                  <a:ext uri="{0D108BD9-81ED-4DB2-BD59-A6C34878D82A}">
                    <a16:rowId xmlns:a16="http://schemas.microsoft.com/office/drawing/2014/main" val="3370267886"/>
                  </a:ext>
                </a:extLst>
              </a:tr>
              <a:tr h="514350">
                <a:tc>
                  <a:txBody>
                    <a:bodyPr/>
                    <a:lstStyle/>
                    <a:p>
                      <a:r>
                        <a:rPr lang="en-IN" u="none" strike="noStrike" dirty="0">
                          <a:ln>
                            <a:solidFill>
                              <a:srgbClr val="92D050"/>
                            </a:solidFill>
                          </a:ln>
                          <a:solidFill>
                            <a:schemeClr val="accent1"/>
                          </a:solidFill>
                          <a:effectLst/>
                        </a:rPr>
                        <a:t>indexOf()</a:t>
                      </a:r>
                      <a:endParaRPr lang="en-IN" dirty="0">
                        <a:ln>
                          <a:solidFill>
                            <a:srgbClr val="92D050"/>
                          </a:solidFill>
                        </a:ln>
                        <a:solidFill>
                          <a:schemeClr val="accent1"/>
                        </a:solidFill>
                        <a:effectLst/>
                      </a:endParaRPr>
                    </a:p>
                  </a:txBody>
                  <a:tcPr marL="228600" marR="228600" marT="114300" marB="114300" anchor="ctr"/>
                </a:tc>
                <a:tc>
                  <a:txBody>
                    <a:bodyPr/>
                    <a:lstStyle/>
                    <a:p>
                      <a:r>
                        <a:rPr lang="en-GB" dirty="0">
                          <a:effectLst/>
                        </a:rPr>
                        <a:t>Searches a specified element in an </a:t>
                      </a:r>
                      <a:r>
                        <a:rPr lang="en-GB" dirty="0" err="1">
                          <a:effectLst/>
                        </a:rPr>
                        <a:t>arraylist</a:t>
                      </a:r>
                      <a:r>
                        <a:rPr lang="en-GB" dirty="0">
                          <a:effectLst/>
                        </a:rPr>
                        <a:t> and returns the index of the element.</a:t>
                      </a:r>
                    </a:p>
                  </a:txBody>
                  <a:tcPr marL="228600" marR="228600" marT="114300" marB="114300" anchor="ctr"/>
                </a:tc>
                <a:extLst>
                  <a:ext uri="{0D108BD9-81ED-4DB2-BD59-A6C34878D82A}">
                    <a16:rowId xmlns:a16="http://schemas.microsoft.com/office/drawing/2014/main" val="272779030"/>
                  </a:ext>
                </a:extLst>
              </a:tr>
            </a:tbl>
          </a:graphicData>
        </a:graphic>
      </p:graphicFrame>
    </p:spTree>
    <p:extLst>
      <p:ext uri="{BB962C8B-B14F-4D97-AF65-F5344CB8AC3E}">
        <p14:creationId xmlns:p14="http://schemas.microsoft.com/office/powerpoint/2010/main" val="296054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1646</TotalTime>
  <Words>4997</Words>
  <Application>Microsoft Office PowerPoint</Application>
  <PresentationFormat>Custom</PresentationFormat>
  <Paragraphs>604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Constantia</vt:lpstr>
      <vt:lpstr>inter-regular</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558</cp:revision>
  <dcterms:created xsi:type="dcterms:W3CDTF">2021-12-19T05:09:16Z</dcterms:created>
  <dcterms:modified xsi:type="dcterms:W3CDTF">2023-03-19T08:22:59Z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