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2"/>
  </p:notesMasterIdLst>
  <p:handoutMasterIdLst>
    <p:handoutMasterId r:id="rId13"/>
  </p:handoutMasterIdLst>
  <p:sldIdLst>
    <p:sldId id="256" r:id="rId5"/>
    <p:sldId id="275" r:id="rId6"/>
    <p:sldId id="276" r:id="rId7"/>
    <p:sldId id="277" r:id="rId8"/>
    <p:sldId id="278" r:id="rId9"/>
    <p:sldId id="279" r:id="rId10"/>
    <p:sldId id="259" r:id="rId11"/>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3"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750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324" autoAdjust="0"/>
    <p:restoredTop sz="94492" autoAdjust="0"/>
  </p:normalViewPr>
  <p:slideViewPr>
    <p:cSldViewPr>
      <p:cViewPr varScale="1">
        <p:scale>
          <a:sx n="65" d="100"/>
          <a:sy n="65" d="100"/>
        </p:scale>
        <p:origin x="888" y="78"/>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1986"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05E03B7-B591-4A2A-B695-014C5A39F13E}" type="datetimeFigureOut">
              <a:rPr lang="en-US"/>
              <a:t>2/11/2023</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E322BB-75AD-4A1E-9661-2724167329F0}" type="slidenum">
              <a:rPr/>
              <a:t>‹#›</a:t>
            </a:fld>
            <a:endParaRPr/>
          </a:p>
        </p:txBody>
      </p:sp>
    </p:spTree>
    <p:extLst>
      <p:ext uri="{BB962C8B-B14F-4D97-AF65-F5344CB8AC3E}">
        <p14:creationId xmlns:p14="http://schemas.microsoft.com/office/powerpoint/2010/main" val="2512705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7DFBD7B-E4FB-4AA8-9540-FD148073ACB3}" type="datetimeFigureOut">
              <a:rPr lang="en-US"/>
              <a:t>2/11/2023</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045B7DE-1198-4F2F-B574-CA8CAE341642}" type="slidenum">
              <a:rPr/>
              <a:t>‹#›</a:t>
            </a:fld>
            <a:endParaRPr/>
          </a:p>
        </p:txBody>
      </p:sp>
    </p:spTree>
    <p:extLst>
      <p:ext uri="{BB962C8B-B14F-4D97-AF65-F5344CB8AC3E}">
        <p14:creationId xmlns:p14="http://schemas.microsoft.com/office/powerpoint/2010/main" val="188231245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7" name="squares"/>
          <p:cNvGrpSpPr/>
          <p:nvPr/>
        </p:nvGrpSpPr>
        <p:grpSpPr>
          <a:xfrm>
            <a:off x="0" y="1135743"/>
            <a:ext cx="1622332" cy="799981"/>
            <a:chOff x="0" y="452558"/>
            <a:chExt cx="914400" cy="524182"/>
          </a:xfrm>
        </p:grpSpPr>
        <p:sp>
          <p:nvSpPr>
            <p:cNvPr id="8" name="Rounded Rectangle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1828324" y="362396"/>
            <a:ext cx="9141619" cy="1676400"/>
          </a:xfrm>
        </p:spPr>
        <p:txBody>
          <a:bodyPr>
            <a:noAutofit/>
          </a:bodyPr>
          <a:lstStyle>
            <a:lvl1pPr>
              <a:lnSpc>
                <a:spcPct val="80000"/>
              </a:lnSpc>
              <a:defRPr sz="6000"/>
            </a:lvl1pPr>
          </a:lstStyle>
          <a:p>
            <a:r>
              <a:rPr lang="en-US"/>
              <a:t>Click to edit Master title style</a:t>
            </a:r>
            <a:endParaRPr/>
          </a:p>
        </p:txBody>
      </p:sp>
      <p:sp>
        <p:nvSpPr>
          <p:cNvPr id="3" name="Subtitle 2"/>
          <p:cNvSpPr>
            <a:spLocks noGrp="1"/>
          </p:cNvSpPr>
          <p:nvPr>
            <p:ph type="subTitle" idx="1"/>
          </p:nvPr>
        </p:nvSpPr>
        <p:spPr>
          <a:xfrm>
            <a:off x="1828324" y="2089595"/>
            <a:ext cx="9141619" cy="886344"/>
          </a:xfrm>
        </p:spPr>
        <p:txBody>
          <a:bodyPr>
            <a:normAutofit/>
          </a:bodyPr>
          <a:lstStyle>
            <a:lvl1pPr marL="0" indent="0" algn="l">
              <a:buNone/>
              <a:defRPr sz="2800">
                <a:solidFill>
                  <a:schemeClr val="accent1">
                    <a:lumMod val="75000"/>
                  </a:schemeClr>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A7209051-6E81-43E8-9099-FF6A0C3DCFE8}" type="datetime1">
              <a:rPr lang="en-US"/>
              <a:t>2/11/2023</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3887510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CEAB04-7709-4C1E-A61A-74684A0170FC}" type="datetime1">
              <a:rPr lang="en-US"/>
              <a:t>2/11/2023</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2640825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squares"/>
          <p:cNvGrpSpPr/>
          <p:nvPr/>
        </p:nvGrpSpPr>
        <p:grpSpPr>
          <a:xfrm rot="5400000">
            <a:off x="9583007" y="233864"/>
            <a:ext cx="1063300" cy="524046"/>
            <a:chOff x="0" y="452558"/>
            <a:chExt cx="914400" cy="524182"/>
          </a:xfrm>
        </p:grpSpPr>
        <p:sp>
          <p:nvSpPr>
            <p:cNvPr id="8" name="Rounded Rectangle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nvGrpSpPr>
          <p:cNvPr id="15" name="bottom graphic"/>
          <p:cNvGrpSpPr/>
          <p:nvPr/>
        </p:nvGrpSpPr>
        <p:grpSpPr>
          <a:xfrm>
            <a:off x="0" y="5395517"/>
            <a:ext cx="12188825" cy="1462483"/>
            <a:chOff x="0" y="4046638"/>
            <a:chExt cx="9144000" cy="1096862"/>
          </a:xfrm>
        </p:grpSpPr>
        <p:sp>
          <p:nvSpPr>
            <p:cNvPr id="16" name="Freeform 15"/>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72"/>
            <p:cNvSpPr/>
            <p:nvPr/>
          </p:nvSpPr>
          <p:spPr bwMode="ltGray">
            <a:xfrm rot="5400000">
              <a:off x="4023569" y="23069"/>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Vertical Title 1"/>
          <p:cNvSpPr>
            <a:spLocks noGrp="1"/>
          </p:cNvSpPr>
          <p:nvPr>
            <p:ph type="title" orient="vert"/>
          </p:nvPr>
        </p:nvSpPr>
        <p:spPr>
          <a:xfrm>
            <a:off x="9751060" y="1150514"/>
            <a:ext cx="1828324" cy="5021685"/>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8882" y="1150514"/>
            <a:ext cx="8227457" cy="5021685"/>
          </a:xfrm>
        </p:spPr>
        <p:txBody>
          <a:bodyPr vert="eaVert"/>
          <a:lstStyle>
            <a:lvl5pPr>
              <a:defRPr/>
            </a:lvl5pPr>
            <a:lvl6pPr>
              <a:defRPr/>
            </a:lvl6pPr>
            <a:lvl7pPr>
              <a:defRPr/>
            </a:lvl7pPr>
            <a:lvl8pPr>
              <a:defRPr baseline="0"/>
            </a:lvl8pPr>
            <a:lvl9pP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0C79BD0D-E0B1-4CED-AC65-708AC79EB9CD}" type="datetime1">
              <a:rPr lang="en-US"/>
              <a:t>2/11/2023</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81644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0CC3EA6D-DF0B-4D4B-B359-5F1D1D0E30A4}" type="datetime1">
              <a:rPr lang="en-US"/>
              <a:t>2/11/2023</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3435150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squares"/>
          <p:cNvGrpSpPr/>
          <p:nvPr/>
        </p:nvGrpSpPr>
        <p:grpSpPr>
          <a:xfrm>
            <a:off x="0" y="3124415"/>
            <a:ext cx="1622332" cy="805061"/>
            <a:chOff x="0" y="2343311"/>
            <a:chExt cx="1217066" cy="603796"/>
          </a:xfrm>
        </p:grpSpPr>
        <p:sp>
          <p:nvSpPr>
            <p:cNvPr id="8" name="Rounded Rectangle 7"/>
            <p:cNvSpPr/>
            <p:nvPr/>
          </p:nvSpPr>
          <p:spPr>
            <a:xfrm>
              <a:off x="787514" y="2347123"/>
              <a:ext cx="429552" cy="599984"/>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86370" y="2347123"/>
              <a:ext cx="429552" cy="599984"/>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92604" y="2535915"/>
              <a:ext cx="599986" cy="214778"/>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nvGrpSpPr>
          <p:cNvPr id="19" name="bottom graphic"/>
          <p:cNvGrpSpPr/>
          <p:nvPr/>
        </p:nvGrpSpPr>
        <p:grpSpPr>
          <a:xfrm>
            <a:off x="0" y="5409216"/>
            <a:ext cx="12188825" cy="1462483"/>
            <a:chOff x="0" y="4056912"/>
            <a:chExt cx="9144000" cy="1096862"/>
          </a:xfrm>
        </p:grpSpPr>
        <p:sp>
          <p:nvSpPr>
            <p:cNvPr id="20" name="Freeform 19"/>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1" name="Rectangle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title"/>
          </p:nvPr>
        </p:nvSpPr>
        <p:spPr>
          <a:xfrm>
            <a:off x="1828324" y="1932518"/>
            <a:ext cx="9141619" cy="2105367"/>
          </a:xfrm>
        </p:spPr>
        <p:txBody>
          <a:bodyPr anchor="b">
            <a:normAutofit/>
          </a:bodyPr>
          <a:lstStyle>
            <a:lvl1pPr algn="l">
              <a:defRPr sz="6000" b="0" cap="none" baseline="0"/>
            </a:lvl1pPr>
          </a:lstStyle>
          <a:p>
            <a:r>
              <a:rPr lang="en-US"/>
              <a:t>Click to edit Master title style</a:t>
            </a:r>
            <a:endParaRPr/>
          </a:p>
        </p:txBody>
      </p:sp>
      <p:sp>
        <p:nvSpPr>
          <p:cNvPr id="3" name="Text Placeholder 2"/>
          <p:cNvSpPr>
            <a:spLocks noGrp="1"/>
          </p:cNvSpPr>
          <p:nvPr>
            <p:ph type="body" idx="1"/>
          </p:nvPr>
        </p:nvSpPr>
        <p:spPr>
          <a:xfrm>
            <a:off x="1828324" y="4084264"/>
            <a:ext cx="9141619" cy="933297"/>
          </a:xfrm>
        </p:spPr>
        <p:txBody>
          <a:bodyPr anchor="t">
            <a:normAutofit/>
          </a:bodyPr>
          <a:lstStyle>
            <a:lvl1pPr marL="0" indent="0">
              <a:buNone/>
              <a:defRPr sz="2800">
                <a:solidFill>
                  <a:schemeClr val="accent1">
                    <a:lumMod val="75000"/>
                  </a:schemeClr>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977EDB99-15BC-4479-BAC5-1E502E66917A}" type="datetime1">
              <a:rPr lang="en-US"/>
              <a:t>2/11/2023</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1435693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41412" y="152400"/>
            <a:ext cx="9751060" cy="1295400"/>
          </a:xfrm>
        </p:spPr>
        <p:txBody>
          <a:bodyPr/>
          <a:lstStyle/>
          <a:p>
            <a:r>
              <a:rPr lang="en-US"/>
              <a:t>Click to edit Master title style</a:t>
            </a:r>
            <a:endParaRPr/>
          </a:p>
        </p:txBody>
      </p:sp>
      <p:sp>
        <p:nvSpPr>
          <p:cNvPr id="3" name="Content Placeholder 2"/>
          <p:cNvSpPr>
            <a:spLocks noGrp="1"/>
          </p:cNvSpPr>
          <p:nvPr>
            <p:ph sz="half" idx="1"/>
          </p:nvPr>
        </p:nvSpPr>
        <p:spPr>
          <a:xfrm>
            <a:off x="1141412" y="1600200"/>
            <a:ext cx="4875530"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094412" y="1600200"/>
            <a:ext cx="4875530"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4067C2A3-CD19-48AB-9F64-ECCF75182EDD}" type="datetime1">
              <a:rPr lang="en-US"/>
              <a:t>2/11/2023</a:t>
            </a:fld>
            <a:endParaRPr/>
          </a:p>
        </p:txBody>
      </p:sp>
      <p:sp>
        <p:nvSpPr>
          <p:cNvPr id="7" name="Slide Number Placeholder 6"/>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1297796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2" y="152400"/>
            <a:ext cx="9751060" cy="1295400"/>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141412" y="1524000"/>
            <a:ext cx="4875530" cy="816429"/>
          </a:xfrm>
        </p:spPr>
        <p:txBody>
          <a:bodyPr anchor="ctr">
            <a:normAutofit/>
          </a:bodyPr>
          <a:lstStyle>
            <a:lvl1pPr marL="0" indent="0">
              <a:buNone/>
              <a:defRPr sz="2800" b="0">
                <a:solidFill>
                  <a:schemeClr val="accent1">
                    <a:lumMod val="75000"/>
                  </a:schemeClr>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Edit Master text styles</a:t>
            </a:r>
          </a:p>
        </p:txBody>
      </p:sp>
      <p:sp>
        <p:nvSpPr>
          <p:cNvPr id="4" name="Content Placeholder 3"/>
          <p:cNvSpPr>
            <a:spLocks noGrp="1"/>
          </p:cNvSpPr>
          <p:nvPr>
            <p:ph sz="half" idx="2"/>
          </p:nvPr>
        </p:nvSpPr>
        <p:spPr>
          <a:xfrm>
            <a:off x="1141412" y="2413000"/>
            <a:ext cx="4875530" cy="3759199"/>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094412" y="1524000"/>
            <a:ext cx="4875530" cy="816429"/>
          </a:xfrm>
        </p:spPr>
        <p:txBody>
          <a:bodyPr anchor="ctr">
            <a:normAutofit/>
          </a:bodyPr>
          <a:lstStyle>
            <a:lvl1pPr marL="0" indent="0">
              <a:buNone/>
              <a:defRPr sz="2800" b="0">
                <a:solidFill>
                  <a:schemeClr val="accent1">
                    <a:lumMod val="75000"/>
                  </a:schemeClr>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Edit Master text styles</a:t>
            </a:r>
          </a:p>
        </p:txBody>
      </p:sp>
      <p:sp>
        <p:nvSpPr>
          <p:cNvPr id="6" name="Content Placeholder 5"/>
          <p:cNvSpPr>
            <a:spLocks noGrp="1"/>
          </p:cNvSpPr>
          <p:nvPr>
            <p:ph sz="quarter" idx="4"/>
          </p:nvPr>
        </p:nvSpPr>
        <p:spPr>
          <a:xfrm>
            <a:off x="6094412" y="2413000"/>
            <a:ext cx="4875530" cy="3759199"/>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0363E8C1-7C87-4705-AB97-8CD17D208E3F}" type="datetime1">
              <a:rPr lang="en-US"/>
              <a:t>2/11/2023</a:t>
            </a:fld>
            <a:endParaRPr/>
          </a:p>
        </p:txBody>
      </p:sp>
      <p:sp>
        <p:nvSpPr>
          <p:cNvPr id="9" name="Slide Number Placeholder 8"/>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487039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E20C624E-DF92-4841-B9B9-DD11AA239B85}" type="datetime1">
              <a:rPr lang="en-US"/>
              <a:t>2/11/2023</a:t>
            </a:fld>
            <a:endParaRPr/>
          </a:p>
        </p:txBody>
      </p:sp>
      <p:sp>
        <p:nvSpPr>
          <p:cNvPr id="5" name="Slide Number Placeholder 4"/>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96903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8" name="bottom graphic"/>
          <p:cNvGrpSpPr/>
          <p:nvPr/>
        </p:nvGrpSpPr>
        <p:grpSpPr>
          <a:xfrm>
            <a:off x="0" y="5409216"/>
            <a:ext cx="12188825" cy="1462483"/>
            <a:chOff x="0" y="4056912"/>
            <a:chExt cx="9144000" cy="1096862"/>
          </a:xfrm>
        </p:grpSpPr>
        <p:sp>
          <p:nvSpPr>
            <p:cNvPr id="9" name="Freeform 8"/>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FBDA3AE1-4360-4D5B-BDBC-656B872DD533}" type="datetime1">
              <a:rPr lang="en-US"/>
              <a:t>2/11/2023</a:t>
            </a:fld>
            <a:endParaRPr/>
          </a:p>
        </p:txBody>
      </p:sp>
      <p:sp>
        <p:nvSpPr>
          <p:cNvPr id="4" name="Slide Number Placeholder 3"/>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2225395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lvl1pPr algn="l">
              <a:defRPr sz="3600" b="0"/>
            </a:lvl1pPr>
          </a:lstStyle>
          <a:p>
            <a:r>
              <a:rPr lang="en-US"/>
              <a:t>Click to edit Master title style</a:t>
            </a:r>
            <a:endParaRPr/>
          </a:p>
        </p:txBody>
      </p:sp>
      <p:sp>
        <p:nvSpPr>
          <p:cNvPr id="3" name="Content Placeholder 2"/>
          <p:cNvSpPr>
            <a:spLocks noGrp="1"/>
          </p:cNvSpPr>
          <p:nvPr>
            <p:ph idx="1"/>
          </p:nvPr>
        </p:nvSpPr>
        <p:spPr>
          <a:xfrm>
            <a:off x="4875530" y="1600200"/>
            <a:ext cx="6094413"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1218883" y="1600202"/>
            <a:ext cx="3453500" cy="4571999"/>
          </a:xfrm>
        </p:spPr>
        <p:txBody>
          <a:bodyPr>
            <a:normAutofit/>
          </a:bodyPr>
          <a:lstStyle>
            <a:lvl1pPr marL="0" indent="0">
              <a:buNone/>
              <a:defRPr sz="2800">
                <a:solidFill>
                  <a:schemeClr val="accent1">
                    <a:lumMod val="75000"/>
                  </a:schemeClr>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20990708-46A4-4851-883E-8DFB8939107E}" type="datetime1">
              <a:rPr lang="en-US"/>
              <a:t>2/11/2023</a:t>
            </a:fld>
            <a:endParaRPr/>
          </a:p>
        </p:txBody>
      </p:sp>
      <p:sp>
        <p:nvSpPr>
          <p:cNvPr id="7" name="Slide Number Placeholder 6"/>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3483960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lvl1pPr algn="l">
              <a:defRPr sz="36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218887" y="1600200"/>
            <a:ext cx="6703850" cy="3657600"/>
          </a:xfrm>
          <a:prstGeom prst="roundRect">
            <a:avLst>
              <a:gd name="adj" fmla="val 3098"/>
            </a:avLst>
          </a:prstGeom>
        </p:spPr>
        <p:txBody>
          <a:bodyPr>
            <a:normAutofit/>
          </a:bodyPr>
          <a:lstStyle>
            <a:lvl1pPr marL="0" indent="0">
              <a:buNone/>
              <a:defRPr sz="27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4" name="Text Placeholder 3"/>
          <p:cNvSpPr>
            <a:spLocks noGrp="1"/>
          </p:cNvSpPr>
          <p:nvPr>
            <p:ph type="body" sz="half" idx="2"/>
          </p:nvPr>
        </p:nvSpPr>
        <p:spPr>
          <a:xfrm>
            <a:off x="8125883" y="1600200"/>
            <a:ext cx="2844059" cy="3759200"/>
          </a:xfrm>
        </p:spPr>
        <p:txBody>
          <a:bodyPr anchor="b">
            <a:normAutofit/>
          </a:bodyPr>
          <a:lstStyle>
            <a:lvl1pPr marL="0" indent="0">
              <a:buNone/>
              <a:defRPr sz="2800">
                <a:solidFill>
                  <a:schemeClr val="accent1">
                    <a:lumMod val="75000"/>
                  </a:schemeClr>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AE88EFFC-86AE-4294-A319-CAFC2651994B}" type="datetime1">
              <a:rPr lang="en-US"/>
              <a:t>2/11/2023</a:t>
            </a:fld>
            <a:endParaRPr/>
          </a:p>
        </p:txBody>
      </p:sp>
      <p:sp>
        <p:nvSpPr>
          <p:cNvPr id="7" name="Slide Number Placeholder 6"/>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1442985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1" name="bottom graphic"/>
          <p:cNvGrpSpPr/>
          <p:nvPr/>
        </p:nvGrpSpPr>
        <p:grpSpPr>
          <a:xfrm>
            <a:off x="0" y="5409216"/>
            <a:ext cx="12188825" cy="1462483"/>
            <a:chOff x="0" y="4056912"/>
            <a:chExt cx="9144000" cy="1096862"/>
          </a:xfrm>
        </p:grpSpPr>
        <p:sp>
          <p:nvSpPr>
            <p:cNvPr id="21" name="Freeform 20"/>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grpSp>
        <p:nvGrpSpPr>
          <p:cNvPr id="7" name="squares"/>
          <p:cNvGrpSpPr/>
          <p:nvPr/>
        </p:nvGrpSpPr>
        <p:grpSpPr>
          <a:xfrm>
            <a:off x="1" y="800551"/>
            <a:ext cx="1063023" cy="524183"/>
            <a:chOff x="0" y="452558"/>
            <a:chExt cx="914400" cy="524182"/>
          </a:xfrm>
        </p:grpSpPr>
        <p:sp>
          <p:nvSpPr>
            <p:cNvPr id="8" name="Rounded Rectangle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152400"/>
            <a:ext cx="9751060" cy="1295400"/>
          </a:xfrm>
          <a:prstGeom prst="rect">
            <a:avLst/>
          </a:prstGeom>
        </p:spPr>
        <p:txBody>
          <a:bodyPr vert="horz" lIns="121899" tIns="60949" rIns="121899" bIns="60949"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600200"/>
            <a:ext cx="9751060" cy="4572000"/>
          </a:xfrm>
          <a:prstGeom prst="rect">
            <a:avLst/>
          </a:prstGeom>
        </p:spPr>
        <p:txBody>
          <a:bodyPr vert="horz" lIns="121899" tIns="60949" rIns="121899" bIns="60949"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218883" y="6448425"/>
            <a:ext cx="8288401" cy="180976"/>
          </a:xfrm>
          <a:prstGeom prst="rect">
            <a:avLst/>
          </a:prstGeom>
        </p:spPr>
        <p:txBody>
          <a:bodyPr vert="horz" lIns="121899" tIns="60949" rIns="121899" bIns="60949" rtlCol="0" anchor="ctr"/>
          <a:lstStyle>
            <a:lvl1pPr algn="l">
              <a:defRPr sz="1200">
                <a:solidFill>
                  <a:schemeClr val="tx1"/>
                </a:solidFill>
              </a:defRPr>
            </a:lvl1pPr>
          </a:lstStyle>
          <a:p>
            <a:r>
              <a:rPr lang="en-US" dirty="0"/>
              <a:t>Add a footer</a:t>
            </a:r>
          </a:p>
        </p:txBody>
      </p:sp>
      <p:sp>
        <p:nvSpPr>
          <p:cNvPr id="4" name="Date Placeholder 3"/>
          <p:cNvSpPr>
            <a:spLocks noGrp="1"/>
          </p:cNvSpPr>
          <p:nvPr>
            <p:ph type="dt" sz="half" idx="2"/>
          </p:nvPr>
        </p:nvSpPr>
        <p:spPr>
          <a:xfrm>
            <a:off x="9547913" y="6448425"/>
            <a:ext cx="1422030" cy="180976"/>
          </a:xfrm>
          <a:prstGeom prst="rect">
            <a:avLst/>
          </a:prstGeom>
        </p:spPr>
        <p:txBody>
          <a:bodyPr vert="horz" lIns="121899" tIns="60949" rIns="121899" bIns="60949" rtlCol="0" anchor="ctr"/>
          <a:lstStyle>
            <a:lvl1pPr algn="r">
              <a:defRPr sz="1200">
                <a:solidFill>
                  <a:schemeClr val="tx1"/>
                </a:solidFill>
              </a:defRPr>
            </a:lvl1pPr>
          </a:lstStyle>
          <a:p>
            <a:fld id="{D29E8617-6EA8-4B97-A5E8-E18E98765EE2}" type="datetime1">
              <a:rPr lang="en-US"/>
              <a:pPr/>
              <a:t>2/11/2023</a:t>
            </a:fld>
            <a:endParaRPr dirty="0"/>
          </a:p>
        </p:txBody>
      </p:sp>
      <p:sp>
        <p:nvSpPr>
          <p:cNvPr id="6" name="Slide Number Placeholder 5"/>
          <p:cNvSpPr>
            <a:spLocks noGrp="1"/>
          </p:cNvSpPr>
          <p:nvPr>
            <p:ph type="sldNum" sz="quarter" idx="4"/>
          </p:nvPr>
        </p:nvSpPr>
        <p:spPr>
          <a:xfrm>
            <a:off x="11071516" y="6448425"/>
            <a:ext cx="812588" cy="180976"/>
          </a:xfrm>
          <a:prstGeom prst="rect">
            <a:avLst/>
          </a:prstGeom>
        </p:spPr>
        <p:txBody>
          <a:bodyPr vert="horz" lIns="121899" tIns="60949" rIns="121899" bIns="60949" rtlCol="0" anchor="ctr"/>
          <a:lstStyle>
            <a:lvl1pPr algn="r">
              <a:defRPr sz="1200">
                <a:solidFill>
                  <a:schemeClr val="tx1"/>
                </a:solidFill>
              </a:defRPr>
            </a:lvl1pPr>
          </a:lstStyle>
          <a:p>
            <a:fld id="{34C99D79-8A4B-4031-B1E0-AF26F8EDF2BC}" type="slidenum">
              <a:rPr/>
              <a:pPr/>
              <a:t>‹#›</a:t>
            </a:fld>
            <a:endParaRPr/>
          </a:p>
        </p:txBody>
      </p:sp>
    </p:spTree>
    <p:extLst>
      <p:ext uri="{BB962C8B-B14F-4D97-AF65-F5344CB8AC3E}">
        <p14:creationId xmlns:p14="http://schemas.microsoft.com/office/powerpoint/2010/main" val="17826826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1218987" rtl="0" eaLnBrk="1" latinLnBrk="0" hangingPunct="1">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800"/>
        </a:spcBef>
        <a:buClr>
          <a:schemeClr val="accent1">
            <a:lumMod val="75000"/>
          </a:schemeClr>
        </a:buClr>
        <a:buFont typeface="Arial" pitchFamily="34" charset="0"/>
        <a:buChar char="•"/>
        <a:defRPr sz="2800" kern="1200">
          <a:solidFill>
            <a:schemeClr val="tx1"/>
          </a:solidFill>
          <a:latin typeface="+mn-lt"/>
          <a:ea typeface="+mn-ea"/>
          <a:cs typeface="+mn-cs"/>
        </a:defRPr>
      </a:lvl1pPr>
      <a:lvl2pPr marL="755772" indent="-304747" algn="l" defTabSz="1218987" rtl="0" eaLnBrk="1" latinLnBrk="0" hangingPunct="1">
        <a:lnSpc>
          <a:spcPct val="90000"/>
        </a:lnSpc>
        <a:spcBef>
          <a:spcPts val="1200"/>
        </a:spcBef>
        <a:buClr>
          <a:schemeClr val="accent1">
            <a:lumMod val="75000"/>
          </a:schemeClr>
        </a:buClr>
        <a:buFont typeface="Arial" pitchFamily="34" charset="0"/>
        <a:buChar char="–"/>
        <a:defRPr sz="2400" kern="1200">
          <a:solidFill>
            <a:schemeClr val="tx1"/>
          </a:solidFill>
          <a:latin typeface="+mn-lt"/>
          <a:ea typeface="+mn-ea"/>
          <a:cs typeface="+mn-cs"/>
        </a:defRPr>
      </a:lvl2pPr>
      <a:lvl3pPr marL="1206797"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3pPr>
      <a:lvl4pPr marL="1657822"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4pPr>
      <a:lvl5pPr marL="2108847"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5pPr>
      <a:lvl6pPr marL="255987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6pPr>
      <a:lvl7pPr marL="301089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7pPr>
      <a:lvl8pPr marL="346192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8pPr>
      <a:lvl9pPr marL="391294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134" y="152400"/>
            <a:ext cx="10427677" cy="838200"/>
          </a:xfrm>
        </p:spPr>
        <p:txBody>
          <a:bodyPr/>
          <a:lstStyle/>
          <a:p>
            <a:r>
              <a:rPr lang="en-IN" b="1" dirty="0"/>
              <a:t>JAVA</a:t>
            </a:r>
          </a:p>
        </p:txBody>
      </p:sp>
      <p:graphicFrame>
        <p:nvGraphicFramePr>
          <p:cNvPr id="4" name="Table 3"/>
          <p:cNvGraphicFramePr>
            <a:graphicFrameLocks noGrp="1"/>
          </p:cNvGraphicFramePr>
          <p:nvPr>
            <p:extLst>
              <p:ext uri="{D42A27DB-BD31-4B8C-83A1-F6EECF244321}">
                <p14:modId xmlns:p14="http://schemas.microsoft.com/office/powerpoint/2010/main" val="3498057411"/>
              </p:ext>
            </p:extLst>
          </p:nvPr>
        </p:nvGraphicFramePr>
        <p:xfrm>
          <a:off x="455612" y="2514600"/>
          <a:ext cx="11041040" cy="1601818"/>
        </p:xfrm>
        <a:graphic>
          <a:graphicData uri="http://schemas.openxmlformats.org/drawingml/2006/table">
            <a:tbl>
              <a:tblPr firstRow="1" bandRow="1">
                <a:tableStyleId>{EB9631B5-78F2-41C9-869B-9F39066F8104}</a:tableStyleId>
              </a:tblPr>
              <a:tblGrid>
                <a:gridCol w="5520520">
                  <a:extLst>
                    <a:ext uri="{9D8B030D-6E8A-4147-A177-3AD203B41FA5}">
                      <a16:colId xmlns:a16="http://schemas.microsoft.com/office/drawing/2014/main" val="20000"/>
                    </a:ext>
                  </a:extLst>
                </a:gridCol>
                <a:gridCol w="5520520">
                  <a:extLst>
                    <a:ext uri="{9D8B030D-6E8A-4147-A177-3AD203B41FA5}">
                      <a16:colId xmlns:a16="http://schemas.microsoft.com/office/drawing/2014/main" val="3486249953"/>
                    </a:ext>
                  </a:extLst>
                </a:gridCol>
              </a:tblGrid>
              <a:tr h="419909">
                <a:tc gridSpan="2">
                  <a:txBody>
                    <a:bodyPr/>
                    <a:lstStyle/>
                    <a:p>
                      <a:pPr algn="ctr"/>
                      <a:r>
                        <a:rPr lang="en-US" sz="2400" dirty="0">
                          <a:solidFill>
                            <a:schemeClr val="tx1"/>
                          </a:solidFill>
                          <a:latin typeface="Verdana" panose="020B0604030504040204" pitchFamily="34" charset="0"/>
                          <a:ea typeface="Verdana" panose="020B0604030504040204" pitchFamily="34" charset="0"/>
                        </a:rPr>
                        <a:t>Java</a:t>
                      </a:r>
                    </a:p>
                  </a:txBody>
                  <a:tcPr anchor="ctr"/>
                </a:tc>
                <a:tc hMerge="1">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b="1" kern="1200" dirty="0">
                          <a:solidFill>
                            <a:schemeClr val="dk1"/>
                          </a:solidFill>
                          <a:latin typeface="+mn-lt"/>
                          <a:ea typeface="+mn-ea"/>
                          <a:cs typeface="+mn-cs"/>
                        </a:rPr>
                        <a:t>Expressions</a:t>
                      </a:r>
                    </a:p>
                  </a:txBody>
                  <a:tcPr anchor="ctr"/>
                </a:tc>
                <a:extLst>
                  <a:ext uri="{0D108BD9-81ED-4DB2-BD59-A6C34878D82A}">
                    <a16:rowId xmlns:a16="http://schemas.microsoft.com/office/drawing/2014/main" val="10000"/>
                  </a:ext>
                </a:extLst>
              </a:tr>
              <a:tr h="572309">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b="1" kern="1200" dirty="0">
                          <a:solidFill>
                            <a:schemeClr val="dk1"/>
                          </a:solidFill>
                          <a:latin typeface="+mn-lt"/>
                          <a:ea typeface="+mn-ea"/>
                          <a:cs typeface="+mn-cs"/>
                        </a:rPr>
                        <a:t>Stream </a:t>
                      </a:r>
                    </a:p>
                  </a:txBody>
                  <a:tcPr anchor="ctr"/>
                </a:tc>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b="1" kern="1200" dirty="0">
                          <a:solidFill>
                            <a:schemeClr val="dk1"/>
                          </a:solidFill>
                          <a:latin typeface="+mn-lt"/>
                          <a:ea typeface="+mn-ea"/>
                          <a:cs typeface="+mn-cs"/>
                        </a:rPr>
                        <a:t>Characteristics of stream</a:t>
                      </a:r>
                    </a:p>
                  </a:txBody>
                  <a:tcPr anchor="ctr"/>
                </a:tc>
                <a:extLst>
                  <a:ext uri="{0D108BD9-81ED-4DB2-BD59-A6C34878D82A}">
                    <a16:rowId xmlns:a16="http://schemas.microsoft.com/office/drawing/2014/main" val="2256441258"/>
                  </a:ext>
                </a:extLst>
              </a:tr>
              <a:tr h="572309">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b="1" kern="1200" dirty="0">
                          <a:solidFill>
                            <a:schemeClr val="dk1"/>
                          </a:solidFill>
                          <a:latin typeface="+mn-lt"/>
                          <a:ea typeface="+mn-ea"/>
                          <a:cs typeface="+mn-cs"/>
                        </a:rPr>
                        <a:t>Generating stream</a:t>
                      </a:r>
                    </a:p>
                  </a:txBody>
                  <a:tcPr anchor="ctr"/>
                </a:tc>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b="1" kern="1200" dirty="0">
                          <a:solidFill>
                            <a:schemeClr val="dk1"/>
                          </a:solidFill>
                          <a:latin typeface="+mn-lt"/>
                          <a:ea typeface="+mn-ea"/>
                          <a:cs typeface="+mn-cs"/>
                        </a:rPr>
                        <a:t>Methods of stream</a:t>
                      </a:r>
                    </a:p>
                  </a:txBody>
                  <a:tcPr anchor="ctr"/>
                </a:tc>
                <a:extLst>
                  <a:ext uri="{0D108BD9-81ED-4DB2-BD59-A6C34878D82A}">
                    <a16:rowId xmlns:a16="http://schemas.microsoft.com/office/drawing/2014/main" val="2103298616"/>
                  </a:ext>
                </a:extLst>
              </a:tr>
            </a:tbl>
          </a:graphicData>
        </a:graphic>
      </p:graphicFrame>
      <p:sp>
        <p:nvSpPr>
          <p:cNvPr id="6" name="文本框 8"/>
          <p:cNvSpPr txBox="1"/>
          <p:nvPr/>
        </p:nvSpPr>
        <p:spPr>
          <a:xfrm>
            <a:off x="1827212" y="1272879"/>
            <a:ext cx="3179075" cy="523220"/>
          </a:xfrm>
          <a:prstGeom prst="rect">
            <a:avLst/>
          </a:prstGeom>
          <a:noFill/>
          <a:ln w="9525">
            <a:noFill/>
          </a:ln>
        </p:spPr>
        <p:txBody>
          <a:bodyPr wrap="none" anchor="t">
            <a:spAutoFit/>
          </a:bodyPr>
          <a:lstStyle/>
          <a:p>
            <a:pPr defTabSz="914400"/>
            <a:r>
              <a:rPr lang="en-US" altLang="zh-CN" sz="2800" b="1" dirty="0">
                <a:solidFill>
                  <a:srgbClr val="262626"/>
                </a:solidFill>
                <a:latin typeface="Arial" panose="020B0604020202020204" pitchFamily="34" charset="0"/>
                <a:ea typeface="Microsoft YaHei" panose="020B0503020204020204" pitchFamily="34" charset="-122"/>
                <a:sym typeface="Arial" panose="020B0604020202020204" pitchFamily="34" charset="0"/>
              </a:rPr>
              <a:t>What you learn ? </a:t>
            </a:r>
          </a:p>
        </p:txBody>
      </p:sp>
    </p:spTree>
    <p:extLst>
      <p:ext uri="{BB962C8B-B14F-4D97-AF65-F5344CB8AC3E}">
        <p14:creationId xmlns:p14="http://schemas.microsoft.com/office/powerpoint/2010/main" val="2801835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1"/>
            <a:ext cx="9483750" cy="762000"/>
          </a:xfrm>
          <a:prstGeom prst="rect">
            <a:avLst/>
          </a:prstGeom>
        </p:spPr>
        <p:txBody>
          <a:bodyPr vert="horz" lIns="121899" tIns="60949" rIns="121899" bIns="60949" rtlCol="0" anchor="b">
            <a:noAutofit/>
          </a:bodyPr>
          <a:lstStyle/>
          <a:p>
            <a:pPr defTabSz="914400"/>
            <a:r>
              <a:rPr lang="en-US" sz="4000" b="1" dirty="0">
                <a:solidFill>
                  <a:schemeClr val="dk1"/>
                </a:solidFill>
              </a:rPr>
              <a:t>Stream </a:t>
            </a:r>
          </a:p>
        </p:txBody>
      </p:sp>
      <p:sp>
        <p:nvSpPr>
          <p:cNvPr id="4" name="TextBox 3">
            <a:extLst>
              <a:ext uri="{FF2B5EF4-FFF2-40B4-BE49-F238E27FC236}">
                <a16:creationId xmlns:a16="http://schemas.microsoft.com/office/drawing/2014/main" id="{74209D25-58F8-0A99-6A96-2EB494662A5D}"/>
              </a:ext>
            </a:extLst>
          </p:cNvPr>
          <p:cNvSpPr txBox="1"/>
          <p:nvPr/>
        </p:nvSpPr>
        <p:spPr>
          <a:xfrm>
            <a:off x="684212" y="563225"/>
            <a:ext cx="10933906" cy="6370975"/>
          </a:xfrm>
          <a:prstGeom prst="rect">
            <a:avLst/>
          </a:prstGeom>
          <a:solidFill>
            <a:schemeClr val="bg1"/>
          </a:solidFill>
        </p:spPr>
        <p:txBody>
          <a:bodyPr wrap="square">
            <a:spAutoFit/>
          </a:bodyPr>
          <a:lstStyle/>
          <a:p>
            <a:pPr algn="just"/>
            <a:r>
              <a:rPr lang="en-GB" b="0" i="0" dirty="0">
                <a:effectLst/>
              </a:rPr>
              <a:t>Java provides a new additional package in Java 8 called </a:t>
            </a:r>
            <a:r>
              <a:rPr lang="en-GB" b="0" i="0" dirty="0" err="1">
                <a:effectLst/>
              </a:rPr>
              <a:t>java.util.stream</a:t>
            </a:r>
            <a:r>
              <a:rPr lang="en-GB" b="0" i="0" dirty="0">
                <a:effectLst/>
              </a:rPr>
              <a:t>. This package consists of classes, interfaces and </a:t>
            </a:r>
            <a:r>
              <a:rPr lang="en-GB" b="0" i="0" dirty="0" err="1">
                <a:effectLst/>
              </a:rPr>
              <a:t>enum</a:t>
            </a:r>
            <a:r>
              <a:rPr lang="en-GB" b="0" i="0" dirty="0">
                <a:effectLst/>
              </a:rPr>
              <a:t> to allows functional-style operations on the elements. You can use stream by importing </a:t>
            </a:r>
            <a:r>
              <a:rPr lang="en-GB" b="0" i="0" dirty="0" err="1">
                <a:effectLst/>
              </a:rPr>
              <a:t>java.util.stream</a:t>
            </a:r>
            <a:r>
              <a:rPr lang="en-GB" b="0" i="0" dirty="0">
                <a:effectLst/>
              </a:rPr>
              <a:t> package.</a:t>
            </a:r>
          </a:p>
          <a:p>
            <a:pPr algn="just"/>
            <a:endParaRPr lang="en-GB" b="0" i="0" dirty="0">
              <a:effectLst/>
            </a:endParaRPr>
          </a:p>
          <a:p>
            <a:pPr algn="just"/>
            <a:r>
              <a:rPr lang="en-GB" b="0" i="0" dirty="0">
                <a:effectLst/>
              </a:rPr>
              <a:t>Introduced in Java 8, the Stream API is used to process collections of objects. A stream is a sequence of objects that supports various methods which can be pipelined to produce the desired result.</a:t>
            </a:r>
          </a:p>
          <a:p>
            <a:pPr algn="just"/>
            <a:endParaRPr lang="en-GB" b="1" i="0" dirty="0">
              <a:effectLst/>
            </a:endParaRPr>
          </a:p>
          <a:p>
            <a:pPr algn="just"/>
            <a:r>
              <a:rPr lang="en-GB" b="1" i="0" dirty="0">
                <a:effectLst/>
              </a:rPr>
              <a:t>The features of Java stream are –</a:t>
            </a:r>
            <a:endParaRPr lang="en-GB" b="0" i="0" dirty="0">
              <a:effectLst/>
            </a:endParaRPr>
          </a:p>
          <a:p>
            <a:pPr marL="457200" indent="-457200" algn="just">
              <a:buClr>
                <a:schemeClr val="accent1">
                  <a:lumMod val="75000"/>
                </a:schemeClr>
              </a:buClr>
              <a:buFont typeface="+mj-lt"/>
              <a:buAutoNum type="arabicPeriod"/>
            </a:pPr>
            <a:r>
              <a:rPr lang="en-GB" b="0" i="0" dirty="0">
                <a:effectLst/>
              </a:rPr>
              <a:t>A stream is not a data structure instead it takes input from the Collections, Arrays or I/O channels.</a:t>
            </a:r>
          </a:p>
          <a:p>
            <a:pPr marL="457200" indent="-457200" algn="just">
              <a:buClr>
                <a:schemeClr val="accent1">
                  <a:lumMod val="75000"/>
                </a:schemeClr>
              </a:buClr>
              <a:buFont typeface="+mj-lt"/>
              <a:buAutoNum type="arabicPeriod"/>
            </a:pPr>
            <a:r>
              <a:rPr lang="en-GB" b="0" i="0" dirty="0">
                <a:effectLst/>
              </a:rPr>
              <a:t>Streams don’t change the original data structure, they only provide the result as per the pipelined methods.</a:t>
            </a:r>
          </a:p>
          <a:p>
            <a:pPr marL="457200" indent="-457200" algn="just">
              <a:buClr>
                <a:schemeClr val="accent1">
                  <a:lumMod val="75000"/>
                </a:schemeClr>
              </a:buClr>
              <a:buFont typeface="+mj-lt"/>
              <a:buAutoNum type="arabicPeriod"/>
            </a:pPr>
            <a:r>
              <a:rPr lang="en-GB" b="0" i="0" dirty="0">
                <a:effectLst/>
              </a:rPr>
              <a:t>Each intermediate operation is lazily executed and returns a stream as a result, hence various intermediate operations can be pipelined. Terminal operations mark the end of the stream and return the result.</a:t>
            </a:r>
          </a:p>
        </p:txBody>
      </p:sp>
    </p:spTree>
    <p:extLst>
      <p:ext uri="{BB962C8B-B14F-4D97-AF65-F5344CB8AC3E}">
        <p14:creationId xmlns:p14="http://schemas.microsoft.com/office/powerpoint/2010/main" val="23542748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1"/>
            <a:ext cx="9483750" cy="762000"/>
          </a:xfrm>
          <a:prstGeom prst="rect">
            <a:avLst/>
          </a:prstGeom>
        </p:spPr>
        <p:txBody>
          <a:bodyPr vert="horz" lIns="121899" tIns="60949" rIns="121899" bIns="60949" rtlCol="0" anchor="b">
            <a:noAutofit/>
          </a:bodyPr>
          <a:lstStyle/>
          <a:p>
            <a:pPr defTabSz="914400"/>
            <a:r>
              <a:rPr lang="en-US" sz="4000" b="1" dirty="0">
                <a:solidFill>
                  <a:schemeClr val="dk1"/>
                </a:solidFill>
              </a:rPr>
              <a:t>Characteristics of Stream </a:t>
            </a:r>
          </a:p>
        </p:txBody>
      </p:sp>
      <p:sp>
        <p:nvSpPr>
          <p:cNvPr id="4" name="TextBox 3">
            <a:extLst>
              <a:ext uri="{FF2B5EF4-FFF2-40B4-BE49-F238E27FC236}">
                <a16:creationId xmlns:a16="http://schemas.microsoft.com/office/drawing/2014/main" id="{74209D25-58F8-0A99-6A96-2EB494662A5D}"/>
              </a:ext>
            </a:extLst>
          </p:cNvPr>
          <p:cNvSpPr txBox="1"/>
          <p:nvPr/>
        </p:nvSpPr>
        <p:spPr>
          <a:xfrm>
            <a:off x="608012" y="780157"/>
            <a:ext cx="11277600" cy="6001643"/>
          </a:xfrm>
          <a:prstGeom prst="rect">
            <a:avLst/>
          </a:prstGeom>
          <a:solidFill>
            <a:schemeClr val="bg1"/>
          </a:solidFill>
        </p:spPr>
        <p:txBody>
          <a:bodyPr wrap="square">
            <a:spAutoFit/>
          </a:bodyPr>
          <a:lstStyle/>
          <a:p>
            <a:pPr marL="342900" indent="-342900" algn="just">
              <a:buClr>
                <a:schemeClr val="accent1"/>
              </a:buClr>
              <a:buFont typeface="Wingdings" panose="05000000000000000000" pitchFamily="2" charset="2"/>
              <a:buChar char="Ø"/>
            </a:pPr>
            <a:r>
              <a:rPr lang="en-GB" b="0" i="0" dirty="0">
                <a:effectLst/>
              </a:rPr>
              <a:t>Sequence of elements − A stream provides a set of elements of specific type in a sequential manner. A stream gets/computes elements on demand. It never stores the elements.</a:t>
            </a:r>
          </a:p>
          <a:p>
            <a:pPr marL="342900" indent="-342900" algn="just">
              <a:buClr>
                <a:schemeClr val="accent1"/>
              </a:buClr>
              <a:buFont typeface="Wingdings" panose="05000000000000000000" pitchFamily="2" charset="2"/>
              <a:buChar char="Ø"/>
            </a:pPr>
            <a:endParaRPr lang="en-GB" b="0" i="0" dirty="0">
              <a:effectLst/>
            </a:endParaRPr>
          </a:p>
          <a:p>
            <a:pPr marL="342900" indent="-342900" algn="just">
              <a:buClr>
                <a:schemeClr val="accent1"/>
              </a:buClr>
              <a:buFont typeface="Wingdings" panose="05000000000000000000" pitchFamily="2" charset="2"/>
              <a:buChar char="Ø"/>
            </a:pPr>
            <a:r>
              <a:rPr lang="en-GB" b="0" i="0" dirty="0">
                <a:effectLst/>
              </a:rPr>
              <a:t>Source − Stream takes Collections, Arrays, or I/O resources as input source.</a:t>
            </a:r>
          </a:p>
          <a:p>
            <a:pPr marL="342900" indent="-342900" algn="just">
              <a:buClr>
                <a:schemeClr val="accent1"/>
              </a:buClr>
              <a:buFont typeface="Wingdings" panose="05000000000000000000" pitchFamily="2" charset="2"/>
              <a:buChar char="Ø"/>
            </a:pPr>
            <a:endParaRPr lang="en-GB" b="0" i="0" dirty="0">
              <a:effectLst/>
            </a:endParaRPr>
          </a:p>
          <a:p>
            <a:pPr marL="342900" indent="-342900" algn="just">
              <a:buClr>
                <a:schemeClr val="accent1"/>
              </a:buClr>
              <a:buFont typeface="Wingdings" panose="05000000000000000000" pitchFamily="2" charset="2"/>
              <a:buChar char="Ø"/>
            </a:pPr>
            <a:r>
              <a:rPr lang="en-GB" b="0" i="0" dirty="0">
                <a:effectLst/>
              </a:rPr>
              <a:t>Aggregate operations − Stream supports aggregate operations like filter, map, limit, reduce, find, match, and so on.</a:t>
            </a:r>
          </a:p>
          <a:p>
            <a:pPr marL="342900" indent="-342900" algn="just">
              <a:buClr>
                <a:schemeClr val="accent1"/>
              </a:buClr>
              <a:buFont typeface="Wingdings" panose="05000000000000000000" pitchFamily="2" charset="2"/>
              <a:buChar char="Ø"/>
            </a:pPr>
            <a:endParaRPr lang="en-GB" b="0" i="0" dirty="0">
              <a:effectLst/>
            </a:endParaRPr>
          </a:p>
          <a:p>
            <a:pPr marL="342900" indent="-342900" algn="just">
              <a:buClr>
                <a:schemeClr val="accent1"/>
              </a:buClr>
              <a:buFont typeface="Wingdings" panose="05000000000000000000" pitchFamily="2" charset="2"/>
              <a:buChar char="Ø"/>
            </a:pPr>
            <a:r>
              <a:rPr lang="en-GB" b="0" i="0" dirty="0">
                <a:effectLst/>
              </a:rPr>
              <a:t>Pipelining − Most of the stream operations return stream itself so that their result can be pipelined. These operations are called intermediate operations and their function is to take input, process them, and return output to the target.</a:t>
            </a:r>
          </a:p>
          <a:p>
            <a:pPr marL="342900" indent="-342900" algn="just">
              <a:buClr>
                <a:schemeClr val="accent1"/>
              </a:buClr>
              <a:buFont typeface="Wingdings" panose="05000000000000000000" pitchFamily="2" charset="2"/>
              <a:buChar char="Ø"/>
            </a:pPr>
            <a:endParaRPr lang="en-GB" b="0" i="0" dirty="0">
              <a:effectLst/>
            </a:endParaRPr>
          </a:p>
          <a:p>
            <a:pPr marL="342900" indent="-342900" algn="just">
              <a:buClr>
                <a:schemeClr val="accent1"/>
              </a:buClr>
              <a:buFont typeface="Wingdings" panose="05000000000000000000" pitchFamily="2" charset="2"/>
              <a:buChar char="Ø"/>
            </a:pPr>
            <a:r>
              <a:rPr lang="en-GB" b="0" i="0" dirty="0">
                <a:effectLst/>
              </a:rPr>
              <a:t>Automatic iterations − Stream operations do the iterations internally over the source elements provided, in contrast to Collections where explicit iteration is required.</a:t>
            </a:r>
          </a:p>
        </p:txBody>
      </p:sp>
    </p:spTree>
    <p:extLst>
      <p:ext uri="{BB962C8B-B14F-4D97-AF65-F5344CB8AC3E}">
        <p14:creationId xmlns:p14="http://schemas.microsoft.com/office/powerpoint/2010/main" val="111716329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1"/>
            <a:ext cx="9483750" cy="762000"/>
          </a:xfrm>
          <a:prstGeom prst="rect">
            <a:avLst/>
          </a:prstGeom>
        </p:spPr>
        <p:txBody>
          <a:bodyPr vert="horz" lIns="121899" tIns="60949" rIns="121899" bIns="60949" rtlCol="0" anchor="b">
            <a:noAutofit/>
          </a:bodyPr>
          <a:lstStyle/>
          <a:p>
            <a:pPr defTabSz="914400"/>
            <a:r>
              <a:rPr lang="en-US" sz="4000" b="1" dirty="0">
                <a:solidFill>
                  <a:schemeClr val="dk1"/>
                </a:solidFill>
              </a:rPr>
              <a:t>Generating stream</a:t>
            </a:r>
          </a:p>
        </p:txBody>
      </p:sp>
      <p:sp>
        <p:nvSpPr>
          <p:cNvPr id="4" name="TextBox 3">
            <a:extLst>
              <a:ext uri="{FF2B5EF4-FFF2-40B4-BE49-F238E27FC236}">
                <a16:creationId xmlns:a16="http://schemas.microsoft.com/office/drawing/2014/main" id="{74209D25-58F8-0A99-6A96-2EB494662A5D}"/>
              </a:ext>
            </a:extLst>
          </p:cNvPr>
          <p:cNvSpPr txBox="1"/>
          <p:nvPr/>
        </p:nvSpPr>
        <p:spPr>
          <a:xfrm>
            <a:off x="608012" y="1828800"/>
            <a:ext cx="11277600" cy="3046988"/>
          </a:xfrm>
          <a:prstGeom prst="rect">
            <a:avLst/>
          </a:prstGeom>
          <a:solidFill>
            <a:schemeClr val="bg1"/>
          </a:solidFill>
        </p:spPr>
        <p:txBody>
          <a:bodyPr wrap="square">
            <a:spAutoFit/>
          </a:bodyPr>
          <a:lstStyle/>
          <a:p>
            <a:pPr algn="just">
              <a:buClr>
                <a:schemeClr val="accent1"/>
              </a:buClr>
            </a:pPr>
            <a:r>
              <a:rPr lang="en-GB" b="0" i="0" dirty="0">
                <a:effectLst/>
              </a:rPr>
              <a:t>With Java 8, Collection interface has two methods to generate a Stream.</a:t>
            </a:r>
          </a:p>
          <a:p>
            <a:pPr algn="just">
              <a:buClr>
                <a:schemeClr val="accent1"/>
              </a:buClr>
            </a:pPr>
            <a:endParaRPr lang="en-GB" b="0" i="0" dirty="0">
              <a:effectLst/>
            </a:endParaRPr>
          </a:p>
          <a:p>
            <a:pPr algn="just">
              <a:buClr>
                <a:schemeClr val="accent1"/>
              </a:buClr>
            </a:pPr>
            <a:r>
              <a:rPr lang="en-GB" b="0" i="0" dirty="0">
                <a:effectLst/>
              </a:rPr>
              <a:t>stream() − Returns a sequential stream considering collection as its source.</a:t>
            </a:r>
          </a:p>
          <a:p>
            <a:pPr algn="just">
              <a:buClr>
                <a:schemeClr val="accent1"/>
              </a:buClr>
            </a:pPr>
            <a:r>
              <a:rPr lang="en-GB" b="0" i="0" dirty="0" err="1">
                <a:effectLst/>
              </a:rPr>
              <a:t>parallelStream</a:t>
            </a:r>
            <a:r>
              <a:rPr lang="en-GB" b="0" i="0" dirty="0">
                <a:effectLst/>
              </a:rPr>
              <a:t>() − Returns a parallel Stream considering collection as its source.</a:t>
            </a:r>
          </a:p>
          <a:p>
            <a:pPr algn="just">
              <a:buClr>
                <a:schemeClr val="accent1"/>
              </a:buClr>
            </a:pPr>
            <a:endParaRPr lang="en-GB" b="0" i="0" dirty="0">
              <a:effectLst/>
            </a:endParaRPr>
          </a:p>
          <a:p>
            <a:pPr algn="just">
              <a:buClr>
                <a:schemeClr val="accent1"/>
              </a:buClr>
            </a:pPr>
            <a:r>
              <a:rPr lang="en-GB" b="0" i="0" dirty="0">
                <a:effectLst/>
              </a:rPr>
              <a:t>List&lt;String&gt; strings = </a:t>
            </a:r>
            <a:r>
              <a:rPr lang="en-GB" b="0" i="0" dirty="0" err="1">
                <a:effectLst/>
              </a:rPr>
              <a:t>Arrays.asList</a:t>
            </a:r>
            <a:r>
              <a:rPr lang="en-GB" b="0" i="0" dirty="0">
                <a:effectLst/>
              </a:rPr>
              <a:t>("</a:t>
            </a:r>
            <a:r>
              <a:rPr lang="en-GB" b="0" i="0" dirty="0" err="1">
                <a:effectLst/>
              </a:rPr>
              <a:t>abc</a:t>
            </a:r>
            <a:r>
              <a:rPr lang="en-GB" b="0" i="0" dirty="0">
                <a:effectLst/>
              </a:rPr>
              <a:t>", "", "</a:t>
            </a:r>
            <a:r>
              <a:rPr lang="en-GB" b="0" i="0" dirty="0" err="1">
                <a:effectLst/>
              </a:rPr>
              <a:t>bc</a:t>
            </a:r>
            <a:r>
              <a:rPr lang="en-GB" b="0" i="0" dirty="0">
                <a:effectLst/>
              </a:rPr>
              <a:t>", "</a:t>
            </a:r>
            <a:r>
              <a:rPr lang="en-GB" b="0" i="0" dirty="0" err="1">
                <a:effectLst/>
              </a:rPr>
              <a:t>efg</a:t>
            </a:r>
            <a:r>
              <a:rPr lang="en-GB" b="0" i="0" dirty="0">
                <a:effectLst/>
              </a:rPr>
              <a:t>", "</a:t>
            </a:r>
            <a:r>
              <a:rPr lang="en-GB" b="0" i="0" dirty="0" err="1">
                <a:effectLst/>
              </a:rPr>
              <a:t>abcd</a:t>
            </a:r>
            <a:r>
              <a:rPr lang="en-GB" b="0" i="0" dirty="0">
                <a:effectLst/>
              </a:rPr>
              <a:t>","", "</a:t>
            </a:r>
            <a:r>
              <a:rPr lang="en-GB" b="0" i="0" dirty="0" err="1">
                <a:effectLst/>
              </a:rPr>
              <a:t>jkl</a:t>
            </a:r>
            <a:r>
              <a:rPr lang="en-GB" b="0" i="0" dirty="0">
                <a:effectLst/>
              </a:rPr>
              <a:t>");</a:t>
            </a:r>
          </a:p>
          <a:p>
            <a:pPr algn="just">
              <a:buClr>
                <a:schemeClr val="accent1"/>
              </a:buClr>
            </a:pPr>
            <a:r>
              <a:rPr lang="en-GB" b="0" i="0" dirty="0">
                <a:effectLst/>
              </a:rPr>
              <a:t>List&lt;String&gt; filtered = </a:t>
            </a:r>
            <a:r>
              <a:rPr lang="en-GB" b="0" i="0" dirty="0" err="1">
                <a:effectLst/>
              </a:rPr>
              <a:t>strings.stream</a:t>
            </a:r>
            <a:r>
              <a:rPr lang="en-GB" b="0" i="0" dirty="0">
                <a:effectLst/>
              </a:rPr>
              <a:t>().filter(string -&gt; !</a:t>
            </a:r>
            <a:r>
              <a:rPr lang="en-GB" b="0" i="0" dirty="0" err="1">
                <a:effectLst/>
              </a:rPr>
              <a:t>string.isEmpty</a:t>
            </a:r>
            <a:r>
              <a:rPr lang="en-GB" b="0" i="0" dirty="0">
                <a:effectLst/>
              </a:rPr>
              <a:t>()) .collect(</a:t>
            </a:r>
            <a:r>
              <a:rPr lang="en-GB" b="0" i="0" dirty="0" err="1">
                <a:effectLst/>
              </a:rPr>
              <a:t>Collectors.toList</a:t>
            </a:r>
            <a:r>
              <a:rPr lang="en-GB" b="0" i="0" dirty="0">
                <a:effectLst/>
              </a:rPr>
              <a:t>());</a:t>
            </a:r>
          </a:p>
        </p:txBody>
      </p:sp>
    </p:spTree>
    <p:extLst>
      <p:ext uri="{BB962C8B-B14F-4D97-AF65-F5344CB8AC3E}">
        <p14:creationId xmlns:p14="http://schemas.microsoft.com/office/powerpoint/2010/main" val="380788169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1"/>
            <a:ext cx="9483750" cy="762000"/>
          </a:xfrm>
          <a:prstGeom prst="rect">
            <a:avLst/>
          </a:prstGeom>
        </p:spPr>
        <p:txBody>
          <a:bodyPr vert="horz" lIns="121899" tIns="60949" rIns="121899" bIns="60949" rtlCol="0" anchor="b">
            <a:noAutofit/>
          </a:bodyPr>
          <a:lstStyle/>
          <a:p>
            <a:pPr defTabSz="914400"/>
            <a:r>
              <a:rPr lang="en-US" sz="4000" b="1" dirty="0">
                <a:solidFill>
                  <a:schemeClr val="dk1"/>
                </a:solidFill>
              </a:rPr>
              <a:t>Methods of  stream</a:t>
            </a:r>
          </a:p>
        </p:txBody>
      </p:sp>
      <p:sp>
        <p:nvSpPr>
          <p:cNvPr id="4" name="TextBox 3">
            <a:extLst>
              <a:ext uri="{FF2B5EF4-FFF2-40B4-BE49-F238E27FC236}">
                <a16:creationId xmlns:a16="http://schemas.microsoft.com/office/drawing/2014/main" id="{74209D25-58F8-0A99-6A96-2EB494662A5D}"/>
              </a:ext>
            </a:extLst>
          </p:cNvPr>
          <p:cNvSpPr txBox="1"/>
          <p:nvPr/>
        </p:nvSpPr>
        <p:spPr>
          <a:xfrm>
            <a:off x="608012" y="1384042"/>
            <a:ext cx="11277600" cy="5016758"/>
          </a:xfrm>
          <a:prstGeom prst="rect">
            <a:avLst/>
          </a:prstGeom>
          <a:solidFill>
            <a:schemeClr val="bg1"/>
          </a:solidFill>
        </p:spPr>
        <p:txBody>
          <a:bodyPr wrap="square">
            <a:spAutoFit/>
          </a:bodyPr>
          <a:lstStyle/>
          <a:p>
            <a:pPr algn="just">
              <a:buClr>
                <a:schemeClr val="accent1"/>
              </a:buClr>
            </a:pPr>
            <a:r>
              <a:rPr lang="en-GB" sz="2000" b="1" i="0" dirty="0" err="1">
                <a:solidFill>
                  <a:schemeClr val="accent1"/>
                </a:solidFill>
                <a:effectLst/>
              </a:rPr>
              <a:t>forEach</a:t>
            </a:r>
            <a:r>
              <a:rPr lang="en-GB" sz="2000" b="1" i="0" dirty="0">
                <a:solidFill>
                  <a:schemeClr val="accent1"/>
                </a:solidFill>
                <a:effectLst/>
              </a:rPr>
              <a:t>:</a:t>
            </a:r>
          </a:p>
          <a:p>
            <a:pPr algn="just">
              <a:buClr>
                <a:schemeClr val="accent1"/>
              </a:buClr>
            </a:pPr>
            <a:r>
              <a:rPr lang="en-GB" sz="2000" b="0" i="0" dirty="0">
                <a:effectLst/>
              </a:rPr>
              <a:t>Stream has provided a new method ‘</a:t>
            </a:r>
            <a:r>
              <a:rPr lang="en-GB" sz="2000" b="0" i="0" dirty="0" err="1">
                <a:effectLst/>
              </a:rPr>
              <a:t>forEach</a:t>
            </a:r>
            <a:r>
              <a:rPr lang="en-GB" sz="2000" b="0" i="0" dirty="0">
                <a:effectLst/>
              </a:rPr>
              <a:t>’ to iterate each element of the stream. The following code segment shows how to print 10 random numbers using </a:t>
            </a:r>
            <a:r>
              <a:rPr lang="en-GB" sz="2000" b="0" i="0" dirty="0" err="1">
                <a:effectLst/>
              </a:rPr>
              <a:t>forEach</a:t>
            </a:r>
            <a:r>
              <a:rPr lang="en-GB" sz="2000" b="0" i="0" dirty="0">
                <a:effectLst/>
              </a:rPr>
              <a:t>.</a:t>
            </a:r>
          </a:p>
          <a:p>
            <a:pPr algn="just">
              <a:buClr>
                <a:schemeClr val="accent1"/>
              </a:buClr>
            </a:pPr>
            <a:endParaRPr lang="en-GB" sz="2000" b="0" i="0" dirty="0">
              <a:effectLst/>
            </a:endParaRPr>
          </a:p>
          <a:p>
            <a:pPr algn="just">
              <a:buClr>
                <a:schemeClr val="accent1"/>
              </a:buClr>
            </a:pPr>
            <a:r>
              <a:rPr lang="en-GB" sz="2000" b="0" i="0" dirty="0">
                <a:effectLst/>
              </a:rPr>
              <a:t>Random </a:t>
            </a:r>
            <a:r>
              <a:rPr lang="en-GB" sz="2000" b="0" i="0" dirty="0" err="1">
                <a:effectLst/>
              </a:rPr>
              <a:t>random</a:t>
            </a:r>
            <a:r>
              <a:rPr lang="en-GB" sz="2000" b="0" i="0" dirty="0">
                <a:effectLst/>
              </a:rPr>
              <a:t> = new Random();</a:t>
            </a:r>
          </a:p>
          <a:p>
            <a:pPr algn="just">
              <a:buClr>
                <a:schemeClr val="accent1"/>
              </a:buClr>
            </a:pPr>
            <a:r>
              <a:rPr lang="en-GB" sz="2000" b="0" i="0" dirty="0" err="1">
                <a:effectLst/>
              </a:rPr>
              <a:t>random.ints</a:t>
            </a:r>
            <a:r>
              <a:rPr lang="en-GB" sz="2000" b="0" i="0" dirty="0">
                <a:effectLst/>
              </a:rPr>
              <a:t>().limit(10).</a:t>
            </a:r>
            <a:r>
              <a:rPr lang="en-GB" sz="2000" b="0" i="0" dirty="0" err="1">
                <a:effectLst/>
              </a:rPr>
              <a:t>forEach</a:t>
            </a:r>
            <a:r>
              <a:rPr lang="en-GB" sz="2000" b="0" i="0" dirty="0">
                <a:effectLst/>
              </a:rPr>
              <a:t>(</a:t>
            </a:r>
            <a:r>
              <a:rPr lang="en-GB" sz="2000" b="0" i="0" dirty="0" err="1">
                <a:effectLst/>
              </a:rPr>
              <a:t>System.out</a:t>
            </a:r>
            <a:r>
              <a:rPr lang="en-GB" sz="2000" b="0" i="0" dirty="0">
                <a:effectLst/>
              </a:rPr>
              <a:t>::</a:t>
            </a:r>
            <a:r>
              <a:rPr lang="en-GB" sz="2000" b="0" i="0" dirty="0" err="1">
                <a:effectLst/>
              </a:rPr>
              <a:t>println</a:t>
            </a:r>
            <a:r>
              <a:rPr lang="en-GB" sz="2000" b="0" i="0" dirty="0">
                <a:effectLst/>
              </a:rPr>
              <a:t>);</a:t>
            </a:r>
          </a:p>
          <a:p>
            <a:pPr algn="just">
              <a:buClr>
                <a:schemeClr val="accent1"/>
              </a:buClr>
            </a:pPr>
            <a:endParaRPr lang="en-GB" sz="2000" b="0" i="0" dirty="0">
              <a:effectLst/>
            </a:endParaRPr>
          </a:p>
          <a:p>
            <a:pPr algn="just">
              <a:buClr>
                <a:schemeClr val="accent1"/>
              </a:buClr>
            </a:pPr>
            <a:r>
              <a:rPr lang="en-GB" sz="2000" b="1" i="0" dirty="0">
                <a:solidFill>
                  <a:schemeClr val="accent1"/>
                </a:solidFill>
                <a:effectLst/>
              </a:rPr>
              <a:t>Map:</a:t>
            </a:r>
          </a:p>
          <a:p>
            <a:pPr algn="just">
              <a:buClr>
                <a:schemeClr val="accent1"/>
              </a:buClr>
            </a:pPr>
            <a:r>
              <a:rPr lang="en-GB" sz="2000" b="0" i="0" dirty="0">
                <a:effectLst/>
              </a:rPr>
              <a:t>The ‘map’ method is used to map each element to its corresponding result. The following code segment prints unique squares of numbers using map.</a:t>
            </a:r>
          </a:p>
          <a:p>
            <a:pPr algn="just">
              <a:buClr>
                <a:schemeClr val="accent1"/>
              </a:buClr>
            </a:pPr>
            <a:endParaRPr lang="en-GB" sz="2000" b="0" i="0" dirty="0">
              <a:effectLst/>
            </a:endParaRPr>
          </a:p>
          <a:p>
            <a:pPr algn="just">
              <a:buClr>
                <a:schemeClr val="accent1"/>
              </a:buClr>
            </a:pPr>
            <a:r>
              <a:rPr lang="en-GB" sz="2000" b="0" i="0" dirty="0">
                <a:effectLst/>
              </a:rPr>
              <a:t>List&lt;Integer&gt; numbers = </a:t>
            </a:r>
            <a:r>
              <a:rPr lang="en-GB" sz="2000" b="0" i="0" dirty="0" err="1">
                <a:effectLst/>
              </a:rPr>
              <a:t>Arrays.asList</a:t>
            </a:r>
            <a:r>
              <a:rPr lang="en-GB" sz="2000" b="0" i="0" dirty="0">
                <a:effectLst/>
              </a:rPr>
              <a:t>(3, 2, 2, 3, 7, 3, 5);</a:t>
            </a:r>
          </a:p>
          <a:p>
            <a:pPr algn="just">
              <a:buClr>
                <a:schemeClr val="accent1"/>
              </a:buClr>
            </a:pPr>
            <a:r>
              <a:rPr lang="en-GB" sz="2000" b="0" i="0" dirty="0">
                <a:effectLst/>
              </a:rPr>
              <a:t>//get list of unique squares</a:t>
            </a:r>
          </a:p>
          <a:p>
            <a:pPr algn="just">
              <a:buClr>
                <a:schemeClr val="accent1"/>
              </a:buClr>
            </a:pPr>
            <a:r>
              <a:rPr lang="en-GB" sz="2000" b="0" i="0" dirty="0">
                <a:effectLst/>
              </a:rPr>
              <a:t>List&lt;Integer&gt; </a:t>
            </a:r>
            <a:r>
              <a:rPr lang="en-GB" sz="2000" b="0" i="0" dirty="0" err="1">
                <a:effectLst/>
              </a:rPr>
              <a:t>squaresList</a:t>
            </a:r>
            <a:r>
              <a:rPr lang="en-GB" sz="2000" b="0" i="0" dirty="0">
                <a:effectLst/>
              </a:rPr>
              <a:t> = </a:t>
            </a:r>
            <a:r>
              <a:rPr lang="en-GB" sz="2000" b="0" i="0" dirty="0" err="1">
                <a:effectLst/>
              </a:rPr>
              <a:t>numbers.stream</a:t>
            </a:r>
            <a:r>
              <a:rPr lang="en-GB" sz="2000" b="0" i="0" dirty="0">
                <a:effectLst/>
              </a:rPr>
              <a:t>().map( </a:t>
            </a:r>
            <a:r>
              <a:rPr lang="en-GB" sz="2000" b="0" i="0" dirty="0" err="1">
                <a:effectLst/>
              </a:rPr>
              <a:t>i</a:t>
            </a:r>
            <a:r>
              <a:rPr lang="en-GB" sz="2000" b="0" i="0" dirty="0">
                <a:effectLst/>
              </a:rPr>
              <a:t> -&gt; </a:t>
            </a:r>
            <a:r>
              <a:rPr lang="en-GB" sz="2000" b="0" i="0" dirty="0" err="1">
                <a:effectLst/>
              </a:rPr>
              <a:t>i</a:t>
            </a:r>
            <a:r>
              <a:rPr lang="en-GB" sz="2000" b="0" i="0" dirty="0">
                <a:effectLst/>
              </a:rPr>
              <a:t>*</a:t>
            </a:r>
            <a:r>
              <a:rPr lang="en-GB" sz="2000" b="0" i="0" dirty="0" err="1">
                <a:effectLst/>
              </a:rPr>
              <a:t>i</a:t>
            </a:r>
            <a:r>
              <a:rPr lang="en-GB" sz="2000" b="0" i="0" dirty="0">
                <a:effectLst/>
              </a:rPr>
              <a:t>).distinct().collect(</a:t>
            </a:r>
            <a:r>
              <a:rPr lang="en-GB" sz="2000" b="0" i="0" dirty="0" err="1">
                <a:effectLst/>
              </a:rPr>
              <a:t>Collectors.toList</a:t>
            </a:r>
            <a:r>
              <a:rPr lang="en-GB" sz="2000" b="0" i="0" dirty="0">
                <a:effectLst/>
              </a:rPr>
              <a:t>());</a:t>
            </a:r>
          </a:p>
          <a:p>
            <a:pPr algn="just">
              <a:buClr>
                <a:schemeClr val="accent1"/>
              </a:buClr>
            </a:pPr>
            <a:endParaRPr lang="en-GB" sz="2000" dirty="0"/>
          </a:p>
          <a:p>
            <a:pPr algn="just">
              <a:buClr>
                <a:schemeClr val="accent1"/>
              </a:buClr>
            </a:pPr>
            <a:endParaRPr lang="en-GB" sz="2000" b="0" i="0" dirty="0">
              <a:effectLst/>
            </a:endParaRPr>
          </a:p>
        </p:txBody>
      </p:sp>
    </p:spTree>
    <p:extLst>
      <p:ext uri="{BB962C8B-B14F-4D97-AF65-F5344CB8AC3E}">
        <p14:creationId xmlns:p14="http://schemas.microsoft.com/office/powerpoint/2010/main" val="132821658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1"/>
            <a:ext cx="9483750" cy="762000"/>
          </a:xfrm>
          <a:prstGeom prst="rect">
            <a:avLst/>
          </a:prstGeom>
        </p:spPr>
        <p:txBody>
          <a:bodyPr vert="horz" lIns="121899" tIns="60949" rIns="121899" bIns="60949" rtlCol="0" anchor="b">
            <a:noAutofit/>
          </a:bodyPr>
          <a:lstStyle/>
          <a:p>
            <a:pPr defTabSz="914400"/>
            <a:r>
              <a:rPr lang="en-US" sz="4000" b="1" dirty="0">
                <a:solidFill>
                  <a:schemeClr val="dk1"/>
                </a:solidFill>
              </a:rPr>
              <a:t>Methods of  stream</a:t>
            </a:r>
          </a:p>
        </p:txBody>
      </p:sp>
      <p:sp>
        <p:nvSpPr>
          <p:cNvPr id="4" name="TextBox 3">
            <a:extLst>
              <a:ext uri="{FF2B5EF4-FFF2-40B4-BE49-F238E27FC236}">
                <a16:creationId xmlns:a16="http://schemas.microsoft.com/office/drawing/2014/main" id="{74209D25-58F8-0A99-6A96-2EB494662A5D}"/>
              </a:ext>
            </a:extLst>
          </p:cNvPr>
          <p:cNvSpPr txBox="1"/>
          <p:nvPr/>
        </p:nvSpPr>
        <p:spPr>
          <a:xfrm>
            <a:off x="608012" y="779207"/>
            <a:ext cx="11277600" cy="5940088"/>
          </a:xfrm>
          <a:prstGeom prst="rect">
            <a:avLst/>
          </a:prstGeom>
          <a:solidFill>
            <a:schemeClr val="bg1"/>
          </a:solidFill>
        </p:spPr>
        <p:txBody>
          <a:bodyPr wrap="square">
            <a:spAutoFit/>
          </a:bodyPr>
          <a:lstStyle/>
          <a:p>
            <a:pPr algn="just">
              <a:buClr>
                <a:schemeClr val="accent1"/>
              </a:buClr>
            </a:pPr>
            <a:r>
              <a:rPr lang="en-GB" sz="2000" b="1" i="0" dirty="0">
                <a:solidFill>
                  <a:schemeClr val="accent1"/>
                </a:solidFill>
                <a:effectLst/>
              </a:rPr>
              <a:t>Limit: </a:t>
            </a:r>
          </a:p>
          <a:p>
            <a:pPr algn="just">
              <a:buClr>
                <a:schemeClr val="accent1"/>
              </a:buClr>
            </a:pPr>
            <a:r>
              <a:rPr lang="en-GB" sz="2000" b="0" i="0" dirty="0">
                <a:effectLst/>
              </a:rPr>
              <a:t>The ‘limit’ method is used to reduce the size of the stream. The following code segment shows how to print 10 random numbers using limit.</a:t>
            </a:r>
          </a:p>
          <a:p>
            <a:pPr algn="just">
              <a:buClr>
                <a:schemeClr val="accent1"/>
              </a:buClr>
            </a:pPr>
            <a:endParaRPr lang="en-GB" sz="2000" b="0" i="0" dirty="0">
              <a:effectLst/>
            </a:endParaRPr>
          </a:p>
          <a:p>
            <a:pPr algn="just">
              <a:buClr>
                <a:schemeClr val="accent1"/>
              </a:buClr>
            </a:pPr>
            <a:r>
              <a:rPr lang="en-GB" sz="2000" b="0" i="0" dirty="0">
                <a:effectLst/>
              </a:rPr>
              <a:t>Random </a:t>
            </a:r>
            <a:r>
              <a:rPr lang="en-GB" sz="2000" b="0" i="0" dirty="0" err="1">
                <a:effectLst/>
              </a:rPr>
              <a:t>random</a:t>
            </a:r>
            <a:r>
              <a:rPr lang="en-GB" sz="2000" b="0" i="0" dirty="0">
                <a:effectLst/>
              </a:rPr>
              <a:t> = new Random();</a:t>
            </a:r>
          </a:p>
          <a:p>
            <a:pPr algn="just">
              <a:buClr>
                <a:schemeClr val="accent1"/>
              </a:buClr>
            </a:pPr>
            <a:r>
              <a:rPr lang="en-GB" sz="2000" b="0" i="0" dirty="0" err="1">
                <a:effectLst/>
              </a:rPr>
              <a:t>random.ints</a:t>
            </a:r>
            <a:r>
              <a:rPr lang="en-GB" sz="2000" b="0" i="0" dirty="0">
                <a:effectLst/>
              </a:rPr>
              <a:t>().limit(10).</a:t>
            </a:r>
            <a:r>
              <a:rPr lang="en-GB" sz="2000" b="0" i="0" dirty="0" err="1">
                <a:effectLst/>
              </a:rPr>
              <a:t>forEach</a:t>
            </a:r>
            <a:r>
              <a:rPr lang="en-GB" sz="2000" b="0" i="0" dirty="0">
                <a:effectLst/>
              </a:rPr>
              <a:t>(</a:t>
            </a:r>
            <a:r>
              <a:rPr lang="en-GB" sz="2000" b="0" i="0" dirty="0" err="1">
                <a:effectLst/>
              </a:rPr>
              <a:t>System.out</a:t>
            </a:r>
            <a:r>
              <a:rPr lang="en-GB" sz="2000" b="0" i="0" dirty="0">
                <a:effectLst/>
              </a:rPr>
              <a:t>::</a:t>
            </a:r>
            <a:r>
              <a:rPr lang="en-GB" sz="2000" b="0" i="0" dirty="0" err="1">
                <a:effectLst/>
              </a:rPr>
              <a:t>println</a:t>
            </a:r>
            <a:r>
              <a:rPr lang="en-GB" sz="2000" b="0" i="0" dirty="0">
                <a:effectLst/>
              </a:rPr>
              <a:t>);</a:t>
            </a:r>
          </a:p>
          <a:p>
            <a:pPr algn="just">
              <a:buClr>
                <a:schemeClr val="accent1"/>
              </a:buClr>
            </a:pPr>
            <a:endParaRPr lang="en-GB" sz="2000" b="0" i="0" dirty="0">
              <a:effectLst/>
            </a:endParaRPr>
          </a:p>
          <a:p>
            <a:pPr algn="just">
              <a:buClr>
                <a:schemeClr val="accent1"/>
              </a:buClr>
            </a:pPr>
            <a:r>
              <a:rPr lang="en-GB" sz="2000" b="0" i="0" dirty="0">
                <a:solidFill>
                  <a:schemeClr val="accent1"/>
                </a:solidFill>
                <a:effectLst/>
              </a:rPr>
              <a:t>Sorted:</a:t>
            </a:r>
          </a:p>
          <a:p>
            <a:pPr algn="just">
              <a:buClr>
                <a:schemeClr val="accent1"/>
              </a:buClr>
            </a:pPr>
            <a:r>
              <a:rPr lang="en-GB" sz="2000" b="0" i="0" dirty="0">
                <a:effectLst/>
              </a:rPr>
              <a:t>The ‘sorted’ method is used to sort the stream. The following code segment shows how to print 10 random numbers in a sorted order.</a:t>
            </a:r>
          </a:p>
          <a:p>
            <a:pPr algn="just">
              <a:buClr>
                <a:schemeClr val="accent1"/>
              </a:buClr>
            </a:pPr>
            <a:endParaRPr lang="en-GB" sz="2000" b="0" i="0" dirty="0">
              <a:effectLst/>
            </a:endParaRPr>
          </a:p>
          <a:p>
            <a:pPr algn="just">
              <a:buClr>
                <a:schemeClr val="accent1"/>
              </a:buClr>
            </a:pPr>
            <a:r>
              <a:rPr lang="en-GB" sz="2000" b="0" i="0" dirty="0">
                <a:effectLst/>
              </a:rPr>
              <a:t>Random </a:t>
            </a:r>
            <a:r>
              <a:rPr lang="en-GB" sz="2000" b="0" i="0" dirty="0" err="1">
                <a:effectLst/>
              </a:rPr>
              <a:t>random</a:t>
            </a:r>
            <a:r>
              <a:rPr lang="en-GB" sz="2000" b="0" i="0" dirty="0">
                <a:effectLst/>
              </a:rPr>
              <a:t> = new Random();</a:t>
            </a:r>
          </a:p>
          <a:p>
            <a:pPr algn="just">
              <a:buClr>
                <a:schemeClr val="accent1"/>
              </a:buClr>
            </a:pPr>
            <a:r>
              <a:rPr lang="en-GB" sz="2000" b="0" i="0" dirty="0" err="1">
                <a:effectLst/>
              </a:rPr>
              <a:t>random.ints</a:t>
            </a:r>
            <a:r>
              <a:rPr lang="en-GB" sz="2000" b="0" i="0" dirty="0">
                <a:effectLst/>
              </a:rPr>
              <a:t>().limit(10).sorted().</a:t>
            </a:r>
            <a:r>
              <a:rPr lang="en-GB" sz="2000" b="0" i="0" dirty="0" err="1">
                <a:effectLst/>
              </a:rPr>
              <a:t>forEach</a:t>
            </a:r>
            <a:r>
              <a:rPr lang="en-GB" sz="2000" b="0" i="0" dirty="0">
                <a:effectLst/>
              </a:rPr>
              <a:t>(</a:t>
            </a:r>
            <a:r>
              <a:rPr lang="en-GB" sz="2000" b="0" i="0" dirty="0" err="1">
                <a:effectLst/>
              </a:rPr>
              <a:t>System.out</a:t>
            </a:r>
            <a:r>
              <a:rPr lang="en-GB" sz="2000" b="0" i="0" dirty="0">
                <a:effectLst/>
              </a:rPr>
              <a:t>::</a:t>
            </a:r>
            <a:r>
              <a:rPr lang="en-GB" sz="2000" b="0" i="0" dirty="0" err="1">
                <a:effectLst/>
              </a:rPr>
              <a:t>println</a:t>
            </a:r>
            <a:r>
              <a:rPr lang="en-GB" sz="2000" b="0" i="0" dirty="0">
                <a:effectLst/>
              </a:rPr>
              <a:t>);</a:t>
            </a:r>
          </a:p>
          <a:p>
            <a:pPr algn="just">
              <a:buClr>
                <a:schemeClr val="accent1"/>
              </a:buClr>
            </a:pPr>
            <a:endParaRPr lang="en-GB" sz="2000" dirty="0"/>
          </a:p>
          <a:p>
            <a:pPr algn="just">
              <a:buClr>
                <a:schemeClr val="accent1"/>
              </a:buClr>
            </a:pPr>
            <a:r>
              <a:rPr lang="en-GB" sz="2000" b="1" i="0" dirty="0">
                <a:solidFill>
                  <a:schemeClr val="accent1"/>
                </a:solidFill>
                <a:effectLst/>
              </a:rPr>
              <a:t>Filter:</a:t>
            </a:r>
          </a:p>
          <a:p>
            <a:pPr algn="just">
              <a:buClr>
                <a:schemeClr val="accent1"/>
              </a:buClr>
            </a:pPr>
            <a:r>
              <a:rPr lang="en-GB" sz="2000" b="0" i="0" dirty="0">
                <a:effectLst/>
              </a:rPr>
              <a:t>The ‘filter’ method is used to eliminate elements based on a criteria. </a:t>
            </a:r>
          </a:p>
          <a:p>
            <a:pPr algn="just">
              <a:buClr>
                <a:schemeClr val="accent1"/>
              </a:buClr>
            </a:pPr>
            <a:endParaRPr lang="en-GB" sz="2000" b="0" i="0" dirty="0">
              <a:effectLst/>
            </a:endParaRPr>
          </a:p>
          <a:p>
            <a:pPr algn="just">
              <a:buClr>
                <a:schemeClr val="accent1"/>
              </a:buClr>
            </a:pPr>
            <a:r>
              <a:rPr lang="en-GB" sz="2000" b="0" i="0" dirty="0">
                <a:effectLst/>
              </a:rPr>
              <a:t>List&lt;String&gt;strings = </a:t>
            </a:r>
            <a:r>
              <a:rPr lang="en-GB" sz="2000" b="0" i="0" dirty="0" err="1">
                <a:effectLst/>
              </a:rPr>
              <a:t>Arrays.asList</a:t>
            </a:r>
            <a:r>
              <a:rPr lang="en-GB" sz="2000" b="0" i="0" dirty="0">
                <a:effectLst/>
              </a:rPr>
              <a:t>("</a:t>
            </a:r>
            <a:r>
              <a:rPr lang="en-GB" sz="2000" b="0" i="0" dirty="0" err="1">
                <a:effectLst/>
              </a:rPr>
              <a:t>abc</a:t>
            </a:r>
            <a:r>
              <a:rPr lang="en-GB" sz="2000" b="0" i="0" dirty="0">
                <a:effectLst/>
              </a:rPr>
              <a:t>", "", "</a:t>
            </a:r>
            <a:r>
              <a:rPr lang="en-GB" sz="2000" b="0" i="0" dirty="0" err="1">
                <a:effectLst/>
              </a:rPr>
              <a:t>bc</a:t>
            </a:r>
            <a:r>
              <a:rPr lang="en-GB" sz="2000" b="0" i="0" dirty="0">
                <a:effectLst/>
              </a:rPr>
              <a:t>", "</a:t>
            </a:r>
            <a:r>
              <a:rPr lang="en-GB" sz="2000" b="0" i="0" dirty="0" err="1">
                <a:effectLst/>
              </a:rPr>
              <a:t>efg</a:t>
            </a:r>
            <a:r>
              <a:rPr lang="en-GB" sz="2000" b="0" i="0" dirty="0">
                <a:effectLst/>
              </a:rPr>
              <a:t>", "</a:t>
            </a:r>
            <a:r>
              <a:rPr lang="en-GB" sz="2000" b="0" i="0" dirty="0" err="1">
                <a:effectLst/>
              </a:rPr>
              <a:t>abcd</a:t>
            </a:r>
            <a:r>
              <a:rPr lang="en-GB" sz="2000" b="0" i="0" dirty="0">
                <a:effectLst/>
              </a:rPr>
              <a:t>","", "</a:t>
            </a:r>
            <a:r>
              <a:rPr lang="en-GB" sz="2000" b="0" i="0" dirty="0" err="1">
                <a:effectLst/>
              </a:rPr>
              <a:t>jkl</a:t>
            </a:r>
            <a:r>
              <a:rPr lang="en-GB" sz="2000" b="0" i="0" dirty="0">
                <a:effectLst/>
              </a:rPr>
              <a:t>");</a:t>
            </a:r>
          </a:p>
          <a:p>
            <a:pPr algn="just">
              <a:buClr>
                <a:schemeClr val="accent1"/>
              </a:buClr>
            </a:pPr>
            <a:r>
              <a:rPr lang="en-GB" sz="2000" b="0" i="0" dirty="0">
                <a:effectLst/>
              </a:rPr>
              <a:t>int count = </a:t>
            </a:r>
            <a:r>
              <a:rPr lang="en-GB" sz="2000" b="0" i="0" dirty="0" err="1">
                <a:effectLst/>
              </a:rPr>
              <a:t>strings.stream</a:t>
            </a:r>
            <a:r>
              <a:rPr lang="en-GB" sz="2000" b="0" i="0" dirty="0">
                <a:effectLst/>
              </a:rPr>
              <a:t>().filter(string -&gt; </a:t>
            </a:r>
            <a:r>
              <a:rPr lang="en-GB" sz="2000" b="0" i="0" dirty="0" err="1">
                <a:effectLst/>
              </a:rPr>
              <a:t>string.isEmpty</a:t>
            </a:r>
            <a:r>
              <a:rPr lang="en-GB" sz="2000" b="0" i="0" dirty="0">
                <a:effectLst/>
              </a:rPr>
              <a:t>()).count(); //get count of empty string</a:t>
            </a:r>
          </a:p>
        </p:txBody>
      </p:sp>
    </p:spTree>
    <p:extLst>
      <p:ext uri="{BB962C8B-B14F-4D97-AF65-F5344CB8AC3E}">
        <p14:creationId xmlns:p14="http://schemas.microsoft.com/office/powerpoint/2010/main" val="253530008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0559" y="838200"/>
            <a:ext cx="9141619" cy="2105367"/>
          </a:xfrm>
        </p:spPr>
        <p:txBody>
          <a:bodyPr/>
          <a:lstStyle/>
          <a:p>
            <a:r>
              <a:rPr lang="en-US" dirty="0"/>
              <a:t>Thanks</a:t>
            </a:r>
          </a:p>
        </p:txBody>
      </p:sp>
      <p:sp>
        <p:nvSpPr>
          <p:cNvPr id="4" name="文本框 9"/>
          <p:cNvSpPr txBox="1">
            <a:spLocks noGrp="1"/>
          </p:cNvSpPr>
          <p:nvPr>
            <p:ph type="body" idx="1"/>
          </p:nvPr>
        </p:nvSpPr>
        <p:spPr>
          <a:xfrm>
            <a:off x="2459303" y="3124200"/>
            <a:ext cx="8763000" cy="2424918"/>
          </a:xfrm>
          <a:prstGeom prst="rect">
            <a:avLst/>
          </a:prstGeom>
        </p:spPr>
        <p:txBody>
          <a:bodyPr vert="horz" lIns="121899" tIns="60949" rIns="121899" bIns="60949" rtlCol="0" anchor="b">
            <a:normAutofit/>
          </a:bodyPr>
          <a:lstStyle/>
          <a:p>
            <a:pPr algn="r"/>
            <a:r>
              <a:rPr lang="en-US" sz="3200" b="1" dirty="0"/>
              <a:t>Anirudha Gaikwad</a:t>
            </a:r>
          </a:p>
          <a:p>
            <a:pPr algn="r"/>
            <a:endParaRPr lang="en-US" sz="3200" b="1" dirty="0"/>
          </a:p>
        </p:txBody>
      </p:sp>
    </p:spTree>
    <p:extLst>
      <p:ext uri="{BB962C8B-B14F-4D97-AF65-F5344CB8AC3E}">
        <p14:creationId xmlns:p14="http://schemas.microsoft.com/office/powerpoint/2010/main" val="289063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Cooking 16x9">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gradFill rotWithShape="1">
          <a:gsLst>
            <a:gs pos="0">
              <a:schemeClr val="phClr">
                <a:tint val="50000"/>
                <a:satMod val="180000"/>
              </a:schemeClr>
            </a:gs>
            <a:gs pos="100000">
              <a:schemeClr val="phClr">
                <a:shade val="45000"/>
                <a:satMod val="120000"/>
              </a:schemeClr>
            </a:gs>
          </a:gsLst>
          <a:path path="circle">
            <a:fillToRect l="180000" t="50000" b="50000"/>
          </a:path>
        </a:gradFill>
      </a:bgFillStyleLst>
    </a:fmtScheme>
  </a:themeElements>
  <a:objectDefaults/>
  <a:extraClrSchemeLst/>
  <a:extLst>
    <a:ext uri="{05A4C25C-085E-4340-85A3-A5531E510DB2}">
      <thm15:themeFamily xmlns:thm15="http://schemas.microsoft.com/office/thememl/2012/main" name="Fresh food presentation (widescreen).potx" id="{63DD3034-9CB5-4B6F-BCA0-530A5E267AB2}" vid="{9783A5E3-1DF2-4F3C-8902-0C2EB8A188D6}"/>
    </a:ext>
  </a:extLst>
</a:theme>
</file>

<file path=ppt/theme/theme2.xml><?xml version="1.0" encoding="utf-8"?>
<a:theme xmlns:a="http://schemas.openxmlformats.org/drawingml/2006/main" name="Office Theme">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gradFill rotWithShape="1">
          <a:gsLst>
            <a:gs pos="0">
              <a:schemeClr val="phClr">
                <a:tint val="50000"/>
                <a:satMod val="180000"/>
              </a:schemeClr>
            </a:gs>
            <a:gs pos="100000">
              <a:schemeClr val="phClr">
                <a:shade val="45000"/>
                <a:satMod val="120000"/>
              </a:schemeClr>
            </a:gs>
          </a:gsLst>
          <a:path path="circle">
            <a:fillToRect l="180000" t="50000" b="50000"/>
          </a:path>
        </a:gradFill>
      </a:bgFillStyleLst>
    </a:fmtScheme>
  </a:themeElements>
  <a:objectDefaults/>
  <a:extraClrSchemeLst/>
</a:theme>
</file>

<file path=ppt/theme/theme3.xml><?xml version="1.0" encoding="utf-8"?>
<a:theme xmlns:a="http://schemas.openxmlformats.org/drawingml/2006/main" name="Office Theme">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gradFill rotWithShape="1">
          <a:gsLst>
            <a:gs pos="0">
              <a:schemeClr val="phClr">
                <a:tint val="50000"/>
                <a:satMod val="180000"/>
              </a:schemeClr>
            </a:gs>
            <a:gs pos="100000">
              <a:schemeClr val="phClr">
                <a:shade val="45000"/>
                <a:satMod val="120000"/>
              </a:schemeClr>
            </a:gs>
          </a:gsLst>
          <a:path path="circle">
            <a:fillToRect l="180000" t="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08942AA-0721-4324-BC2C-A3CB43F24E71}">
  <ds:schemaRefs>
    <ds:schemaRef ds:uri="http://schemas.microsoft.com/sharepoint/v3/contenttype/forms"/>
  </ds:schemaRefs>
</ds:datastoreItem>
</file>

<file path=customXml/itemProps2.xml><?xml version="1.0" encoding="utf-8"?>
<ds:datastoreItem xmlns:ds="http://schemas.openxmlformats.org/officeDocument/2006/customXml" ds:itemID="{5E700CCB-20BA-4760-AB9F-AC3B63ED32E0}">
  <ds:schemaRefs>
    <ds:schemaRef ds:uri="http://schemas.microsoft.com/office/infopath/2007/PartnerControls"/>
    <ds:schemaRef ds:uri="http://purl.org/dc/terms/"/>
    <ds:schemaRef ds:uri="http://www.w3.org/XML/1998/namespace"/>
    <ds:schemaRef ds:uri="a4f35948-e619-41b3-aa29-22878b09cfd2"/>
    <ds:schemaRef ds:uri="40262f94-9f35-4ac3-9a90-690165a166b7"/>
    <ds:schemaRef ds:uri="http://purl.org/dc/dcmitype/"/>
    <ds:schemaRef ds:uri="http://schemas.microsoft.com/office/2006/documentManagement/types"/>
    <ds:schemaRef ds:uri="http://purl.org/dc/elements/1.1/"/>
    <ds:schemaRef ds:uri="http://schemas.openxmlformats.org/package/2006/metadata/core-properties"/>
    <ds:schemaRef ds:uri="http://schemas.microsoft.com/office/2006/metadata/properties"/>
  </ds:schemaRefs>
</ds:datastoreItem>
</file>

<file path=customXml/itemProps3.xml><?xml version="1.0" encoding="utf-8"?>
<ds:datastoreItem xmlns:ds="http://schemas.openxmlformats.org/officeDocument/2006/customXml" ds:itemID="{FB14945D-DABB-422F-9B28-D299995C922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Fresh food presentation (widescreen)</Template>
  <TotalTime>1696</TotalTime>
  <Words>742</Words>
  <Application>Microsoft Office PowerPoint</Application>
  <PresentationFormat>Custom</PresentationFormat>
  <Paragraphs>67</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Constantia</vt:lpstr>
      <vt:lpstr>Verdana</vt:lpstr>
      <vt:lpstr>Wingdings</vt:lpstr>
      <vt:lpstr>Cooking 16x9</vt:lpstr>
      <vt:lpstr>JAVA</vt:lpstr>
      <vt:lpstr>PowerPoint Presentation</vt:lpstr>
      <vt:lpstr>PowerPoint Presentation</vt:lpstr>
      <vt:lpstr>PowerPoint Presentation</vt:lpstr>
      <vt:lpstr>PowerPoint Presentation</vt:lpstr>
      <vt:lpstr>PowerPoint Presentation</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Windows User</dc:creator>
  <cp:lastModifiedBy>Vaibhavi Dixit</cp:lastModifiedBy>
  <cp:revision>545</cp:revision>
  <dcterms:created xsi:type="dcterms:W3CDTF">2021-12-19T05:09:16Z</dcterms:created>
  <dcterms:modified xsi:type="dcterms:W3CDTF">2023-02-11T15:52:31Z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