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5" r:id="rId6"/>
    <p:sldId id="276" r:id="rId7"/>
    <p:sldId id="277" r:id="rId8"/>
    <p:sldId id="278" r:id="rId9"/>
    <p:sldId id="279" r:id="rId10"/>
    <p:sldId id="281" r:id="rId11"/>
    <p:sldId id="280" r:id="rId12"/>
    <p:sldId id="282" r:id="rId13"/>
    <p:sldId id="283" r:id="rId14"/>
    <p:sldId id="284" r:id="rId15"/>
    <p:sldId id="285" r:id="rId16"/>
    <p:sldId id="286" r:id="rId17"/>
    <p:sldId id="287" r:id="rId18"/>
    <p:sldId id="259"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492" autoAdjust="0"/>
  </p:normalViewPr>
  <p:slideViewPr>
    <p:cSldViewPr>
      <p:cViewPr varScale="1">
        <p:scale>
          <a:sx n="65" d="100"/>
          <a:sy n="65" d="100"/>
        </p:scale>
        <p:origin x="888"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3/9/2023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3/9/2023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3/9/2023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3/9/2023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3/9/2023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415047915"/>
              </p:ext>
            </p:extLst>
          </p:nvPr>
        </p:nvGraphicFramePr>
        <p:xfrm>
          <a:off x="455612" y="2514600"/>
          <a:ext cx="11041040" cy="1601818"/>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Binary Search Tree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Heaps  </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Hashing  </a:t>
                      </a: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Use cases of hashing</a:t>
                      </a:r>
                    </a:p>
                  </a:txBody>
                  <a:tcPr anchor="ctr"/>
                </a:tc>
                <a:extLst>
                  <a:ext uri="{0D108BD9-81ED-4DB2-BD59-A6C34878D82A}">
                    <a16:rowId xmlns:a16="http://schemas.microsoft.com/office/drawing/2014/main" val="2103298616"/>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Ways of calculating the hash function </a:t>
            </a:r>
          </a:p>
        </p:txBody>
      </p:sp>
      <p:sp>
        <p:nvSpPr>
          <p:cNvPr id="11" name="TextBox 10">
            <a:extLst>
              <a:ext uri="{FF2B5EF4-FFF2-40B4-BE49-F238E27FC236}">
                <a16:creationId xmlns:a16="http://schemas.microsoft.com/office/drawing/2014/main" id="{C4E56A26-4C50-E8E9-F960-B84964E7CEDB}"/>
              </a:ext>
            </a:extLst>
          </p:cNvPr>
          <p:cNvSpPr txBox="1"/>
          <p:nvPr/>
        </p:nvSpPr>
        <p:spPr>
          <a:xfrm>
            <a:off x="379412" y="1295400"/>
            <a:ext cx="11201400" cy="5632311"/>
          </a:xfrm>
          <a:prstGeom prst="rect">
            <a:avLst/>
          </a:prstGeom>
          <a:noFill/>
        </p:spPr>
        <p:txBody>
          <a:bodyPr wrap="square">
            <a:spAutoFit/>
          </a:bodyPr>
          <a:lstStyle/>
          <a:p>
            <a:r>
              <a:rPr lang="en-IN" b="1" dirty="0">
                <a:solidFill>
                  <a:schemeClr val="accent1"/>
                </a:solidFill>
              </a:rPr>
              <a:t>2. Mid Square Method:</a:t>
            </a:r>
          </a:p>
          <a:p>
            <a:endParaRPr lang="en-IN" dirty="0"/>
          </a:p>
          <a:p>
            <a:r>
              <a:rPr lang="en-IN" dirty="0"/>
              <a:t>The mid-square method is a very good hashing method. It involves two steps to compute the hash value-</a:t>
            </a:r>
          </a:p>
          <a:p>
            <a:endParaRPr lang="en-IN" dirty="0"/>
          </a:p>
          <a:p>
            <a:r>
              <a:rPr lang="en-IN" dirty="0"/>
              <a:t>Square the value of the key k i.e. k2</a:t>
            </a:r>
          </a:p>
          <a:p>
            <a:r>
              <a:rPr lang="en-IN" dirty="0"/>
              <a:t>Extract the middle r digits as the hash value.</a:t>
            </a:r>
          </a:p>
          <a:p>
            <a:r>
              <a:rPr lang="en-IN" dirty="0"/>
              <a:t>Formula:</a:t>
            </a:r>
          </a:p>
          <a:p>
            <a:endParaRPr lang="en-IN" dirty="0"/>
          </a:p>
          <a:p>
            <a:r>
              <a:rPr lang="en-IN" dirty="0"/>
              <a:t>h(K) = h(k x k)</a:t>
            </a:r>
          </a:p>
          <a:p>
            <a:endParaRPr lang="en-IN" dirty="0"/>
          </a:p>
          <a:p>
            <a:r>
              <a:rPr lang="en-IN" dirty="0"/>
              <a:t>Here,</a:t>
            </a:r>
          </a:p>
          <a:p>
            <a:r>
              <a:rPr lang="en-IN" dirty="0"/>
              <a:t>k is the key value. </a:t>
            </a:r>
          </a:p>
          <a:p>
            <a:r>
              <a:rPr lang="en-IN" dirty="0"/>
              <a:t>The value of r can be decided based on the size of the table.</a:t>
            </a:r>
          </a:p>
          <a:p>
            <a:endParaRPr lang="en-IN" dirty="0"/>
          </a:p>
        </p:txBody>
      </p:sp>
    </p:spTree>
    <p:extLst>
      <p:ext uri="{BB962C8B-B14F-4D97-AF65-F5344CB8AC3E}">
        <p14:creationId xmlns:p14="http://schemas.microsoft.com/office/powerpoint/2010/main" val="305518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Ways of calculating the hash function </a:t>
            </a:r>
          </a:p>
        </p:txBody>
      </p:sp>
      <p:sp>
        <p:nvSpPr>
          <p:cNvPr id="11" name="TextBox 10">
            <a:extLst>
              <a:ext uri="{FF2B5EF4-FFF2-40B4-BE49-F238E27FC236}">
                <a16:creationId xmlns:a16="http://schemas.microsoft.com/office/drawing/2014/main" id="{C4E56A26-4C50-E8E9-F960-B84964E7CEDB}"/>
              </a:ext>
            </a:extLst>
          </p:cNvPr>
          <p:cNvSpPr txBox="1"/>
          <p:nvPr/>
        </p:nvSpPr>
        <p:spPr>
          <a:xfrm>
            <a:off x="379412" y="1219200"/>
            <a:ext cx="11201400" cy="5632311"/>
          </a:xfrm>
          <a:prstGeom prst="rect">
            <a:avLst/>
          </a:prstGeom>
          <a:noFill/>
        </p:spPr>
        <p:txBody>
          <a:bodyPr wrap="square">
            <a:spAutoFit/>
          </a:bodyPr>
          <a:lstStyle/>
          <a:p>
            <a:r>
              <a:rPr lang="en-IN" b="1" dirty="0">
                <a:solidFill>
                  <a:schemeClr val="accent1"/>
                </a:solidFill>
              </a:rPr>
              <a:t>3. Digit Folding Method:</a:t>
            </a:r>
          </a:p>
          <a:p>
            <a:endParaRPr lang="en-IN" dirty="0"/>
          </a:p>
          <a:p>
            <a:r>
              <a:rPr lang="en-IN" dirty="0"/>
              <a:t>This method involves two steps:</a:t>
            </a:r>
          </a:p>
          <a:p>
            <a:r>
              <a:rPr lang="en-IN" dirty="0"/>
              <a:t>Divide the key-value k into a number of parts i.e. k1, k2, k3,….,</a:t>
            </a:r>
            <a:r>
              <a:rPr lang="en-IN" dirty="0" err="1"/>
              <a:t>kn</a:t>
            </a:r>
            <a:r>
              <a:rPr lang="en-IN" dirty="0"/>
              <a:t>, where each part has the same number of digits except for the last part that can have lesser digits than the other parts.</a:t>
            </a:r>
          </a:p>
          <a:p>
            <a:r>
              <a:rPr lang="en-IN" dirty="0"/>
              <a:t>Add the individual parts. The hash value is obtained by ignoring the last carry if any.</a:t>
            </a:r>
          </a:p>
          <a:p>
            <a:r>
              <a:rPr lang="en-IN" dirty="0"/>
              <a:t>Formula:</a:t>
            </a:r>
          </a:p>
          <a:p>
            <a:endParaRPr lang="en-IN" dirty="0"/>
          </a:p>
          <a:p>
            <a:r>
              <a:rPr lang="en-IN" dirty="0"/>
              <a:t>k = k1, k2, k3, k4, ….., </a:t>
            </a:r>
            <a:r>
              <a:rPr lang="en-IN" dirty="0" err="1"/>
              <a:t>kn</a:t>
            </a:r>
            <a:endParaRPr lang="en-IN" dirty="0"/>
          </a:p>
          <a:p>
            <a:r>
              <a:rPr lang="en-IN" dirty="0"/>
              <a:t>s = k1+ k2 + k3 + k4 +….+ </a:t>
            </a:r>
            <a:r>
              <a:rPr lang="en-IN" dirty="0" err="1"/>
              <a:t>kn</a:t>
            </a:r>
            <a:endParaRPr lang="en-IN" dirty="0"/>
          </a:p>
          <a:p>
            <a:r>
              <a:rPr lang="en-IN" dirty="0"/>
              <a:t>h(K)= s</a:t>
            </a:r>
          </a:p>
          <a:p>
            <a:endParaRPr lang="en-IN" dirty="0"/>
          </a:p>
          <a:p>
            <a:r>
              <a:rPr lang="en-IN" dirty="0"/>
              <a:t>Here,</a:t>
            </a:r>
          </a:p>
          <a:p>
            <a:r>
              <a:rPr lang="en-IN" dirty="0"/>
              <a:t>s is obtained by adding the parts of the key k</a:t>
            </a:r>
          </a:p>
        </p:txBody>
      </p:sp>
    </p:spTree>
    <p:extLst>
      <p:ext uri="{BB962C8B-B14F-4D97-AF65-F5344CB8AC3E}">
        <p14:creationId xmlns:p14="http://schemas.microsoft.com/office/powerpoint/2010/main" val="11990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Ways of calculating the hash function </a:t>
            </a:r>
          </a:p>
        </p:txBody>
      </p:sp>
      <p:sp>
        <p:nvSpPr>
          <p:cNvPr id="11" name="TextBox 10">
            <a:extLst>
              <a:ext uri="{FF2B5EF4-FFF2-40B4-BE49-F238E27FC236}">
                <a16:creationId xmlns:a16="http://schemas.microsoft.com/office/drawing/2014/main" id="{C4E56A26-4C50-E8E9-F960-B84964E7CEDB}"/>
              </a:ext>
            </a:extLst>
          </p:cNvPr>
          <p:cNvSpPr txBox="1"/>
          <p:nvPr/>
        </p:nvSpPr>
        <p:spPr>
          <a:xfrm>
            <a:off x="379412" y="1219200"/>
            <a:ext cx="11353800" cy="5632311"/>
          </a:xfrm>
          <a:prstGeom prst="rect">
            <a:avLst/>
          </a:prstGeom>
          <a:noFill/>
        </p:spPr>
        <p:txBody>
          <a:bodyPr wrap="square">
            <a:spAutoFit/>
          </a:bodyPr>
          <a:lstStyle/>
          <a:p>
            <a:r>
              <a:rPr lang="en-IN" b="1" dirty="0">
                <a:solidFill>
                  <a:schemeClr val="accent1"/>
                </a:solidFill>
              </a:rPr>
              <a:t>4. Multiplication Method</a:t>
            </a:r>
          </a:p>
          <a:p>
            <a:endParaRPr lang="en-IN" dirty="0"/>
          </a:p>
          <a:p>
            <a:r>
              <a:rPr lang="en-IN" dirty="0"/>
              <a:t>This method involves the following steps:</a:t>
            </a:r>
          </a:p>
          <a:p>
            <a:pPr marL="342900" indent="-342900">
              <a:buFont typeface="Wingdings" panose="05000000000000000000" pitchFamily="2" charset="2"/>
              <a:buChar char="§"/>
            </a:pPr>
            <a:r>
              <a:rPr lang="en-IN" dirty="0"/>
              <a:t>Choose a constant value A such that 0 &lt; A &lt; 1.</a:t>
            </a:r>
          </a:p>
          <a:p>
            <a:pPr marL="342900" indent="-342900">
              <a:buFont typeface="Wingdings" panose="05000000000000000000" pitchFamily="2" charset="2"/>
              <a:buChar char="§"/>
            </a:pPr>
            <a:r>
              <a:rPr lang="en-IN" dirty="0"/>
              <a:t>Multiply the key value with A.</a:t>
            </a:r>
          </a:p>
          <a:p>
            <a:pPr marL="342900" indent="-342900">
              <a:buFont typeface="Wingdings" panose="05000000000000000000" pitchFamily="2" charset="2"/>
              <a:buChar char="§"/>
            </a:pPr>
            <a:r>
              <a:rPr lang="en-IN" dirty="0"/>
              <a:t>Extract the fractional part of kA.</a:t>
            </a:r>
          </a:p>
          <a:p>
            <a:pPr marL="342900" indent="-342900">
              <a:buFont typeface="Wingdings" panose="05000000000000000000" pitchFamily="2" charset="2"/>
              <a:buChar char="§"/>
            </a:pPr>
            <a:r>
              <a:rPr lang="en-IN" dirty="0"/>
              <a:t>Multiply the result of the above step by the size of the hash table i.e. M.</a:t>
            </a:r>
          </a:p>
          <a:p>
            <a:pPr marL="342900" indent="-342900">
              <a:buFont typeface="Wingdings" panose="05000000000000000000" pitchFamily="2" charset="2"/>
              <a:buChar char="§"/>
            </a:pPr>
            <a:r>
              <a:rPr lang="en-IN" dirty="0"/>
              <a:t>The resulting hash value is obtained by taking the floor of the result obtained in step 4.</a:t>
            </a:r>
          </a:p>
          <a:p>
            <a:r>
              <a:rPr lang="en-IN" dirty="0"/>
              <a:t>Formula:</a:t>
            </a:r>
          </a:p>
          <a:p>
            <a:r>
              <a:rPr lang="en-IN" dirty="0"/>
              <a:t>h(K) = floor (M (kA mod 1))</a:t>
            </a:r>
          </a:p>
          <a:p>
            <a:r>
              <a:rPr lang="en-IN" dirty="0"/>
              <a:t>Here,</a:t>
            </a:r>
          </a:p>
          <a:p>
            <a:r>
              <a:rPr lang="en-IN" dirty="0"/>
              <a:t>M is the size of the hash table.</a:t>
            </a:r>
          </a:p>
          <a:p>
            <a:r>
              <a:rPr lang="en-IN" dirty="0"/>
              <a:t>k is the key value.</a:t>
            </a:r>
          </a:p>
          <a:p>
            <a:r>
              <a:rPr lang="en-IN" dirty="0"/>
              <a:t>A is a constant value.</a:t>
            </a:r>
          </a:p>
        </p:txBody>
      </p:sp>
    </p:spTree>
    <p:extLst>
      <p:ext uri="{BB962C8B-B14F-4D97-AF65-F5344CB8AC3E}">
        <p14:creationId xmlns:p14="http://schemas.microsoft.com/office/powerpoint/2010/main" val="117077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Use case of hashing</a:t>
            </a:r>
          </a:p>
        </p:txBody>
      </p:sp>
      <p:sp>
        <p:nvSpPr>
          <p:cNvPr id="11" name="TextBox 10">
            <a:extLst>
              <a:ext uri="{FF2B5EF4-FFF2-40B4-BE49-F238E27FC236}">
                <a16:creationId xmlns:a16="http://schemas.microsoft.com/office/drawing/2014/main" id="{C4E56A26-4C50-E8E9-F960-B84964E7CEDB}"/>
              </a:ext>
            </a:extLst>
          </p:cNvPr>
          <p:cNvSpPr txBox="1"/>
          <p:nvPr/>
        </p:nvSpPr>
        <p:spPr>
          <a:xfrm>
            <a:off x="379412" y="1219200"/>
            <a:ext cx="11353800" cy="461665"/>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91FE5871-5DFE-61C4-DCFE-DAD9E1A7234C}"/>
              </a:ext>
            </a:extLst>
          </p:cNvPr>
          <p:cNvSpPr txBox="1"/>
          <p:nvPr/>
        </p:nvSpPr>
        <p:spPr>
          <a:xfrm>
            <a:off x="455613" y="1450032"/>
            <a:ext cx="10225189" cy="4524315"/>
          </a:xfrm>
          <a:prstGeom prst="rect">
            <a:avLst/>
          </a:prstGeom>
          <a:noFill/>
        </p:spPr>
        <p:txBody>
          <a:bodyPr wrap="square">
            <a:spAutoFit/>
          </a:bodyPr>
          <a:lstStyle/>
          <a:p>
            <a:pPr marL="457200" indent="-457200">
              <a:buFont typeface="+mj-lt"/>
              <a:buAutoNum type="arabicPeriod"/>
            </a:pPr>
            <a:r>
              <a:rPr lang="en-IN" b="1" dirty="0"/>
              <a:t>Database indexing: </a:t>
            </a:r>
            <a:r>
              <a:rPr lang="en-IN" dirty="0"/>
              <a:t>Hashing is used to index and retrieve data efficiently in databases and other data storage systems.</a:t>
            </a:r>
          </a:p>
          <a:p>
            <a:pPr marL="457200" indent="-457200">
              <a:buFont typeface="+mj-lt"/>
              <a:buAutoNum type="arabicPeriod"/>
            </a:pPr>
            <a:r>
              <a:rPr lang="en-IN" b="1" dirty="0"/>
              <a:t>Password storage</a:t>
            </a:r>
            <a:r>
              <a:rPr lang="en-IN" dirty="0"/>
              <a:t>: Hashing is used to store passwords securely by applying a hash function to the password and storing the hashed result, rather than the plain text password.</a:t>
            </a:r>
          </a:p>
          <a:p>
            <a:pPr marL="457200" indent="-457200">
              <a:buFont typeface="+mj-lt"/>
              <a:buAutoNum type="arabicPeriod"/>
            </a:pPr>
            <a:r>
              <a:rPr lang="en-IN" b="1" dirty="0"/>
              <a:t>Data compression: </a:t>
            </a:r>
            <a:r>
              <a:rPr lang="en-IN" dirty="0"/>
              <a:t>Hashing is used in data compression algorithms, such as the Huffman coding algorithm, to encode data efficiently.</a:t>
            </a:r>
          </a:p>
          <a:p>
            <a:pPr marL="457200" indent="-457200">
              <a:buFont typeface="+mj-lt"/>
              <a:buAutoNum type="arabicPeriod"/>
            </a:pPr>
            <a:r>
              <a:rPr lang="en-IN" b="1" dirty="0"/>
              <a:t>Search algorithms: </a:t>
            </a:r>
            <a:r>
              <a:rPr lang="en-IN" dirty="0"/>
              <a:t>Hashing is used to implement search algorithms, such as hash tables and bloom filters, for fast lookups and queries.</a:t>
            </a:r>
          </a:p>
          <a:p>
            <a:pPr marL="457200" indent="-457200">
              <a:buFont typeface="+mj-lt"/>
              <a:buAutoNum type="arabicPeriod"/>
            </a:pPr>
            <a:r>
              <a:rPr lang="en-IN" b="1" dirty="0"/>
              <a:t>Cryptography: </a:t>
            </a:r>
            <a:r>
              <a:rPr lang="en-IN" dirty="0"/>
              <a:t>Hashing is used in cryptography to generate digital signatures, message authentication codes (MACs), and key derivation functions.</a:t>
            </a:r>
          </a:p>
        </p:txBody>
      </p:sp>
    </p:spTree>
    <p:extLst>
      <p:ext uri="{BB962C8B-B14F-4D97-AF65-F5344CB8AC3E}">
        <p14:creationId xmlns:p14="http://schemas.microsoft.com/office/powerpoint/2010/main" val="1337413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Use case of hashing</a:t>
            </a:r>
          </a:p>
        </p:txBody>
      </p:sp>
      <p:sp>
        <p:nvSpPr>
          <p:cNvPr id="11" name="TextBox 10">
            <a:extLst>
              <a:ext uri="{FF2B5EF4-FFF2-40B4-BE49-F238E27FC236}">
                <a16:creationId xmlns:a16="http://schemas.microsoft.com/office/drawing/2014/main" id="{C4E56A26-4C50-E8E9-F960-B84964E7CEDB}"/>
              </a:ext>
            </a:extLst>
          </p:cNvPr>
          <p:cNvSpPr txBox="1"/>
          <p:nvPr/>
        </p:nvSpPr>
        <p:spPr>
          <a:xfrm>
            <a:off x="379412" y="1219200"/>
            <a:ext cx="11353800" cy="461665"/>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91FE5871-5DFE-61C4-DCFE-DAD9E1A7234C}"/>
              </a:ext>
            </a:extLst>
          </p:cNvPr>
          <p:cNvSpPr txBox="1"/>
          <p:nvPr/>
        </p:nvSpPr>
        <p:spPr>
          <a:xfrm>
            <a:off x="473690" y="990600"/>
            <a:ext cx="10225189" cy="6001643"/>
          </a:xfrm>
          <a:prstGeom prst="rect">
            <a:avLst/>
          </a:prstGeom>
          <a:noFill/>
        </p:spPr>
        <p:txBody>
          <a:bodyPr wrap="square">
            <a:spAutoFit/>
          </a:bodyPr>
          <a:lstStyle/>
          <a:p>
            <a:endParaRPr lang="en-IN" dirty="0"/>
          </a:p>
          <a:p>
            <a:pPr marL="457200" indent="-457200">
              <a:buFont typeface="+mj-lt"/>
              <a:buAutoNum type="arabicPeriod" startAt="6"/>
            </a:pPr>
            <a:r>
              <a:rPr lang="en-IN" b="1" dirty="0"/>
              <a:t>Load balancing: </a:t>
            </a:r>
            <a:r>
              <a:rPr lang="en-IN" dirty="0"/>
              <a:t>Hashing is used in load-balancing algorithms, such as consistent hashing, to distribute requests to servers in a network.</a:t>
            </a:r>
          </a:p>
          <a:p>
            <a:pPr marL="457200" indent="-457200">
              <a:buFont typeface="+mj-lt"/>
              <a:buAutoNum type="arabicPeriod" startAt="6"/>
            </a:pPr>
            <a:r>
              <a:rPr lang="en-IN" b="1" dirty="0"/>
              <a:t>Blockchain: </a:t>
            </a:r>
            <a:r>
              <a:rPr lang="en-IN" dirty="0"/>
              <a:t>Hashing is used in blockchain technology, such as the proof-of-work algorithm, to secure the integrity and consensus of the blockchain.</a:t>
            </a:r>
          </a:p>
          <a:p>
            <a:pPr marL="457200" indent="-457200">
              <a:buFont typeface="+mj-lt"/>
              <a:buAutoNum type="arabicPeriod" startAt="6"/>
            </a:pPr>
            <a:r>
              <a:rPr lang="en-IN" b="1" dirty="0"/>
              <a:t>Image processing: </a:t>
            </a:r>
            <a:r>
              <a:rPr lang="en-IN" dirty="0"/>
              <a:t>Hashing is used in image processing applications, such as perceptual hashing, to detect and prevent image duplicates and modifications.</a:t>
            </a:r>
          </a:p>
          <a:p>
            <a:pPr marL="457200" indent="-457200">
              <a:buFont typeface="+mj-lt"/>
              <a:buAutoNum type="arabicPeriod" startAt="6"/>
            </a:pPr>
            <a:r>
              <a:rPr lang="en-IN" b="1" dirty="0"/>
              <a:t>File comparison: </a:t>
            </a:r>
            <a:r>
              <a:rPr lang="en-IN" dirty="0"/>
              <a:t>Hashing is used in file comparison algorithms, such as the MD5 and SHA-1 hash functions, to compare and verify the integrity of files.</a:t>
            </a:r>
          </a:p>
          <a:p>
            <a:pPr marL="457200" indent="-457200">
              <a:buFont typeface="+mj-lt"/>
              <a:buAutoNum type="arabicPeriod" startAt="6"/>
            </a:pPr>
            <a:r>
              <a:rPr lang="en-IN" b="1" dirty="0"/>
              <a:t>Fraud detection: </a:t>
            </a:r>
            <a:r>
              <a:rPr lang="en-IN" dirty="0"/>
              <a:t>Hashing is used in fraud detection and cybersecurity applications, such as intrusion detection and antivirus software, to detect and prevent malicious activities.</a:t>
            </a:r>
          </a:p>
          <a:p>
            <a:endParaRPr lang="en-IN" dirty="0"/>
          </a:p>
        </p:txBody>
      </p:sp>
    </p:spTree>
    <p:extLst>
      <p:ext uri="{BB962C8B-B14F-4D97-AF65-F5344CB8AC3E}">
        <p14:creationId xmlns:p14="http://schemas.microsoft.com/office/powerpoint/2010/main" val="2533941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Binary Search Tree  </a:t>
            </a:r>
          </a:p>
        </p:txBody>
      </p:sp>
      <p:sp>
        <p:nvSpPr>
          <p:cNvPr id="9" name="TextBox 8">
            <a:extLst>
              <a:ext uri="{FF2B5EF4-FFF2-40B4-BE49-F238E27FC236}">
                <a16:creationId xmlns:a16="http://schemas.microsoft.com/office/drawing/2014/main" id="{7D6EA9DB-3992-01B1-A1C1-5C64AB701DBA}"/>
              </a:ext>
            </a:extLst>
          </p:cNvPr>
          <p:cNvSpPr txBox="1"/>
          <p:nvPr/>
        </p:nvSpPr>
        <p:spPr>
          <a:xfrm>
            <a:off x="1065212" y="685800"/>
            <a:ext cx="10515600" cy="1569660"/>
          </a:xfrm>
          <a:prstGeom prst="rect">
            <a:avLst/>
          </a:prstGeom>
          <a:noFill/>
        </p:spPr>
        <p:txBody>
          <a:bodyPr wrap="square">
            <a:spAutoFit/>
          </a:bodyPr>
          <a:lstStyle/>
          <a:p>
            <a:r>
              <a:rPr lang="en-IN" b="1" dirty="0">
                <a:solidFill>
                  <a:schemeClr val="accent1"/>
                </a:solidFill>
              </a:rPr>
              <a:t>What is a tree?</a:t>
            </a:r>
          </a:p>
          <a:p>
            <a:r>
              <a:rPr lang="en-IN" dirty="0"/>
              <a:t>A tree is a kind of data structure that is used to represent the data in hierarchical form. It can be defined as a collection of objects or entities called as nodes that are linked together to simulate a hierarchy. </a:t>
            </a:r>
          </a:p>
        </p:txBody>
      </p:sp>
      <p:sp>
        <p:nvSpPr>
          <p:cNvPr id="11" name="TextBox 10">
            <a:extLst>
              <a:ext uri="{FF2B5EF4-FFF2-40B4-BE49-F238E27FC236}">
                <a16:creationId xmlns:a16="http://schemas.microsoft.com/office/drawing/2014/main" id="{51E9FA8C-1B3F-A1CE-CC1B-894FC2BD0F89}"/>
              </a:ext>
            </a:extLst>
          </p:cNvPr>
          <p:cNvSpPr txBox="1"/>
          <p:nvPr/>
        </p:nvSpPr>
        <p:spPr>
          <a:xfrm>
            <a:off x="303212" y="2362200"/>
            <a:ext cx="5943600" cy="4524315"/>
          </a:xfrm>
          <a:prstGeom prst="rect">
            <a:avLst/>
          </a:prstGeom>
          <a:noFill/>
        </p:spPr>
        <p:txBody>
          <a:bodyPr wrap="square">
            <a:spAutoFit/>
          </a:bodyPr>
          <a:lstStyle/>
          <a:p>
            <a:r>
              <a:rPr lang="en-IN" b="1" dirty="0">
                <a:solidFill>
                  <a:schemeClr val="accent1"/>
                </a:solidFill>
              </a:rPr>
              <a:t>What is a Binary Search tree?</a:t>
            </a:r>
          </a:p>
          <a:p>
            <a:endParaRPr lang="en-IN" b="1" dirty="0">
              <a:solidFill>
                <a:schemeClr val="accent1"/>
              </a:solidFill>
            </a:endParaRPr>
          </a:p>
          <a:p>
            <a:pPr marL="342900" indent="-342900">
              <a:buFont typeface="Courier New" panose="02070309020205020404" pitchFamily="49" charset="0"/>
              <a:buChar char="o"/>
            </a:pPr>
            <a:r>
              <a:rPr lang="en-IN" dirty="0"/>
              <a:t>A binary search tree follows some order to arrange the elements. </a:t>
            </a:r>
          </a:p>
          <a:p>
            <a:pPr marL="342900" indent="-342900">
              <a:buFont typeface="Courier New" panose="02070309020205020404" pitchFamily="49" charset="0"/>
              <a:buChar char="o"/>
            </a:pPr>
            <a:endParaRPr lang="en-IN" dirty="0"/>
          </a:p>
          <a:p>
            <a:pPr marL="342900" indent="-342900">
              <a:buFont typeface="Courier New" panose="02070309020205020404" pitchFamily="49" charset="0"/>
              <a:buChar char="o"/>
            </a:pPr>
            <a:r>
              <a:rPr lang="en-IN" dirty="0"/>
              <a:t>In a Binary search tree, the value of left node must be smaller than the parent node, and the value of right node must be greater than the parent node. </a:t>
            </a:r>
          </a:p>
          <a:p>
            <a:pPr marL="342900" indent="-342900">
              <a:buFont typeface="Courier New" panose="02070309020205020404" pitchFamily="49" charset="0"/>
              <a:buChar char="o"/>
            </a:pPr>
            <a:endParaRPr lang="en-IN" dirty="0"/>
          </a:p>
          <a:p>
            <a:pPr marL="342900" indent="-342900">
              <a:buFont typeface="Courier New" panose="02070309020205020404" pitchFamily="49" charset="0"/>
              <a:buChar char="o"/>
            </a:pPr>
            <a:r>
              <a:rPr lang="en-IN" dirty="0"/>
              <a:t>This rule is applied recursively to the left and right subtrees of the root.</a:t>
            </a:r>
          </a:p>
        </p:txBody>
      </p:sp>
      <p:pic>
        <p:nvPicPr>
          <p:cNvPr id="1026" name="Picture 2" descr="Binary Search tree">
            <a:extLst>
              <a:ext uri="{FF2B5EF4-FFF2-40B4-BE49-F238E27FC236}">
                <a16:creationId xmlns:a16="http://schemas.microsoft.com/office/drawing/2014/main" id="{A1D20E08-1D05-7B9F-9D46-6310D384DF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20" r="7265"/>
          <a:stretch/>
        </p:blipFill>
        <p:spPr bwMode="auto">
          <a:xfrm>
            <a:off x="6551612" y="2253002"/>
            <a:ext cx="5181599" cy="438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IN" sz="4000" b="1" dirty="0"/>
              <a:t>Advantages of Binary search tree</a:t>
            </a:r>
          </a:p>
        </p:txBody>
      </p:sp>
      <p:sp>
        <p:nvSpPr>
          <p:cNvPr id="4" name="TextBox 3">
            <a:extLst>
              <a:ext uri="{FF2B5EF4-FFF2-40B4-BE49-F238E27FC236}">
                <a16:creationId xmlns:a16="http://schemas.microsoft.com/office/drawing/2014/main" id="{7DD8F89A-3F7F-48B1-2B64-D64EB8F8FC4D}"/>
              </a:ext>
            </a:extLst>
          </p:cNvPr>
          <p:cNvSpPr txBox="1"/>
          <p:nvPr/>
        </p:nvSpPr>
        <p:spPr>
          <a:xfrm>
            <a:off x="1446212" y="1981200"/>
            <a:ext cx="8624989" cy="2308324"/>
          </a:xfrm>
          <a:prstGeom prst="rect">
            <a:avLst/>
          </a:prstGeom>
          <a:noFill/>
        </p:spPr>
        <p:txBody>
          <a:bodyPr wrap="square">
            <a:spAutoFit/>
          </a:bodyPr>
          <a:lstStyle/>
          <a:p>
            <a:pPr marL="342900" indent="-342900">
              <a:buClr>
                <a:schemeClr val="accent1"/>
              </a:buClr>
              <a:buFont typeface="Wingdings" panose="05000000000000000000" pitchFamily="2" charset="2"/>
              <a:buChar char="ü"/>
            </a:pPr>
            <a:r>
              <a:rPr lang="en-IN" dirty="0"/>
              <a:t>Searching an element in the Binary search tree is easy as we always have a hint that which subtree has the desired element.</a:t>
            </a:r>
          </a:p>
          <a:p>
            <a:pPr marL="342900" indent="-342900">
              <a:buClr>
                <a:schemeClr val="accent1"/>
              </a:buClr>
              <a:buFont typeface="Wingdings" panose="05000000000000000000" pitchFamily="2" charset="2"/>
              <a:buChar char="ü"/>
            </a:pPr>
            <a:endParaRPr lang="en-IN" dirty="0"/>
          </a:p>
          <a:p>
            <a:pPr marL="342900" indent="-342900">
              <a:buClr>
                <a:schemeClr val="accent1"/>
              </a:buClr>
              <a:buFont typeface="Wingdings" panose="05000000000000000000" pitchFamily="2" charset="2"/>
              <a:buChar char="ü"/>
            </a:pPr>
            <a:r>
              <a:rPr lang="en-IN" dirty="0"/>
              <a:t>As compared to array and linked lists, insertion and deletion operations are faster in BST.</a:t>
            </a:r>
          </a:p>
        </p:txBody>
      </p:sp>
    </p:spTree>
    <p:extLst>
      <p:ext uri="{BB962C8B-B14F-4D97-AF65-F5344CB8AC3E}">
        <p14:creationId xmlns:p14="http://schemas.microsoft.com/office/powerpoint/2010/main" val="384927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Complexity of Binary Search Tree</a:t>
            </a:r>
          </a:p>
        </p:txBody>
      </p:sp>
      <p:graphicFrame>
        <p:nvGraphicFramePr>
          <p:cNvPr id="2" name="Table 1">
            <a:extLst>
              <a:ext uri="{FF2B5EF4-FFF2-40B4-BE49-F238E27FC236}">
                <a16:creationId xmlns:a16="http://schemas.microsoft.com/office/drawing/2014/main" id="{70E359C8-6216-DFA5-B08C-29BDB1A88359}"/>
              </a:ext>
            </a:extLst>
          </p:cNvPr>
          <p:cNvGraphicFramePr>
            <a:graphicFrameLocks noGrp="1"/>
          </p:cNvGraphicFramePr>
          <p:nvPr>
            <p:extLst>
              <p:ext uri="{D42A27DB-BD31-4B8C-83A1-F6EECF244321}">
                <p14:modId xmlns:p14="http://schemas.microsoft.com/office/powerpoint/2010/main" val="4075168505"/>
              </p:ext>
            </p:extLst>
          </p:nvPr>
        </p:nvGraphicFramePr>
        <p:xfrm>
          <a:off x="912812" y="1447800"/>
          <a:ext cx="10023449" cy="2494038"/>
        </p:xfrm>
        <a:graphic>
          <a:graphicData uri="http://schemas.openxmlformats.org/drawingml/2006/table">
            <a:tbl>
              <a:tblPr/>
              <a:tblGrid>
                <a:gridCol w="1893747">
                  <a:extLst>
                    <a:ext uri="{9D8B030D-6E8A-4147-A177-3AD203B41FA5}">
                      <a16:colId xmlns:a16="http://schemas.microsoft.com/office/drawing/2014/main" val="1865326676"/>
                    </a:ext>
                  </a:extLst>
                </a:gridCol>
                <a:gridCol w="2812916">
                  <a:extLst>
                    <a:ext uri="{9D8B030D-6E8A-4147-A177-3AD203B41FA5}">
                      <a16:colId xmlns:a16="http://schemas.microsoft.com/office/drawing/2014/main" val="3095021930"/>
                    </a:ext>
                  </a:extLst>
                </a:gridCol>
                <a:gridCol w="3206259">
                  <a:extLst>
                    <a:ext uri="{9D8B030D-6E8A-4147-A177-3AD203B41FA5}">
                      <a16:colId xmlns:a16="http://schemas.microsoft.com/office/drawing/2014/main" val="2095258914"/>
                    </a:ext>
                  </a:extLst>
                </a:gridCol>
                <a:gridCol w="2110527">
                  <a:extLst>
                    <a:ext uri="{9D8B030D-6E8A-4147-A177-3AD203B41FA5}">
                      <a16:colId xmlns:a16="http://schemas.microsoft.com/office/drawing/2014/main" val="1069021490"/>
                    </a:ext>
                  </a:extLst>
                </a:gridCol>
              </a:tblGrid>
              <a:tr h="1122438">
                <a:tc>
                  <a:txBody>
                    <a:bodyPr/>
                    <a:lstStyle/>
                    <a:p>
                      <a:pPr algn="l" fontAlgn="t"/>
                      <a:r>
                        <a:rPr lang="en-IN" sz="2000" b="1">
                          <a:solidFill>
                            <a:schemeClr val="bg1"/>
                          </a:solidFill>
                          <a:effectLst/>
                          <a:latin typeface="+mn-lt"/>
                        </a:rPr>
                        <a:t>Operations</a:t>
                      </a:r>
                    </a:p>
                  </a:txBody>
                  <a:tcPr marL="114300" marR="114300" marT="114300" marB="114300">
                    <a:lnL w="9525" cap="flat" cmpd="sng" algn="ctr">
                      <a:solidFill>
                        <a:srgbClr val="30906C"/>
                      </a:solidFill>
                      <a:prstDash val="solid"/>
                      <a:round/>
                      <a:headEnd type="none" w="med" len="med"/>
                      <a:tailEnd type="none" w="med" len="med"/>
                    </a:lnL>
                    <a:lnR w="9525" cap="flat" cmpd="sng" algn="ctr">
                      <a:solidFill>
                        <a:srgbClr val="30906C"/>
                      </a:solidFill>
                      <a:prstDash val="solid"/>
                      <a:round/>
                      <a:headEnd type="none" w="med" len="med"/>
                      <a:tailEnd type="none" w="med" len="med"/>
                    </a:lnR>
                    <a:lnT w="9525" cap="flat" cmpd="sng" algn="ctr">
                      <a:solidFill>
                        <a:srgbClr val="30906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2000" b="1" dirty="0">
                          <a:solidFill>
                            <a:schemeClr val="bg1"/>
                          </a:solidFill>
                          <a:effectLst/>
                          <a:latin typeface="+mn-lt"/>
                        </a:rPr>
                        <a:t>Best case time complexity</a:t>
                      </a:r>
                    </a:p>
                  </a:txBody>
                  <a:tcPr marL="114300" marR="114300" marT="114300" marB="114300">
                    <a:lnL w="9525" cap="flat" cmpd="sng" algn="ctr">
                      <a:solidFill>
                        <a:srgbClr val="30906C"/>
                      </a:solidFill>
                      <a:prstDash val="solid"/>
                      <a:round/>
                      <a:headEnd type="none" w="med" len="med"/>
                      <a:tailEnd type="none" w="med" len="med"/>
                    </a:lnL>
                    <a:lnR w="9525" cap="flat" cmpd="sng" algn="ctr">
                      <a:solidFill>
                        <a:srgbClr val="30906C"/>
                      </a:solidFill>
                      <a:prstDash val="solid"/>
                      <a:round/>
                      <a:headEnd type="none" w="med" len="med"/>
                      <a:tailEnd type="none" w="med" len="med"/>
                    </a:lnR>
                    <a:lnT w="9525" cap="flat" cmpd="sng" algn="ctr">
                      <a:solidFill>
                        <a:srgbClr val="30906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2000" b="1" dirty="0">
                          <a:solidFill>
                            <a:schemeClr val="bg1"/>
                          </a:solidFill>
                          <a:effectLst/>
                          <a:latin typeface="+mn-lt"/>
                        </a:rPr>
                        <a:t>Average case time complexity</a:t>
                      </a:r>
                    </a:p>
                  </a:txBody>
                  <a:tcPr marL="114300" marR="114300" marT="114300" marB="114300">
                    <a:lnL w="9525" cap="flat" cmpd="sng" algn="ctr">
                      <a:solidFill>
                        <a:srgbClr val="30906C"/>
                      </a:solidFill>
                      <a:prstDash val="solid"/>
                      <a:round/>
                      <a:headEnd type="none" w="med" len="med"/>
                      <a:tailEnd type="none" w="med" len="med"/>
                    </a:lnL>
                    <a:lnR w="9525" cap="flat" cmpd="sng" algn="ctr">
                      <a:solidFill>
                        <a:srgbClr val="30906C"/>
                      </a:solidFill>
                      <a:prstDash val="solid"/>
                      <a:round/>
                      <a:headEnd type="none" w="med" len="med"/>
                      <a:tailEnd type="none" w="med" len="med"/>
                    </a:lnR>
                    <a:lnT w="9525" cap="flat" cmpd="sng" algn="ctr">
                      <a:solidFill>
                        <a:srgbClr val="30906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2000" b="1" dirty="0">
                          <a:solidFill>
                            <a:schemeClr val="bg1"/>
                          </a:solidFill>
                          <a:effectLst/>
                          <a:latin typeface="+mn-lt"/>
                        </a:rPr>
                        <a:t>Worst case time complexity</a:t>
                      </a:r>
                    </a:p>
                  </a:txBody>
                  <a:tcPr marL="114300" marR="114300" marT="114300" marB="114300">
                    <a:lnL w="9525" cap="flat" cmpd="sng" algn="ctr">
                      <a:solidFill>
                        <a:srgbClr val="30906C"/>
                      </a:solidFill>
                      <a:prstDash val="solid"/>
                      <a:round/>
                      <a:headEnd type="none" w="med" len="med"/>
                      <a:tailEnd type="none" w="med" len="med"/>
                    </a:lnL>
                    <a:lnR w="9525" cap="flat" cmpd="sng" algn="ctr">
                      <a:solidFill>
                        <a:srgbClr val="30906C"/>
                      </a:solidFill>
                      <a:prstDash val="solid"/>
                      <a:round/>
                      <a:headEnd type="none" w="med" len="med"/>
                      <a:tailEnd type="none" w="med" len="med"/>
                    </a:lnR>
                    <a:lnT w="9525" cap="flat" cmpd="sng" algn="ctr">
                      <a:solidFill>
                        <a:srgbClr val="30906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352199568"/>
                  </a:ext>
                </a:extLst>
              </a:tr>
              <a:tr h="438654">
                <a:tc>
                  <a:txBody>
                    <a:bodyPr/>
                    <a:lstStyle/>
                    <a:p>
                      <a:pPr algn="just" fontAlgn="t"/>
                      <a:r>
                        <a:rPr lang="en-IN" sz="2000" b="1">
                          <a:solidFill>
                            <a:srgbClr val="333333"/>
                          </a:solidFill>
                          <a:effectLst/>
                          <a:latin typeface="+mn-lt"/>
                        </a:rPr>
                        <a:t>Insertion</a:t>
                      </a:r>
                      <a:endParaRPr lang="en-IN" sz="2000">
                        <a:solidFill>
                          <a:srgbClr val="333333"/>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mn-lt"/>
                        </a:rPr>
                        <a:t>O(log 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mn-lt"/>
                        </a:rPr>
                        <a:t>O(log 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mn-lt"/>
                        </a:rPr>
                        <a: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55037563"/>
                  </a:ext>
                </a:extLst>
              </a:tr>
              <a:tr h="438654">
                <a:tc>
                  <a:txBody>
                    <a:bodyPr/>
                    <a:lstStyle/>
                    <a:p>
                      <a:pPr algn="just" fontAlgn="t"/>
                      <a:r>
                        <a:rPr lang="en-IN" sz="2000" b="1">
                          <a:solidFill>
                            <a:srgbClr val="333333"/>
                          </a:solidFill>
                          <a:effectLst/>
                          <a:latin typeface="+mn-lt"/>
                        </a:rPr>
                        <a:t>Deletion</a:t>
                      </a:r>
                      <a:endParaRPr lang="en-IN" sz="2000">
                        <a:solidFill>
                          <a:srgbClr val="333333"/>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mn-lt"/>
                        </a:rPr>
                        <a:t>O(log 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dirty="0">
                          <a:solidFill>
                            <a:srgbClr val="333333"/>
                          </a:solidFill>
                          <a:effectLst/>
                          <a:latin typeface="+mn-lt"/>
                        </a:rPr>
                        <a:t>O(log 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dirty="0">
                          <a:solidFill>
                            <a:srgbClr val="333333"/>
                          </a:solidFill>
                          <a:effectLst/>
                          <a:latin typeface="+mn-lt"/>
                        </a:rPr>
                        <a: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36320249"/>
                  </a:ext>
                </a:extLst>
              </a:tr>
              <a:tr h="438654">
                <a:tc>
                  <a:txBody>
                    <a:bodyPr/>
                    <a:lstStyle/>
                    <a:p>
                      <a:pPr algn="just" fontAlgn="t"/>
                      <a:r>
                        <a:rPr lang="en-IN" sz="2000" b="1">
                          <a:solidFill>
                            <a:srgbClr val="333333"/>
                          </a:solidFill>
                          <a:effectLst/>
                          <a:latin typeface="+mn-lt"/>
                        </a:rPr>
                        <a:t>Search</a:t>
                      </a:r>
                      <a:endParaRPr lang="en-IN" sz="2000">
                        <a:solidFill>
                          <a:srgbClr val="333333"/>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dirty="0">
                          <a:solidFill>
                            <a:srgbClr val="333333"/>
                          </a:solidFill>
                          <a:effectLst/>
                          <a:latin typeface="+mn-lt"/>
                        </a:rPr>
                        <a:t>O(log 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mn-lt"/>
                        </a:rPr>
                        <a:t>O(log 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dirty="0">
                          <a:solidFill>
                            <a:srgbClr val="333333"/>
                          </a:solidFill>
                          <a:effectLst/>
                          <a:latin typeface="+mn-lt"/>
                        </a:rPr>
                        <a: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58889051"/>
                  </a:ext>
                </a:extLst>
              </a:tr>
            </a:tbl>
          </a:graphicData>
        </a:graphic>
      </p:graphicFrame>
      <p:sp>
        <p:nvSpPr>
          <p:cNvPr id="7" name="TextBox 6">
            <a:extLst>
              <a:ext uri="{FF2B5EF4-FFF2-40B4-BE49-F238E27FC236}">
                <a16:creationId xmlns:a16="http://schemas.microsoft.com/office/drawing/2014/main" id="{4E4F2F15-2ECE-004E-8EC7-93A7F2915C3F}"/>
              </a:ext>
            </a:extLst>
          </p:cNvPr>
          <p:cNvSpPr txBox="1"/>
          <p:nvPr/>
        </p:nvSpPr>
        <p:spPr>
          <a:xfrm>
            <a:off x="4265612" y="874068"/>
            <a:ext cx="6201696" cy="461665"/>
          </a:xfrm>
          <a:prstGeom prst="rect">
            <a:avLst/>
          </a:prstGeom>
          <a:noFill/>
        </p:spPr>
        <p:txBody>
          <a:bodyPr wrap="square">
            <a:spAutoFit/>
          </a:bodyPr>
          <a:lstStyle/>
          <a:p>
            <a:r>
              <a:rPr lang="en-IN" b="1" dirty="0">
                <a:solidFill>
                  <a:schemeClr val="accent2"/>
                </a:solidFill>
              </a:rPr>
              <a:t>Time Complexity </a:t>
            </a:r>
          </a:p>
        </p:txBody>
      </p:sp>
      <p:sp>
        <p:nvSpPr>
          <p:cNvPr id="8" name="TextBox 7">
            <a:extLst>
              <a:ext uri="{FF2B5EF4-FFF2-40B4-BE49-F238E27FC236}">
                <a16:creationId xmlns:a16="http://schemas.microsoft.com/office/drawing/2014/main" id="{40F37741-96B3-7C6A-F339-DB6A60DC3F33}"/>
              </a:ext>
            </a:extLst>
          </p:cNvPr>
          <p:cNvSpPr txBox="1"/>
          <p:nvPr/>
        </p:nvSpPr>
        <p:spPr>
          <a:xfrm>
            <a:off x="4418012" y="4038600"/>
            <a:ext cx="6201696" cy="461665"/>
          </a:xfrm>
          <a:prstGeom prst="rect">
            <a:avLst/>
          </a:prstGeom>
          <a:noFill/>
        </p:spPr>
        <p:txBody>
          <a:bodyPr wrap="square">
            <a:spAutoFit/>
          </a:bodyPr>
          <a:lstStyle/>
          <a:p>
            <a:r>
              <a:rPr lang="en-IN" b="1" dirty="0">
                <a:solidFill>
                  <a:schemeClr val="accent2"/>
                </a:solidFill>
              </a:rPr>
              <a:t>Space Complexity </a:t>
            </a:r>
          </a:p>
        </p:txBody>
      </p:sp>
      <p:graphicFrame>
        <p:nvGraphicFramePr>
          <p:cNvPr id="9" name="Table 8">
            <a:extLst>
              <a:ext uri="{FF2B5EF4-FFF2-40B4-BE49-F238E27FC236}">
                <a16:creationId xmlns:a16="http://schemas.microsoft.com/office/drawing/2014/main" id="{ED3D18ED-31A9-EED7-06D1-C3CB376CA416}"/>
              </a:ext>
            </a:extLst>
          </p:cNvPr>
          <p:cNvGraphicFramePr>
            <a:graphicFrameLocks noGrp="1"/>
          </p:cNvGraphicFramePr>
          <p:nvPr>
            <p:extLst>
              <p:ext uri="{D42A27DB-BD31-4B8C-83A1-F6EECF244321}">
                <p14:modId xmlns:p14="http://schemas.microsoft.com/office/powerpoint/2010/main" val="2493372948"/>
              </p:ext>
            </p:extLst>
          </p:nvPr>
        </p:nvGraphicFramePr>
        <p:xfrm>
          <a:off x="2589212" y="4572000"/>
          <a:ext cx="6862470" cy="1925563"/>
        </p:xfrm>
        <a:graphic>
          <a:graphicData uri="http://schemas.openxmlformats.org/drawingml/2006/table">
            <a:tbl>
              <a:tblPr/>
              <a:tblGrid>
                <a:gridCol w="3431235">
                  <a:extLst>
                    <a:ext uri="{9D8B030D-6E8A-4147-A177-3AD203B41FA5}">
                      <a16:colId xmlns:a16="http://schemas.microsoft.com/office/drawing/2014/main" val="2801816715"/>
                    </a:ext>
                  </a:extLst>
                </a:gridCol>
                <a:gridCol w="3431235">
                  <a:extLst>
                    <a:ext uri="{9D8B030D-6E8A-4147-A177-3AD203B41FA5}">
                      <a16:colId xmlns:a16="http://schemas.microsoft.com/office/drawing/2014/main" val="2621424902"/>
                    </a:ext>
                  </a:extLst>
                </a:gridCol>
              </a:tblGrid>
              <a:tr h="539158">
                <a:tc>
                  <a:txBody>
                    <a:bodyPr/>
                    <a:lstStyle/>
                    <a:p>
                      <a:pPr algn="l" fontAlgn="t"/>
                      <a:r>
                        <a:rPr lang="en-IN" sz="2000">
                          <a:solidFill>
                            <a:schemeClr val="bg1"/>
                          </a:solidFill>
                          <a:effectLst/>
                          <a:latin typeface="+mn-lt"/>
                        </a:rPr>
                        <a:t>Operations</a:t>
                      </a:r>
                    </a:p>
                  </a:txBody>
                  <a:tcPr marL="114300" marR="114300" marT="114300" marB="114300">
                    <a:lnL w="9525" cap="flat" cmpd="sng" algn="ctr">
                      <a:solidFill>
                        <a:srgbClr val="C8DB1C"/>
                      </a:solidFill>
                      <a:prstDash val="solid"/>
                      <a:round/>
                      <a:headEnd type="none" w="med" len="med"/>
                      <a:tailEnd type="none" w="med" len="med"/>
                    </a:lnL>
                    <a:lnR w="9525" cap="flat" cmpd="sng" algn="ctr">
                      <a:solidFill>
                        <a:srgbClr val="C8DB1C"/>
                      </a:solidFill>
                      <a:prstDash val="solid"/>
                      <a:round/>
                      <a:headEnd type="none" w="med" len="med"/>
                      <a:tailEnd type="none" w="med" len="med"/>
                    </a:lnR>
                    <a:lnT w="9525" cap="flat" cmpd="sng" algn="ctr">
                      <a:solidFill>
                        <a:srgbClr val="C8DB1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2000" dirty="0">
                          <a:solidFill>
                            <a:schemeClr val="bg1"/>
                          </a:solidFill>
                          <a:effectLst/>
                          <a:latin typeface="+mn-lt"/>
                        </a:rPr>
                        <a:t>Space complexity</a:t>
                      </a:r>
                    </a:p>
                  </a:txBody>
                  <a:tcPr marL="114300" marR="114300" marT="114300" marB="114300">
                    <a:lnL w="9525" cap="flat" cmpd="sng" algn="ctr">
                      <a:solidFill>
                        <a:srgbClr val="C8DB1C"/>
                      </a:solidFill>
                      <a:prstDash val="solid"/>
                      <a:round/>
                      <a:headEnd type="none" w="med" len="med"/>
                      <a:tailEnd type="none" w="med" len="med"/>
                    </a:lnL>
                    <a:lnR w="9525" cap="flat" cmpd="sng" algn="ctr">
                      <a:solidFill>
                        <a:srgbClr val="C8DB1C"/>
                      </a:solidFill>
                      <a:prstDash val="solid"/>
                      <a:round/>
                      <a:headEnd type="none" w="med" len="med"/>
                      <a:tailEnd type="none" w="med" len="med"/>
                    </a:lnR>
                    <a:lnT w="9525" cap="flat" cmpd="sng" algn="ctr">
                      <a:solidFill>
                        <a:srgbClr val="C8DB1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640454119"/>
                  </a:ext>
                </a:extLst>
              </a:tr>
              <a:tr h="462135">
                <a:tc>
                  <a:txBody>
                    <a:bodyPr/>
                    <a:lstStyle/>
                    <a:p>
                      <a:pPr algn="just" fontAlgn="t"/>
                      <a:r>
                        <a:rPr lang="en-IN" sz="2000" b="1">
                          <a:solidFill>
                            <a:srgbClr val="333333"/>
                          </a:solidFill>
                          <a:effectLst/>
                          <a:latin typeface="+mn-lt"/>
                        </a:rPr>
                        <a:t>Insertion</a:t>
                      </a:r>
                      <a:endParaRPr lang="en-IN" sz="2000">
                        <a:solidFill>
                          <a:srgbClr val="333333"/>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mn-lt"/>
                        </a:rPr>
                        <a: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66634468"/>
                  </a:ext>
                </a:extLst>
              </a:tr>
              <a:tr h="462135">
                <a:tc>
                  <a:txBody>
                    <a:bodyPr/>
                    <a:lstStyle/>
                    <a:p>
                      <a:pPr algn="just" fontAlgn="t"/>
                      <a:r>
                        <a:rPr lang="en-IN" sz="2000" b="1" dirty="0">
                          <a:solidFill>
                            <a:srgbClr val="333333"/>
                          </a:solidFill>
                          <a:effectLst/>
                          <a:latin typeface="+mn-lt"/>
                        </a:rPr>
                        <a:t>Deletion</a:t>
                      </a:r>
                      <a:endParaRPr lang="en-IN" sz="2000" dirty="0">
                        <a:solidFill>
                          <a:srgbClr val="333333"/>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mn-lt"/>
                        </a:rPr>
                        <a: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08697165"/>
                  </a:ext>
                </a:extLst>
              </a:tr>
              <a:tr h="462135">
                <a:tc>
                  <a:txBody>
                    <a:bodyPr/>
                    <a:lstStyle/>
                    <a:p>
                      <a:pPr algn="just" fontAlgn="t"/>
                      <a:r>
                        <a:rPr lang="en-IN" sz="2000" b="1">
                          <a:solidFill>
                            <a:srgbClr val="333333"/>
                          </a:solidFill>
                          <a:effectLst/>
                          <a:latin typeface="+mn-lt"/>
                        </a:rPr>
                        <a:t>Search</a:t>
                      </a:r>
                      <a:endParaRPr lang="en-IN" sz="2000">
                        <a:solidFill>
                          <a:srgbClr val="333333"/>
                        </a:solidFill>
                        <a:effectLst/>
                        <a:latin typeface="+mn-lt"/>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dirty="0">
                          <a:solidFill>
                            <a:srgbClr val="333333"/>
                          </a:solidFill>
                          <a:effectLst/>
                          <a:latin typeface="+mn-lt"/>
                        </a:rPr>
                        <a: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53806257"/>
                  </a:ext>
                </a:extLst>
              </a:tr>
            </a:tbl>
          </a:graphicData>
        </a:graphic>
      </p:graphicFrame>
    </p:spTree>
    <p:extLst>
      <p:ext uri="{BB962C8B-B14F-4D97-AF65-F5344CB8AC3E}">
        <p14:creationId xmlns:p14="http://schemas.microsoft.com/office/powerpoint/2010/main" val="38023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Heap </a:t>
            </a:r>
          </a:p>
        </p:txBody>
      </p:sp>
      <p:sp>
        <p:nvSpPr>
          <p:cNvPr id="2" name="AutoShape 2" descr="three-types-of-asymptotic-notations">
            <a:extLst>
              <a:ext uri="{FF2B5EF4-FFF2-40B4-BE49-F238E27FC236}">
                <a16:creationId xmlns:a16="http://schemas.microsoft.com/office/drawing/2014/main" id="{6DA45767-43B8-C77E-983A-03459131061C}"/>
              </a:ext>
            </a:extLst>
          </p:cNvPr>
          <p:cNvSpPr>
            <a:spLocks noChangeAspect="1" noChangeArrowheads="1"/>
          </p:cNvSpPr>
          <p:nvPr/>
        </p:nvSpPr>
        <p:spPr bwMode="auto">
          <a:xfrm>
            <a:off x="5942012" y="3276599"/>
            <a:ext cx="3276599" cy="3276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2B2B6ADE-DD39-925A-8BBF-6B1CAEA7B1EF}"/>
              </a:ext>
            </a:extLst>
          </p:cNvPr>
          <p:cNvSpPr txBox="1"/>
          <p:nvPr/>
        </p:nvSpPr>
        <p:spPr>
          <a:xfrm>
            <a:off x="531812" y="1600200"/>
            <a:ext cx="6572059" cy="4524315"/>
          </a:xfrm>
          <a:prstGeom prst="rect">
            <a:avLst/>
          </a:prstGeom>
          <a:noFill/>
        </p:spPr>
        <p:txBody>
          <a:bodyPr wrap="square">
            <a:spAutoFit/>
          </a:bodyPr>
          <a:lstStyle/>
          <a:p>
            <a:r>
              <a:rPr lang="en-IN" b="1" dirty="0">
                <a:solidFill>
                  <a:srgbClr val="FE750E"/>
                </a:solidFill>
              </a:rPr>
              <a:t>What is Heap?</a:t>
            </a:r>
          </a:p>
          <a:p>
            <a:r>
              <a:rPr lang="en-IN" dirty="0"/>
              <a:t>A heap is a complete binary tree, and the binary tree is a tree in which the node can have utmost two children. Before knowing more about the heap data structure, we should know about the complete binary tree.</a:t>
            </a:r>
          </a:p>
          <a:p>
            <a:endParaRPr lang="en-IN" dirty="0"/>
          </a:p>
          <a:p>
            <a:r>
              <a:rPr lang="en-IN" b="1" dirty="0">
                <a:solidFill>
                  <a:srgbClr val="FE750E"/>
                </a:solidFill>
              </a:rPr>
              <a:t>What is a complete binary tree?</a:t>
            </a:r>
          </a:p>
          <a:p>
            <a:r>
              <a:rPr lang="en-IN" dirty="0"/>
              <a:t>A complete binary tree is a binary tree in which all the levels except the last level, i.e., leaf node should be completely filled, and all the nodes should be left-justified.</a:t>
            </a:r>
          </a:p>
        </p:txBody>
      </p:sp>
      <p:pic>
        <p:nvPicPr>
          <p:cNvPr id="3074" name="Picture 2" descr="Heap Data Structure">
            <a:extLst>
              <a:ext uri="{FF2B5EF4-FFF2-40B4-BE49-F238E27FC236}">
                <a16:creationId xmlns:a16="http://schemas.microsoft.com/office/drawing/2014/main" id="{0483154A-8ECC-EAE8-D6C1-9929BC75F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384" y="1651819"/>
            <a:ext cx="5006628" cy="421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96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Types of Heap </a:t>
            </a:r>
          </a:p>
        </p:txBody>
      </p:sp>
      <p:sp>
        <p:nvSpPr>
          <p:cNvPr id="5" name="TextBox 4">
            <a:extLst>
              <a:ext uri="{FF2B5EF4-FFF2-40B4-BE49-F238E27FC236}">
                <a16:creationId xmlns:a16="http://schemas.microsoft.com/office/drawing/2014/main" id="{2B2B6ADE-DD39-925A-8BBF-6B1CAEA7B1EF}"/>
              </a:ext>
            </a:extLst>
          </p:cNvPr>
          <p:cNvSpPr txBox="1"/>
          <p:nvPr/>
        </p:nvSpPr>
        <p:spPr>
          <a:xfrm>
            <a:off x="1370012" y="880408"/>
            <a:ext cx="6572059" cy="1569660"/>
          </a:xfrm>
          <a:prstGeom prst="rect">
            <a:avLst/>
          </a:prstGeom>
          <a:noFill/>
        </p:spPr>
        <p:txBody>
          <a:bodyPr wrap="square">
            <a:spAutoFit/>
          </a:bodyPr>
          <a:lstStyle/>
          <a:p>
            <a:r>
              <a:rPr lang="en-GB" dirty="0"/>
              <a:t>How can we arrange the nodes in the Tree?</a:t>
            </a:r>
          </a:p>
          <a:p>
            <a:r>
              <a:rPr lang="en-GB" dirty="0"/>
              <a:t>There are two types of the heap:</a:t>
            </a:r>
          </a:p>
          <a:p>
            <a:pPr marL="457200" indent="-457200">
              <a:buFont typeface="+mj-lt"/>
              <a:buAutoNum type="arabicPeriod"/>
            </a:pPr>
            <a:r>
              <a:rPr lang="en-GB" dirty="0"/>
              <a:t>Min Heap</a:t>
            </a:r>
          </a:p>
          <a:p>
            <a:pPr marL="457200" indent="-457200">
              <a:buFont typeface="+mj-lt"/>
              <a:buAutoNum type="arabicPeriod"/>
            </a:pPr>
            <a:r>
              <a:rPr lang="en-GB" dirty="0"/>
              <a:t>Max heap</a:t>
            </a:r>
            <a:endParaRPr lang="en-IN" dirty="0"/>
          </a:p>
        </p:txBody>
      </p:sp>
      <p:sp>
        <p:nvSpPr>
          <p:cNvPr id="6" name="TextBox 5">
            <a:extLst>
              <a:ext uri="{FF2B5EF4-FFF2-40B4-BE49-F238E27FC236}">
                <a16:creationId xmlns:a16="http://schemas.microsoft.com/office/drawing/2014/main" id="{79A7E673-1E01-352F-1644-A2470268A325}"/>
              </a:ext>
            </a:extLst>
          </p:cNvPr>
          <p:cNvSpPr txBox="1"/>
          <p:nvPr/>
        </p:nvSpPr>
        <p:spPr>
          <a:xfrm>
            <a:off x="379412" y="2667000"/>
            <a:ext cx="5715000" cy="2000548"/>
          </a:xfrm>
          <a:prstGeom prst="rect">
            <a:avLst/>
          </a:prstGeom>
          <a:noFill/>
        </p:spPr>
        <p:txBody>
          <a:bodyPr wrap="square">
            <a:spAutoFit/>
          </a:bodyPr>
          <a:lstStyle/>
          <a:p>
            <a:r>
              <a:rPr lang="en-IN" sz="2000" b="1" dirty="0">
                <a:solidFill>
                  <a:schemeClr val="accent1"/>
                </a:solidFill>
              </a:rPr>
              <a:t>Min Heap: </a:t>
            </a:r>
          </a:p>
          <a:p>
            <a:r>
              <a:rPr lang="en-IN" sz="2000" dirty="0"/>
              <a:t>The min-heap can be defined as, for every node </a:t>
            </a:r>
            <a:r>
              <a:rPr lang="en-IN" sz="2000" dirty="0" err="1"/>
              <a:t>i</a:t>
            </a:r>
            <a:r>
              <a:rPr lang="en-IN" sz="2000" dirty="0"/>
              <a:t>, the value of node </a:t>
            </a:r>
            <a:r>
              <a:rPr lang="en-IN" sz="2000" dirty="0" err="1"/>
              <a:t>i</a:t>
            </a:r>
            <a:r>
              <a:rPr lang="en-IN" sz="2000" dirty="0"/>
              <a:t> is greater than or equal to its parent value except the root node. Mathematically, it can be defined as:</a:t>
            </a:r>
          </a:p>
          <a:p>
            <a:r>
              <a:rPr lang="en-IN" sz="2000" dirty="0"/>
              <a:t>A[Parent(</a:t>
            </a:r>
            <a:r>
              <a:rPr lang="en-IN" sz="2000" dirty="0" err="1"/>
              <a:t>i</a:t>
            </a:r>
            <a:r>
              <a:rPr lang="en-IN" sz="2000" dirty="0"/>
              <a:t>)] &lt;= A[</a:t>
            </a:r>
            <a:r>
              <a:rPr lang="en-IN" sz="2000" dirty="0" err="1"/>
              <a:t>i</a:t>
            </a:r>
            <a:r>
              <a:rPr lang="en-IN" sz="2000" dirty="0"/>
              <a:t>]</a:t>
            </a:r>
          </a:p>
        </p:txBody>
      </p:sp>
      <p:pic>
        <p:nvPicPr>
          <p:cNvPr id="4098" name="Picture 2" descr="Heap Data Structure">
            <a:extLst>
              <a:ext uri="{FF2B5EF4-FFF2-40B4-BE49-F238E27FC236}">
                <a16:creationId xmlns:a16="http://schemas.microsoft.com/office/drawing/2014/main" id="{E9F094CF-6A61-9AB9-F62D-1B8F040C7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2" y="4128302"/>
            <a:ext cx="3780557" cy="25556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6EC8F3B-B5DB-1B4B-2F19-02E08A22A2AB}"/>
              </a:ext>
            </a:extLst>
          </p:cNvPr>
          <p:cNvSpPr txBox="1"/>
          <p:nvPr/>
        </p:nvSpPr>
        <p:spPr>
          <a:xfrm>
            <a:off x="6475412" y="2450068"/>
            <a:ext cx="5562600" cy="2308324"/>
          </a:xfrm>
          <a:prstGeom prst="rect">
            <a:avLst/>
          </a:prstGeom>
          <a:noFill/>
        </p:spPr>
        <p:txBody>
          <a:bodyPr wrap="square">
            <a:spAutoFit/>
          </a:bodyPr>
          <a:lstStyle/>
          <a:p>
            <a:r>
              <a:rPr lang="en-IN" sz="2000" b="1" dirty="0">
                <a:solidFill>
                  <a:schemeClr val="accent1"/>
                </a:solidFill>
              </a:rPr>
              <a:t>Max Heap:</a:t>
            </a:r>
          </a:p>
          <a:p>
            <a:r>
              <a:rPr lang="en-IN" sz="2000" dirty="0"/>
              <a:t>Max heap can be defined as for every node </a:t>
            </a:r>
            <a:r>
              <a:rPr lang="en-IN" sz="2000" dirty="0" err="1"/>
              <a:t>i</a:t>
            </a:r>
            <a:r>
              <a:rPr lang="en-IN" sz="2000" dirty="0"/>
              <a:t>; the value of node </a:t>
            </a:r>
            <a:r>
              <a:rPr lang="en-IN" sz="2000" dirty="0" err="1"/>
              <a:t>i</a:t>
            </a:r>
            <a:r>
              <a:rPr lang="en-IN" sz="2000" dirty="0"/>
              <a:t> is less than or equal to its parent value except the root node.</a:t>
            </a:r>
          </a:p>
          <a:p>
            <a:r>
              <a:rPr lang="en-IN" sz="2000" dirty="0"/>
              <a:t>Mathematically, it can be defined as:</a:t>
            </a:r>
          </a:p>
          <a:p>
            <a:endParaRPr lang="en-IN" sz="2000" dirty="0"/>
          </a:p>
          <a:p>
            <a:r>
              <a:rPr lang="en-IN" sz="2000" dirty="0"/>
              <a:t>A[Parent(</a:t>
            </a:r>
            <a:r>
              <a:rPr lang="en-IN" sz="2000" dirty="0" err="1"/>
              <a:t>i</a:t>
            </a:r>
            <a:r>
              <a:rPr lang="en-IN" sz="2000" dirty="0"/>
              <a:t>)] &gt;= A[</a:t>
            </a:r>
            <a:r>
              <a:rPr lang="en-IN" sz="2000" dirty="0" err="1"/>
              <a:t>i</a:t>
            </a:r>
            <a:r>
              <a:rPr lang="en-IN" sz="2000" dirty="0"/>
              <a:t>]</a:t>
            </a:r>
          </a:p>
        </p:txBody>
      </p:sp>
      <p:pic>
        <p:nvPicPr>
          <p:cNvPr id="4100" name="Picture 4" descr="Heap Data Structure">
            <a:extLst>
              <a:ext uri="{FF2B5EF4-FFF2-40B4-BE49-F238E27FC236}">
                <a16:creationId xmlns:a16="http://schemas.microsoft.com/office/drawing/2014/main" id="{98411D23-1E2B-CE4B-9050-6265F013A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887" y="4138135"/>
            <a:ext cx="3023543" cy="2545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7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Hashing </a:t>
            </a:r>
          </a:p>
        </p:txBody>
      </p:sp>
      <p:sp>
        <p:nvSpPr>
          <p:cNvPr id="4" name="TextBox 3">
            <a:extLst>
              <a:ext uri="{FF2B5EF4-FFF2-40B4-BE49-F238E27FC236}">
                <a16:creationId xmlns:a16="http://schemas.microsoft.com/office/drawing/2014/main" id="{830FF2FD-D5C2-0873-F0F5-8CD8DC2E2FED}"/>
              </a:ext>
            </a:extLst>
          </p:cNvPr>
          <p:cNvSpPr txBox="1"/>
          <p:nvPr/>
        </p:nvSpPr>
        <p:spPr>
          <a:xfrm>
            <a:off x="1065212" y="914400"/>
            <a:ext cx="10668000" cy="1200329"/>
          </a:xfrm>
          <a:prstGeom prst="rect">
            <a:avLst/>
          </a:prstGeom>
          <a:noFill/>
        </p:spPr>
        <p:txBody>
          <a:bodyPr wrap="square">
            <a:spAutoFit/>
          </a:bodyPr>
          <a:lstStyle/>
          <a:p>
            <a:r>
              <a:rPr lang="en-IN" b="1" dirty="0">
                <a:solidFill>
                  <a:schemeClr val="accent1"/>
                </a:solidFill>
              </a:rPr>
              <a:t>Hashing</a:t>
            </a:r>
          </a:p>
          <a:p>
            <a:r>
              <a:rPr lang="en-GB" dirty="0"/>
              <a:t>Hashing is one of the searching techniques that uses a constant time. The time complexity in hashing is O(1).</a:t>
            </a:r>
          </a:p>
        </p:txBody>
      </p:sp>
      <p:sp>
        <p:nvSpPr>
          <p:cNvPr id="7" name="TextBox 6">
            <a:extLst>
              <a:ext uri="{FF2B5EF4-FFF2-40B4-BE49-F238E27FC236}">
                <a16:creationId xmlns:a16="http://schemas.microsoft.com/office/drawing/2014/main" id="{555E651E-62B5-EB15-65ED-92D9BD3B020F}"/>
              </a:ext>
            </a:extLst>
          </p:cNvPr>
          <p:cNvSpPr txBox="1"/>
          <p:nvPr/>
        </p:nvSpPr>
        <p:spPr>
          <a:xfrm>
            <a:off x="294969" y="3173610"/>
            <a:ext cx="4263050" cy="3416320"/>
          </a:xfrm>
          <a:prstGeom prst="rect">
            <a:avLst/>
          </a:prstGeom>
          <a:noFill/>
        </p:spPr>
        <p:txBody>
          <a:bodyPr wrap="square">
            <a:spAutoFit/>
          </a:bodyPr>
          <a:lstStyle/>
          <a:p>
            <a:r>
              <a:rPr lang="en-IN" dirty="0"/>
              <a:t>The main idea behind the hashing is to create the (key/value) pairs. If the key is given, then the algorithm computes the index at which the value would be stored. It can be written as:</a:t>
            </a:r>
          </a:p>
          <a:p>
            <a:endParaRPr lang="en-IN" dirty="0"/>
          </a:p>
          <a:p>
            <a:r>
              <a:rPr lang="en-IN" dirty="0"/>
              <a:t>Index = hash(key)</a:t>
            </a:r>
          </a:p>
        </p:txBody>
      </p:sp>
      <p:pic>
        <p:nvPicPr>
          <p:cNvPr id="5124" name="Picture 4" descr="Hash Table">
            <a:extLst>
              <a:ext uri="{FF2B5EF4-FFF2-40B4-BE49-F238E27FC236}">
                <a16:creationId xmlns:a16="http://schemas.microsoft.com/office/drawing/2014/main" id="{CB2E4A31-8F43-AE44-4FF8-DACBD4D4D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012" y="3429000"/>
            <a:ext cx="8398560" cy="32227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D27D2E5-BE07-0009-B178-F412B33D644D}"/>
              </a:ext>
            </a:extLst>
          </p:cNvPr>
          <p:cNvSpPr txBox="1"/>
          <p:nvPr/>
        </p:nvSpPr>
        <p:spPr>
          <a:xfrm>
            <a:off x="836612" y="2228671"/>
            <a:ext cx="10591800" cy="830997"/>
          </a:xfrm>
          <a:prstGeom prst="rect">
            <a:avLst/>
          </a:prstGeom>
          <a:noFill/>
        </p:spPr>
        <p:txBody>
          <a:bodyPr wrap="square">
            <a:spAutoFit/>
          </a:bodyPr>
          <a:lstStyle/>
          <a:p>
            <a:r>
              <a:rPr lang="en-IN" sz="2400" dirty="0"/>
              <a:t>In Hashing technique, the hash table and hash function are used. Using the hash function, we can calculate the address at which the value can be stored.</a:t>
            </a:r>
          </a:p>
        </p:txBody>
      </p:sp>
    </p:spTree>
    <p:extLst>
      <p:ext uri="{BB962C8B-B14F-4D97-AF65-F5344CB8AC3E}">
        <p14:creationId xmlns:p14="http://schemas.microsoft.com/office/powerpoint/2010/main" val="6999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Hashtables</a:t>
            </a:r>
            <a:r>
              <a:rPr lang="en-US" sz="4000" b="1" dirty="0">
                <a:solidFill>
                  <a:schemeClr val="dk1"/>
                </a:solidFill>
              </a:rPr>
              <a:t> </a:t>
            </a:r>
          </a:p>
        </p:txBody>
      </p:sp>
      <p:sp>
        <p:nvSpPr>
          <p:cNvPr id="5" name="TextBox 4">
            <a:extLst>
              <a:ext uri="{FF2B5EF4-FFF2-40B4-BE49-F238E27FC236}">
                <a16:creationId xmlns:a16="http://schemas.microsoft.com/office/drawing/2014/main" id="{2B2B6ADE-DD39-925A-8BBF-6B1CAEA7B1EF}"/>
              </a:ext>
            </a:extLst>
          </p:cNvPr>
          <p:cNvSpPr txBox="1"/>
          <p:nvPr/>
        </p:nvSpPr>
        <p:spPr>
          <a:xfrm>
            <a:off x="1258862" y="1460480"/>
            <a:ext cx="9483750" cy="3416320"/>
          </a:xfrm>
          <a:prstGeom prst="rect">
            <a:avLst/>
          </a:prstGeom>
          <a:noFill/>
        </p:spPr>
        <p:txBody>
          <a:bodyPr wrap="square">
            <a:spAutoFit/>
          </a:bodyPr>
          <a:lstStyle/>
          <a:p>
            <a:r>
              <a:rPr lang="en-GB" dirty="0"/>
              <a:t>Hash Table is a data structure which stores data in an associative manner. In a hash table, data is stored in an array format, where each data value has its own unique index value. Access of data becomes very fast if we know the index of the desired data.</a:t>
            </a:r>
          </a:p>
          <a:p>
            <a:endParaRPr lang="en-GB" dirty="0"/>
          </a:p>
          <a:p>
            <a:r>
              <a:rPr lang="en-GB" dirty="0"/>
              <a:t>Thus, it becomes a data structure in which insertion and search operations are very fast irrespective of the size of the data. Hash Table uses an array as a storage medium and uses hash technique to generate an index where an element is to be inserted or is to be located from.</a:t>
            </a:r>
            <a:endParaRPr lang="en-IN" dirty="0"/>
          </a:p>
        </p:txBody>
      </p:sp>
    </p:spTree>
    <p:extLst>
      <p:ext uri="{BB962C8B-B14F-4D97-AF65-F5344CB8AC3E}">
        <p14:creationId xmlns:p14="http://schemas.microsoft.com/office/powerpoint/2010/main" val="85405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Ways of calculating the hash function </a:t>
            </a:r>
          </a:p>
        </p:txBody>
      </p:sp>
      <p:sp>
        <p:nvSpPr>
          <p:cNvPr id="11" name="TextBox 10">
            <a:extLst>
              <a:ext uri="{FF2B5EF4-FFF2-40B4-BE49-F238E27FC236}">
                <a16:creationId xmlns:a16="http://schemas.microsoft.com/office/drawing/2014/main" id="{C4E56A26-4C50-E8E9-F960-B84964E7CEDB}"/>
              </a:ext>
            </a:extLst>
          </p:cNvPr>
          <p:cNvSpPr txBox="1"/>
          <p:nvPr/>
        </p:nvSpPr>
        <p:spPr>
          <a:xfrm>
            <a:off x="379412" y="1421904"/>
            <a:ext cx="11201400" cy="4893647"/>
          </a:xfrm>
          <a:prstGeom prst="rect">
            <a:avLst/>
          </a:prstGeom>
          <a:noFill/>
        </p:spPr>
        <p:txBody>
          <a:bodyPr wrap="square">
            <a:spAutoFit/>
          </a:bodyPr>
          <a:lstStyle/>
          <a:p>
            <a:r>
              <a:rPr lang="en-IN" b="1" dirty="0">
                <a:solidFill>
                  <a:schemeClr val="accent1"/>
                </a:solidFill>
              </a:rPr>
              <a:t>1. Division Method:</a:t>
            </a:r>
          </a:p>
          <a:p>
            <a:endParaRPr lang="en-IN" dirty="0"/>
          </a:p>
          <a:p>
            <a:r>
              <a:rPr lang="en-IN" dirty="0"/>
              <a:t>This is the most simple and easiest method to generate a hash value. The hash function divides the value k by M and then uses the remainder obtained.</a:t>
            </a:r>
          </a:p>
          <a:p>
            <a:endParaRPr lang="en-IN" dirty="0"/>
          </a:p>
          <a:p>
            <a:r>
              <a:rPr lang="en-IN" dirty="0"/>
              <a:t>Formula:</a:t>
            </a:r>
          </a:p>
          <a:p>
            <a:endParaRPr lang="en-IN" dirty="0"/>
          </a:p>
          <a:p>
            <a:r>
              <a:rPr lang="en-IN" dirty="0"/>
              <a:t>h(K) = k mod M</a:t>
            </a:r>
          </a:p>
          <a:p>
            <a:endParaRPr lang="en-IN" dirty="0"/>
          </a:p>
          <a:p>
            <a:r>
              <a:rPr lang="en-IN" dirty="0"/>
              <a:t>Here,</a:t>
            </a:r>
          </a:p>
          <a:p>
            <a:r>
              <a:rPr lang="en-IN" dirty="0"/>
              <a:t>k is the key value, and </a:t>
            </a:r>
          </a:p>
          <a:p>
            <a:r>
              <a:rPr lang="en-IN" dirty="0"/>
              <a:t>M is the size of the hash table.</a:t>
            </a:r>
          </a:p>
          <a:p>
            <a:endParaRPr lang="en-IN" dirty="0"/>
          </a:p>
        </p:txBody>
      </p:sp>
    </p:spTree>
    <p:extLst>
      <p:ext uri="{BB962C8B-B14F-4D97-AF65-F5344CB8AC3E}">
        <p14:creationId xmlns:p14="http://schemas.microsoft.com/office/powerpoint/2010/main" val="394734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1949</TotalTime>
  <Words>1366</Words>
  <Application>Microsoft Office PowerPoint</Application>
  <PresentationFormat>Custom</PresentationFormat>
  <Paragraphs>148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Constantia</vt:lpstr>
      <vt:lpstr>Courier New</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607</cp:revision>
  <dcterms:created xsi:type="dcterms:W3CDTF">2021-12-19T05:09:16Z</dcterms:created>
  <dcterms:modified xsi:type="dcterms:W3CDTF">2023-03-09T14:04:32Z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