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75" r:id="rId6"/>
    <p:sldId id="283" r:id="rId7"/>
    <p:sldId id="278" r:id="rId8"/>
    <p:sldId id="285" r:id="rId9"/>
    <p:sldId id="284" r:id="rId10"/>
    <p:sldId id="276" r:id="rId11"/>
    <p:sldId id="287" r:id="rId12"/>
    <p:sldId id="286" r:id="rId13"/>
    <p:sldId id="259"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75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82" autoAdjust="0"/>
    <p:restoredTop sz="94492" autoAdjust="0"/>
  </p:normalViewPr>
  <p:slideViewPr>
    <p:cSldViewPr>
      <p:cViewPr varScale="1">
        <p:scale>
          <a:sx n="72" d="100"/>
          <a:sy n="72" d="100"/>
        </p:scale>
        <p:origin x="420" y="10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2/12/2023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2/12/2023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7209051-6E81-43E8-9099-FF6A0C3DCFE8}" type="datetime1">
              <a:rPr lang="en-US"/>
              <a:t>2/12/2023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CEAB04-7709-4C1E-A61A-74684A0170FC}" type="datetime1">
              <a:rPr lang="en-US"/>
              <a:t>2/12/2023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79BD0D-E0B1-4CED-AC65-708AC79EB9CD}" type="datetime1">
              <a:rPr lang="en-US"/>
              <a:t>2/12/2023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CC3EA6D-DF0B-4D4B-B359-5F1D1D0E30A4}" type="datetime1">
              <a:rPr lang="en-US"/>
              <a:t>2/12/2023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US"/>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77EDB99-15BC-4479-BAC5-1E502E66917A}" type="datetime1">
              <a:rPr lang="en-US"/>
              <a:t>2/12/2023</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US"/>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4067C2A3-CD19-48AB-9F64-ECCF75182EDD}" type="datetime1">
              <a:rPr lang="en-US"/>
              <a:t>2/12/2023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363E8C1-7C87-4705-AB97-8CD17D208E3F}" type="datetime1">
              <a:rPr lang="en-US"/>
              <a:t>2/12/2023</a:t>
            </a:fld>
            <a:endParaRPr/>
          </a:p>
        </p:txBody>
      </p:sp>
      <p:sp>
        <p:nvSpPr>
          <p:cNvPr id="9" name="Slide Number Placeholder 8"/>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20C624E-DF92-4841-B9B9-DD11AA239B85}" type="datetime1">
              <a:rPr lang="en-US"/>
              <a:t>2/12/2023</a:t>
            </a:fld>
            <a:endParaRPr/>
          </a:p>
        </p:txBody>
      </p:sp>
      <p:sp>
        <p:nvSpPr>
          <p:cNvPr id="5" name="Slide Number Placeholder 4"/>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FBDA3AE1-4360-4D5B-BDBC-656B872DD533}" type="datetime1">
              <a:rPr lang="en-US"/>
              <a:t>2/12/2023</a:t>
            </a:fld>
            <a:endParaRPr/>
          </a:p>
        </p:txBody>
      </p:sp>
      <p:sp>
        <p:nvSpPr>
          <p:cNvPr id="4" name="Slide Number Placeholder 3"/>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0990708-46A4-4851-883E-8DFB8939107E}" type="datetime1">
              <a:rPr lang="en-US"/>
              <a:t>2/12/2023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E88EFFC-86AE-4294-A319-CAFC2651994B}" type="datetime1">
              <a:rPr lang="en-US"/>
              <a:t>2/12/2023</a:t>
            </a:fld>
            <a:endParaRPr/>
          </a:p>
        </p:txBody>
      </p:sp>
      <p:sp>
        <p:nvSpPr>
          <p:cNvPr id="7" name="Slide Number Placeholder 6"/>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D29E8617-6EA8-4B97-A5E8-E18E98765EE2}" type="datetime1">
              <a:rPr lang="en-US"/>
              <a:pPr/>
              <a:t>2/12/2023</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134" y="152400"/>
            <a:ext cx="10427677" cy="838200"/>
          </a:xfrm>
        </p:spPr>
        <p:txBody>
          <a:bodyPr/>
          <a:lstStyle/>
          <a:p>
            <a:r>
              <a:rPr lang="en-IN" b="1" dirty="0"/>
              <a:t>JAVA</a:t>
            </a:r>
          </a:p>
        </p:txBody>
      </p:sp>
      <p:graphicFrame>
        <p:nvGraphicFramePr>
          <p:cNvPr id="4" name="Table 3"/>
          <p:cNvGraphicFramePr>
            <a:graphicFrameLocks noGrp="1"/>
          </p:cNvGraphicFramePr>
          <p:nvPr>
            <p:extLst>
              <p:ext uri="{D42A27DB-BD31-4B8C-83A1-F6EECF244321}">
                <p14:modId xmlns:p14="http://schemas.microsoft.com/office/powerpoint/2010/main" val="386706236"/>
              </p:ext>
            </p:extLst>
          </p:nvPr>
        </p:nvGraphicFramePr>
        <p:xfrm>
          <a:off x="455612" y="2514600"/>
          <a:ext cx="11041040" cy="2174127"/>
        </p:xfrm>
        <a:graphic>
          <a:graphicData uri="http://schemas.openxmlformats.org/drawingml/2006/table">
            <a:tbl>
              <a:tblPr firstRow="1" bandRow="1">
                <a:tableStyleId>{EB9631B5-78F2-41C9-869B-9F39066F8104}</a:tableStyleId>
              </a:tblPr>
              <a:tblGrid>
                <a:gridCol w="5520520">
                  <a:extLst>
                    <a:ext uri="{9D8B030D-6E8A-4147-A177-3AD203B41FA5}">
                      <a16:colId xmlns:a16="http://schemas.microsoft.com/office/drawing/2014/main" val="20000"/>
                    </a:ext>
                  </a:extLst>
                </a:gridCol>
                <a:gridCol w="5520520">
                  <a:extLst>
                    <a:ext uri="{9D8B030D-6E8A-4147-A177-3AD203B41FA5}">
                      <a16:colId xmlns:a16="http://schemas.microsoft.com/office/drawing/2014/main" val="3486249953"/>
                    </a:ext>
                  </a:extLst>
                </a:gridCol>
              </a:tblGrid>
              <a:tr h="419909">
                <a:tc gridSpan="2">
                  <a:txBody>
                    <a:bodyPr/>
                    <a:lstStyle/>
                    <a:p>
                      <a:pPr algn="ctr"/>
                      <a:r>
                        <a:rPr lang="en-US" sz="2400" dirty="0">
                          <a:solidFill>
                            <a:schemeClr val="tx1"/>
                          </a:solidFill>
                          <a:latin typeface="Verdana" panose="020B0604030504040204" pitchFamily="34" charset="0"/>
                          <a:ea typeface="Verdana" panose="020B0604030504040204" pitchFamily="34" charset="0"/>
                        </a:rPr>
                        <a:t>Java</a:t>
                      </a:r>
                    </a:p>
                  </a:txBody>
                  <a:tcPr anchor="ctr"/>
                </a:tc>
                <a:tc hMerge="1">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Expressions</a:t>
                      </a:r>
                    </a:p>
                  </a:txBody>
                  <a:tcPr anchor="ctr"/>
                </a:tc>
                <a:extLst>
                  <a:ext uri="{0D108BD9-81ED-4DB2-BD59-A6C34878D82A}">
                    <a16:rowId xmlns:a16="http://schemas.microsoft.com/office/drawing/2014/main" val="10000"/>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What is JDBC?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JDBC Drivers</a:t>
                      </a:r>
                    </a:p>
                  </a:txBody>
                  <a:tcPr anchor="ctr"/>
                </a:tc>
                <a:extLst>
                  <a:ext uri="{0D108BD9-81ED-4DB2-BD59-A6C34878D82A}">
                    <a16:rowId xmlns:a16="http://schemas.microsoft.com/office/drawing/2014/main" val="2256441258"/>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JAVA Database Connectivity </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a:solidFill>
                            <a:schemeClr val="dk1"/>
                          </a:solidFill>
                          <a:latin typeface="+mn-lt"/>
                          <a:ea typeface="+mn-ea"/>
                          <a:cs typeface="+mn-cs"/>
                        </a:rPr>
                        <a:t>JDBC Architecture</a:t>
                      </a: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2103298616"/>
                  </a:ext>
                </a:extLst>
              </a:tr>
              <a:tr h="572309">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400" b="1" kern="1200" dirty="0">
                          <a:solidFill>
                            <a:schemeClr val="dk1"/>
                          </a:solidFill>
                          <a:latin typeface="+mn-lt"/>
                          <a:ea typeface="+mn-ea"/>
                          <a:cs typeface="+mn-cs"/>
                        </a:rPr>
                        <a:t>JDBC Components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2400" b="1" kern="1200" dirty="0">
                        <a:solidFill>
                          <a:schemeClr val="dk1"/>
                        </a:solidFill>
                        <a:latin typeface="+mn-lt"/>
                        <a:ea typeface="+mn-ea"/>
                        <a:cs typeface="+mn-cs"/>
                      </a:endParaRPr>
                    </a:p>
                  </a:txBody>
                  <a:tcPr anchor="ctr"/>
                </a:tc>
                <a:extLst>
                  <a:ext uri="{0D108BD9-81ED-4DB2-BD59-A6C34878D82A}">
                    <a16:rowId xmlns:a16="http://schemas.microsoft.com/office/drawing/2014/main" val="2025423387"/>
                  </a:ext>
                </a:extLst>
              </a:tr>
            </a:tbl>
          </a:graphicData>
        </a:graphic>
      </p:graphicFrame>
      <p:sp>
        <p:nvSpPr>
          <p:cNvPr id="6" name="文本框 8"/>
          <p:cNvSpPr txBox="1"/>
          <p:nvPr/>
        </p:nvSpPr>
        <p:spPr>
          <a:xfrm>
            <a:off x="1827212" y="1272879"/>
            <a:ext cx="3179075" cy="523220"/>
          </a:xfrm>
          <a:prstGeom prst="rect">
            <a:avLst/>
          </a:prstGeom>
          <a:noFill/>
          <a:ln w="9525">
            <a:noFill/>
          </a:ln>
        </p:spPr>
        <p:txBody>
          <a:bodyPr wrap="none" anchor="t">
            <a:spAutoFit/>
          </a:bodyPr>
          <a:lstStyle/>
          <a:p>
            <a:pPr defTabSz="914400"/>
            <a:r>
              <a:rPr lang="en-US" altLang="zh-CN" sz="2800" b="1" dirty="0">
                <a:solidFill>
                  <a:srgbClr val="262626"/>
                </a:solidFill>
                <a:latin typeface="Arial" panose="020B0604020202020204" pitchFamily="34" charset="0"/>
                <a:ea typeface="Microsoft YaHei" panose="020B0503020204020204" pitchFamily="34" charset="-122"/>
                <a:sym typeface="Arial" panose="020B0604020202020204" pitchFamily="34" charset="0"/>
              </a:rPr>
              <a:t>What you learn ? </a:t>
            </a:r>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0559" y="838200"/>
            <a:ext cx="9141619" cy="2105367"/>
          </a:xfrm>
        </p:spPr>
        <p:txBody>
          <a:bodyPr/>
          <a:lstStyle/>
          <a:p>
            <a:r>
              <a:rPr lang="en-US" dirty="0"/>
              <a:t>Thanks</a:t>
            </a:r>
          </a:p>
        </p:txBody>
      </p:sp>
      <p:sp>
        <p:nvSpPr>
          <p:cNvPr id="4" name="文本框 9"/>
          <p:cNvSpPr txBox="1">
            <a:spLocks noGrp="1"/>
          </p:cNvSpPr>
          <p:nvPr>
            <p:ph type="body" idx="1"/>
          </p:nvPr>
        </p:nvSpPr>
        <p:spPr>
          <a:xfrm>
            <a:off x="2459303" y="3124200"/>
            <a:ext cx="8763000" cy="2424918"/>
          </a:xfrm>
          <a:prstGeom prst="rect">
            <a:avLst/>
          </a:prstGeom>
        </p:spPr>
        <p:txBody>
          <a:bodyPr vert="horz" lIns="121899" tIns="60949" rIns="121899" bIns="60949" rtlCol="0" anchor="b">
            <a:normAutofit/>
          </a:bodyPr>
          <a:lstStyle/>
          <a:p>
            <a:pPr algn="r"/>
            <a:r>
              <a:rPr lang="en-US" sz="3200" b="1" dirty="0"/>
              <a:t>Anirudha Gaikwad</a:t>
            </a:r>
          </a:p>
          <a:p>
            <a:pPr algn="r"/>
            <a:endParaRPr lang="en-US" sz="3200" b="1" dirty="0"/>
          </a:p>
        </p:txBody>
      </p:sp>
    </p:spTree>
    <p:extLst>
      <p:ext uri="{BB962C8B-B14F-4D97-AF65-F5344CB8AC3E}">
        <p14:creationId xmlns:p14="http://schemas.microsoft.com/office/powerpoint/2010/main" val="28906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What is JDBC? </a:t>
            </a:r>
          </a:p>
        </p:txBody>
      </p:sp>
      <p:sp>
        <p:nvSpPr>
          <p:cNvPr id="4" name="TextBox 3">
            <a:extLst>
              <a:ext uri="{FF2B5EF4-FFF2-40B4-BE49-F238E27FC236}">
                <a16:creationId xmlns:a16="http://schemas.microsoft.com/office/drawing/2014/main" id="{74209D25-58F8-0A99-6A96-2EB494662A5D}"/>
              </a:ext>
            </a:extLst>
          </p:cNvPr>
          <p:cNvSpPr txBox="1"/>
          <p:nvPr/>
        </p:nvSpPr>
        <p:spPr>
          <a:xfrm>
            <a:off x="588962" y="1219200"/>
            <a:ext cx="11010900" cy="2308324"/>
          </a:xfrm>
          <a:prstGeom prst="rect">
            <a:avLst/>
          </a:prstGeom>
          <a:solidFill>
            <a:schemeClr val="bg1"/>
          </a:solidFill>
        </p:spPr>
        <p:txBody>
          <a:bodyPr wrap="square">
            <a:spAutoFit/>
          </a:bodyPr>
          <a:lstStyle/>
          <a:p>
            <a:pPr algn="just">
              <a:buClr>
                <a:schemeClr val="accent1"/>
              </a:buClr>
            </a:pPr>
            <a:r>
              <a:rPr lang="en-GB" i="0" dirty="0">
                <a:effectLst/>
              </a:rPr>
              <a:t>JDBC stands for </a:t>
            </a:r>
            <a:r>
              <a:rPr lang="en-GB" b="1" i="0" dirty="0">
                <a:solidFill>
                  <a:schemeClr val="accent1"/>
                </a:solidFill>
                <a:effectLst/>
              </a:rPr>
              <a:t>Java Database Connectivity</a:t>
            </a:r>
            <a:r>
              <a:rPr lang="en-GB" i="0" dirty="0">
                <a:effectLst/>
              </a:rPr>
              <a:t>. JDBC is a Java API to connect and execute the query with the database. It is a part of </a:t>
            </a:r>
            <a:r>
              <a:rPr lang="en-GB" i="0" dirty="0" err="1">
                <a:effectLst/>
              </a:rPr>
              <a:t>JavaSE</a:t>
            </a:r>
            <a:r>
              <a:rPr lang="en-GB" i="0" dirty="0">
                <a:effectLst/>
              </a:rPr>
              <a:t> (Java Standard Edition). </a:t>
            </a:r>
          </a:p>
          <a:p>
            <a:pPr algn="just">
              <a:buClr>
                <a:schemeClr val="accent1"/>
              </a:buClr>
            </a:pPr>
            <a:endParaRPr lang="en-GB" i="0" dirty="0">
              <a:effectLst/>
            </a:endParaRPr>
          </a:p>
          <a:p>
            <a:pPr algn="just">
              <a:buClr>
                <a:schemeClr val="accent1"/>
              </a:buClr>
            </a:pPr>
            <a:r>
              <a:rPr lang="en-GB" i="0" dirty="0">
                <a:effectLst/>
              </a:rPr>
              <a:t>We can use JDBC API to access tabular data stored in any relational database. By the help of JDBC API, we can save, update, delete and fetch data from the database. It is like Open Database Connectivity (ODBC) provided by Microsoft.</a:t>
            </a:r>
          </a:p>
        </p:txBody>
      </p:sp>
      <p:pic>
        <p:nvPicPr>
          <p:cNvPr id="1026" name="Picture 2" descr="JDBC (Java Database Connectivity) ">
            <a:extLst>
              <a:ext uri="{FF2B5EF4-FFF2-40B4-BE49-F238E27FC236}">
                <a16:creationId xmlns:a16="http://schemas.microsoft.com/office/drawing/2014/main" id="{ECFAF72A-19E0-3D94-D1EB-4D007ED70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1612" y="3733800"/>
            <a:ext cx="656934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274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JDBC Drivers</a:t>
            </a:r>
          </a:p>
        </p:txBody>
      </p:sp>
      <p:sp>
        <p:nvSpPr>
          <p:cNvPr id="4" name="TextBox 3">
            <a:extLst>
              <a:ext uri="{FF2B5EF4-FFF2-40B4-BE49-F238E27FC236}">
                <a16:creationId xmlns:a16="http://schemas.microsoft.com/office/drawing/2014/main" id="{74209D25-58F8-0A99-6A96-2EB494662A5D}"/>
              </a:ext>
            </a:extLst>
          </p:cNvPr>
          <p:cNvSpPr txBox="1"/>
          <p:nvPr/>
        </p:nvSpPr>
        <p:spPr>
          <a:xfrm>
            <a:off x="588962" y="1483816"/>
            <a:ext cx="11010900" cy="4154984"/>
          </a:xfrm>
          <a:prstGeom prst="rect">
            <a:avLst/>
          </a:prstGeom>
          <a:solidFill>
            <a:schemeClr val="bg1"/>
          </a:solidFill>
        </p:spPr>
        <p:txBody>
          <a:bodyPr wrap="square">
            <a:spAutoFit/>
          </a:bodyPr>
          <a:lstStyle/>
          <a:p>
            <a:pPr algn="just">
              <a:buClr>
                <a:schemeClr val="accent1"/>
              </a:buClr>
            </a:pPr>
            <a:r>
              <a:rPr lang="en-GB" i="0" dirty="0">
                <a:effectLst/>
              </a:rPr>
              <a:t>JDBC API uses JDBC drivers to connect with the database. </a:t>
            </a:r>
          </a:p>
          <a:p>
            <a:pPr algn="just">
              <a:buClr>
                <a:schemeClr val="accent1"/>
              </a:buClr>
            </a:pPr>
            <a:endParaRPr lang="en-GB" i="0" dirty="0">
              <a:effectLst/>
            </a:endParaRPr>
          </a:p>
          <a:p>
            <a:pPr algn="just">
              <a:buClr>
                <a:schemeClr val="accent1"/>
              </a:buClr>
            </a:pPr>
            <a:r>
              <a:rPr lang="en-GB" b="1" i="0" dirty="0">
                <a:effectLst/>
              </a:rPr>
              <a:t>There are four types of JDBC drivers:</a:t>
            </a:r>
          </a:p>
          <a:p>
            <a:pPr algn="just">
              <a:buClr>
                <a:schemeClr val="accent1"/>
              </a:buClr>
            </a:pPr>
            <a:endParaRPr lang="en-GB" i="0" dirty="0">
              <a:effectLst/>
            </a:endParaRPr>
          </a:p>
          <a:p>
            <a:pPr marL="342900" indent="-342900" algn="just">
              <a:buClr>
                <a:schemeClr val="accent1"/>
              </a:buClr>
              <a:buFont typeface="Arial" panose="020B0604020202020204" pitchFamily="34" charset="0"/>
              <a:buChar char="•"/>
            </a:pPr>
            <a:r>
              <a:rPr lang="en-GB" i="0" dirty="0">
                <a:effectLst/>
              </a:rPr>
              <a:t>JDBC-ODBC bridge driver</a:t>
            </a:r>
          </a:p>
          <a:p>
            <a:pPr marL="342900" indent="-342900" algn="just">
              <a:buClr>
                <a:schemeClr val="accent1"/>
              </a:buClr>
              <a:buFont typeface="Arial" panose="020B0604020202020204" pitchFamily="34" charset="0"/>
              <a:buChar char="•"/>
            </a:pPr>
            <a:r>
              <a:rPr lang="en-GB" i="0" dirty="0">
                <a:effectLst/>
              </a:rPr>
              <a:t>Native-API driver (partially java driver)</a:t>
            </a:r>
          </a:p>
          <a:p>
            <a:pPr marL="342900" indent="-342900" algn="just">
              <a:buClr>
                <a:schemeClr val="accent1"/>
              </a:buClr>
              <a:buFont typeface="Arial" panose="020B0604020202020204" pitchFamily="34" charset="0"/>
              <a:buChar char="•"/>
            </a:pPr>
            <a:r>
              <a:rPr lang="en-GB" i="0" dirty="0">
                <a:effectLst/>
              </a:rPr>
              <a:t>Network Protocol driver (fully java driver)</a:t>
            </a:r>
          </a:p>
          <a:p>
            <a:pPr marL="342900" indent="-342900" algn="just">
              <a:buClr>
                <a:schemeClr val="accent1"/>
              </a:buClr>
              <a:buFont typeface="Arial" panose="020B0604020202020204" pitchFamily="34" charset="0"/>
              <a:buChar char="•"/>
            </a:pPr>
            <a:r>
              <a:rPr lang="en-GB" i="0" dirty="0">
                <a:effectLst/>
              </a:rPr>
              <a:t>Thin driver (fully java driver)</a:t>
            </a:r>
          </a:p>
          <a:p>
            <a:pPr marL="342900" indent="-342900" algn="just">
              <a:buClr>
                <a:schemeClr val="accent1"/>
              </a:buClr>
              <a:buFont typeface="Arial" panose="020B0604020202020204" pitchFamily="34" charset="0"/>
              <a:buChar char="•"/>
            </a:pPr>
            <a:endParaRPr lang="en-GB" dirty="0"/>
          </a:p>
          <a:p>
            <a:pPr marL="342900" indent="-342900" algn="just">
              <a:buClr>
                <a:schemeClr val="accent1"/>
              </a:buClr>
              <a:buFont typeface="Arial" panose="020B0604020202020204" pitchFamily="34" charset="0"/>
              <a:buChar char="•"/>
            </a:pPr>
            <a:endParaRPr lang="en-GB" i="0" dirty="0">
              <a:effectLst/>
            </a:endParaRPr>
          </a:p>
          <a:p>
            <a:pPr algn="just">
              <a:buClr>
                <a:schemeClr val="accent1"/>
              </a:buClr>
            </a:pPr>
            <a:endParaRPr lang="en-GB" i="0" dirty="0">
              <a:effectLst/>
            </a:endParaRPr>
          </a:p>
        </p:txBody>
      </p:sp>
    </p:spTree>
    <p:extLst>
      <p:ext uri="{BB962C8B-B14F-4D97-AF65-F5344CB8AC3E}">
        <p14:creationId xmlns:p14="http://schemas.microsoft.com/office/powerpoint/2010/main" val="2971401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Java Database Connectivity </a:t>
            </a:r>
          </a:p>
        </p:txBody>
      </p:sp>
      <p:pic>
        <p:nvPicPr>
          <p:cNvPr id="2050" name="Picture 2" descr="Java Database Connectivity Steps">
            <a:extLst>
              <a:ext uri="{FF2B5EF4-FFF2-40B4-BE49-F238E27FC236}">
                <a16:creationId xmlns:a16="http://schemas.microsoft.com/office/drawing/2014/main" id="{045492EB-2139-C1B3-1DC1-4D5F14CD7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2012" y="1210258"/>
            <a:ext cx="5562600" cy="5647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78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JDBC Architecture</a:t>
            </a:r>
          </a:p>
        </p:txBody>
      </p:sp>
      <p:pic>
        <p:nvPicPr>
          <p:cNvPr id="3076" name="Picture 4" descr="JDBC Architecture">
            <a:extLst>
              <a:ext uri="{FF2B5EF4-FFF2-40B4-BE49-F238E27FC236}">
                <a16:creationId xmlns:a16="http://schemas.microsoft.com/office/drawing/2014/main" id="{607AA9B7-ECA5-CCA9-244A-AAE711A28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762001"/>
            <a:ext cx="7010400" cy="574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695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152400"/>
            <a:ext cx="11536680" cy="762000"/>
          </a:xfrm>
          <a:prstGeom prst="rect">
            <a:avLst/>
          </a:prstGeom>
        </p:spPr>
        <p:txBody>
          <a:bodyPr vert="horz" lIns="121899" tIns="60949" rIns="121899" bIns="60949" rtlCol="0" anchor="b">
            <a:noAutofit/>
          </a:bodyPr>
          <a:lstStyle/>
          <a:p>
            <a:pPr defTabSz="914400"/>
            <a:r>
              <a:rPr lang="en-US" sz="4000" b="1" dirty="0">
                <a:solidFill>
                  <a:schemeClr val="dk1"/>
                </a:solidFill>
              </a:rPr>
              <a:t>Java Database Connectivity with MYSQL</a:t>
            </a:r>
          </a:p>
        </p:txBody>
      </p:sp>
      <p:sp>
        <p:nvSpPr>
          <p:cNvPr id="4" name="TextBox 3">
            <a:extLst>
              <a:ext uri="{FF2B5EF4-FFF2-40B4-BE49-F238E27FC236}">
                <a16:creationId xmlns:a16="http://schemas.microsoft.com/office/drawing/2014/main" id="{A4D9E221-0438-DFB2-DEA6-69DC7C87A7CD}"/>
              </a:ext>
            </a:extLst>
          </p:cNvPr>
          <p:cNvSpPr txBox="1"/>
          <p:nvPr/>
        </p:nvSpPr>
        <p:spPr>
          <a:xfrm>
            <a:off x="227012" y="1295400"/>
            <a:ext cx="4953000" cy="5016758"/>
          </a:xfrm>
          <a:prstGeom prst="rect">
            <a:avLst/>
          </a:prstGeom>
          <a:noFill/>
        </p:spPr>
        <p:txBody>
          <a:bodyPr wrap="square">
            <a:spAutoFit/>
          </a:bodyPr>
          <a:lstStyle/>
          <a:p>
            <a:r>
              <a:rPr lang="en-GB" sz="2000" dirty="0">
                <a:solidFill>
                  <a:schemeClr val="accent2"/>
                </a:solidFill>
              </a:rPr>
              <a:t>We need to know following </a:t>
            </a:r>
            <a:r>
              <a:rPr lang="en-GB" sz="2000" dirty="0" err="1">
                <a:solidFill>
                  <a:schemeClr val="accent2"/>
                </a:solidFill>
              </a:rPr>
              <a:t>informations</a:t>
            </a:r>
            <a:r>
              <a:rPr lang="en-GB" sz="2000" dirty="0">
                <a:solidFill>
                  <a:schemeClr val="accent2"/>
                </a:solidFill>
              </a:rPr>
              <a:t> for the </a:t>
            </a:r>
            <a:r>
              <a:rPr lang="en-GB" sz="2000" dirty="0" err="1">
                <a:solidFill>
                  <a:schemeClr val="accent2"/>
                </a:solidFill>
              </a:rPr>
              <a:t>mysql</a:t>
            </a:r>
            <a:r>
              <a:rPr lang="en-GB" sz="2000" dirty="0">
                <a:solidFill>
                  <a:schemeClr val="accent2"/>
                </a:solidFill>
              </a:rPr>
              <a:t> database:</a:t>
            </a:r>
          </a:p>
          <a:p>
            <a:endParaRPr lang="en-IN" sz="2000" dirty="0">
              <a:solidFill>
                <a:schemeClr val="accent2"/>
              </a:solidFill>
            </a:endParaRPr>
          </a:p>
          <a:p>
            <a:r>
              <a:rPr lang="en-IN" sz="2000" dirty="0">
                <a:solidFill>
                  <a:schemeClr val="accent1"/>
                </a:solidFill>
              </a:rPr>
              <a:t>Driver class: </a:t>
            </a:r>
            <a:r>
              <a:rPr lang="en-IN" sz="2000" dirty="0"/>
              <a:t>The driver class for the </a:t>
            </a:r>
            <a:r>
              <a:rPr lang="en-IN" sz="2000" dirty="0" err="1"/>
              <a:t>mysql</a:t>
            </a:r>
            <a:r>
              <a:rPr lang="en-IN" sz="2000" dirty="0"/>
              <a:t> database is </a:t>
            </a:r>
            <a:r>
              <a:rPr lang="en-IN" sz="2000" dirty="0" err="1"/>
              <a:t>com.mysql.jdbc.Driver</a:t>
            </a:r>
            <a:r>
              <a:rPr lang="en-IN" sz="2000" dirty="0"/>
              <a:t>.</a:t>
            </a:r>
          </a:p>
          <a:p>
            <a:endParaRPr lang="en-IN" sz="2000" dirty="0"/>
          </a:p>
          <a:p>
            <a:r>
              <a:rPr lang="en-IN" sz="2000" dirty="0">
                <a:solidFill>
                  <a:schemeClr val="accent1"/>
                </a:solidFill>
              </a:rPr>
              <a:t>Connection URL: </a:t>
            </a:r>
            <a:r>
              <a:rPr lang="en-IN" sz="2000" dirty="0"/>
              <a:t>The connection URL for the </a:t>
            </a:r>
            <a:r>
              <a:rPr lang="en-IN" sz="2000" dirty="0" err="1"/>
              <a:t>mysql</a:t>
            </a:r>
            <a:r>
              <a:rPr lang="en-IN" sz="2000" dirty="0"/>
              <a:t> database is </a:t>
            </a:r>
            <a:r>
              <a:rPr lang="en-IN" sz="2000" dirty="0" err="1"/>
              <a:t>jdbc:mysql</a:t>
            </a:r>
            <a:r>
              <a:rPr lang="en-IN" sz="2000" dirty="0"/>
              <a:t>://localhost:3306/</a:t>
            </a:r>
            <a:r>
              <a:rPr lang="en-IN" sz="2000" dirty="0" err="1"/>
              <a:t>dbname</a:t>
            </a:r>
            <a:r>
              <a:rPr lang="en-IN" sz="2000" dirty="0"/>
              <a:t>.</a:t>
            </a:r>
          </a:p>
          <a:p>
            <a:endParaRPr lang="en-IN" sz="2000" dirty="0"/>
          </a:p>
          <a:p>
            <a:r>
              <a:rPr lang="en-IN" sz="2000" dirty="0">
                <a:solidFill>
                  <a:schemeClr val="accent1"/>
                </a:solidFill>
              </a:rPr>
              <a:t>Username: </a:t>
            </a:r>
            <a:r>
              <a:rPr lang="en-IN" sz="2000" dirty="0"/>
              <a:t>The default username for the </a:t>
            </a:r>
            <a:r>
              <a:rPr lang="en-IN" sz="2000" dirty="0" err="1"/>
              <a:t>mysql</a:t>
            </a:r>
            <a:r>
              <a:rPr lang="en-IN" sz="2000" dirty="0"/>
              <a:t> database is root.</a:t>
            </a:r>
          </a:p>
          <a:p>
            <a:endParaRPr lang="en-IN" sz="2000" dirty="0"/>
          </a:p>
          <a:p>
            <a:r>
              <a:rPr lang="en-IN" sz="2000" dirty="0">
                <a:solidFill>
                  <a:schemeClr val="accent1"/>
                </a:solidFill>
              </a:rPr>
              <a:t>Password: </a:t>
            </a:r>
            <a:r>
              <a:rPr lang="en-IN" sz="2000" dirty="0"/>
              <a:t>It is the password given by the user at the time of installing the </a:t>
            </a:r>
            <a:r>
              <a:rPr lang="en-IN" sz="2000" dirty="0" err="1"/>
              <a:t>mysql</a:t>
            </a:r>
            <a:r>
              <a:rPr lang="en-IN" sz="2000" dirty="0"/>
              <a:t> database. </a:t>
            </a:r>
          </a:p>
        </p:txBody>
      </p:sp>
      <p:sp>
        <p:nvSpPr>
          <p:cNvPr id="6" name="TextBox 5">
            <a:extLst>
              <a:ext uri="{FF2B5EF4-FFF2-40B4-BE49-F238E27FC236}">
                <a16:creationId xmlns:a16="http://schemas.microsoft.com/office/drawing/2014/main" id="{9AE2DD4E-39DB-B110-E7C6-E26CFEA76D4D}"/>
              </a:ext>
            </a:extLst>
          </p:cNvPr>
          <p:cNvSpPr txBox="1"/>
          <p:nvPr/>
        </p:nvSpPr>
        <p:spPr>
          <a:xfrm>
            <a:off x="5180012" y="609600"/>
            <a:ext cx="6506496" cy="624786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IN" sz="2000" dirty="0"/>
              <a:t>import </a:t>
            </a:r>
            <a:r>
              <a:rPr lang="en-IN" sz="2000" dirty="0" err="1"/>
              <a:t>java.sql</a:t>
            </a:r>
            <a:r>
              <a:rPr lang="en-IN" sz="2000" dirty="0"/>
              <a:t>.*;  </a:t>
            </a:r>
          </a:p>
          <a:p>
            <a:r>
              <a:rPr lang="en-IN" sz="2000" dirty="0"/>
              <a:t>class </a:t>
            </a:r>
            <a:r>
              <a:rPr lang="en-IN" sz="2000" dirty="0" err="1"/>
              <a:t>MysqlCon</a:t>
            </a:r>
            <a:r>
              <a:rPr lang="en-IN" sz="2000" dirty="0"/>
              <a:t>{  </a:t>
            </a:r>
          </a:p>
          <a:p>
            <a:r>
              <a:rPr lang="en-IN" sz="2000" dirty="0"/>
              <a:t>public static void main(String </a:t>
            </a:r>
            <a:r>
              <a:rPr lang="en-IN" sz="2000" dirty="0" err="1"/>
              <a:t>args</a:t>
            </a:r>
            <a:r>
              <a:rPr lang="en-IN" sz="2000" dirty="0"/>
              <a:t>[]){  </a:t>
            </a:r>
          </a:p>
          <a:p>
            <a:r>
              <a:rPr lang="en-IN" sz="2000" dirty="0"/>
              <a:t>try{  </a:t>
            </a:r>
          </a:p>
          <a:p>
            <a:r>
              <a:rPr lang="en-IN" sz="2000" dirty="0" err="1"/>
              <a:t>Class.forName</a:t>
            </a:r>
            <a:r>
              <a:rPr lang="en-IN" sz="2000" dirty="0"/>
              <a:t>("</a:t>
            </a:r>
            <a:r>
              <a:rPr lang="en-IN" sz="2000" dirty="0" err="1"/>
              <a:t>com.mysql.jdbc.Driver</a:t>
            </a:r>
            <a:r>
              <a:rPr lang="en-IN" sz="2000" dirty="0"/>
              <a:t>");  </a:t>
            </a:r>
          </a:p>
          <a:p>
            <a:r>
              <a:rPr lang="en-IN" sz="2000" dirty="0"/>
              <a:t>Connection con=</a:t>
            </a:r>
            <a:r>
              <a:rPr lang="en-IN" sz="2000" dirty="0" err="1"/>
              <a:t>DriverManager.getConnection</a:t>
            </a:r>
            <a:r>
              <a:rPr lang="en-IN" sz="2000" dirty="0"/>
              <a:t>(  </a:t>
            </a:r>
          </a:p>
          <a:p>
            <a:r>
              <a:rPr lang="en-IN" sz="2000" dirty="0"/>
              <a:t>"</a:t>
            </a:r>
            <a:r>
              <a:rPr lang="en-IN" sz="2000" dirty="0" err="1"/>
              <a:t>jdbc:mysql</a:t>
            </a:r>
            <a:r>
              <a:rPr lang="en-IN" sz="2000" dirty="0"/>
              <a:t>://localhost:3306/</a:t>
            </a:r>
            <a:r>
              <a:rPr lang="en-IN" sz="2000" dirty="0" err="1"/>
              <a:t>sonoo</a:t>
            </a:r>
            <a:r>
              <a:rPr lang="en-IN" sz="2000" dirty="0"/>
              <a:t>","</a:t>
            </a:r>
            <a:r>
              <a:rPr lang="en-IN" sz="2000" dirty="0" err="1"/>
              <a:t>root","root</a:t>
            </a:r>
            <a:r>
              <a:rPr lang="en-IN" sz="2000" dirty="0"/>
              <a:t>");  </a:t>
            </a:r>
          </a:p>
          <a:p>
            <a:r>
              <a:rPr lang="en-IN" sz="2000" dirty="0"/>
              <a:t>//here </a:t>
            </a:r>
            <a:r>
              <a:rPr lang="en-IN" sz="2000" dirty="0" err="1"/>
              <a:t>sonoo</a:t>
            </a:r>
            <a:r>
              <a:rPr lang="en-IN" sz="2000" dirty="0"/>
              <a:t> is database name, root is username and password  </a:t>
            </a:r>
          </a:p>
          <a:p>
            <a:endParaRPr lang="en-IN" sz="2000" dirty="0"/>
          </a:p>
          <a:p>
            <a:r>
              <a:rPr lang="en-IN" sz="2000" dirty="0"/>
              <a:t>Statement </a:t>
            </a:r>
            <a:r>
              <a:rPr lang="en-IN" sz="2000" dirty="0" err="1"/>
              <a:t>stmt</a:t>
            </a:r>
            <a:r>
              <a:rPr lang="en-IN" sz="2000" dirty="0"/>
              <a:t>=</a:t>
            </a:r>
            <a:r>
              <a:rPr lang="en-IN" sz="2000" dirty="0" err="1"/>
              <a:t>con.createStatement</a:t>
            </a:r>
            <a:r>
              <a:rPr lang="en-IN" sz="2000" dirty="0"/>
              <a:t>();  </a:t>
            </a:r>
          </a:p>
          <a:p>
            <a:r>
              <a:rPr lang="en-IN" sz="2000" dirty="0" err="1"/>
              <a:t>ResultSet</a:t>
            </a:r>
            <a:r>
              <a:rPr lang="en-IN" sz="2000" dirty="0"/>
              <a:t> </a:t>
            </a:r>
            <a:r>
              <a:rPr lang="en-IN" sz="2000" dirty="0" err="1"/>
              <a:t>rs</a:t>
            </a:r>
            <a:r>
              <a:rPr lang="en-IN" sz="2000" dirty="0"/>
              <a:t>=</a:t>
            </a:r>
            <a:r>
              <a:rPr lang="en-IN" sz="2000" dirty="0" err="1"/>
              <a:t>stmt.executeQuery</a:t>
            </a:r>
            <a:r>
              <a:rPr lang="en-IN" sz="2000" dirty="0"/>
              <a:t>("select * from emp");  </a:t>
            </a:r>
          </a:p>
          <a:p>
            <a:r>
              <a:rPr lang="en-IN" sz="2000" dirty="0"/>
              <a:t>while(</a:t>
            </a:r>
            <a:r>
              <a:rPr lang="en-IN" sz="2000" dirty="0" err="1"/>
              <a:t>rs.next</a:t>
            </a:r>
            <a:r>
              <a:rPr lang="en-IN" sz="2000" dirty="0"/>
              <a:t>())  {</a:t>
            </a:r>
          </a:p>
          <a:p>
            <a:r>
              <a:rPr lang="en-IN" sz="2000" dirty="0" err="1"/>
              <a:t>System.out.println</a:t>
            </a:r>
            <a:r>
              <a:rPr lang="en-IN" sz="2000" dirty="0"/>
              <a:t>(</a:t>
            </a:r>
            <a:r>
              <a:rPr lang="en-IN" sz="2000" dirty="0" err="1"/>
              <a:t>rs.getInt</a:t>
            </a:r>
            <a:r>
              <a:rPr lang="en-IN" sz="2000" dirty="0"/>
              <a:t>(1)+"  "+</a:t>
            </a:r>
            <a:r>
              <a:rPr lang="en-IN" sz="2000" dirty="0" err="1"/>
              <a:t>rs.getString</a:t>
            </a:r>
            <a:r>
              <a:rPr lang="en-IN" sz="2000" dirty="0"/>
              <a:t>(2)+"  "+</a:t>
            </a:r>
            <a:r>
              <a:rPr lang="en-IN" sz="2000" dirty="0" err="1"/>
              <a:t>rs.getString</a:t>
            </a:r>
            <a:r>
              <a:rPr lang="en-IN" sz="2000" dirty="0"/>
              <a:t>(3));  </a:t>
            </a:r>
          </a:p>
          <a:p>
            <a:r>
              <a:rPr lang="en-IN" sz="2000" dirty="0"/>
              <a:t>}</a:t>
            </a:r>
          </a:p>
          <a:p>
            <a:r>
              <a:rPr lang="en-IN" sz="2000" dirty="0" err="1"/>
              <a:t>con.close</a:t>
            </a:r>
            <a:r>
              <a:rPr lang="en-IN" sz="2000" dirty="0"/>
              <a:t>();  </a:t>
            </a:r>
          </a:p>
          <a:p>
            <a:r>
              <a:rPr lang="en-IN" sz="2000" dirty="0"/>
              <a:t>}catch(Exception e){ </a:t>
            </a:r>
            <a:r>
              <a:rPr lang="en-IN" sz="2000" dirty="0" err="1"/>
              <a:t>System.out.println</a:t>
            </a:r>
            <a:r>
              <a:rPr lang="en-IN" sz="2000" dirty="0"/>
              <a:t>(e);}  </a:t>
            </a:r>
          </a:p>
          <a:p>
            <a:r>
              <a:rPr lang="en-IN" sz="2000" dirty="0"/>
              <a:t>}  </a:t>
            </a:r>
          </a:p>
          <a:p>
            <a:r>
              <a:rPr lang="en-IN" sz="2000" dirty="0"/>
              <a:t>} </a:t>
            </a:r>
          </a:p>
        </p:txBody>
      </p:sp>
    </p:spTree>
    <p:extLst>
      <p:ext uri="{BB962C8B-B14F-4D97-AF65-F5344CB8AC3E}">
        <p14:creationId xmlns:p14="http://schemas.microsoft.com/office/powerpoint/2010/main" val="305714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JDBC Components     </a:t>
            </a:r>
          </a:p>
        </p:txBody>
      </p:sp>
      <p:sp>
        <p:nvSpPr>
          <p:cNvPr id="5" name="TextBox 4">
            <a:extLst>
              <a:ext uri="{FF2B5EF4-FFF2-40B4-BE49-F238E27FC236}">
                <a16:creationId xmlns:a16="http://schemas.microsoft.com/office/drawing/2014/main" id="{0DC3317F-ABEF-2E87-BB1F-78244F3B9CDD}"/>
              </a:ext>
            </a:extLst>
          </p:cNvPr>
          <p:cNvSpPr txBox="1"/>
          <p:nvPr/>
        </p:nvSpPr>
        <p:spPr>
          <a:xfrm>
            <a:off x="1208831" y="609600"/>
            <a:ext cx="10524382" cy="3170099"/>
          </a:xfrm>
          <a:prstGeom prst="rect">
            <a:avLst/>
          </a:prstGeom>
          <a:noFill/>
        </p:spPr>
        <p:txBody>
          <a:bodyPr wrap="square">
            <a:spAutoFit/>
          </a:bodyPr>
          <a:lstStyle/>
          <a:p>
            <a:r>
              <a:rPr lang="en-IN" sz="2000" dirty="0"/>
              <a:t>The JDBC API provides the following interfaces and classes −</a:t>
            </a:r>
          </a:p>
          <a:p>
            <a:endParaRPr lang="en-IN" sz="2000" dirty="0"/>
          </a:p>
          <a:p>
            <a:r>
              <a:rPr lang="en-IN" sz="2000" b="1" dirty="0" err="1">
                <a:solidFill>
                  <a:schemeClr val="accent1"/>
                </a:solidFill>
              </a:rPr>
              <a:t>DriverManager</a:t>
            </a:r>
            <a:r>
              <a:rPr lang="en-IN" sz="2000" dirty="0"/>
              <a:t> − This class manages a list of database drivers. Matches connection requests from the java application with the proper database driver using communication sub protocol. The first driver that recognizes a certain subprotocol under JDBC will be used to establish a database Connection.</a:t>
            </a:r>
          </a:p>
          <a:p>
            <a:endParaRPr lang="en-IN" sz="2000" dirty="0"/>
          </a:p>
          <a:p>
            <a:r>
              <a:rPr lang="en-IN" sz="2000" b="1" dirty="0">
                <a:solidFill>
                  <a:schemeClr val="accent1"/>
                </a:solidFill>
              </a:rPr>
              <a:t>Driver</a:t>
            </a:r>
            <a:r>
              <a:rPr lang="en-IN" sz="2000" dirty="0"/>
              <a:t> − This interface handles the communications with the database server. You will interact directly with Driver objects very rarely. Instead, you use </a:t>
            </a:r>
            <a:r>
              <a:rPr lang="en-IN" sz="2000" dirty="0" err="1"/>
              <a:t>DriverManager</a:t>
            </a:r>
            <a:r>
              <a:rPr lang="en-IN" sz="2000" dirty="0"/>
              <a:t> objects, which manages objects of this type. It also abstracts the details associated with working with Driver objects.</a:t>
            </a:r>
          </a:p>
        </p:txBody>
      </p:sp>
      <p:graphicFrame>
        <p:nvGraphicFramePr>
          <p:cNvPr id="6" name="Table 5">
            <a:extLst>
              <a:ext uri="{FF2B5EF4-FFF2-40B4-BE49-F238E27FC236}">
                <a16:creationId xmlns:a16="http://schemas.microsoft.com/office/drawing/2014/main" id="{6CAACBE0-7300-F57A-287F-076A78FB77C6}"/>
              </a:ext>
            </a:extLst>
          </p:cNvPr>
          <p:cNvGraphicFramePr>
            <a:graphicFrameLocks noGrp="1"/>
          </p:cNvGraphicFramePr>
          <p:nvPr>
            <p:extLst>
              <p:ext uri="{D42A27DB-BD31-4B8C-83A1-F6EECF244321}">
                <p14:modId xmlns:p14="http://schemas.microsoft.com/office/powerpoint/2010/main" val="2547244784"/>
              </p:ext>
            </p:extLst>
          </p:nvPr>
        </p:nvGraphicFramePr>
        <p:xfrm>
          <a:off x="549889" y="3962400"/>
          <a:ext cx="11201401" cy="2895600"/>
        </p:xfrm>
        <a:graphic>
          <a:graphicData uri="http://schemas.openxmlformats.org/drawingml/2006/table">
            <a:tbl>
              <a:tblPr/>
              <a:tblGrid>
                <a:gridCol w="1310481">
                  <a:extLst>
                    <a:ext uri="{9D8B030D-6E8A-4147-A177-3AD203B41FA5}">
                      <a16:colId xmlns:a16="http://schemas.microsoft.com/office/drawing/2014/main" val="421671091"/>
                    </a:ext>
                  </a:extLst>
                </a:gridCol>
                <a:gridCol w="4285350">
                  <a:extLst>
                    <a:ext uri="{9D8B030D-6E8A-4147-A177-3AD203B41FA5}">
                      <a16:colId xmlns:a16="http://schemas.microsoft.com/office/drawing/2014/main" val="2944103597"/>
                    </a:ext>
                  </a:extLst>
                </a:gridCol>
                <a:gridCol w="5605570">
                  <a:extLst>
                    <a:ext uri="{9D8B030D-6E8A-4147-A177-3AD203B41FA5}">
                      <a16:colId xmlns:a16="http://schemas.microsoft.com/office/drawing/2014/main" val="1698302880"/>
                    </a:ext>
                  </a:extLst>
                </a:gridCol>
              </a:tblGrid>
              <a:tr h="0">
                <a:tc>
                  <a:txBody>
                    <a:bodyPr/>
                    <a:lstStyle/>
                    <a:p>
                      <a:pPr algn="l" fontAlgn="t"/>
                      <a:r>
                        <a:rPr lang="en-IN" sz="2000">
                          <a:solidFill>
                            <a:schemeClr val="bg1"/>
                          </a:solidFill>
                          <a:effectLst/>
                        </a:rPr>
                        <a:t>RDBMS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solidFill>
                  </a:tcPr>
                </a:tc>
                <a:tc>
                  <a:txBody>
                    <a:bodyPr/>
                    <a:lstStyle/>
                    <a:p>
                      <a:pPr algn="l" fontAlgn="t"/>
                      <a:r>
                        <a:rPr lang="en-IN" sz="2000">
                          <a:solidFill>
                            <a:schemeClr val="bg1"/>
                          </a:solidFill>
                          <a:effectLst/>
                        </a:rPr>
                        <a:t>JDBC driver 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solidFill>
                  </a:tcPr>
                </a:tc>
                <a:tc>
                  <a:txBody>
                    <a:bodyPr/>
                    <a:lstStyle/>
                    <a:p>
                      <a:pPr algn="l" fontAlgn="t"/>
                      <a:r>
                        <a:rPr lang="en-IN" sz="2000" dirty="0">
                          <a:solidFill>
                            <a:schemeClr val="bg1"/>
                          </a:solidFill>
                          <a:effectLst/>
                        </a:rPr>
                        <a:t>URL format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810800226"/>
                  </a:ext>
                </a:extLst>
              </a:tr>
              <a:tr h="0">
                <a:tc>
                  <a:txBody>
                    <a:bodyPr/>
                    <a:lstStyle/>
                    <a:p>
                      <a:pPr fontAlgn="t"/>
                      <a:r>
                        <a:rPr lang="en-IN" sz="2000">
                          <a:effectLst/>
                        </a:rPr>
                        <a:t>MySQL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com.mysql.jdbc.Driver</a:t>
                      </a:r>
                      <a:endParaRPr lang="en-IN" sz="20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a:effectLst/>
                        </a:rPr>
                        <a:t>jdbc:mysql://</a:t>
                      </a:r>
                      <a:r>
                        <a:rPr lang="en-IN" sz="2000">
                          <a:effectLst/>
                        </a:rPr>
                        <a:t>hostname/ databaseName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63137357"/>
                  </a:ext>
                </a:extLst>
              </a:tr>
              <a:tr h="0">
                <a:tc>
                  <a:txBody>
                    <a:bodyPr/>
                    <a:lstStyle/>
                    <a:p>
                      <a:pPr fontAlgn="t"/>
                      <a:r>
                        <a:rPr lang="en-IN" sz="2000">
                          <a:effectLst/>
                        </a:rPr>
                        <a:t>ORACLE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dirty="0" err="1">
                          <a:effectLst/>
                        </a:rPr>
                        <a:t>oracle.jdbc.driver.OracleDriver</a:t>
                      </a:r>
                      <a:endParaRPr lang="en-IN" sz="20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dirty="0" err="1">
                          <a:effectLst/>
                        </a:rPr>
                        <a:t>jdbc:oracle:thin</a:t>
                      </a:r>
                      <a:r>
                        <a:rPr lang="en-IN" sz="2000" b="1" dirty="0">
                          <a:effectLst/>
                        </a:rPr>
                        <a:t>:@</a:t>
                      </a:r>
                      <a:r>
                        <a:rPr lang="en-IN" sz="2000" dirty="0" err="1">
                          <a:effectLst/>
                        </a:rPr>
                        <a:t>hostname:port</a:t>
                      </a:r>
                      <a:r>
                        <a:rPr lang="en-IN" sz="2000" dirty="0">
                          <a:effectLst/>
                        </a:rPr>
                        <a:t> </a:t>
                      </a:r>
                      <a:r>
                        <a:rPr lang="en-IN" sz="2000" dirty="0" err="1">
                          <a:effectLst/>
                        </a:rPr>
                        <a:t>Number:databaseName</a:t>
                      </a:r>
                      <a:endParaRPr lang="en-IN" sz="20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81793786"/>
                  </a:ext>
                </a:extLst>
              </a:tr>
              <a:tr h="0">
                <a:tc>
                  <a:txBody>
                    <a:bodyPr/>
                    <a:lstStyle/>
                    <a:p>
                      <a:pPr fontAlgn="t"/>
                      <a:r>
                        <a:rPr lang="en-IN" sz="2000">
                          <a:effectLst/>
                        </a:rPr>
                        <a:t>DB2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COM.ibm.db2.jdbc.net.DB2Driver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a:effectLst/>
                        </a:rPr>
                        <a:t>jdbc:db2:</a:t>
                      </a:r>
                      <a:r>
                        <a:rPr lang="en-IN" sz="2000">
                          <a:effectLst/>
                        </a:rPr>
                        <a:t>hostname:port Number/databaseName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24166631"/>
                  </a:ext>
                </a:extLst>
              </a:tr>
              <a:tr h="0">
                <a:tc>
                  <a:txBody>
                    <a:bodyPr/>
                    <a:lstStyle/>
                    <a:p>
                      <a:pPr fontAlgn="t"/>
                      <a:r>
                        <a:rPr lang="en-IN" sz="2000">
                          <a:effectLst/>
                        </a:rPr>
                        <a:t>Sybase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a:effectLst/>
                        </a:rPr>
                        <a:t>com.sybase.jdbc.SybDriver</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2000" b="1" dirty="0" err="1">
                          <a:effectLst/>
                        </a:rPr>
                        <a:t>jdbc:sybase:Tds:</a:t>
                      </a:r>
                      <a:r>
                        <a:rPr lang="en-IN" sz="2000" dirty="0" err="1">
                          <a:effectLst/>
                        </a:rPr>
                        <a:t>hostname</a:t>
                      </a:r>
                      <a:r>
                        <a:rPr lang="en-IN" sz="2000" dirty="0">
                          <a:effectLst/>
                        </a:rPr>
                        <a:t>: port Number/</a:t>
                      </a:r>
                      <a:r>
                        <a:rPr lang="en-IN" sz="2000" dirty="0" err="1">
                          <a:effectLst/>
                        </a:rPr>
                        <a:t>databaseName</a:t>
                      </a:r>
                      <a:endParaRPr lang="en-IN" sz="2000" dirty="0">
                        <a:effectLst/>
                      </a:endParaRP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22621216"/>
                  </a:ext>
                </a:extLst>
              </a:tr>
            </a:tbl>
          </a:graphicData>
        </a:graphic>
      </p:graphicFrame>
    </p:spTree>
    <p:extLst>
      <p:ext uri="{BB962C8B-B14F-4D97-AF65-F5344CB8AC3E}">
        <p14:creationId xmlns:p14="http://schemas.microsoft.com/office/powerpoint/2010/main" val="111716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JDBC Components     </a:t>
            </a:r>
          </a:p>
        </p:txBody>
      </p:sp>
      <p:sp>
        <p:nvSpPr>
          <p:cNvPr id="5" name="TextBox 4">
            <a:extLst>
              <a:ext uri="{FF2B5EF4-FFF2-40B4-BE49-F238E27FC236}">
                <a16:creationId xmlns:a16="http://schemas.microsoft.com/office/drawing/2014/main" id="{0DC3317F-ABEF-2E87-BB1F-78244F3B9CDD}"/>
              </a:ext>
            </a:extLst>
          </p:cNvPr>
          <p:cNvSpPr txBox="1"/>
          <p:nvPr/>
        </p:nvSpPr>
        <p:spPr>
          <a:xfrm>
            <a:off x="604414" y="1295400"/>
            <a:ext cx="10979995" cy="2246769"/>
          </a:xfrm>
          <a:prstGeom prst="rect">
            <a:avLst/>
          </a:prstGeom>
          <a:noFill/>
        </p:spPr>
        <p:txBody>
          <a:bodyPr wrap="square">
            <a:spAutoFit/>
          </a:bodyPr>
          <a:lstStyle/>
          <a:p>
            <a:r>
              <a:rPr lang="en-IN" sz="2000" b="1" dirty="0">
                <a:solidFill>
                  <a:schemeClr val="accent1"/>
                </a:solidFill>
              </a:rPr>
              <a:t>Connection</a:t>
            </a:r>
            <a:r>
              <a:rPr lang="en-IN" sz="2000" dirty="0"/>
              <a:t> − This interface with all methods for contacting a database. The connection object represents communication context, i.e., all communication with database is through connection object only.</a:t>
            </a:r>
          </a:p>
          <a:p>
            <a:r>
              <a:rPr lang="en-GB" sz="2000" dirty="0">
                <a:solidFill>
                  <a:schemeClr val="accent2"/>
                </a:solidFill>
              </a:rPr>
              <a:t>Connection conn = </a:t>
            </a:r>
            <a:r>
              <a:rPr lang="en-GB" sz="2000" dirty="0" err="1">
                <a:solidFill>
                  <a:schemeClr val="accent2"/>
                </a:solidFill>
              </a:rPr>
              <a:t>DriverManager.getConnection</a:t>
            </a:r>
            <a:r>
              <a:rPr lang="en-GB" sz="2000" dirty="0">
                <a:solidFill>
                  <a:schemeClr val="accent2"/>
                </a:solidFill>
              </a:rPr>
              <a:t>(URL)</a:t>
            </a:r>
            <a:endParaRPr lang="en-IN" sz="2000" dirty="0">
              <a:solidFill>
                <a:schemeClr val="accent2"/>
              </a:solidFill>
            </a:endParaRPr>
          </a:p>
          <a:p>
            <a:endParaRPr lang="en-IN" sz="2000" b="1" dirty="0">
              <a:solidFill>
                <a:schemeClr val="accent1"/>
              </a:solidFill>
            </a:endParaRPr>
          </a:p>
          <a:p>
            <a:r>
              <a:rPr lang="en-IN" sz="2000" b="1" dirty="0">
                <a:solidFill>
                  <a:schemeClr val="accent1"/>
                </a:solidFill>
              </a:rPr>
              <a:t>Statement</a:t>
            </a:r>
            <a:r>
              <a:rPr lang="en-IN" sz="2000" dirty="0"/>
              <a:t> − You use objects created from this interface to submit the SQL statements to the database. Some derived interfaces accept parameters in addition to executing stored procedures.</a:t>
            </a:r>
          </a:p>
        </p:txBody>
      </p:sp>
      <p:graphicFrame>
        <p:nvGraphicFramePr>
          <p:cNvPr id="2" name="Table 1">
            <a:extLst>
              <a:ext uri="{FF2B5EF4-FFF2-40B4-BE49-F238E27FC236}">
                <a16:creationId xmlns:a16="http://schemas.microsoft.com/office/drawing/2014/main" id="{C96C296A-46B8-2C36-FC9E-12B61A107439}"/>
              </a:ext>
            </a:extLst>
          </p:cNvPr>
          <p:cNvGraphicFramePr>
            <a:graphicFrameLocks noGrp="1"/>
          </p:cNvGraphicFramePr>
          <p:nvPr>
            <p:extLst>
              <p:ext uri="{D42A27DB-BD31-4B8C-83A1-F6EECF244321}">
                <p14:modId xmlns:p14="http://schemas.microsoft.com/office/powerpoint/2010/main" val="3276086394"/>
              </p:ext>
            </p:extLst>
          </p:nvPr>
        </p:nvGraphicFramePr>
        <p:xfrm>
          <a:off x="570871" y="3733800"/>
          <a:ext cx="10979995" cy="2941112"/>
        </p:xfrm>
        <a:graphic>
          <a:graphicData uri="http://schemas.openxmlformats.org/drawingml/2006/table">
            <a:tbl>
              <a:tblPr/>
              <a:tblGrid>
                <a:gridCol w="2403698">
                  <a:extLst>
                    <a:ext uri="{9D8B030D-6E8A-4147-A177-3AD203B41FA5}">
                      <a16:colId xmlns:a16="http://schemas.microsoft.com/office/drawing/2014/main" val="1406607227"/>
                    </a:ext>
                  </a:extLst>
                </a:gridCol>
                <a:gridCol w="8576297">
                  <a:extLst>
                    <a:ext uri="{9D8B030D-6E8A-4147-A177-3AD203B41FA5}">
                      <a16:colId xmlns:a16="http://schemas.microsoft.com/office/drawing/2014/main" val="2029958586"/>
                    </a:ext>
                  </a:extLst>
                </a:gridCol>
              </a:tblGrid>
              <a:tr h="373414">
                <a:tc>
                  <a:txBody>
                    <a:bodyPr/>
                    <a:lstStyle/>
                    <a:p>
                      <a:pPr algn="l" fontAlgn="t"/>
                      <a:r>
                        <a:rPr lang="en-IN" sz="1800">
                          <a:solidFill>
                            <a:schemeClr val="bg1"/>
                          </a:solidFill>
                          <a:effectLst/>
                        </a:rPr>
                        <a:t>Interfaces</a:t>
                      </a:r>
                    </a:p>
                  </a:txBody>
                  <a:tcPr marL="64943" marR="64943" marT="64943" marB="649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solidFill>
                  </a:tcPr>
                </a:tc>
                <a:tc>
                  <a:txBody>
                    <a:bodyPr/>
                    <a:lstStyle/>
                    <a:p>
                      <a:pPr algn="l" fontAlgn="t"/>
                      <a:r>
                        <a:rPr lang="en-IN" sz="1800" dirty="0">
                          <a:solidFill>
                            <a:schemeClr val="bg1"/>
                          </a:solidFill>
                          <a:effectLst/>
                        </a:rPr>
                        <a:t>Recommended Use</a:t>
                      </a:r>
                    </a:p>
                  </a:txBody>
                  <a:tcPr marL="64943" marR="64943" marT="64943" marB="649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chemeClr val="accent1"/>
                    </a:solidFill>
                  </a:tcPr>
                </a:tc>
                <a:extLst>
                  <a:ext uri="{0D108BD9-81ED-4DB2-BD59-A6C34878D82A}">
                    <a16:rowId xmlns:a16="http://schemas.microsoft.com/office/drawing/2014/main" val="1097873708"/>
                  </a:ext>
                </a:extLst>
              </a:tr>
              <a:tr h="880259">
                <a:tc>
                  <a:txBody>
                    <a:bodyPr/>
                    <a:lstStyle/>
                    <a:p>
                      <a:pPr fontAlgn="t"/>
                      <a:r>
                        <a:rPr lang="en-IN" sz="1800">
                          <a:effectLst/>
                        </a:rPr>
                        <a:t>Statement</a:t>
                      </a:r>
                    </a:p>
                  </a:txBody>
                  <a:tcPr marL="64943" marR="64943" marT="64943" marB="649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rPr>
                        <a:t>Use this for general-purpose access to your database. Useful when you are using static SQL statements at runtime. The Statement interface cannot accept parameters.</a:t>
                      </a:r>
                    </a:p>
                  </a:txBody>
                  <a:tcPr marL="64943" marR="64943" marT="64943" marB="649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94845412"/>
                  </a:ext>
                </a:extLst>
              </a:tr>
              <a:tr h="626837">
                <a:tc>
                  <a:txBody>
                    <a:bodyPr/>
                    <a:lstStyle/>
                    <a:p>
                      <a:pPr fontAlgn="t"/>
                      <a:r>
                        <a:rPr lang="en-IN" sz="1800">
                          <a:effectLst/>
                        </a:rPr>
                        <a:t>PreparedStatement</a:t>
                      </a:r>
                    </a:p>
                  </a:txBody>
                  <a:tcPr marL="64943" marR="64943" marT="64943" marB="649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a:effectLst/>
                        </a:rPr>
                        <a:t>Use this when you plan to use the SQL statements many times. The PreparedStatement interface accepts input parameters at runtime.</a:t>
                      </a:r>
                    </a:p>
                  </a:txBody>
                  <a:tcPr marL="64943" marR="64943" marT="64943" marB="649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299464041"/>
                  </a:ext>
                </a:extLst>
              </a:tr>
              <a:tr h="978121">
                <a:tc>
                  <a:txBody>
                    <a:bodyPr/>
                    <a:lstStyle/>
                    <a:p>
                      <a:pPr fontAlgn="t"/>
                      <a:r>
                        <a:rPr lang="en-IN" sz="1800">
                          <a:effectLst/>
                        </a:rPr>
                        <a:t>CallableStatement</a:t>
                      </a:r>
                    </a:p>
                  </a:txBody>
                  <a:tcPr marL="64943" marR="64943" marT="64943" marB="649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GB" sz="1800" dirty="0">
                          <a:effectLst/>
                        </a:rPr>
                        <a:t>Use this when you want to access the database stored procedures. The </a:t>
                      </a:r>
                      <a:r>
                        <a:rPr lang="en-GB" sz="1800" dirty="0" err="1">
                          <a:effectLst/>
                        </a:rPr>
                        <a:t>CallableStatement</a:t>
                      </a:r>
                      <a:r>
                        <a:rPr lang="en-GB" sz="1800" dirty="0">
                          <a:effectLst/>
                        </a:rPr>
                        <a:t> interface can also accept runtime input parameters.</a:t>
                      </a:r>
                    </a:p>
                  </a:txBody>
                  <a:tcPr marL="64943" marR="64943" marT="64943" marB="649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3338681"/>
                  </a:ext>
                </a:extLst>
              </a:tr>
            </a:tbl>
          </a:graphicData>
        </a:graphic>
      </p:graphicFrame>
    </p:spTree>
    <p:extLst>
      <p:ext uri="{BB962C8B-B14F-4D97-AF65-F5344CB8AC3E}">
        <p14:creationId xmlns:p14="http://schemas.microsoft.com/office/powerpoint/2010/main" val="3890972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68" y="-76200"/>
            <a:ext cx="9483750" cy="762000"/>
          </a:xfrm>
          <a:prstGeom prst="rect">
            <a:avLst/>
          </a:prstGeom>
        </p:spPr>
        <p:txBody>
          <a:bodyPr vert="horz" lIns="121899" tIns="60949" rIns="121899" bIns="60949" rtlCol="0" anchor="b">
            <a:noAutofit/>
          </a:bodyPr>
          <a:lstStyle/>
          <a:p>
            <a:pPr defTabSz="914400"/>
            <a:r>
              <a:rPr lang="en-US" sz="4000" b="1" dirty="0">
                <a:solidFill>
                  <a:schemeClr val="dk1"/>
                </a:solidFill>
              </a:rPr>
              <a:t>JDBC Components     </a:t>
            </a:r>
          </a:p>
        </p:txBody>
      </p:sp>
      <p:sp>
        <p:nvSpPr>
          <p:cNvPr id="5" name="TextBox 4">
            <a:extLst>
              <a:ext uri="{FF2B5EF4-FFF2-40B4-BE49-F238E27FC236}">
                <a16:creationId xmlns:a16="http://schemas.microsoft.com/office/drawing/2014/main" id="{0DC3317F-ABEF-2E87-BB1F-78244F3B9CDD}"/>
              </a:ext>
            </a:extLst>
          </p:cNvPr>
          <p:cNvSpPr txBox="1"/>
          <p:nvPr/>
        </p:nvSpPr>
        <p:spPr>
          <a:xfrm>
            <a:off x="604414" y="1865055"/>
            <a:ext cx="10979995" cy="2554545"/>
          </a:xfrm>
          <a:prstGeom prst="rect">
            <a:avLst/>
          </a:prstGeom>
          <a:noFill/>
        </p:spPr>
        <p:txBody>
          <a:bodyPr wrap="square">
            <a:spAutoFit/>
          </a:bodyPr>
          <a:lstStyle/>
          <a:p>
            <a:r>
              <a:rPr lang="en-IN" sz="2000" b="1" dirty="0" err="1">
                <a:solidFill>
                  <a:schemeClr val="accent1"/>
                </a:solidFill>
              </a:rPr>
              <a:t>ResultSet</a:t>
            </a:r>
            <a:r>
              <a:rPr lang="en-IN" sz="2000" dirty="0"/>
              <a:t> − These objects hold data retrieved from a database after you execute an SQL query using Statement objects. It acts as an iterator to allow you to move through its data.</a:t>
            </a:r>
          </a:p>
          <a:p>
            <a:r>
              <a:rPr lang="en-GB" sz="2000" dirty="0"/>
              <a:t>The object of </a:t>
            </a:r>
            <a:r>
              <a:rPr lang="en-GB" sz="2000" dirty="0" err="1"/>
              <a:t>ResultSet</a:t>
            </a:r>
            <a:r>
              <a:rPr lang="en-GB" sz="2000" dirty="0"/>
              <a:t> maintains a cursor pointing to a row of a table. Initially, cursor points to before the first row.</a:t>
            </a:r>
          </a:p>
          <a:p>
            <a:endParaRPr lang="en-GB" sz="2000" dirty="0"/>
          </a:p>
          <a:p>
            <a:endParaRPr lang="en-IN" sz="2000" dirty="0"/>
          </a:p>
          <a:p>
            <a:endParaRPr lang="en-IN" sz="2000" dirty="0"/>
          </a:p>
          <a:p>
            <a:r>
              <a:rPr lang="en-IN" sz="2000" b="1" dirty="0" err="1">
                <a:solidFill>
                  <a:schemeClr val="accent1"/>
                </a:solidFill>
              </a:rPr>
              <a:t>SQLException</a:t>
            </a:r>
            <a:r>
              <a:rPr lang="en-IN" sz="2000" dirty="0"/>
              <a:t> − This class handles any errors that occur in a database application.</a:t>
            </a:r>
          </a:p>
        </p:txBody>
      </p:sp>
    </p:spTree>
    <p:extLst>
      <p:ext uri="{BB962C8B-B14F-4D97-AF65-F5344CB8AC3E}">
        <p14:creationId xmlns:p14="http://schemas.microsoft.com/office/powerpoint/2010/main" val="1118732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terms/"/>
    <ds:schemaRef ds:uri="http://www.w3.org/XML/1998/namespace"/>
    <ds:schemaRef ds:uri="a4f35948-e619-41b3-aa29-22878b09cfd2"/>
    <ds:schemaRef ds:uri="40262f94-9f35-4ac3-9a90-690165a166b7"/>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1918</TotalTime>
  <Words>799</Words>
  <Application>Microsoft Office PowerPoint</Application>
  <PresentationFormat>Custom</PresentationFormat>
  <Paragraphs>95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Constantia</vt:lpstr>
      <vt:lpstr>Verdana</vt:lpstr>
      <vt:lpstr>Wingdings</vt:lpstr>
      <vt:lpstr>Cooking 16x9</vt:lpstr>
      <vt:lpstr>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Windows User</dc:creator>
  <cp:lastModifiedBy>Vaibhavi Dixit</cp:lastModifiedBy>
  <cp:revision>654</cp:revision>
  <dcterms:created xsi:type="dcterms:W3CDTF">2021-12-19T05:09:16Z</dcterms:created>
  <dcterms:modified xsi:type="dcterms:W3CDTF">2023-02-12T07:59:14Z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