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5" r:id="rId6"/>
    <p:sldId id="283" r:id="rId7"/>
    <p:sldId id="278" r:id="rId8"/>
    <p:sldId id="292" r:id="rId9"/>
    <p:sldId id="295" r:id="rId10"/>
    <p:sldId id="296" r:id="rId11"/>
    <p:sldId id="297" r:id="rId12"/>
    <p:sldId id="298" r:id="rId13"/>
    <p:sldId id="299" r:id="rId14"/>
    <p:sldId id="300" r:id="rId15"/>
    <p:sldId id="301" r:id="rId16"/>
    <p:sldId id="302" r:id="rId17"/>
    <p:sldId id="303" r:id="rId18"/>
    <p:sldId id="304" r:id="rId19"/>
    <p:sldId id="305" r:id="rId20"/>
    <p:sldId id="25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492" autoAdjust="0"/>
  </p:normalViewPr>
  <p:slideViewPr>
    <p:cSldViewPr>
      <p:cViewPr>
        <p:scale>
          <a:sx n="50" d="100"/>
          <a:sy n="50" d="100"/>
        </p:scale>
        <p:origin x="1260" y="3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2/13/2023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2/13/2023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2/13/2023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2/13/2023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458011890"/>
              </p:ext>
            </p:extLst>
          </p:nvPr>
        </p:nvGraphicFramePr>
        <p:xfrm>
          <a:off x="455612" y="2514600"/>
          <a:ext cx="11041040" cy="274643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JSP?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Lifecycle of JSP</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Directory Structure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Scripting Elements </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Request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Response</a:t>
                      </a:r>
                    </a:p>
                  </a:txBody>
                  <a:tcPr anchor="ctr"/>
                </a:tc>
                <a:extLst>
                  <a:ext uri="{0D108BD9-81ED-4DB2-BD59-A6C34878D82A}">
                    <a16:rowId xmlns:a16="http://schemas.microsoft.com/office/drawing/2014/main" val="97174654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Session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JSP Directives</a:t>
                      </a:r>
                    </a:p>
                  </a:txBody>
                  <a:tcPr anchor="ctr"/>
                </a:tc>
                <a:extLst>
                  <a:ext uri="{0D108BD9-81ED-4DB2-BD59-A6C34878D82A}">
                    <a16:rowId xmlns:a16="http://schemas.microsoft.com/office/drawing/2014/main" val="33613685"/>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Response</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798512" y="1676400"/>
            <a:ext cx="10591800" cy="4154984"/>
          </a:xfrm>
          <a:prstGeom prst="rect">
            <a:avLst/>
          </a:prstGeom>
          <a:noFill/>
        </p:spPr>
        <p:txBody>
          <a:bodyPr wrap="square">
            <a:spAutoFit/>
          </a:bodyPr>
          <a:lstStyle/>
          <a:p>
            <a:r>
              <a:rPr lang="en-GB" dirty="0"/>
              <a:t>In JSP, response is an implicit object of type </a:t>
            </a:r>
            <a:r>
              <a:rPr lang="en-GB" dirty="0" err="1"/>
              <a:t>HttpServletResponse</a:t>
            </a:r>
            <a:r>
              <a:rPr lang="en-GB" dirty="0"/>
              <a:t>. The instance of </a:t>
            </a:r>
            <a:r>
              <a:rPr lang="en-GB" dirty="0" err="1"/>
              <a:t>HttpServletResponse</a:t>
            </a:r>
            <a:r>
              <a:rPr lang="en-GB" dirty="0"/>
              <a:t> is created by the web container for each </a:t>
            </a:r>
            <a:r>
              <a:rPr lang="en-GB" dirty="0" err="1"/>
              <a:t>jsp</a:t>
            </a:r>
            <a:r>
              <a:rPr lang="en-GB" dirty="0"/>
              <a:t> request.</a:t>
            </a:r>
          </a:p>
          <a:p>
            <a:endParaRPr lang="en-GB" dirty="0"/>
          </a:p>
          <a:p>
            <a:r>
              <a:rPr lang="en-GB" dirty="0"/>
              <a:t>It can be used to add or manipulate response such as redirect response to another resource, send error etc.</a:t>
            </a:r>
          </a:p>
          <a:p>
            <a:endParaRPr lang="en-GB" dirty="0"/>
          </a:p>
          <a:p>
            <a:r>
              <a:rPr lang="en-GB" b="1" dirty="0">
                <a:solidFill>
                  <a:schemeClr val="accent1">
                    <a:lumMod val="75000"/>
                  </a:schemeClr>
                </a:solidFill>
              </a:rPr>
              <a:t>Example:</a:t>
            </a:r>
          </a:p>
          <a:p>
            <a:endParaRPr lang="en-GB" b="1" dirty="0">
              <a:solidFill>
                <a:schemeClr val="accent1">
                  <a:lumMod val="75000"/>
                </a:schemeClr>
              </a:solidFill>
            </a:endParaRPr>
          </a:p>
          <a:p>
            <a:r>
              <a:rPr lang="en-GB" dirty="0"/>
              <a:t>&lt;%   </a:t>
            </a:r>
          </a:p>
          <a:p>
            <a:r>
              <a:rPr lang="en-GB" dirty="0" err="1"/>
              <a:t>response.sendRedirect</a:t>
            </a:r>
            <a:r>
              <a:rPr lang="en-GB" dirty="0"/>
              <a:t>("http://www.google.com");  </a:t>
            </a:r>
          </a:p>
          <a:p>
            <a:r>
              <a:rPr lang="en-GB" dirty="0"/>
              <a:t>%&gt; </a:t>
            </a:r>
            <a:endParaRPr lang="en-IN" dirty="0"/>
          </a:p>
        </p:txBody>
      </p:sp>
    </p:spTree>
    <p:extLst>
      <p:ext uri="{BB962C8B-B14F-4D97-AF65-F5344CB8AC3E}">
        <p14:creationId xmlns:p14="http://schemas.microsoft.com/office/powerpoint/2010/main" val="3119954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Session</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1065212" y="716340"/>
            <a:ext cx="10591800" cy="1569660"/>
          </a:xfrm>
          <a:prstGeom prst="rect">
            <a:avLst/>
          </a:prstGeom>
          <a:noFill/>
        </p:spPr>
        <p:txBody>
          <a:bodyPr wrap="square">
            <a:spAutoFit/>
          </a:bodyPr>
          <a:lstStyle/>
          <a:p>
            <a:r>
              <a:rPr lang="en-GB" dirty="0"/>
              <a:t>In JSP, session is an implicit object of type </a:t>
            </a:r>
            <a:r>
              <a:rPr lang="en-GB" dirty="0" err="1"/>
              <a:t>HttpSession</a:t>
            </a:r>
            <a:r>
              <a:rPr lang="en-GB" dirty="0"/>
              <a:t>. The Java developer can use this object to set, get or remove attribute or to get session information.</a:t>
            </a:r>
          </a:p>
          <a:p>
            <a:endParaRPr lang="en-GB" dirty="0"/>
          </a:p>
          <a:p>
            <a:r>
              <a:rPr lang="en-GB" b="1" dirty="0">
                <a:solidFill>
                  <a:schemeClr val="accent1">
                    <a:lumMod val="75000"/>
                  </a:schemeClr>
                </a:solidFill>
              </a:rPr>
              <a:t>Example:</a:t>
            </a:r>
          </a:p>
        </p:txBody>
      </p:sp>
      <p:sp>
        <p:nvSpPr>
          <p:cNvPr id="6" name="TextBox 5">
            <a:extLst>
              <a:ext uri="{FF2B5EF4-FFF2-40B4-BE49-F238E27FC236}">
                <a16:creationId xmlns:a16="http://schemas.microsoft.com/office/drawing/2014/main" id="{5D1E1E51-0A5D-04E8-A6E9-3103963E4ADA}"/>
              </a:ext>
            </a:extLst>
          </p:cNvPr>
          <p:cNvSpPr txBox="1"/>
          <p:nvPr/>
        </p:nvSpPr>
        <p:spPr>
          <a:xfrm>
            <a:off x="531812" y="2586603"/>
            <a:ext cx="5334000"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b="1" dirty="0" err="1">
                <a:solidFill>
                  <a:schemeClr val="accent1"/>
                </a:solidFill>
              </a:rPr>
              <a:t>welcome.jsp</a:t>
            </a:r>
            <a:endParaRPr lang="en-IN" sz="2000" b="1" dirty="0">
              <a:solidFill>
                <a:schemeClr val="accent1"/>
              </a:solidFill>
            </a:endParaRPr>
          </a:p>
          <a:p>
            <a:endParaRPr lang="en-IN" sz="2000" b="1" dirty="0">
              <a:solidFill>
                <a:schemeClr val="accent1"/>
              </a:solidFill>
            </a:endParaRPr>
          </a:p>
          <a:p>
            <a:r>
              <a:rPr lang="en-IN" sz="2000" dirty="0"/>
              <a:t>&lt;html&gt;  </a:t>
            </a:r>
          </a:p>
          <a:p>
            <a:r>
              <a:rPr lang="en-IN" sz="2000" dirty="0"/>
              <a:t>&lt;body&gt;  </a:t>
            </a:r>
          </a:p>
          <a:p>
            <a:r>
              <a:rPr lang="en-IN" sz="2000" dirty="0"/>
              <a:t>&lt;%   </a:t>
            </a:r>
          </a:p>
          <a:p>
            <a:r>
              <a:rPr lang="en-IN" sz="2000" dirty="0"/>
              <a:t>String name=</a:t>
            </a:r>
            <a:r>
              <a:rPr lang="en-IN" sz="2000" dirty="0" err="1"/>
              <a:t>request.getParameter</a:t>
            </a:r>
            <a:r>
              <a:rPr lang="en-IN" sz="2000" dirty="0"/>
              <a:t>("</a:t>
            </a:r>
            <a:r>
              <a:rPr lang="en-IN" sz="2000" dirty="0" err="1"/>
              <a:t>uname</a:t>
            </a:r>
            <a:r>
              <a:rPr lang="en-IN" sz="2000" dirty="0"/>
              <a:t>");  </a:t>
            </a:r>
          </a:p>
          <a:p>
            <a:r>
              <a:rPr lang="en-IN" sz="2000" dirty="0" err="1"/>
              <a:t>out.print</a:t>
            </a:r>
            <a:r>
              <a:rPr lang="en-IN" sz="2000" dirty="0"/>
              <a:t>("Welcome "+name);   </a:t>
            </a:r>
          </a:p>
          <a:p>
            <a:r>
              <a:rPr lang="en-IN" sz="2000" dirty="0" err="1">
                <a:solidFill>
                  <a:schemeClr val="accent1"/>
                </a:solidFill>
              </a:rPr>
              <a:t>session.setAttribute</a:t>
            </a:r>
            <a:r>
              <a:rPr lang="en-IN" sz="2000" dirty="0">
                <a:solidFill>
                  <a:schemeClr val="accent1"/>
                </a:solidFill>
              </a:rPr>
              <a:t>("</a:t>
            </a:r>
            <a:r>
              <a:rPr lang="en-IN" sz="2000" dirty="0" err="1">
                <a:solidFill>
                  <a:schemeClr val="accent1"/>
                </a:solidFill>
              </a:rPr>
              <a:t>user",name</a:t>
            </a:r>
            <a:r>
              <a:rPr lang="en-IN" sz="2000" dirty="0">
                <a:solidFill>
                  <a:schemeClr val="accent1"/>
                </a:solidFill>
              </a:rPr>
              <a:t>);  </a:t>
            </a:r>
          </a:p>
          <a:p>
            <a:r>
              <a:rPr lang="en-IN" sz="2000" dirty="0"/>
              <a:t>&lt;a </a:t>
            </a:r>
            <a:r>
              <a:rPr lang="en-IN" sz="2000" dirty="0" err="1"/>
              <a:t>href</a:t>
            </a:r>
            <a:r>
              <a:rPr lang="en-IN" sz="2000" dirty="0"/>
              <a:t>="</a:t>
            </a:r>
            <a:r>
              <a:rPr lang="en-IN" sz="2000" dirty="0" err="1"/>
              <a:t>second.jsp</a:t>
            </a:r>
            <a:r>
              <a:rPr lang="en-IN" sz="2000" dirty="0"/>
              <a:t>"&gt;second </a:t>
            </a:r>
            <a:r>
              <a:rPr lang="en-IN" sz="2000" dirty="0" err="1"/>
              <a:t>jsp</a:t>
            </a:r>
            <a:r>
              <a:rPr lang="en-IN" sz="2000" dirty="0"/>
              <a:t> page&lt;/a&gt;  </a:t>
            </a:r>
          </a:p>
          <a:p>
            <a:r>
              <a:rPr lang="en-IN" sz="2000" dirty="0"/>
              <a:t>%&gt;  </a:t>
            </a:r>
          </a:p>
          <a:p>
            <a:r>
              <a:rPr lang="en-IN" sz="2000" dirty="0"/>
              <a:t>&lt;/body&gt;  </a:t>
            </a:r>
          </a:p>
          <a:p>
            <a:r>
              <a:rPr lang="en-IN" sz="2000" dirty="0"/>
              <a:t>&lt;/html&gt; </a:t>
            </a:r>
          </a:p>
        </p:txBody>
      </p:sp>
      <p:sp>
        <p:nvSpPr>
          <p:cNvPr id="7" name="TextBox 6">
            <a:extLst>
              <a:ext uri="{FF2B5EF4-FFF2-40B4-BE49-F238E27FC236}">
                <a16:creationId xmlns:a16="http://schemas.microsoft.com/office/drawing/2014/main" id="{F458AF15-7CDE-77B9-FBA7-427BB80BF05A}"/>
              </a:ext>
            </a:extLst>
          </p:cNvPr>
          <p:cNvSpPr txBox="1"/>
          <p:nvPr/>
        </p:nvSpPr>
        <p:spPr>
          <a:xfrm>
            <a:off x="6188074" y="2362200"/>
            <a:ext cx="5621338"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b="1" dirty="0" err="1">
                <a:solidFill>
                  <a:schemeClr val="accent1"/>
                </a:solidFill>
              </a:rPr>
              <a:t>second.jsp</a:t>
            </a:r>
            <a:endParaRPr lang="en-IN" sz="2000" b="1" dirty="0">
              <a:solidFill>
                <a:schemeClr val="accent1"/>
              </a:solidFill>
            </a:endParaRPr>
          </a:p>
          <a:p>
            <a:endParaRPr lang="en-IN" sz="2000" b="1" dirty="0">
              <a:solidFill>
                <a:schemeClr val="accent1"/>
              </a:solidFill>
            </a:endParaRPr>
          </a:p>
          <a:p>
            <a:r>
              <a:rPr lang="en-GB" sz="2000" dirty="0"/>
              <a:t>&lt;html&gt;  </a:t>
            </a:r>
          </a:p>
          <a:p>
            <a:r>
              <a:rPr lang="en-GB" sz="2000" dirty="0"/>
              <a:t>&lt;body&gt;  </a:t>
            </a:r>
          </a:p>
          <a:p>
            <a:r>
              <a:rPr lang="en-GB" sz="2000" dirty="0"/>
              <a:t>&lt;%   </a:t>
            </a:r>
          </a:p>
          <a:p>
            <a:r>
              <a:rPr lang="en-GB" sz="2000" dirty="0"/>
              <a:t>  </a:t>
            </a:r>
          </a:p>
          <a:p>
            <a:r>
              <a:rPr lang="en-GB" sz="2000" dirty="0">
                <a:solidFill>
                  <a:schemeClr val="accent1"/>
                </a:solidFill>
              </a:rPr>
              <a:t>String name=(String)</a:t>
            </a:r>
            <a:r>
              <a:rPr lang="en-GB" sz="2000" dirty="0" err="1">
                <a:solidFill>
                  <a:schemeClr val="accent1"/>
                </a:solidFill>
              </a:rPr>
              <a:t>session.getAttribute</a:t>
            </a:r>
            <a:r>
              <a:rPr lang="en-GB" sz="2000" dirty="0">
                <a:solidFill>
                  <a:schemeClr val="accent1"/>
                </a:solidFill>
              </a:rPr>
              <a:t>("user");  </a:t>
            </a:r>
          </a:p>
          <a:p>
            <a:r>
              <a:rPr lang="en-GB" sz="2000" dirty="0" err="1"/>
              <a:t>out.print</a:t>
            </a:r>
            <a:r>
              <a:rPr lang="en-GB" sz="2000" dirty="0"/>
              <a:t>("Hello "+name);  </a:t>
            </a:r>
          </a:p>
          <a:p>
            <a:r>
              <a:rPr lang="en-GB" sz="2000" dirty="0"/>
              <a:t>  </a:t>
            </a:r>
          </a:p>
          <a:p>
            <a:r>
              <a:rPr lang="en-GB" sz="2000" dirty="0"/>
              <a:t>%&gt;  </a:t>
            </a:r>
          </a:p>
          <a:p>
            <a:r>
              <a:rPr lang="en-GB" sz="2000" dirty="0"/>
              <a:t>&lt;/body&gt;  </a:t>
            </a:r>
          </a:p>
          <a:p>
            <a:r>
              <a:rPr lang="en-GB" sz="2000" dirty="0"/>
              <a:t>&lt;/html&gt; </a:t>
            </a:r>
            <a:endParaRPr lang="en-IN" sz="2000" dirty="0"/>
          </a:p>
        </p:txBody>
      </p:sp>
    </p:spTree>
    <p:extLst>
      <p:ext uri="{BB962C8B-B14F-4D97-AF65-F5344CB8AC3E}">
        <p14:creationId xmlns:p14="http://schemas.microsoft.com/office/powerpoint/2010/main" val="3484124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a:t>
            </a:r>
            <a:r>
              <a:rPr lang="en-US" sz="4000" b="1" dirty="0" err="1">
                <a:solidFill>
                  <a:schemeClr val="dk1"/>
                </a:solidFill>
              </a:rPr>
              <a:t>PageContext</a:t>
            </a:r>
            <a:r>
              <a:rPr lang="en-US" sz="4000" b="1" dirty="0">
                <a:solidFill>
                  <a:schemeClr val="dk1"/>
                </a:solidFill>
              </a:rPr>
              <a:t> </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92074" y="1828800"/>
            <a:ext cx="5644198" cy="4524315"/>
          </a:xfrm>
          <a:prstGeom prst="rect">
            <a:avLst/>
          </a:prstGeom>
          <a:noFill/>
        </p:spPr>
        <p:txBody>
          <a:bodyPr wrap="square">
            <a:spAutoFit/>
          </a:bodyPr>
          <a:lstStyle/>
          <a:p>
            <a:r>
              <a:rPr lang="en-GB" dirty="0"/>
              <a:t>In JSP, </a:t>
            </a:r>
            <a:r>
              <a:rPr lang="en-GB" dirty="0" err="1"/>
              <a:t>pageContext</a:t>
            </a:r>
            <a:r>
              <a:rPr lang="en-GB" dirty="0"/>
              <a:t> is an implicit object of type </a:t>
            </a:r>
            <a:r>
              <a:rPr lang="en-GB" dirty="0" err="1"/>
              <a:t>PageContext</a:t>
            </a:r>
            <a:r>
              <a:rPr lang="en-GB" dirty="0"/>
              <a:t> </a:t>
            </a:r>
            <a:r>
              <a:rPr lang="en-GB" dirty="0" err="1"/>
              <a:t>class.The</a:t>
            </a:r>
            <a:r>
              <a:rPr lang="en-GB" dirty="0"/>
              <a:t> </a:t>
            </a:r>
            <a:r>
              <a:rPr lang="en-GB" dirty="0" err="1"/>
              <a:t>pageContext</a:t>
            </a:r>
            <a:r>
              <a:rPr lang="en-GB" dirty="0"/>
              <a:t> object can be used to </a:t>
            </a:r>
            <a:r>
              <a:rPr lang="en-GB" dirty="0" err="1"/>
              <a:t>set,get</a:t>
            </a:r>
            <a:r>
              <a:rPr lang="en-GB" dirty="0"/>
              <a:t> or remove attribute from one of the following scopes:</a:t>
            </a:r>
          </a:p>
          <a:p>
            <a:endParaRPr lang="en-GB" dirty="0"/>
          </a:p>
          <a:p>
            <a:pPr marL="342900" indent="-342900">
              <a:buFont typeface="Arial" panose="020B0604020202020204" pitchFamily="34" charset="0"/>
              <a:buChar char="•"/>
            </a:pPr>
            <a:r>
              <a:rPr lang="en-GB" dirty="0"/>
              <a:t>page</a:t>
            </a:r>
          </a:p>
          <a:p>
            <a:pPr marL="342900" indent="-342900">
              <a:buFont typeface="Arial" panose="020B0604020202020204" pitchFamily="34" charset="0"/>
              <a:buChar char="•"/>
            </a:pPr>
            <a:r>
              <a:rPr lang="en-GB" dirty="0"/>
              <a:t>request</a:t>
            </a:r>
          </a:p>
          <a:p>
            <a:pPr marL="342900" indent="-342900">
              <a:buFont typeface="Arial" panose="020B0604020202020204" pitchFamily="34" charset="0"/>
              <a:buChar char="•"/>
            </a:pPr>
            <a:r>
              <a:rPr lang="en-GB" dirty="0"/>
              <a:t>session</a:t>
            </a:r>
          </a:p>
          <a:p>
            <a:pPr marL="342900" indent="-342900">
              <a:buFont typeface="Arial" panose="020B0604020202020204" pitchFamily="34" charset="0"/>
              <a:buChar char="•"/>
            </a:pPr>
            <a:r>
              <a:rPr lang="en-GB" dirty="0"/>
              <a:t>Application</a:t>
            </a:r>
          </a:p>
          <a:p>
            <a:pPr marL="342900" indent="-342900">
              <a:buFont typeface="Arial" panose="020B0604020202020204" pitchFamily="34" charset="0"/>
              <a:buChar char="•"/>
            </a:pPr>
            <a:endParaRPr lang="en-GB" dirty="0"/>
          </a:p>
          <a:p>
            <a:r>
              <a:rPr lang="en-GB" dirty="0"/>
              <a:t>In JSP, page scope is the default scope.</a:t>
            </a:r>
          </a:p>
        </p:txBody>
      </p:sp>
      <p:sp>
        <p:nvSpPr>
          <p:cNvPr id="8" name="TextBox 7">
            <a:extLst>
              <a:ext uri="{FF2B5EF4-FFF2-40B4-BE49-F238E27FC236}">
                <a16:creationId xmlns:a16="http://schemas.microsoft.com/office/drawing/2014/main" id="{F0A4A88E-43AF-5361-171B-3A8B7D12140E}"/>
              </a:ext>
            </a:extLst>
          </p:cNvPr>
          <p:cNvSpPr txBox="1"/>
          <p:nvPr/>
        </p:nvSpPr>
        <p:spPr>
          <a:xfrm>
            <a:off x="5736272" y="874216"/>
            <a:ext cx="6210300"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t>&lt;html&gt;  </a:t>
            </a:r>
          </a:p>
          <a:p>
            <a:r>
              <a:rPr lang="en-IN" dirty="0"/>
              <a:t>&lt;body&gt;  </a:t>
            </a:r>
          </a:p>
          <a:p>
            <a:r>
              <a:rPr lang="en-IN" dirty="0"/>
              <a:t>&lt;%   </a:t>
            </a:r>
          </a:p>
          <a:p>
            <a:r>
              <a:rPr lang="en-IN" dirty="0"/>
              <a:t>  </a:t>
            </a:r>
          </a:p>
          <a:p>
            <a:r>
              <a:rPr lang="en-IN" dirty="0"/>
              <a:t>String name=</a:t>
            </a:r>
            <a:r>
              <a:rPr lang="en-IN" dirty="0" err="1"/>
              <a:t>request.getParameter</a:t>
            </a:r>
            <a:r>
              <a:rPr lang="en-IN" dirty="0"/>
              <a:t>("</a:t>
            </a:r>
            <a:r>
              <a:rPr lang="en-IN" dirty="0" err="1"/>
              <a:t>uname</a:t>
            </a:r>
            <a:r>
              <a:rPr lang="en-IN" dirty="0"/>
              <a:t>");  </a:t>
            </a:r>
          </a:p>
          <a:p>
            <a:r>
              <a:rPr lang="en-IN" dirty="0" err="1"/>
              <a:t>out.print</a:t>
            </a:r>
            <a:r>
              <a:rPr lang="en-IN" dirty="0"/>
              <a:t>("Welcome "+name);  </a:t>
            </a:r>
          </a:p>
          <a:p>
            <a:r>
              <a:rPr lang="en-IN" dirty="0"/>
              <a:t>  </a:t>
            </a:r>
            <a:endParaRPr lang="en-IN" dirty="0">
              <a:ln w="0"/>
              <a:solidFill>
                <a:schemeClr val="accent1"/>
              </a:solidFill>
              <a:effectLst>
                <a:outerShdw blurRad="38100" dist="25400" dir="5400000" algn="ctr" rotWithShape="0">
                  <a:srgbClr val="6E747A">
                    <a:alpha val="43000"/>
                  </a:srgbClr>
                </a:outerShdw>
              </a:effectLst>
            </a:endParaRPr>
          </a:p>
          <a:p>
            <a:r>
              <a:rPr lang="en-IN" dirty="0" err="1">
                <a:ln w="0"/>
                <a:solidFill>
                  <a:schemeClr val="accent1"/>
                </a:solidFill>
                <a:effectLst>
                  <a:outerShdw blurRad="38100" dist="25400" dir="5400000" algn="ctr" rotWithShape="0">
                    <a:srgbClr val="6E747A">
                      <a:alpha val="43000"/>
                    </a:srgbClr>
                  </a:outerShdw>
                </a:effectLst>
              </a:rPr>
              <a:t>pageContext.setAttribute</a:t>
            </a:r>
            <a:r>
              <a:rPr lang="en-IN" dirty="0">
                <a:ln w="0"/>
                <a:solidFill>
                  <a:schemeClr val="accent1"/>
                </a:solidFill>
                <a:effectLst>
                  <a:outerShdw blurRad="38100" dist="25400" dir="5400000" algn="ctr" rotWithShape="0">
                    <a:srgbClr val="6E747A">
                      <a:alpha val="43000"/>
                    </a:srgbClr>
                  </a:outerShdw>
                </a:effectLst>
              </a:rPr>
              <a:t>("user",</a:t>
            </a:r>
            <a:r>
              <a:rPr lang="en-IN" dirty="0" err="1">
                <a:ln w="0"/>
                <a:solidFill>
                  <a:schemeClr val="accent1"/>
                </a:solidFill>
                <a:effectLst>
                  <a:outerShdw blurRad="38100" dist="25400" dir="5400000" algn="ctr" rotWithShape="0">
                    <a:srgbClr val="6E747A">
                      <a:alpha val="43000"/>
                    </a:srgbClr>
                  </a:outerShdw>
                </a:effectLst>
              </a:rPr>
              <a:t>name,PageContext.SESSION_SCOPE</a:t>
            </a:r>
            <a:r>
              <a:rPr lang="en-IN" dirty="0">
                <a:ln w="0"/>
                <a:solidFill>
                  <a:schemeClr val="accent1"/>
                </a:solidFill>
                <a:effectLst>
                  <a:outerShdw blurRad="38100" dist="25400" dir="5400000" algn="ctr" rotWithShape="0">
                    <a:srgbClr val="6E747A">
                      <a:alpha val="43000"/>
                    </a:srgbClr>
                  </a:outerShdw>
                </a:effectLst>
              </a:rPr>
              <a:t>);  </a:t>
            </a:r>
          </a:p>
          <a:p>
            <a:r>
              <a:rPr lang="en-IN" dirty="0"/>
              <a:t>  </a:t>
            </a:r>
          </a:p>
          <a:p>
            <a:r>
              <a:rPr lang="en-IN" dirty="0"/>
              <a:t>&lt;a </a:t>
            </a:r>
            <a:r>
              <a:rPr lang="en-IN" dirty="0" err="1"/>
              <a:t>href</a:t>
            </a:r>
            <a:r>
              <a:rPr lang="en-IN" dirty="0"/>
              <a:t>="</a:t>
            </a:r>
            <a:r>
              <a:rPr lang="en-IN" dirty="0" err="1"/>
              <a:t>second.jsp</a:t>
            </a:r>
            <a:r>
              <a:rPr lang="en-IN" dirty="0"/>
              <a:t>"&gt;second </a:t>
            </a:r>
            <a:r>
              <a:rPr lang="en-IN" dirty="0" err="1"/>
              <a:t>jsp</a:t>
            </a:r>
            <a:r>
              <a:rPr lang="en-IN" dirty="0"/>
              <a:t> page&lt;/a&gt;  </a:t>
            </a:r>
          </a:p>
          <a:p>
            <a:r>
              <a:rPr lang="en-IN" dirty="0"/>
              <a:t>  </a:t>
            </a:r>
          </a:p>
          <a:p>
            <a:r>
              <a:rPr lang="en-IN" dirty="0"/>
              <a:t>%&gt;  </a:t>
            </a:r>
          </a:p>
          <a:p>
            <a:r>
              <a:rPr lang="en-IN" dirty="0"/>
              <a:t>&lt;/body&gt;  </a:t>
            </a:r>
          </a:p>
          <a:p>
            <a:r>
              <a:rPr lang="en-IN" dirty="0"/>
              <a:t>&lt;/html&gt; </a:t>
            </a:r>
          </a:p>
        </p:txBody>
      </p:sp>
    </p:spTree>
    <p:extLst>
      <p:ext uri="{BB962C8B-B14F-4D97-AF65-F5344CB8AC3E}">
        <p14:creationId xmlns:p14="http://schemas.microsoft.com/office/powerpoint/2010/main" val="2248375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directives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912812" y="1536174"/>
            <a:ext cx="9905999" cy="4524315"/>
          </a:xfrm>
          <a:prstGeom prst="rect">
            <a:avLst/>
          </a:prstGeom>
          <a:noFill/>
        </p:spPr>
        <p:txBody>
          <a:bodyPr wrap="square">
            <a:spAutoFit/>
          </a:bodyPr>
          <a:lstStyle/>
          <a:p>
            <a:r>
              <a:rPr lang="en-GB" dirty="0"/>
              <a:t>The </a:t>
            </a:r>
            <a:r>
              <a:rPr lang="en-GB" dirty="0" err="1"/>
              <a:t>jsp</a:t>
            </a:r>
            <a:r>
              <a:rPr lang="en-GB" dirty="0"/>
              <a:t> directives are messages that tells the web container how to translate a JSP page into the corresponding servlet.</a:t>
            </a:r>
          </a:p>
          <a:p>
            <a:endParaRPr lang="en-GB" dirty="0"/>
          </a:p>
          <a:p>
            <a:r>
              <a:rPr lang="en-GB" b="1" dirty="0"/>
              <a:t>There are three types of directives:</a:t>
            </a:r>
          </a:p>
          <a:p>
            <a:pPr marL="342900" indent="-342900">
              <a:buClr>
                <a:schemeClr val="accent1"/>
              </a:buClr>
              <a:buFont typeface="Arial" panose="020B0604020202020204" pitchFamily="34" charset="0"/>
              <a:buChar char="•"/>
            </a:pPr>
            <a:endParaRPr lang="en-GB" dirty="0"/>
          </a:p>
          <a:p>
            <a:pPr marL="342900" indent="-342900">
              <a:buClr>
                <a:schemeClr val="accent1"/>
              </a:buClr>
              <a:buFont typeface="Arial" panose="020B0604020202020204" pitchFamily="34" charset="0"/>
              <a:buChar char="•"/>
            </a:pPr>
            <a:r>
              <a:rPr lang="en-GB" dirty="0"/>
              <a:t>page directive</a:t>
            </a:r>
          </a:p>
          <a:p>
            <a:pPr marL="342900" indent="-342900">
              <a:buClr>
                <a:schemeClr val="accent1"/>
              </a:buClr>
              <a:buFont typeface="Arial" panose="020B0604020202020204" pitchFamily="34" charset="0"/>
              <a:buChar char="•"/>
            </a:pPr>
            <a:r>
              <a:rPr lang="en-GB" dirty="0"/>
              <a:t>include directive</a:t>
            </a:r>
          </a:p>
          <a:p>
            <a:pPr marL="342900" indent="-342900">
              <a:buClr>
                <a:schemeClr val="accent1"/>
              </a:buClr>
              <a:buFont typeface="Arial" panose="020B0604020202020204" pitchFamily="34" charset="0"/>
              <a:buChar char="•"/>
            </a:pPr>
            <a:r>
              <a:rPr lang="en-GB" dirty="0" err="1"/>
              <a:t>taglib</a:t>
            </a:r>
            <a:r>
              <a:rPr lang="en-GB" dirty="0"/>
              <a:t> directive</a:t>
            </a:r>
          </a:p>
          <a:p>
            <a:pPr marL="342900" indent="-342900">
              <a:buClr>
                <a:schemeClr val="accent1"/>
              </a:buClr>
              <a:buFont typeface="Arial" panose="020B0604020202020204" pitchFamily="34" charset="0"/>
              <a:buChar char="•"/>
            </a:pPr>
            <a:endParaRPr lang="en-GB" dirty="0"/>
          </a:p>
          <a:p>
            <a:r>
              <a:rPr lang="en-GB" b="1" dirty="0"/>
              <a:t>Syntax of JSP Directive:</a:t>
            </a:r>
          </a:p>
          <a:p>
            <a:endParaRPr lang="en-GB" b="1" dirty="0"/>
          </a:p>
          <a:p>
            <a:r>
              <a:rPr lang="en-GB" dirty="0"/>
              <a:t>&lt;%@ directive attribute="value" %&gt; </a:t>
            </a:r>
          </a:p>
        </p:txBody>
      </p:sp>
    </p:spTree>
    <p:extLst>
      <p:ext uri="{BB962C8B-B14F-4D97-AF65-F5344CB8AC3E}">
        <p14:creationId xmlns:p14="http://schemas.microsoft.com/office/powerpoint/2010/main" val="2298007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directives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455612" y="1447800"/>
            <a:ext cx="4953000" cy="2677656"/>
          </a:xfrm>
          <a:prstGeom prst="rect">
            <a:avLst/>
          </a:prstGeom>
          <a:noFill/>
        </p:spPr>
        <p:txBody>
          <a:bodyPr wrap="square">
            <a:spAutoFit/>
          </a:bodyPr>
          <a:lstStyle/>
          <a:p>
            <a:r>
              <a:rPr lang="en-GB" b="1" dirty="0">
                <a:solidFill>
                  <a:schemeClr val="accent1"/>
                </a:solidFill>
              </a:rPr>
              <a:t>JSP page directive:</a:t>
            </a:r>
          </a:p>
          <a:p>
            <a:endParaRPr lang="en-GB" b="1" dirty="0">
              <a:solidFill>
                <a:schemeClr val="accent1"/>
              </a:solidFill>
            </a:endParaRPr>
          </a:p>
          <a:p>
            <a:r>
              <a:rPr lang="en-GB" dirty="0"/>
              <a:t>The page directive defines attributes that apply to an entire JSP page.</a:t>
            </a:r>
          </a:p>
          <a:p>
            <a:endParaRPr lang="en-GB" dirty="0"/>
          </a:p>
          <a:p>
            <a:r>
              <a:rPr lang="en-GB" b="1" dirty="0"/>
              <a:t>Syntax of JSP page directive-</a:t>
            </a:r>
          </a:p>
          <a:p>
            <a:r>
              <a:rPr lang="en-GB" dirty="0"/>
              <a:t>&lt;%@ page attribute="value" %&gt; </a:t>
            </a:r>
          </a:p>
        </p:txBody>
      </p:sp>
      <p:sp>
        <p:nvSpPr>
          <p:cNvPr id="6" name="TextBox 5">
            <a:extLst>
              <a:ext uri="{FF2B5EF4-FFF2-40B4-BE49-F238E27FC236}">
                <a16:creationId xmlns:a16="http://schemas.microsoft.com/office/drawing/2014/main" id="{5CCF075F-740C-ABFE-8192-62E2FE3FC31F}"/>
              </a:ext>
            </a:extLst>
          </p:cNvPr>
          <p:cNvSpPr txBox="1"/>
          <p:nvPr/>
        </p:nvSpPr>
        <p:spPr>
          <a:xfrm>
            <a:off x="6094412" y="797510"/>
            <a:ext cx="6210300" cy="5632311"/>
          </a:xfrm>
          <a:prstGeom prst="rect">
            <a:avLst/>
          </a:prstGeom>
          <a:noFill/>
        </p:spPr>
        <p:txBody>
          <a:bodyPr wrap="square">
            <a:spAutoFit/>
          </a:bodyPr>
          <a:lstStyle/>
          <a:p>
            <a:r>
              <a:rPr lang="en-IN" b="1" dirty="0">
                <a:solidFill>
                  <a:schemeClr val="accent1"/>
                </a:solidFill>
              </a:rPr>
              <a:t>Attributes of JSP page directive:</a:t>
            </a:r>
          </a:p>
          <a:p>
            <a:endParaRPr lang="en-IN" b="1" dirty="0">
              <a:solidFill>
                <a:schemeClr val="accent1"/>
              </a:solidFill>
            </a:endParaRPr>
          </a:p>
          <a:p>
            <a:r>
              <a:rPr lang="en-IN" dirty="0"/>
              <a:t>import</a:t>
            </a:r>
          </a:p>
          <a:p>
            <a:r>
              <a:rPr lang="en-IN" dirty="0" err="1"/>
              <a:t>contentType</a:t>
            </a:r>
            <a:endParaRPr lang="en-IN" dirty="0"/>
          </a:p>
          <a:p>
            <a:r>
              <a:rPr lang="en-IN" dirty="0"/>
              <a:t>extends</a:t>
            </a:r>
          </a:p>
          <a:p>
            <a:r>
              <a:rPr lang="en-IN" dirty="0"/>
              <a:t>info</a:t>
            </a:r>
          </a:p>
          <a:p>
            <a:r>
              <a:rPr lang="en-IN" dirty="0"/>
              <a:t>buffer</a:t>
            </a:r>
          </a:p>
          <a:p>
            <a:r>
              <a:rPr lang="en-IN" dirty="0"/>
              <a:t>language</a:t>
            </a:r>
          </a:p>
          <a:p>
            <a:r>
              <a:rPr lang="en-IN" dirty="0" err="1"/>
              <a:t>isELIgnored</a:t>
            </a:r>
            <a:endParaRPr lang="en-IN" dirty="0"/>
          </a:p>
          <a:p>
            <a:r>
              <a:rPr lang="en-IN" dirty="0" err="1"/>
              <a:t>isThreadSafe</a:t>
            </a:r>
            <a:endParaRPr lang="en-IN" dirty="0"/>
          </a:p>
          <a:p>
            <a:r>
              <a:rPr lang="en-IN" dirty="0" err="1"/>
              <a:t>autoFlush</a:t>
            </a:r>
            <a:endParaRPr lang="en-IN" dirty="0"/>
          </a:p>
          <a:p>
            <a:r>
              <a:rPr lang="en-IN" dirty="0"/>
              <a:t>session</a:t>
            </a:r>
          </a:p>
          <a:p>
            <a:r>
              <a:rPr lang="en-IN" dirty="0" err="1"/>
              <a:t>pageEncoding</a:t>
            </a:r>
            <a:endParaRPr lang="en-IN" dirty="0"/>
          </a:p>
          <a:p>
            <a:r>
              <a:rPr lang="en-IN" dirty="0" err="1"/>
              <a:t>errorPage</a:t>
            </a:r>
            <a:endParaRPr lang="en-IN" dirty="0"/>
          </a:p>
          <a:p>
            <a:r>
              <a:rPr lang="en-IN" dirty="0" err="1"/>
              <a:t>isErrorPage</a:t>
            </a:r>
            <a:endParaRPr lang="en-IN" dirty="0"/>
          </a:p>
        </p:txBody>
      </p:sp>
    </p:spTree>
    <p:extLst>
      <p:ext uri="{BB962C8B-B14F-4D97-AF65-F5344CB8AC3E}">
        <p14:creationId xmlns:p14="http://schemas.microsoft.com/office/powerpoint/2010/main" val="1744809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directives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682624" y="1536174"/>
            <a:ext cx="10591800" cy="5262979"/>
          </a:xfrm>
          <a:prstGeom prst="rect">
            <a:avLst/>
          </a:prstGeom>
          <a:noFill/>
        </p:spPr>
        <p:txBody>
          <a:bodyPr wrap="square">
            <a:spAutoFit/>
          </a:bodyPr>
          <a:lstStyle/>
          <a:p>
            <a:r>
              <a:rPr lang="en-GB" b="1" dirty="0">
                <a:solidFill>
                  <a:schemeClr val="accent1"/>
                </a:solidFill>
              </a:rPr>
              <a:t>include directive:</a:t>
            </a:r>
          </a:p>
          <a:p>
            <a:endParaRPr lang="en-GB" dirty="0"/>
          </a:p>
          <a:p>
            <a:r>
              <a:rPr lang="en-GB" dirty="0"/>
              <a:t>The include directive is used to include the contents of any resource it may be </a:t>
            </a:r>
            <a:r>
              <a:rPr lang="en-GB" dirty="0" err="1"/>
              <a:t>jsp</a:t>
            </a:r>
            <a:r>
              <a:rPr lang="en-GB" dirty="0"/>
              <a:t> file, html file or text file. The include directive includes the original content of the included resource at page translation time (the </a:t>
            </a:r>
            <a:r>
              <a:rPr lang="en-GB" dirty="0" err="1"/>
              <a:t>jsp</a:t>
            </a:r>
            <a:r>
              <a:rPr lang="en-GB" dirty="0"/>
              <a:t> page is translated only once so it will be better to include static resource).</a:t>
            </a:r>
          </a:p>
          <a:p>
            <a:endParaRPr lang="en-GB" dirty="0"/>
          </a:p>
          <a:p>
            <a:r>
              <a:rPr lang="en-GB" b="1" dirty="0"/>
              <a:t>Advantage of Include directive:</a:t>
            </a:r>
          </a:p>
          <a:p>
            <a:endParaRPr lang="en-GB" b="1" dirty="0"/>
          </a:p>
          <a:p>
            <a:r>
              <a:rPr lang="en-GB" dirty="0"/>
              <a:t>Code Reusability</a:t>
            </a:r>
          </a:p>
          <a:p>
            <a:endParaRPr lang="en-GB" dirty="0"/>
          </a:p>
          <a:p>
            <a:r>
              <a:rPr lang="en-GB" b="1" dirty="0"/>
              <a:t>Syntax of include directive:</a:t>
            </a:r>
          </a:p>
          <a:p>
            <a:endParaRPr lang="en-GB" b="1" dirty="0"/>
          </a:p>
          <a:p>
            <a:r>
              <a:rPr lang="en-GB" dirty="0"/>
              <a:t>&lt;%@ include file="</a:t>
            </a:r>
            <a:r>
              <a:rPr lang="en-GB" dirty="0" err="1"/>
              <a:t>resourceName</a:t>
            </a:r>
            <a:r>
              <a:rPr lang="en-GB" dirty="0"/>
              <a:t>" %&gt; </a:t>
            </a:r>
          </a:p>
        </p:txBody>
      </p:sp>
    </p:spTree>
    <p:extLst>
      <p:ext uri="{BB962C8B-B14F-4D97-AF65-F5344CB8AC3E}">
        <p14:creationId xmlns:p14="http://schemas.microsoft.com/office/powerpoint/2010/main" val="1378417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directives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682624" y="1536174"/>
            <a:ext cx="10591800" cy="4524315"/>
          </a:xfrm>
          <a:prstGeom prst="rect">
            <a:avLst/>
          </a:prstGeom>
          <a:noFill/>
        </p:spPr>
        <p:txBody>
          <a:bodyPr wrap="square">
            <a:spAutoFit/>
          </a:bodyPr>
          <a:lstStyle/>
          <a:p>
            <a:r>
              <a:rPr lang="en-GB" b="1" dirty="0" err="1">
                <a:solidFill>
                  <a:schemeClr val="accent1"/>
                </a:solidFill>
              </a:rPr>
              <a:t>taglib</a:t>
            </a:r>
            <a:r>
              <a:rPr lang="en-GB" b="1" dirty="0">
                <a:solidFill>
                  <a:schemeClr val="accent1"/>
                </a:solidFill>
              </a:rPr>
              <a:t> directive:</a:t>
            </a:r>
          </a:p>
          <a:p>
            <a:endParaRPr lang="en-GB" dirty="0"/>
          </a:p>
          <a:p>
            <a:r>
              <a:rPr lang="en-GB" dirty="0"/>
              <a:t>The JSP </a:t>
            </a:r>
            <a:r>
              <a:rPr lang="en-GB" dirty="0" err="1"/>
              <a:t>taglib</a:t>
            </a:r>
            <a:r>
              <a:rPr lang="en-GB" dirty="0"/>
              <a:t> directive is used to define a tag library that defines many tags. We use the TLD (Tag Library Descriptor) file to define the tags. In the custom tag section we will use this tag so it will be better to learn it in custom tag.</a:t>
            </a:r>
          </a:p>
          <a:p>
            <a:endParaRPr lang="en-GB" dirty="0"/>
          </a:p>
          <a:p>
            <a:r>
              <a:rPr lang="en-GB" b="1" dirty="0"/>
              <a:t>Syntax JSP </a:t>
            </a:r>
            <a:r>
              <a:rPr lang="en-GB" b="1" dirty="0" err="1"/>
              <a:t>Taglib</a:t>
            </a:r>
            <a:r>
              <a:rPr lang="en-GB" b="1" dirty="0"/>
              <a:t> directive:</a:t>
            </a:r>
          </a:p>
          <a:p>
            <a:endParaRPr lang="en-GB" b="1" dirty="0"/>
          </a:p>
          <a:p>
            <a:r>
              <a:rPr lang="en-GB" dirty="0"/>
              <a:t>&lt;%@ </a:t>
            </a:r>
            <a:r>
              <a:rPr lang="en-GB" dirty="0" err="1"/>
              <a:t>taglib</a:t>
            </a:r>
            <a:r>
              <a:rPr lang="en-GB" dirty="0"/>
              <a:t> </a:t>
            </a:r>
            <a:r>
              <a:rPr lang="en-GB" dirty="0" err="1"/>
              <a:t>uri</a:t>
            </a:r>
            <a:r>
              <a:rPr lang="en-GB" dirty="0"/>
              <a:t>="</a:t>
            </a:r>
            <a:r>
              <a:rPr lang="en-GB" dirty="0" err="1"/>
              <a:t>uriofthetaglibrary</a:t>
            </a:r>
            <a:r>
              <a:rPr lang="en-GB" dirty="0"/>
              <a:t>" prefix="</a:t>
            </a:r>
            <a:r>
              <a:rPr lang="en-GB" dirty="0" err="1"/>
              <a:t>prefixoftaglibrary</a:t>
            </a:r>
            <a:r>
              <a:rPr lang="en-GB" dirty="0"/>
              <a:t>" %&gt; </a:t>
            </a:r>
          </a:p>
          <a:p>
            <a:endParaRPr lang="en-GB" dirty="0"/>
          </a:p>
          <a:p>
            <a:r>
              <a:rPr lang="en-GB" b="1" dirty="0"/>
              <a:t>Example:</a:t>
            </a:r>
          </a:p>
          <a:p>
            <a:r>
              <a:rPr lang="en-GB" dirty="0"/>
              <a:t>&lt;%@ </a:t>
            </a:r>
            <a:r>
              <a:rPr lang="en-GB" dirty="0" err="1"/>
              <a:t>taglib</a:t>
            </a:r>
            <a:r>
              <a:rPr lang="en-GB" dirty="0"/>
              <a:t> </a:t>
            </a:r>
            <a:r>
              <a:rPr lang="en-GB" dirty="0" err="1"/>
              <a:t>uri</a:t>
            </a:r>
            <a:r>
              <a:rPr lang="en-GB" dirty="0"/>
              <a:t>="http://www.google.com/tags" prefix="</a:t>
            </a:r>
            <a:r>
              <a:rPr lang="en-GB" dirty="0" err="1"/>
              <a:t>mytag</a:t>
            </a:r>
            <a:r>
              <a:rPr lang="en-GB" dirty="0"/>
              <a:t>" %&gt; </a:t>
            </a:r>
          </a:p>
        </p:txBody>
      </p:sp>
    </p:spTree>
    <p:extLst>
      <p:ext uri="{BB962C8B-B14F-4D97-AF65-F5344CB8AC3E}">
        <p14:creationId xmlns:p14="http://schemas.microsoft.com/office/powerpoint/2010/main" val="437270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JSP? </a:t>
            </a:r>
          </a:p>
        </p:txBody>
      </p:sp>
      <p:sp>
        <p:nvSpPr>
          <p:cNvPr id="4" name="TextBox 3">
            <a:extLst>
              <a:ext uri="{FF2B5EF4-FFF2-40B4-BE49-F238E27FC236}">
                <a16:creationId xmlns:a16="http://schemas.microsoft.com/office/drawing/2014/main" id="{74209D25-58F8-0A99-6A96-2EB494662A5D}"/>
              </a:ext>
            </a:extLst>
          </p:cNvPr>
          <p:cNvSpPr txBox="1"/>
          <p:nvPr/>
        </p:nvSpPr>
        <p:spPr>
          <a:xfrm>
            <a:off x="484187" y="1371600"/>
            <a:ext cx="11220450" cy="4524315"/>
          </a:xfrm>
          <a:prstGeom prst="rect">
            <a:avLst/>
          </a:prstGeom>
          <a:solidFill>
            <a:schemeClr val="bg1"/>
          </a:solidFill>
        </p:spPr>
        <p:txBody>
          <a:bodyPr wrap="square">
            <a:spAutoFit/>
          </a:bodyPr>
          <a:lstStyle/>
          <a:p>
            <a:pPr algn="just">
              <a:buClr>
                <a:schemeClr val="accent1"/>
              </a:buClr>
            </a:pPr>
            <a:r>
              <a:rPr lang="en-GB" i="0" dirty="0">
                <a:effectLst/>
              </a:rPr>
              <a:t>JSP technology is used to create web application just like Servlet technology. It can be thought of as an extension to Servlet because it provides more functionality than servlet such as expression language, JSTL, etc.</a:t>
            </a:r>
          </a:p>
          <a:p>
            <a:pPr algn="just">
              <a:buClr>
                <a:schemeClr val="accent1"/>
              </a:buClr>
            </a:pPr>
            <a:endParaRPr lang="en-GB" i="0" dirty="0">
              <a:effectLst/>
            </a:endParaRPr>
          </a:p>
          <a:p>
            <a:pPr algn="just">
              <a:buClr>
                <a:schemeClr val="accent1"/>
              </a:buClr>
            </a:pPr>
            <a:r>
              <a:rPr lang="en-GB" i="0" dirty="0">
                <a:effectLst/>
              </a:rPr>
              <a:t>A JSP page consists of HTML tags and JSP tags. The JSP pages are easier to maintain than Servlet because we can separate designing and development. </a:t>
            </a:r>
          </a:p>
          <a:p>
            <a:pPr algn="just">
              <a:buClr>
                <a:schemeClr val="accent1"/>
              </a:buClr>
            </a:pPr>
            <a:endParaRPr lang="en-GB" i="0" dirty="0">
              <a:effectLst/>
            </a:endParaRPr>
          </a:p>
          <a:p>
            <a:pPr algn="just">
              <a:buClr>
                <a:schemeClr val="accent1"/>
              </a:buClr>
            </a:pPr>
            <a:r>
              <a:rPr lang="en-GB" b="1" i="0" dirty="0">
                <a:solidFill>
                  <a:schemeClr val="accent1">
                    <a:lumMod val="75000"/>
                  </a:schemeClr>
                </a:solidFill>
                <a:effectLst/>
              </a:rPr>
              <a:t>Advantages of JSP over Servlet</a:t>
            </a:r>
          </a:p>
          <a:p>
            <a:pPr marL="457200" indent="-457200" algn="just">
              <a:buClr>
                <a:schemeClr val="accent1"/>
              </a:buClr>
              <a:buFont typeface="+mj-lt"/>
              <a:buAutoNum type="arabicPeriod"/>
            </a:pPr>
            <a:r>
              <a:rPr lang="en-GB" i="0" dirty="0">
                <a:effectLst/>
              </a:rPr>
              <a:t>Extension to Servlet</a:t>
            </a:r>
          </a:p>
          <a:p>
            <a:pPr marL="457200" indent="-457200" algn="just">
              <a:buClr>
                <a:schemeClr val="accent1"/>
              </a:buClr>
              <a:buFont typeface="+mj-lt"/>
              <a:buAutoNum type="arabicPeriod"/>
            </a:pPr>
            <a:r>
              <a:rPr lang="en-GB" i="0" dirty="0">
                <a:effectLst/>
              </a:rPr>
              <a:t>Easy to maintain</a:t>
            </a:r>
          </a:p>
          <a:p>
            <a:pPr marL="457200" indent="-457200" algn="just">
              <a:buClr>
                <a:schemeClr val="accent1"/>
              </a:buClr>
              <a:buFont typeface="+mj-lt"/>
              <a:buAutoNum type="arabicPeriod"/>
            </a:pPr>
            <a:r>
              <a:rPr lang="en-GB" i="0" dirty="0">
                <a:effectLst/>
              </a:rPr>
              <a:t>Fast Development: No need to recompile and redeploy</a:t>
            </a:r>
          </a:p>
          <a:p>
            <a:pPr marL="457200" indent="-457200" algn="just">
              <a:buClr>
                <a:schemeClr val="accent1"/>
              </a:buClr>
              <a:buFont typeface="+mj-lt"/>
              <a:buAutoNum type="arabicPeriod"/>
            </a:pPr>
            <a:r>
              <a:rPr lang="en-GB" i="0" dirty="0">
                <a:effectLst/>
              </a:rPr>
              <a:t>Less code than Servlet</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Lifecycle of JSP</a:t>
            </a:r>
          </a:p>
        </p:txBody>
      </p:sp>
      <p:pic>
        <p:nvPicPr>
          <p:cNvPr id="2" name="Picture 2" descr="How JSP is converted into Servlet">
            <a:extLst>
              <a:ext uri="{FF2B5EF4-FFF2-40B4-BE49-F238E27FC236}">
                <a16:creationId xmlns:a16="http://schemas.microsoft.com/office/drawing/2014/main" id="{64ED0BD5-AE42-5CA7-CF88-213F7FCBB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317" y="874435"/>
            <a:ext cx="6550658" cy="51453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768D72-E520-8FE3-54C4-E817993B9856}"/>
              </a:ext>
            </a:extLst>
          </p:cNvPr>
          <p:cNvSpPr txBox="1"/>
          <p:nvPr/>
        </p:nvSpPr>
        <p:spPr>
          <a:xfrm>
            <a:off x="303212" y="1295400"/>
            <a:ext cx="6201696" cy="5632311"/>
          </a:xfrm>
          <a:prstGeom prst="rect">
            <a:avLst/>
          </a:prstGeom>
          <a:noFill/>
        </p:spPr>
        <p:txBody>
          <a:bodyPr wrap="square">
            <a:spAutoFit/>
          </a:bodyPr>
          <a:lstStyle/>
          <a:p>
            <a:pPr algn="just"/>
            <a:r>
              <a:rPr lang="en-GB" b="1" i="0" dirty="0">
                <a:solidFill>
                  <a:schemeClr val="accent1">
                    <a:lumMod val="75000"/>
                  </a:schemeClr>
                </a:solidFill>
                <a:effectLst/>
              </a:rPr>
              <a:t>The JSP pages follow these phases:</a:t>
            </a:r>
          </a:p>
          <a:p>
            <a:pPr algn="just"/>
            <a:endParaRPr lang="en-GB" b="1" i="0" dirty="0">
              <a:solidFill>
                <a:schemeClr val="accent1">
                  <a:lumMod val="75000"/>
                </a:schemeClr>
              </a:solidFill>
              <a:effectLst/>
            </a:endParaRPr>
          </a:p>
          <a:p>
            <a:pPr marL="342900" indent="-342900" algn="just">
              <a:buClr>
                <a:schemeClr val="accent1"/>
              </a:buClr>
              <a:buFont typeface="Courier New" panose="02070309020205020404" pitchFamily="49" charset="0"/>
              <a:buChar char="o"/>
            </a:pPr>
            <a:r>
              <a:rPr lang="en-GB" b="0" i="0" dirty="0">
                <a:solidFill>
                  <a:srgbClr val="000000"/>
                </a:solidFill>
                <a:effectLst/>
              </a:rPr>
              <a:t>Translation of JSP Page</a:t>
            </a:r>
          </a:p>
          <a:p>
            <a:pPr marL="342900" indent="-342900" algn="just">
              <a:buClr>
                <a:schemeClr val="accent1"/>
              </a:buClr>
              <a:buFont typeface="Courier New" panose="02070309020205020404" pitchFamily="49" charset="0"/>
              <a:buChar char="o"/>
            </a:pPr>
            <a:r>
              <a:rPr lang="en-GB" b="0" i="0" dirty="0">
                <a:solidFill>
                  <a:srgbClr val="000000"/>
                </a:solidFill>
                <a:effectLst/>
              </a:rPr>
              <a:t>Compilation of JSP Page</a:t>
            </a:r>
          </a:p>
          <a:p>
            <a:pPr marL="342900" indent="-342900" algn="just">
              <a:buClr>
                <a:schemeClr val="accent1"/>
              </a:buClr>
              <a:buFont typeface="Courier New" panose="02070309020205020404" pitchFamily="49" charset="0"/>
              <a:buChar char="o"/>
            </a:pPr>
            <a:r>
              <a:rPr lang="en-GB" b="0" i="0" dirty="0" err="1">
                <a:solidFill>
                  <a:srgbClr val="000000"/>
                </a:solidFill>
                <a:effectLst/>
              </a:rPr>
              <a:t>Classloading</a:t>
            </a:r>
            <a:r>
              <a:rPr lang="en-GB" b="0" i="0" dirty="0">
                <a:solidFill>
                  <a:srgbClr val="000000"/>
                </a:solidFill>
                <a:effectLst/>
              </a:rPr>
              <a:t> (the </a:t>
            </a:r>
            <a:r>
              <a:rPr lang="en-GB" b="0" i="0" dirty="0" err="1">
                <a:solidFill>
                  <a:srgbClr val="000000"/>
                </a:solidFill>
                <a:effectLst/>
              </a:rPr>
              <a:t>classloader</a:t>
            </a:r>
            <a:r>
              <a:rPr lang="en-GB" b="0" i="0" dirty="0">
                <a:solidFill>
                  <a:srgbClr val="000000"/>
                </a:solidFill>
                <a:effectLst/>
              </a:rPr>
              <a:t> loads class file)</a:t>
            </a:r>
          </a:p>
          <a:p>
            <a:pPr marL="342900" indent="-342900" algn="just">
              <a:buClr>
                <a:schemeClr val="accent1"/>
              </a:buClr>
              <a:buFont typeface="Courier New" panose="02070309020205020404" pitchFamily="49" charset="0"/>
              <a:buChar char="o"/>
            </a:pPr>
            <a:r>
              <a:rPr lang="en-GB" b="0" i="0" dirty="0">
                <a:solidFill>
                  <a:srgbClr val="000000"/>
                </a:solidFill>
                <a:effectLst/>
              </a:rPr>
              <a:t>Instantiation (Object of the Generated Servlet is created).</a:t>
            </a:r>
          </a:p>
          <a:p>
            <a:pPr marL="342900" indent="-342900" algn="just">
              <a:buClr>
                <a:schemeClr val="accent1"/>
              </a:buClr>
              <a:buFont typeface="Courier New" panose="02070309020205020404" pitchFamily="49" charset="0"/>
              <a:buChar char="o"/>
            </a:pPr>
            <a:r>
              <a:rPr lang="en-GB" b="0" i="0" dirty="0">
                <a:solidFill>
                  <a:srgbClr val="000000"/>
                </a:solidFill>
                <a:effectLst/>
              </a:rPr>
              <a:t>Initialization ( the container invokes </a:t>
            </a:r>
            <a:r>
              <a:rPr lang="en-GB" b="0" i="0" dirty="0" err="1">
                <a:solidFill>
                  <a:srgbClr val="000000"/>
                </a:solidFill>
                <a:effectLst/>
              </a:rPr>
              <a:t>jspInit</a:t>
            </a:r>
            <a:r>
              <a:rPr lang="en-GB" b="0" i="0" dirty="0">
                <a:solidFill>
                  <a:srgbClr val="000000"/>
                </a:solidFill>
                <a:effectLst/>
              </a:rPr>
              <a:t>() method).</a:t>
            </a:r>
          </a:p>
          <a:p>
            <a:pPr marL="342900" indent="-342900" algn="just">
              <a:buClr>
                <a:schemeClr val="accent1"/>
              </a:buClr>
              <a:buFont typeface="Courier New" panose="02070309020205020404" pitchFamily="49" charset="0"/>
              <a:buChar char="o"/>
            </a:pPr>
            <a:r>
              <a:rPr lang="en-GB" b="0" i="0" dirty="0">
                <a:solidFill>
                  <a:srgbClr val="000000"/>
                </a:solidFill>
                <a:effectLst/>
              </a:rPr>
              <a:t>Request processing ( the container invokes _</a:t>
            </a:r>
            <a:r>
              <a:rPr lang="en-GB" b="0" i="0" dirty="0" err="1">
                <a:solidFill>
                  <a:srgbClr val="000000"/>
                </a:solidFill>
                <a:effectLst/>
              </a:rPr>
              <a:t>jspService</a:t>
            </a:r>
            <a:r>
              <a:rPr lang="en-GB" b="0" i="0" dirty="0">
                <a:solidFill>
                  <a:srgbClr val="000000"/>
                </a:solidFill>
                <a:effectLst/>
              </a:rPr>
              <a:t>() method).</a:t>
            </a:r>
          </a:p>
          <a:p>
            <a:pPr marL="342900" indent="-342900" algn="just">
              <a:buClr>
                <a:schemeClr val="accent1"/>
              </a:buClr>
              <a:buFont typeface="Courier New" panose="02070309020205020404" pitchFamily="49" charset="0"/>
              <a:buChar char="o"/>
            </a:pPr>
            <a:r>
              <a:rPr lang="en-GB" b="0" i="0" dirty="0">
                <a:solidFill>
                  <a:srgbClr val="000000"/>
                </a:solidFill>
                <a:effectLst/>
              </a:rPr>
              <a:t>Destroy ( the container invokes </a:t>
            </a:r>
            <a:r>
              <a:rPr lang="en-GB" b="0" i="0" dirty="0" err="1">
                <a:solidFill>
                  <a:srgbClr val="000000"/>
                </a:solidFill>
                <a:effectLst/>
              </a:rPr>
              <a:t>jspDestroy</a:t>
            </a:r>
            <a:r>
              <a:rPr lang="en-GB" b="0" i="0" dirty="0">
                <a:solidFill>
                  <a:srgbClr val="000000"/>
                </a:solidFill>
                <a:effectLst/>
              </a:rPr>
              <a:t>() method).</a:t>
            </a:r>
          </a:p>
          <a:p>
            <a:endParaRPr lang="en-IN" dirty="0"/>
          </a:p>
        </p:txBody>
      </p:sp>
    </p:spTree>
    <p:extLst>
      <p:ext uri="{BB962C8B-B14F-4D97-AF65-F5344CB8AC3E}">
        <p14:creationId xmlns:p14="http://schemas.microsoft.com/office/powerpoint/2010/main" val="29714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Directory Structure </a:t>
            </a:r>
          </a:p>
        </p:txBody>
      </p:sp>
      <p:pic>
        <p:nvPicPr>
          <p:cNvPr id="2050" name="Picture 2" descr="The directory structure of JSP">
            <a:extLst>
              <a:ext uri="{FF2B5EF4-FFF2-40B4-BE49-F238E27FC236}">
                <a16:creationId xmlns:a16="http://schemas.microsoft.com/office/drawing/2014/main" id="{5500877A-38FC-12EE-42BB-32A733347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325" y="533400"/>
            <a:ext cx="5576887" cy="53063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373D04-070A-419B-9F2F-2A5E2B2E7FF2}"/>
              </a:ext>
            </a:extLst>
          </p:cNvPr>
          <p:cNvSpPr txBox="1"/>
          <p:nvPr/>
        </p:nvSpPr>
        <p:spPr>
          <a:xfrm>
            <a:off x="227012" y="2133600"/>
            <a:ext cx="6781800" cy="3785652"/>
          </a:xfrm>
          <a:prstGeom prst="rect">
            <a:avLst/>
          </a:prstGeom>
          <a:noFill/>
        </p:spPr>
        <p:txBody>
          <a:bodyPr wrap="square">
            <a:spAutoFit/>
          </a:bodyPr>
          <a:lstStyle/>
          <a:p>
            <a:r>
              <a:rPr lang="en-IN" b="1" dirty="0">
                <a:solidFill>
                  <a:schemeClr val="accent1">
                    <a:lumMod val="75000"/>
                  </a:schemeClr>
                </a:solidFill>
              </a:rPr>
              <a:t>Follow the following steps to execute this JSP page:</a:t>
            </a:r>
          </a:p>
          <a:p>
            <a:endParaRPr lang="en-IN" dirty="0"/>
          </a:p>
          <a:p>
            <a:pPr marL="342900" indent="-342900">
              <a:buFont typeface="Arial" panose="020B0604020202020204" pitchFamily="34" charset="0"/>
              <a:buChar char="•"/>
            </a:pPr>
            <a:r>
              <a:rPr lang="en-IN" dirty="0"/>
              <a:t>Start the server</a:t>
            </a:r>
          </a:p>
          <a:p>
            <a:pPr marL="342900" indent="-342900">
              <a:buFont typeface="Arial" panose="020B0604020202020204" pitchFamily="34" charset="0"/>
              <a:buChar char="•"/>
            </a:pPr>
            <a:r>
              <a:rPr lang="en-IN" dirty="0"/>
              <a:t>Put the JSP file in a folder and deploy on the server</a:t>
            </a:r>
          </a:p>
          <a:p>
            <a:pPr marL="342900" indent="-342900">
              <a:buFont typeface="Arial" panose="020B0604020202020204" pitchFamily="34" charset="0"/>
              <a:buChar char="•"/>
            </a:pPr>
            <a:r>
              <a:rPr lang="en-IN" dirty="0"/>
              <a:t>Visit the browser by the URL http://localhost:portno/contextRoot/jspfile, for example, http://localhost:8888/myapplication/index.jsp</a:t>
            </a:r>
          </a:p>
        </p:txBody>
      </p:sp>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Scripting elements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2308324"/>
          </a:xfrm>
          <a:prstGeom prst="rect">
            <a:avLst/>
          </a:prstGeom>
          <a:solidFill>
            <a:schemeClr val="bg1"/>
          </a:solidFill>
        </p:spPr>
        <p:txBody>
          <a:bodyPr wrap="square">
            <a:spAutoFit/>
          </a:bodyPr>
          <a:lstStyle/>
          <a:p>
            <a:pPr algn="just">
              <a:buClr>
                <a:schemeClr val="accent1"/>
              </a:buClr>
            </a:pPr>
            <a:r>
              <a:rPr lang="en-GB" b="1" i="0" dirty="0">
                <a:solidFill>
                  <a:srgbClr val="000000"/>
                </a:solidFill>
                <a:effectLst/>
              </a:rPr>
              <a:t>The scripting elements provides the ability to insert java code inside the </a:t>
            </a:r>
            <a:r>
              <a:rPr lang="en-GB" b="1" i="0" dirty="0" err="1">
                <a:solidFill>
                  <a:srgbClr val="000000"/>
                </a:solidFill>
                <a:effectLst/>
              </a:rPr>
              <a:t>jsp</a:t>
            </a:r>
            <a:r>
              <a:rPr lang="en-GB" b="1" i="0" dirty="0">
                <a:solidFill>
                  <a:srgbClr val="000000"/>
                </a:solidFill>
                <a:effectLst/>
              </a:rPr>
              <a:t>. There are three types of scripting elements:</a:t>
            </a:r>
          </a:p>
          <a:p>
            <a:pPr marL="457200" indent="-457200" algn="just">
              <a:buClr>
                <a:schemeClr val="accent1"/>
              </a:buClr>
              <a:buFont typeface="+mj-lt"/>
              <a:buAutoNum type="arabicPeriod"/>
            </a:pPr>
            <a:endParaRPr lang="en-GB" b="0" i="0" dirty="0">
              <a:solidFill>
                <a:srgbClr val="000000"/>
              </a:solidFill>
              <a:effectLst/>
            </a:endParaRPr>
          </a:p>
          <a:p>
            <a:pPr marL="457200" indent="-457200" algn="just">
              <a:buClr>
                <a:schemeClr val="accent1"/>
              </a:buClr>
              <a:buFont typeface="+mj-lt"/>
              <a:buAutoNum type="arabicPeriod"/>
            </a:pPr>
            <a:r>
              <a:rPr lang="en-GB" i="0" dirty="0" err="1">
                <a:solidFill>
                  <a:srgbClr val="000000"/>
                </a:solidFill>
                <a:effectLst/>
              </a:rPr>
              <a:t>scriptlet</a:t>
            </a:r>
            <a:r>
              <a:rPr lang="en-GB" i="0" dirty="0">
                <a:solidFill>
                  <a:srgbClr val="000000"/>
                </a:solidFill>
                <a:effectLst/>
              </a:rPr>
              <a:t> tag</a:t>
            </a:r>
          </a:p>
          <a:p>
            <a:pPr marL="457200" indent="-457200" algn="just">
              <a:buClr>
                <a:schemeClr val="accent1"/>
              </a:buClr>
              <a:buFont typeface="+mj-lt"/>
              <a:buAutoNum type="arabicPeriod"/>
            </a:pPr>
            <a:r>
              <a:rPr lang="en-GB" i="0" dirty="0">
                <a:solidFill>
                  <a:srgbClr val="000000"/>
                </a:solidFill>
                <a:effectLst/>
              </a:rPr>
              <a:t>expression tag</a:t>
            </a:r>
          </a:p>
          <a:p>
            <a:pPr marL="457200" indent="-457200" algn="just">
              <a:buClr>
                <a:schemeClr val="accent1"/>
              </a:buClr>
              <a:buFont typeface="+mj-lt"/>
              <a:buAutoNum type="arabicPeriod"/>
            </a:pPr>
            <a:r>
              <a:rPr lang="en-GB" i="0" dirty="0">
                <a:solidFill>
                  <a:srgbClr val="000000"/>
                </a:solidFill>
                <a:effectLst/>
              </a:rPr>
              <a:t>declaration tag</a:t>
            </a:r>
          </a:p>
        </p:txBody>
      </p:sp>
    </p:spTree>
    <p:extLst>
      <p:ext uri="{BB962C8B-B14F-4D97-AF65-F5344CB8AC3E}">
        <p14:creationId xmlns:p14="http://schemas.microsoft.com/office/powerpoint/2010/main" val="322391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Scripting elements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1065212" y="1536174"/>
            <a:ext cx="10058400" cy="4893647"/>
          </a:xfrm>
          <a:prstGeom prst="rect">
            <a:avLst/>
          </a:prstGeom>
          <a:noFill/>
        </p:spPr>
        <p:txBody>
          <a:bodyPr wrap="square">
            <a:spAutoFit/>
          </a:bodyPr>
          <a:lstStyle/>
          <a:p>
            <a:r>
              <a:rPr lang="en-IN" dirty="0"/>
              <a:t>A </a:t>
            </a:r>
            <a:r>
              <a:rPr lang="en-IN" dirty="0" err="1"/>
              <a:t>scriptlet</a:t>
            </a:r>
            <a:r>
              <a:rPr lang="en-IN" dirty="0"/>
              <a:t> tag is used to execute java source code in JSP.</a:t>
            </a:r>
          </a:p>
          <a:p>
            <a:endParaRPr lang="en-IN" dirty="0"/>
          </a:p>
          <a:p>
            <a:r>
              <a:rPr lang="en-IN" b="1" dirty="0"/>
              <a:t>Syntax is as follows:</a:t>
            </a:r>
          </a:p>
          <a:p>
            <a:endParaRPr lang="en-IN" dirty="0">
              <a:solidFill>
                <a:schemeClr val="accent1">
                  <a:lumMod val="75000"/>
                </a:schemeClr>
              </a:solidFill>
            </a:endParaRPr>
          </a:p>
          <a:p>
            <a:r>
              <a:rPr lang="en-IN" dirty="0">
                <a:solidFill>
                  <a:schemeClr val="accent1">
                    <a:lumMod val="75000"/>
                  </a:schemeClr>
                </a:solidFill>
              </a:rPr>
              <a:t>&lt;%  java source code %&gt;  </a:t>
            </a:r>
          </a:p>
          <a:p>
            <a:endParaRPr lang="en-IN" b="1" dirty="0"/>
          </a:p>
          <a:p>
            <a:r>
              <a:rPr lang="en-IN" b="1" dirty="0"/>
              <a:t>Example:</a:t>
            </a:r>
          </a:p>
          <a:p>
            <a:endParaRPr lang="en-IN" dirty="0"/>
          </a:p>
          <a:p>
            <a:r>
              <a:rPr lang="en-IN" dirty="0"/>
              <a:t>&lt;html&gt;  </a:t>
            </a:r>
          </a:p>
          <a:p>
            <a:r>
              <a:rPr lang="en-IN" dirty="0"/>
              <a:t>&lt;body&gt;  </a:t>
            </a:r>
          </a:p>
          <a:p>
            <a:r>
              <a:rPr lang="en-IN" dirty="0"/>
              <a:t>&lt;% </a:t>
            </a:r>
            <a:r>
              <a:rPr lang="en-IN" dirty="0" err="1"/>
              <a:t>out.print</a:t>
            </a:r>
            <a:r>
              <a:rPr lang="en-IN" dirty="0"/>
              <a:t>("welcome to </a:t>
            </a:r>
            <a:r>
              <a:rPr lang="en-IN" dirty="0" err="1"/>
              <a:t>jsp</a:t>
            </a:r>
            <a:r>
              <a:rPr lang="en-IN" dirty="0"/>
              <a:t>"); %&gt;  </a:t>
            </a:r>
          </a:p>
          <a:p>
            <a:r>
              <a:rPr lang="en-IN" dirty="0"/>
              <a:t>&lt;/body&gt;  </a:t>
            </a:r>
          </a:p>
          <a:p>
            <a:r>
              <a:rPr lang="en-IN" dirty="0"/>
              <a:t>&lt;/html&gt; </a:t>
            </a:r>
          </a:p>
        </p:txBody>
      </p:sp>
    </p:spTree>
    <p:extLst>
      <p:ext uri="{BB962C8B-B14F-4D97-AF65-F5344CB8AC3E}">
        <p14:creationId xmlns:p14="http://schemas.microsoft.com/office/powerpoint/2010/main" val="2943432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Scripting elements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1065212" y="914400"/>
            <a:ext cx="10058400" cy="5632311"/>
          </a:xfrm>
          <a:prstGeom prst="rect">
            <a:avLst/>
          </a:prstGeom>
          <a:noFill/>
        </p:spPr>
        <p:txBody>
          <a:bodyPr wrap="square">
            <a:spAutoFit/>
          </a:bodyPr>
          <a:lstStyle/>
          <a:p>
            <a:r>
              <a:rPr lang="en-GB" dirty="0"/>
              <a:t>The code placed within JSP expression tag is written to the output stream of the response. So you need not write </a:t>
            </a:r>
            <a:r>
              <a:rPr lang="en-GB" dirty="0" err="1"/>
              <a:t>out.print</a:t>
            </a:r>
            <a:r>
              <a:rPr lang="en-GB" dirty="0"/>
              <a:t>() to write data. It is mainly used to print the values of variable or method.</a:t>
            </a:r>
            <a:endParaRPr lang="en-IN" dirty="0"/>
          </a:p>
          <a:p>
            <a:endParaRPr lang="en-IN" dirty="0"/>
          </a:p>
          <a:p>
            <a:r>
              <a:rPr lang="en-IN" b="1" dirty="0"/>
              <a:t>Syntax is as follows:</a:t>
            </a:r>
          </a:p>
          <a:p>
            <a:endParaRPr lang="en-IN" dirty="0">
              <a:solidFill>
                <a:schemeClr val="accent1">
                  <a:lumMod val="75000"/>
                </a:schemeClr>
              </a:solidFill>
            </a:endParaRPr>
          </a:p>
          <a:p>
            <a:r>
              <a:rPr lang="en-IN" dirty="0">
                <a:solidFill>
                  <a:schemeClr val="accent1">
                    <a:lumMod val="75000"/>
                  </a:schemeClr>
                </a:solidFill>
              </a:rPr>
              <a:t>&lt;%=  statement %&gt; </a:t>
            </a:r>
          </a:p>
          <a:p>
            <a:endParaRPr lang="en-IN" b="1" dirty="0"/>
          </a:p>
          <a:p>
            <a:r>
              <a:rPr lang="en-IN" b="1" dirty="0"/>
              <a:t>Example:</a:t>
            </a:r>
          </a:p>
          <a:p>
            <a:endParaRPr lang="en-IN" dirty="0"/>
          </a:p>
          <a:p>
            <a:r>
              <a:rPr lang="en-GB" dirty="0"/>
              <a:t>&lt;html&gt;  </a:t>
            </a:r>
          </a:p>
          <a:p>
            <a:r>
              <a:rPr lang="en-GB" dirty="0"/>
              <a:t>&lt;body&gt;  </a:t>
            </a:r>
          </a:p>
          <a:p>
            <a:r>
              <a:rPr lang="en-GB" dirty="0"/>
              <a:t>&lt;%= "welcome to </a:t>
            </a:r>
            <a:r>
              <a:rPr lang="en-GB" dirty="0" err="1"/>
              <a:t>jsp</a:t>
            </a:r>
            <a:r>
              <a:rPr lang="en-GB" dirty="0"/>
              <a:t>" %&gt;  </a:t>
            </a:r>
          </a:p>
          <a:p>
            <a:r>
              <a:rPr lang="en-GB" dirty="0"/>
              <a:t>&lt;/body&gt;  </a:t>
            </a:r>
          </a:p>
          <a:p>
            <a:r>
              <a:rPr lang="en-GB" dirty="0"/>
              <a:t>&lt;/html&gt; </a:t>
            </a:r>
            <a:endParaRPr lang="en-IN" dirty="0"/>
          </a:p>
        </p:txBody>
      </p:sp>
    </p:spTree>
    <p:extLst>
      <p:ext uri="{BB962C8B-B14F-4D97-AF65-F5344CB8AC3E}">
        <p14:creationId xmlns:p14="http://schemas.microsoft.com/office/powerpoint/2010/main" val="3315333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Scripting elements</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1141412" y="685800"/>
            <a:ext cx="10591800" cy="6001643"/>
          </a:xfrm>
          <a:prstGeom prst="rect">
            <a:avLst/>
          </a:prstGeom>
          <a:noFill/>
        </p:spPr>
        <p:txBody>
          <a:bodyPr wrap="square">
            <a:spAutoFit/>
          </a:bodyPr>
          <a:lstStyle/>
          <a:p>
            <a:r>
              <a:rPr lang="en-GB" dirty="0"/>
              <a:t>The JSP declaration tag is used to declare fields and methods.</a:t>
            </a:r>
          </a:p>
          <a:p>
            <a:r>
              <a:rPr lang="en-GB" dirty="0"/>
              <a:t>The code written inside the </a:t>
            </a:r>
            <a:r>
              <a:rPr lang="en-GB" dirty="0" err="1"/>
              <a:t>jsp</a:t>
            </a:r>
            <a:r>
              <a:rPr lang="en-GB" dirty="0"/>
              <a:t> declaration tag is placed outside the service() method of auto generated servlet.</a:t>
            </a:r>
          </a:p>
          <a:p>
            <a:r>
              <a:rPr lang="en-GB" dirty="0"/>
              <a:t>So it doesn't get memory at each request.</a:t>
            </a:r>
          </a:p>
          <a:p>
            <a:endParaRPr lang="en-IN" dirty="0"/>
          </a:p>
          <a:p>
            <a:r>
              <a:rPr lang="en-IN" b="1" dirty="0"/>
              <a:t>Syntax is as follows:</a:t>
            </a:r>
            <a:endParaRPr lang="en-IN" dirty="0">
              <a:solidFill>
                <a:schemeClr val="accent1">
                  <a:lumMod val="75000"/>
                </a:schemeClr>
              </a:solidFill>
            </a:endParaRPr>
          </a:p>
          <a:p>
            <a:r>
              <a:rPr lang="en-IN" dirty="0">
                <a:solidFill>
                  <a:schemeClr val="accent1">
                    <a:lumMod val="75000"/>
                  </a:schemeClr>
                </a:solidFill>
              </a:rPr>
              <a:t>&lt;%!  field or method declaration %&gt; </a:t>
            </a:r>
          </a:p>
          <a:p>
            <a:endParaRPr lang="en-IN" b="1" dirty="0"/>
          </a:p>
          <a:p>
            <a:r>
              <a:rPr lang="en-IN" b="1" dirty="0"/>
              <a:t>Example:</a:t>
            </a:r>
          </a:p>
          <a:p>
            <a:endParaRPr lang="en-IN" dirty="0"/>
          </a:p>
          <a:p>
            <a:r>
              <a:rPr lang="en-GB" dirty="0"/>
              <a:t>&lt;html&gt;  </a:t>
            </a:r>
          </a:p>
          <a:p>
            <a:r>
              <a:rPr lang="en-GB" dirty="0"/>
              <a:t>&lt;body&gt;  </a:t>
            </a:r>
          </a:p>
          <a:p>
            <a:r>
              <a:rPr lang="en-GB" dirty="0"/>
              <a:t>&lt;%! int data=50; %&gt;  </a:t>
            </a:r>
          </a:p>
          <a:p>
            <a:r>
              <a:rPr lang="en-GB" dirty="0"/>
              <a:t>&lt;%= "Value of the variable is:"+data %&gt;  </a:t>
            </a:r>
          </a:p>
          <a:p>
            <a:r>
              <a:rPr lang="en-GB" dirty="0"/>
              <a:t>&lt;/body&gt;  </a:t>
            </a:r>
          </a:p>
          <a:p>
            <a:r>
              <a:rPr lang="en-GB" dirty="0"/>
              <a:t>&lt;/html&gt;</a:t>
            </a:r>
            <a:endParaRPr lang="en-IN" dirty="0"/>
          </a:p>
        </p:txBody>
      </p:sp>
    </p:spTree>
    <p:extLst>
      <p:ext uri="{BB962C8B-B14F-4D97-AF65-F5344CB8AC3E}">
        <p14:creationId xmlns:p14="http://schemas.microsoft.com/office/powerpoint/2010/main" val="2193261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JSP Request</a:t>
            </a:r>
          </a:p>
        </p:txBody>
      </p:sp>
      <p:sp>
        <p:nvSpPr>
          <p:cNvPr id="5" name="TextBox 4">
            <a:extLst>
              <a:ext uri="{FF2B5EF4-FFF2-40B4-BE49-F238E27FC236}">
                <a16:creationId xmlns:a16="http://schemas.microsoft.com/office/drawing/2014/main" id="{791EF559-6726-8ECE-0B31-69BE039C7756}"/>
              </a:ext>
            </a:extLst>
          </p:cNvPr>
          <p:cNvSpPr txBox="1"/>
          <p:nvPr/>
        </p:nvSpPr>
        <p:spPr>
          <a:xfrm>
            <a:off x="684212" y="2274838"/>
            <a:ext cx="10591800" cy="461665"/>
          </a:xfrm>
          <a:prstGeom prst="rect">
            <a:avLst/>
          </a:prstGeom>
          <a:solidFill>
            <a:schemeClr val="bg1"/>
          </a:solidFill>
        </p:spPr>
        <p:txBody>
          <a:bodyPr wrap="square">
            <a:spAutoFit/>
          </a:bodyPr>
          <a:lstStyle/>
          <a:p>
            <a:pPr algn="just">
              <a:buClr>
                <a:schemeClr val="accent1"/>
              </a:buClr>
            </a:pPr>
            <a:endParaRPr lang="en-GB" i="0" dirty="0">
              <a:solidFill>
                <a:srgbClr val="000000"/>
              </a:solidFill>
              <a:effectLst/>
            </a:endParaRPr>
          </a:p>
        </p:txBody>
      </p:sp>
      <p:sp>
        <p:nvSpPr>
          <p:cNvPr id="2" name="TextBox 1">
            <a:extLst>
              <a:ext uri="{FF2B5EF4-FFF2-40B4-BE49-F238E27FC236}">
                <a16:creationId xmlns:a16="http://schemas.microsoft.com/office/drawing/2014/main" id="{2960CEA7-3B53-361B-E9FD-C0700C8E2637}"/>
              </a:ext>
            </a:extLst>
          </p:cNvPr>
          <p:cNvSpPr txBox="1"/>
          <p:nvPr/>
        </p:nvSpPr>
        <p:spPr>
          <a:xfrm>
            <a:off x="892174" y="1600200"/>
            <a:ext cx="10591800" cy="4524315"/>
          </a:xfrm>
          <a:prstGeom prst="rect">
            <a:avLst/>
          </a:prstGeom>
          <a:noFill/>
        </p:spPr>
        <p:txBody>
          <a:bodyPr wrap="square">
            <a:spAutoFit/>
          </a:bodyPr>
          <a:lstStyle/>
          <a:p>
            <a:r>
              <a:rPr lang="en-GB" dirty="0"/>
              <a:t>The JSP request is an implicit object of type </a:t>
            </a:r>
            <a:r>
              <a:rPr lang="en-GB" dirty="0" err="1"/>
              <a:t>HttpServletRequest</a:t>
            </a:r>
            <a:r>
              <a:rPr lang="en-GB" dirty="0"/>
              <a:t> i.e. created for each </a:t>
            </a:r>
            <a:r>
              <a:rPr lang="en-GB" dirty="0" err="1"/>
              <a:t>jsp</a:t>
            </a:r>
            <a:r>
              <a:rPr lang="en-GB" dirty="0"/>
              <a:t> request by the web container. It can be used to get request information such as parameter, header information, remote address, server name, server port, content type, character encoding etc.</a:t>
            </a:r>
          </a:p>
          <a:p>
            <a:endParaRPr lang="en-GB" dirty="0"/>
          </a:p>
          <a:p>
            <a:r>
              <a:rPr lang="en-GB" dirty="0"/>
              <a:t>It can also be used to set, get and remove attributes from the </a:t>
            </a:r>
            <a:r>
              <a:rPr lang="en-GB" dirty="0" err="1"/>
              <a:t>jsp</a:t>
            </a:r>
            <a:r>
              <a:rPr lang="en-GB" dirty="0"/>
              <a:t> request scope.</a:t>
            </a:r>
          </a:p>
          <a:p>
            <a:endParaRPr lang="en-GB" dirty="0"/>
          </a:p>
          <a:p>
            <a:r>
              <a:rPr lang="en-GB" b="1" dirty="0">
                <a:solidFill>
                  <a:schemeClr val="accent1">
                    <a:lumMod val="75000"/>
                  </a:schemeClr>
                </a:solidFill>
              </a:rPr>
              <a:t>Example:</a:t>
            </a:r>
          </a:p>
          <a:p>
            <a:r>
              <a:rPr lang="en-GB" dirty="0"/>
              <a:t>&lt;%   </a:t>
            </a:r>
          </a:p>
          <a:p>
            <a:r>
              <a:rPr lang="en-GB" dirty="0"/>
              <a:t>String name=</a:t>
            </a:r>
            <a:r>
              <a:rPr lang="en-GB" dirty="0" err="1"/>
              <a:t>request.getParameter</a:t>
            </a:r>
            <a:r>
              <a:rPr lang="en-GB" dirty="0"/>
              <a:t>("</a:t>
            </a:r>
            <a:r>
              <a:rPr lang="en-GB" dirty="0" err="1"/>
              <a:t>uname</a:t>
            </a:r>
            <a:r>
              <a:rPr lang="en-GB" dirty="0"/>
              <a:t>");  </a:t>
            </a:r>
          </a:p>
          <a:p>
            <a:r>
              <a:rPr lang="en-GB" dirty="0" err="1"/>
              <a:t>out.print</a:t>
            </a:r>
            <a:r>
              <a:rPr lang="en-GB" dirty="0"/>
              <a:t>("welcome "+name);  </a:t>
            </a:r>
          </a:p>
          <a:p>
            <a:r>
              <a:rPr lang="en-GB" dirty="0"/>
              <a:t>%&gt; </a:t>
            </a:r>
            <a:endParaRPr lang="en-IN" dirty="0"/>
          </a:p>
        </p:txBody>
      </p:sp>
    </p:spTree>
    <p:extLst>
      <p:ext uri="{BB962C8B-B14F-4D97-AF65-F5344CB8AC3E}">
        <p14:creationId xmlns:p14="http://schemas.microsoft.com/office/powerpoint/2010/main" val="3370327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2143</TotalTime>
  <Words>1168</Words>
  <Application>Microsoft Office PowerPoint</Application>
  <PresentationFormat>Custom</PresentationFormat>
  <Paragraphs>217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Constantia</vt:lpstr>
      <vt:lpstr>Courier New</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720</cp:revision>
  <dcterms:created xsi:type="dcterms:W3CDTF">2021-12-19T05:09:16Z</dcterms:created>
  <dcterms:modified xsi:type="dcterms:W3CDTF">2023-02-13T09:26:35Z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