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77" r:id="rId7"/>
    <p:sldId id="28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5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492" autoAdjust="0"/>
  </p:normalViewPr>
  <p:slideViewPr>
    <p:cSldViewPr>
      <p:cViewPr varScale="1">
        <p:scale>
          <a:sx n="65" d="100"/>
          <a:sy n="65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2/26/2023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76575"/>
              </p:ext>
            </p:extLst>
          </p:nvPr>
        </p:nvGraphicFramePr>
        <p:xfrm>
          <a:off x="455612" y="2514600"/>
          <a:ext cx="11041040" cy="274643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About 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Installation on 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298616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 of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6357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use Git &amp; Github?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845851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What is Github?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3A334-6561-0750-D16C-94F2E135A6E9}"/>
              </a:ext>
            </a:extLst>
          </p:cNvPr>
          <p:cNvSpPr txBox="1"/>
          <p:nvPr/>
        </p:nvSpPr>
        <p:spPr>
          <a:xfrm>
            <a:off x="417512" y="1524000"/>
            <a:ext cx="11353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/>
              <a:t>GitHub is a Git repository hosting service that provides a web-based graphical interface. It is the world’s largest coding community.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/>
              <a:t>Putting a code or a project into GitHub brings it increased, widespread exposure.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/>
              <a:t>Programmers can find source codes in many different languages and use the command-line interface, Git, to make and keep track of any changes.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/>
              <a:t>GitHub helps every team member work together on a project from any location while facilitating collaboration.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/>
              <a:t>You can also review previous versions created at an earlier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6905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Features of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3A334-6561-0750-D16C-94F2E135A6E9}"/>
              </a:ext>
            </a:extLst>
          </p:cNvPr>
          <p:cNvSpPr txBox="1"/>
          <p:nvPr/>
        </p:nvSpPr>
        <p:spPr>
          <a:xfrm>
            <a:off x="417512" y="838200"/>
            <a:ext cx="113538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1. Easy Project Management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Developers come together to coordinate, track, and update their work so that projects are transparent and stay on schedule.</a:t>
            </a:r>
          </a:p>
          <a:p>
            <a:pPr>
              <a:buClr>
                <a:schemeClr val="accent1"/>
              </a:buClr>
            </a:pPr>
            <a:endParaRPr lang="en-GB" sz="2000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2. Increased Safety With Packages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Packages can be published privately, within the team, or publicly to the open-source community. </a:t>
            </a:r>
          </a:p>
          <a:p>
            <a:pPr>
              <a:buClr>
                <a:schemeClr val="accent1"/>
              </a:buClr>
            </a:pPr>
            <a:endParaRPr lang="en-GB" sz="2000" dirty="0"/>
          </a:p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3. Effective Team Management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GitHub helps all the team members stay on the same page and organized. </a:t>
            </a:r>
          </a:p>
          <a:p>
            <a:pPr>
              <a:buClr>
                <a:schemeClr val="accent1"/>
              </a:buClr>
            </a:pPr>
            <a:endParaRPr lang="en-GB" sz="2000" dirty="0"/>
          </a:p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4. Improved Code Writing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Pull requests help the organizations to review, develop, and propose new code.</a:t>
            </a:r>
          </a:p>
          <a:p>
            <a:pPr>
              <a:buClr>
                <a:schemeClr val="accent1"/>
              </a:buClr>
            </a:pPr>
            <a:endParaRPr lang="en-GB" sz="2000" dirty="0"/>
          </a:p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5. Increased Code Safety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GitHub uses dedicated tools to identify and </a:t>
            </a:r>
            <a:r>
              <a:rPr lang="en-GB" sz="2000" dirty="0" err="1"/>
              <a:t>analyze</a:t>
            </a:r>
            <a:r>
              <a:rPr lang="en-GB" sz="2000" dirty="0"/>
              <a:t> vulnerabilities to the code.</a:t>
            </a:r>
          </a:p>
          <a:p>
            <a:pPr>
              <a:buClr>
                <a:schemeClr val="accent1"/>
              </a:buClr>
            </a:pPr>
            <a:endParaRPr lang="en-GB" sz="2000" dirty="0"/>
          </a:p>
          <a:p>
            <a:pPr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</a:rPr>
              <a:t>6. Easy Code Hosting</a:t>
            </a:r>
          </a:p>
          <a:p>
            <a:pPr>
              <a:buClr>
                <a:schemeClr val="accent1"/>
              </a:buClr>
            </a:pPr>
            <a:r>
              <a:rPr lang="en-GB" sz="2000" dirty="0"/>
              <a:t>All the code and documentation are in one place. There are millions of repositories on GitHub, and each repository has its own tools to help you host and release code.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23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How to use Git &amp; Github?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3A334-6561-0750-D16C-94F2E135A6E9}"/>
              </a:ext>
            </a:extLst>
          </p:cNvPr>
          <p:cNvSpPr txBox="1"/>
          <p:nvPr/>
        </p:nvSpPr>
        <p:spPr>
          <a:xfrm>
            <a:off x="417512" y="1700748"/>
            <a:ext cx="11353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Create your GitHub account.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endParaRPr lang="en-GB" dirty="0"/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Create a repository or “repo” for short. This is where you store your code.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endParaRPr lang="en-GB" dirty="0"/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Build a file.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endParaRPr lang="en-GB" dirty="0"/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Make a commit. Whenever you create a file or change it, you create a Git commit to store the new version.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endParaRPr lang="en-GB" dirty="0"/>
          </a:p>
          <a:p>
            <a:pPr marL="514350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Connect your repo with your computer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2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About Version Control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836612" y="762001"/>
            <a:ext cx="1122045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Version control is a system that records changes to a file or set of files over time so that you can recall specific versions later.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If you are a graphic or web designer and want to keep every version of an image or layout (which you would most certainly want to), a Version Control System (VCS) is a very wise thing to use.</a:t>
            </a:r>
          </a:p>
        </p:txBody>
      </p:sp>
      <p:pic>
        <p:nvPicPr>
          <p:cNvPr id="1026" name="Picture 2" descr="Local version control diagram">
            <a:extLst>
              <a:ext uri="{FF2B5EF4-FFF2-40B4-BE49-F238E27FC236}">
                <a16:creationId xmlns:a16="http://schemas.microsoft.com/office/drawing/2014/main" id="{5A16A45A-0CD3-B81D-AF75-58430843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667000"/>
            <a:ext cx="3352800" cy="2862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alized version control diagram">
            <a:extLst>
              <a:ext uri="{FF2B5EF4-FFF2-40B4-BE49-F238E27FC236}">
                <a16:creationId xmlns:a16="http://schemas.microsoft.com/office/drawing/2014/main" id="{659946A9-E17C-19CA-5CBA-55127CB2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590800"/>
            <a:ext cx="4114799" cy="28597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tributed version control diagram">
            <a:extLst>
              <a:ext uri="{FF2B5EF4-FFF2-40B4-BE49-F238E27FC236}">
                <a16:creationId xmlns:a16="http://schemas.microsoft.com/office/drawing/2014/main" id="{E9E059E6-57AB-EE45-4ACC-93D392B0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2133600"/>
            <a:ext cx="3352800" cy="40155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58B7F-6F8C-C6A7-F781-DC1B64B302A3}"/>
              </a:ext>
            </a:extLst>
          </p:cNvPr>
          <p:cNvSpPr txBox="1"/>
          <p:nvPr/>
        </p:nvSpPr>
        <p:spPr>
          <a:xfrm>
            <a:off x="8990012" y="6163365"/>
            <a:ext cx="2474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Distributed Version Control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102CB-8E10-D307-3C91-08430BC51276}"/>
              </a:ext>
            </a:extLst>
          </p:cNvPr>
          <p:cNvSpPr txBox="1"/>
          <p:nvPr/>
        </p:nvSpPr>
        <p:spPr>
          <a:xfrm>
            <a:off x="702505" y="5888381"/>
            <a:ext cx="2474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Local Version Control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C79A4-27C6-D060-5174-80A67C35D690}"/>
              </a:ext>
            </a:extLst>
          </p:cNvPr>
          <p:cNvSpPr txBox="1"/>
          <p:nvPr/>
        </p:nvSpPr>
        <p:spPr>
          <a:xfrm>
            <a:off x="4856991" y="5859669"/>
            <a:ext cx="2474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Centralized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What is Git?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40A42-5324-812A-BF26-41CE63822B87}"/>
              </a:ext>
            </a:extLst>
          </p:cNvPr>
          <p:cNvSpPr txBox="1"/>
          <p:nvPr/>
        </p:nvSpPr>
        <p:spPr>
          <a:xfrm>
            <a:off x="150813" y="3124200"/>
            <a:ext cx="5791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Git is used to tracking changes in the source code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The distributed version control tool is used for source code management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It allows multiple developers to work together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It supports non-linear development through its thousands of parallel branches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EC472-BEB5-BF9A-7628-9BAA6013A311}"/>
              </a:ext>
            </a:extLst>
          </p:cNvPr>
          <p:cNvSpPr txBox="1"/>
          <p:nvPr/>
        </p:nvSpPr>
        <p:spPr>
          <a:xfrm>
            <a:off x="1217612" y="609600"/>
            <a:ext cx="1021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 is a version control system used for tracking changes in computer files. It is generally used for source code management in software development.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5A2BD-168F-F55F-8059-B2DCB43897FB}"/>
              </a:ext>
            </a:extLst>
          </p:cNvPr>
          <p:cNvSpPr txBox="1"/>
          <p:nvPr/>
        </p:nvSpPr>
        <p:spPr>
          <a:xfrm>
            <a:off x="7033161" y="3441680"/>
            <a:ext cx="51572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Features of Git: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Tracks history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Free and open source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Supports non-linear development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Creates backups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Scalable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Supports collaboration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Branching is easier</a:t>
            </a:r>
          </a:p>
          <a:p>
            <a:pPr marL="342900" indent="-342900">
              <a:buClr>
                <a:schemeClr val="accent1"/>
              </a:buClr>
              <a:buFont typeface="Constantia" panose="02030602050306030303" pitchFamily="18" charset="0"/>
              <a:buChar char="›"/>
            </a:pPr>
            <a:r>
              <a:rPr lang="en-IN" dirty="0"/>
              <a:t>Distributed development</a:t>
            </a:r>
          </a:p>
        </p:txBody>
      </p:sp>
      <p:pic>
        <p:nvPicPr>
          <p:cNvPr id="2050" name="Picture 2" descr="dev-git">
            <a:extLst>
              <a:ext uri="{FF2B5EF4-FFF2-40B4-BE49-F238E27FC236}">
                <a16:creationId xmlns:a16="http://schemas.microsoft.com/office/drawing/2014/main" id="{8029ACB4-E198-9F6C-69BC-BF7AA4B1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371601"/>
            <a:ext cx="3657600" cy="21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Why Git?</a:t>
            </a:r>
          </a:p>
        </p:txBody>
      </p:sp>
      <p:pic>
        <p:nvPicPr>
          <p:cNvPr id="1026" name="Picture 2" descr="Why Git">
            <a:extLst>
              <a:ext uri="{FF2B5EF4-FFF2-40B4-BE49-F238E27FC236}">
                <a16:creationId xmlns:a16="http://schemas.microsoft.com/office/drawing/2014/main" id="{0A01A4CE-AE69-94A4-4CCF-838C6FFB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757085"/>
            <a:ext cx="6896099" cy="574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5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Git Workflow </a:t>
            </a:r>
          </a:p>
        </p:txBody>
      </p:sp>
      <p:pic>
        <p:nvPicPr>
          <p:cNvPr id="3074" name="Picture 2" descr="git-workflow">
            <a:extLst>
              <a:ext uri="{FF2B5EF4-FFF2-40B4-BE49-F238E27FC236}">
                <a16:creationId xmlns:a16="http://schemas.microsoft.com/office/drawing/2014/main" id="{1172EC90-4D40-624E-08D9-DA0E406D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457200"/>
            <a:ext cx="6400800" cy="35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8F1D5A-CBE0-32D7-F565-3147DE3F0495}"/>
              </a:ext>
            </a:extLst>
          </p:cNvPr>
          <p:cNvSpPr txBox="1"/>
          <p:nvPr/>
        </p:nvSpPr>
        <p:spPr>
          <a:xfrm>
            <a:off x="74612" y="1328678"/>
            <a:ext cx="5746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The Git workflow is divided into three states:</a:t>
            </a:r>
          </a:p>
          <a:p>
            <a:endParaRPr lang="en-IN" sz="1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/>
              <a:t>Working directory - Modify files in your working directory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/>
              <a:t>Staging area (Index) - Stage the files and add snapshots of them to your staging area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/>
              <a:t>Git directory (Repository) - Perform a commit that stores the snapshots permanently to your Git directory. Checkout any existing version, make changes, stage them and commit.</a:t>
            </a:r>
          </a:p>
        </p:txBody>
      </p:sp>
      <p:pic>
        <p:nvPicPr>
          <p:cNvPr id="3076" name="Picture 4" descr="working-directory">
            <a:extLst>
              <a:ext uri="{FF2B5EF4-FFF2-40B4-BE49-F238E27FC236}">
                <a16:creationId xmlns:a16="http://schemas.microsoft.com/office/drawing/2014/main" id="{46456316-FDAA-8520-35A4-2B6CBF7E4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9" b="16071"/>
          <a:stretch/>
        </p:blipFill>
        <p:spPr bwMode="auto">
          <a:xfrm>
            <a:off x="303212" y="4272022"/>
            <a:ext cx="717126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Git Installation on Windows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D18F-E404-A03A-A092-FD5837C2B6E8}"/>
              </a:ext>
            </a:extLst>
          </p:cNvPr>
          <p:cNvSpPr txBox="1"/>
          <p:nvPr/>
        </p:nvSpPr>
        <p:spPr>
          <a:xfrm>
            <a:off x="379412" y="1355110"/>
            <a:ext cx="1112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Step 1:</a:t>
            </a:r>
          </a:p>
          <a:p>
            <a:r>
              <a:rPr lang="en-IN" sz="2000" dirty="0"/>
              <a:t>Download the latest version of Git and choose the 64/32 bit version. After the file is downloaded, install it in the system. Once installed, select Launch the Git Bash, then click on finish. The Git Bash is now launched.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2:</a:t>
            </a:r>
          </a:p>
          <a:p>
            <a:r>
              <a:rPr lang="en-IN" sz="2000" dirty="0"/>
              <a:t>Check the Git version: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–version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3:</a:t>
            </a:r>
          </a:p>
          <a:p>
            <a:r>
              <a:rPr lang="en-IN" sz="2000" dirty="0"/>
              <a:t>For any help, use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help config</a:t>
            </a:r>
          </a:p>
          <a:p>
            <a:r>
              <a:rPr lang="en-IN" sz="2000" dirty="0"/>
              <a:t>This command will lead you to a browser of config commands. Basically, the help the command provides a manual from the help page for the command just following it (here, it's config).</a:t>
            </a:r>
          </a:p>
          <a:p>
            <a:r>
              <a:rPr lang="en-IN" sz="2000" dirty="0"/>
              <a:t>Another way to use the same command is as follows: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config --help</a:t>
            </a:r>
          </a:p>
        </p:txBody>
      </p:sp>
    </p:spTree>
    <p:extLst>
      <p:ext uri="{BB962C8B-B14F-4D97-AF65-F5344CB8AC3E}">
        <p14:creationId xmlns:p14="http://schemas.microsoft.com/office/powerpoint/2010/main" val="2516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Git Installation on Windows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D18F-E404-A03A-A092-FD5837C2B6E8}"/>
              </a:ext>
            </a:extLst>
          </p:cNvPr>
          <p:cNvSpPr txBox="1"/>
          <p:nvPr/>
        </p:nvSpPr>
        <p:spPr>
          <a:xfrm>
            <a:off x="379412" y="1307842"/>
            <a:ext cx="1112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Step 4:</a:t>
            </a:r>
          </a:p>
          <a:p>
            <a:r>
              <a:rPr lang="en-IN" sz="2000" dirty="0"/>
              <a:t>Create a local directory using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</a:t>
            </a:r>
            <a:r>
              <a:rPr lang="en-IN" sz="2000" dirty="0" err="1">
                <a:solidFill>
                  <a:schemeClr val="accent2"/>
                </a:solidFill>
              </a:rPr>
              <a:t>mkdir</a:t>
            </a:r>
            <a:r>
              <a:rPr lang="en-IN" sz="2000" dirty="0">
                <a:solidFill>
                  <a:schemeClr val="accent2"/>
                </a:solidFill>
              </a:rPr>
              <a:t> test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cd test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5:</a:t>
            </a:r>
          </a:p>
          <a:p>
            <a:r>
              <a:rPr lang="en-IN" sz="2000" dirty="0"/>
              <a:t>The next step is to initialize the directory: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</a:t>
            </a:r>
            <a:r>
              <a:rPr lang="en-IN" sz="2000" dirty="0" err="1">
                <a:solidFill>
                  <a:schemeClr val="accent2"/>
                </a:solidFill>
              </a:rPr>
              <a:t>init</a:t>
            </a:r>
            <a:endParaRPr lang="en-IN" sz="2000" dirty="0">
              <a:solidFill>
                <a:schemeClr val="accent2"/>
              </a:solidFill>
            </a:endParaRP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6:</a:t>
            </a:r>
          </a:p>
          <a:p>
            <a:r>
              <a:rPr lang="en-IN" sz="2000" dirty="0"/>
              <a:t>Go to the folder where "test" is created and create a text document named "demo." Open "demo" and put any content, like "Hello" Save and close the file.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7:</a:t>
            </a:r>
          </a:p>
          <a:p>
            <a:r>
              <a:rPr lang="en-IN" sz="2000" dirty="0"/>
              <a:t>Enter the Git bash interface and type in the following command to check the status: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3680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Git Installation on Windows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D18F-E404-A03A-A092-FD5837C2B6E8}"/>
              </a:ext>
            </a:extLst>
          </p:cNvPr>
          <p:cNvSpPr txBox="1"/>
          <p:nvPr/>
        </p:nvSpPr>
        <p:spPr>
          <a:xfrm>
            <a:off x="379412" y="1307842"/>
            <a:ext cx="11125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Step 8:</a:t>
            </a:r>
          </a:p>
          <a:p>
            <a:r>
              <a:rPr lang="en-IN" sz="2000" dirty="0"/>
              <a:t>Add the "demo" to the current directory using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add demo.txt</a:t>
            </a:r>
          </a:p>
          <a:p>
            <a:endParaRPr lang="en-IN" sz="2000" dirty="0">
              <a:solidFill>
                <a:schemeClr val="accent2"/>
              </a:solidFill>
            </a:endParaRPr>
          </a:p>
          <a:p>
            <a:r>
              <a:rPr lang="en-IN" sz="2000" b="1" dirty="0">
                <a:solidFill>
                  <a:schemeClr val="accent1"/>
                </a:solidFill>
              </a:rPr>
              <a:t>Step 9:</a:t>
            </a:r>
          </a:p>
          <a:p>
            <a:r>
              <a:rPr lang="en-IN" sz="2000" dirty="0"/>
              <a:t>Next, make a commit using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commit -m "committing a text file“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10:</a:t>
            </a:r>
          </a:p>
          <a:p>
            <a:r>
              <a:rPr lang="en-IN" sz="2000" dirty="0"/>
              <a:t>Link the Git to a </a:t>
            </a:r>
            <a:r>
              <a:rPr lang="en-IN" sz="2000" dirty="0" err="1"/>
              <a:t>Github</a:t>
            </a:r>
            <a:r>
              <a:rPr lang="en-IN" sz="2000" dirty="0"/>
              <a:t> Account: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config --global </a:t>
            </a:r>
            <a:r>
              <a:rPr lang="en-IN" sz="2000" dirty="0" err="1">
                <a:solidFill>
                  <a:schemeClr val="accent2"/>
                </a:solidFill>
              </a:rPr>
              <a:t>user.username</a:t>
            </a:r>
            <a:endParaRPr lang="en-IN" sz="2000" dirty="0">
              <a:solidFill>
                <a:schemeClr val="accent2"/>
              </a:solidFill>
            </a:endParaRPr>
          </a:p>
          <a:p>
            <a:endParaRPr lang="en-IN" sz="2000" b="1" dirty="0">
              <a:solidFill>
                <a:schemeClr val="accent1"/>
              </a:solidFill>
            </a:endParaRPr>
          </a:p>
          <a:p>
            <a:r>
              <a:rPr lang="en-IN" sz="2000" b="1" dirty="0">
                <a:solidFill>
                  <a:schemeClr val="accent1"/>
                </a:solidFill>
              </a:rPr>
              <a:t>Step 11:</a:t>
            </a:r>
          </a:p>
          <a:p>
            <a:r>
              <a:rPr lang="en-IN" sz="2000" dirty="0"/>
              <a:t>Open your </a:t>
            </a:r>
            <a:r>
              <a:rPr lang="en-IN" sz="2000" dirty="0" err="1"/>
              <a:t>Github</a:t>
            </a:r>
            <a:r>
              <a:rPr lang="en-IN" sz="2000" dirty="0"/>
              <a:t> account and create a new repository with the name "</a:t>
            </a:r>
            <a:r>
              <a:rPr lang="en-IN" sz="2000" dirty="0" err="1"/>
              <a:t>test_demo</a:t>
            </a:r>
            <a:r>
              <a:rPr lang="en-IN" sz="2000" dirty="0"/>
              <a:t>" and click on "Create repository." This is the remote repository. Next, copy the link of "</a:t>
            </a:r>
            <a:r>
              <a:rPr lang="en-IN" sz="2000" dirty="0" err="1"/>
              <a:t>test_demo</a:t>
            </a:r>
            <a:r>
              <a:rPr lang="en-IN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137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Git Installation on Windows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D18F-E404-A03A-A092-FD5837C2B6E8}"/>
              </a:ext>
            </a:extLst>
          </p:cNvPr>
          <p:cNvSpPr txBox="1"/>
          <p:nvPr/>
        </p:nvSpPr>
        <p:spPr>
          <a:xfrm>
            <a:off x="379412" y="1219200"/>
            <a:ext cx="11125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12:</a:t>
            </a:r>
          </a:p>
          <a:p>
            <a:r>
              <a:rPr lang="en-IN" sz="2000" dirty="0"/>
              <a:t>Go back to Git bash and link the remote and local repository using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remote add origin &lt;link&gt;</a:t>
            </a:r>
          </a:p>
          <a:p>
            <a:r>
              <a:rPr lang="en-IN" sz="2000" dirty="0"/>
              <a:t>Here, &lt;link&gt; is the link copied in the previous step.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13:</a:t>
            </a:r>
          </a:p>
          <a:p>
            <a:r>
              <a:rPr lang="en-IN" sz="2000" dirty="0"/>
              <a:t>Push the local file onto the remote repository using the following command:</a:t>
            </a:r>
          </a:p>
          <a:p>
            <a:r>
              <a:rPr lang="en-IN" sz="2000" dirty="0">
                <a:solidFill>
                  <a:schemeClr val="accent2"/>
                </a:solidFill>
              </a:rPr>
              <a:t>$ git push origin master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chemeClr val="accent1"/>
                </a:solidFill>
              </a:rPr>
              <a:t>Step 14:</a:t>
            </a:r>
          </a:p>
          <a:p>
            <a:r>
              <a:rPr lang="en-IN" sz="2000" dirty="0"/>
              <a:t>Move back to </a:t>
            </a:r>
            <a:r>
              <a:rPr lang="en-IN" sz="2000" dirty="0" err="1"/>
              <a:t>Github</a:t>
            </a:r>
            <a:r>
              <a:rPr lang="en-IN" sz="2000" dirty="0"/>
              <a:t> and click on "</a:t>
            </a:r>
            <a:r>
              <a:rPr lang="en-IN" sz="2000" dirty="0" err="1"/>
              <a:t>test_demo</a:t>
            </a:r>
            <a:r>
              <a:rPr lang="en-IN" sz="2000" dirty="0"/>
              <a:t>" and check if the local file "demo.txt" is pushed to this repository.</a:t>
            </a:r>
          </a:p>
        </p:txBody>
      </p:sp>
    </p:spTree>
    <p:extLst>
      <p:ext uri="{BB962C8B-B14F-4D97-AF65-F5344CB8AC3E}">
        <p14:creationId xmlns:p14="http://schemas.microsoft.com/office/powerpoint/2010/main" val="31679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2315</TotalTime>
  <Words>1043</Words>
  <Application>Microsoft Office PowerPoint</Application>
  <PresentationFormat>Custom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Constantia</vt:lpstr>
      <vt:lpstr>Courier New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780</cp:revision>
  <dcterms:created xsi:type="dcterms:W3CDTF">2021-12-19T05:09:16Z</dcterms:created>
  <dcterms:modified xsi:type="dcterms:W3CDTF">2023-02-26T05:20:30Z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