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docProps/custom.xml" ContentType="application/vnd.openxmlformats-officedocument.custom-properties+xml"/>
  <Override PartName="/ppt/slides/slide6.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s/slide4.xml" ContentType="application/vnd.openxmlformats-officedocument.presentationml.slide+xml"/>
  <Override PartName="/ppt/slideLayouts/slideLayout4.xml" ContentType="application/vnd.openxmlformats-officedocument.presentationml.slideLayout+xml"/>
  <Override PartName="/customXml/itemProps3.xml" ContentType="application/vnd.openxmlformats-officedocument.customXmlProperties+xml"/>
  <Override PartName="/ppt/theme/theme1.xml" ContentType="application/vnd.openxmlformats-officedocument.theme+xml"/>
  <Override PartName="/customXml/itemProps2.xml" ContentType="application/vnd.openxmlformats-officedocument.customXmlProperties+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s/slide21.xml" ContentType="application/vnd.openxmlformats-officedocument.presentationml.slide+xml"/>
  <Override PartName="/customXml/itemProps1.xml" ContentType="application/vnd.openxmlformats-officedocument.customXmlProperties+xml"/>
  <Override PartName="/ppt/slides/slide7.xml" ContentType="application/vnd.openxmlformats-officedocument.presentationml.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88825" cy="6858000"/>
  <p:notesSz cx="12188825" cy="6858000"/>
  <p:defaultTextStyle>
    <a:defPPr>
      <a:defRPr lang="en-US"/>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EB9631B5-78F2-41C9-869B-9F39066F8104}">
  <a:tblStyle styleId="{EB9631B5-78F2-41C9-869B-9F39066F8104}" styleName="Medium Style 3 - Accent 4">
    <a:wholeTbl>
      <a:tcTxStyle>
        <a:fontRef idx="minor">
          <a:prstClr val="black"/>
        </a:fontRef>
        <a:schemeClr val="dk1"/>
      </a:tcTxStyle>
      <a:tcStyle>
        <a:tcBdr>
          <a:left>
            <a:ln>
              <a:noFill/>
            </a:ln>
          </a:left>
          <a:right>
            <a:ln>
              <a:noFill/>
            </a:ln>
          </a:right>
          <a:top>
            <a:ln w="38100">
              <a:solidFill>
                <a:schemeClr val="dk1"/>
              </a:solidFill>
            </a:ln>
          </a:top>
          <a:bottom>
            <a:ln w="38100">
              <a:solidFill>
                <a:schemeClr val="dk1"/>
              </a:solidFill>
            </a:ln>
          </a:bottom>
          <a:insideH>
            <a:ln>
              <a:no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dk1"/>
      </a:tcTxStyle>
      <a:tcStyle>
        <a:tcBdr>
          <a:top>
            <a:ln w="38100">
              <a:solidFill>
                <a:schemeClr val="dk1"/>
              </a:solidFill>
            </a:ln>
          </a:top>
        </a:tcBdr>
        <a:fill>
          <a:solidFill>
            <a:schemeClr val="lt1"/>
          </a:solidFill>
        </a:fill>
      </a:tcStyle>
    </a:lastRow>
    <a:seCell>
      <a:tcStyle>
        <a:tcBdr/>
      </a:tcStyle>
    </a:seCell>
    <a:swCell>
      <a:tcStyle>
        <a:tcBdr/>
      </a:tcStyle>
    </a:swCell>
    <a:firstRow>
      <a:tcTxStyle b="on">
        <a:fontRef idx="minor">
          <a:prstClr val="black"/>
        </a:fontRef>
        <a:schemeClr val="lt1"/>
      </a:tcTxStyle>
      <a:tcStyle>
        <a:tcBdr>
          <a:bottom>
            <a:ln w="38100">
              <a:solidFill>
                <a:schemeClr val="dk1"/>
              </a:solidFill>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65" d="100"/>
          <a:sy n="65" d="100"/>
        </p:scale>
        <p:origin x="1080" y="78"/>
      </p:cViewPr>
      <p:guideLst>
        <p:guide pos="2160" orient="horz"/>
        <p:guide pos="3839"/>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presProps" Target="presProps.xml" /><Relationship Id="rId26" Type="http://schemas.openxmlformats.org/officeDocument/2006/relationships/tableStyles" Target="tableStyles.xml" /><Relationship Id="rId27"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bg>
      <p:bgPr shadeToTitle="0">
        <a:blipFill>
          <a:blip r:embed="rId2">
            <a:lum/>
          </a:blip>
          <a:stretch/>
        </a:blipFill>
      </p:bgPr>
    </p:bg>
    <p:spTree>
      <p:nvGrpSpPr>
        <p:cNvPr id="1" name=""/>
        <p:cNvGrpSpPr/>
        <p:nvPr/>
      </p:nvGrpSpPr>
      <p:grpSpPr bwMode="auto">
        <a:xfrm>
          <a:off x="0" y="0"/>
          <a:ext cx="0" cy="0"/>
          <a:chOff x="0" y="0"/>
          <a:chExt cx="0" cy="0"/>
        </a:xfrm>
      </p:grpSpPr>
      <p:grpSp>
        <p:nvGrpSpPr>
          <p:cNvPr id="7" name="squares"/>
          <p:cNvGrpSpPr/>
          <p:nvPr/>
        </p:nvGrpSpPr>
        <p:grpSpPr bwMode="auto">
          <a:xfrm>
            <a:off x="0" y="1135743"/>
            <a:ext cx="1622332" cy="799981"/>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1"/>
          <p:cNvSpPr>
            <a:spLocks noGrp="1"/>
          </p:cNvSpPr>
          <p:nvPr>
            <p:ph type="ctrTitle"/>
          </p:nvPr>
        </p:nvSpPr>
        <p:spPr bwMode="auto">
          <a:xfrm>
            <a:off x="1828324" y="362396"/>
            <a:ext cx="9141619" cy="1676400"/>
          </a:xfrm>
        </p:spPr>
        <p:txBody>
          <a:bodyPr>
            <a:noAutofit/>
          </a:bodyPr>
          <a:lstStyle>
            <a:lvl1pPr>
              <a:lnSpc>
                <a:spcPct val="80000"/>
              </a:lnSpc>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828324" y="2089595"/>
            <a:ext cx="9141619" cy="886343"/>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a:defRPr/>
            </a:pPr>
            <a:r>
              <a:rPr lang="en-US"/>
              <a:t>Click to edit Master subtitle style</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A7209051-6E81-43E8-9099-FF6A0C3DCFE8}"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EDCEAB04-7709-4C1E-A61A-74684A0170FC}"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grpSp>
        <p:nvGrpSpPr>
          <p:cNvPr id="7" name="squares"/>
          <p:cNvGrpSpPr/>
          <p:nvPr/>
        </p:nvGrpSpPr>
        <p:grpSpPr bwMode="auto">
          <a:xfrm rot="5400000">
            <a:off x="9583007" y="233864"/>
            <a:ext cx="1063300" cy="524046"/>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5" name="bottom graphic"/>
          <p:cNvGrpSpPr/>
          <p:nvPr/>
        </p:nvGrpSpPr>
        <p:grpSpPr bwMode="auto">
          <a:xfrm>
            <a:off x="0" y="5395517"/>
            <a:ext cx="12188825" cy="1462483"/>
            <a:chOff x="0" y="4046637"/>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7" name="Rectangle 72"/>
            <p:cNvSpPr/>
            <p:nvPr/>
          </p:nvSpPr>
          <p:spPr bwMode="ltGray">
            <a:xfrm rot="5400000">
              <a:off x="4023569" y="23069"/>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Vertical Title 1"/>
          <p:cNvSpPr>
            <a:spLocks noGrp="1"/>
          </p:cNvSpPr>
          <p:nvPr>
            <p:ph type="title" orient="vert"/>
          </p:nvPr>
        </p:nvSpPr>
        <p:spPr bwMode="auto">
          <a:xfrm>
            <a:off x="9751059" y="1150514"/>
            <a:ext cx="1828324" cy="5021685"/>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1218882" y="1150514"/>
            <a:ext cx="8227457" cy="5021685"/>
          </a:xfrm>
        </p:spPr>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79BD0D-E0B1-4CED-AC65-708AC79EB9CD}"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C3EA6D-DF0B-4D4B-B359-5F1D1D0E30A4}"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Section Header">
    <p:spTree>
      <p:nvGrpSpPr>
        <p:cNvPr id="1" name=""/>
        <p:cNvGrpSpPr/>
        <p:nvPr/>
      </p:nvGrpSpPr>
      <p:grpSpPr bwMode="auto">
        <a:xfrm>
          <a:off x="0" y="0"/>
          <a:ext cx="0" cy="0"/>
          <a:chOff x="0" y="0"/>
          <a:chExt cx="0" cy="0"/>
        </a:xfrm>
      </p:grpSpPr>
      <p:grpSp>
        <p:nvGrpSpPr>
          <p:cNvPr id="7" name="squares"/>
          <p:cNvGrpSpPr/>
          <p:nvPr/>
        </p:nvGrpSpPr>
        <p:grpSpPr bwMode="auto">
          <a:xfrm>
            <a:off x="0" y="3124415"/>
            <a:ext cx="1622332" cy="805061"/>
            <a:chOff x="0" y="2343311"/>
            <a:chExt cx="1217066" cy="603796"/>
          </a:xfrm>
        </p:grpSpPr>
        <p:sp>
          <p:nvSpPr>
            <p:cNvPr id="8" name="Rounded Rectangle 7"/>
            <p:cNvSpPr/>
            <p:nvPr/>
          </p:nvSpPr>
          <p:spPr bwMode="auto">
            <a:xfrm>
              <a:off x="787514" y="2347123"/>
              <a:ext cx="429552" cy="599983"/>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86370" y="2347123"/>
              <a:ext cx="429552" cy="599983"/>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9" name="bottom graphic"/>
          <p:cNvGrpSpPr/>
          <p:nvPr/>
        </p:nvGrpSpPr>
        <p:grpSpPr bwMode="auto">
          <a:xfrm>
            <a:off x="0" y="5409216"/>
            <a:ext cx="12188825" cy="1462483"/>
            <a:chOff x="0" y="4056911"/>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1"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Title 1"/>
          <p:cNvSpPr>
            <a:spLocks noGrp="1"/>
          </p:cNvSpPr>
          <p:nvPr>
            <p:ph type="title"/>
          </p:nvPr>
        </p:nvSpPr>
        <p:spPr bwMode="auto">
          <a:xfrm>
            <a:off x="1828324" y="1932518"/>
            <a:ext cx="9141619" cy="2105367"/>
          </a:xfrm>
        </p:spPr>
        <p:txBody>
          <a:bodyPr anchor="b">
            <a:normAutofit/>
          </a:bodyPr>
          <a:lstStyle>
            <a:lvl1pPr algn="l">
              <a:defRPr sz="6000" b="0" cap="none"/>
            </a:lvl1pPr>
          </a:lstStyle>
          <a:p>
            <a:pPr>
              <a:defRPr/>
            </a:pPr>
            <a:r>
              <a:rPr lang="en-US"/>
              <a:t>Click to edit Master title style</a:t>
            </a:r>
            <a:endParaRPr/>
          </a:p>
        </p:txBody>
      </p:sp>
      <p:sp>
        <p:nvSpPr>
          <p:cNvPr id="3" name="Text Placeholder 2"/>
          <p:cNvSpPr>
            <a:spLocks noGrp="1"/>
          </p:cNvSpPr>
          <p:nvPr>
            <p:ph type="body" idx="1"/>
          </p:nvPr>
        </p:nvSpPr>
        <p:spPr bwMode="auto">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defRPr/>
            </a:pPr>
            <a:r>
              <a:rPr lang="en-US"/>
              <a:t>Edit Master text styles</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977EDB99-15BC-4479-BAC5-1E502E66917A}"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1141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094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4067C2A3-CD19-48AB-9F64-ECCF75182EDD}"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lvl1pPr>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1141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4" name="Content Placeholder 3"/>
          <p:cNvSpPr>
            <a:spLocks noGrp="1"/>
          </p:cNvSpPr>
          <p:nvPr>
            <p:ph sz="half" idx="2"/>
          </p:nvPr>
        </p:nvSpPr>
        <p:spPr bwMode="auto">
          <a:xfrm>
            <a:off x="1141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094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6" name="Content Placeholder 5"/>
          <p:cNvSpPr>
            <a:spLocks noGrp="1"/>
          </p:cNvSpPr>
          <p:nvPr>
            <p:ph sz="quarter" idx="4"/>
          </p:nvPr>
        </p:nvSpPr>
        <p:spPr bwMode="auto">
          <a:xfrm>
            <a:off x="6094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Footer Placeholder 7"/>
          <p:cNvSpPr>
            <a:spLocks noGrp="1"/>
          </p:cNvSpPr>
          <p:nvPr>
            <p:ph type="ftr" sz="quarter" idx="11"/>
          </p:nvPr>
        </p:nvSpPr>
        <p:spPr bwMode="auto"/>
        <p:txBody>
          <a:bodyPr/>
          <a:lstStyle/>
          <a:p>
            <a:pPr>
              <a:defRPr/>
            </a:pPr>
            <a:r>
              <a:rPr lang="en-US"/>
              <a:t>Add a footer</a:t>
            </a:r>
            <a:endParaRPr/>
          </a:p>
        </p:txBody>
      </p:sp>
      <p:sp>
        <p:nvSpPr>
          <p:cNvPr id="7" name="Date Placeholder 6"/>
          <p:cNvSpPr>
            <a:spLocks noGrp="1"/>
          </p:cNvSpPr>
          <p:nvPr>
            <p:ph type="dt" sz="half" idx="10"/>
          </p:nvPr>
        </p:nvSpPr>
        <p:spPr bwMode="auto"/>
        <p:txBody>
          <a:bodyPr/>
          <a:lstStyle/>
          <a:p>
            <a:pPr>
              <a:defRPr/>
            </a:pPr>
            <a:fld id="{0363E8C1-7C87-4705-AB97-8CD17D208E3F}" type="datetime1">
              <a:rPr lang="en-US"/>
              <a:t/>
            </a:fld>
            <a:endParaRPr/>
          </a:p>
        </p:txBody>
      </p:sp>
      <p:sp>
        <p:nvSpPr>
          <p:cNvPr id="9" name="Slide Number Placeholder 8"/>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4" name="Footer Placeholder 3"/>
          <p:cNvSpPr>
            <a:spLocks noGrp="1"/>
          </p:cNvSpPr>
          <p:nvPr>
            <p:ph type="ftr" sz="quarter" idx="11"/>
          </p:nvPr>
        </p:nvSpPr>
        <p:spPr bwMode="auto"/>
        <p:txBody>
          <a:bodyPr/>
          <a:lstStyle/>
          <a:p>
            <a:pPr>
              <a:defRPr/>
            </a:pPr>
            <a:r>
              <a:rPr lang="en-US"/>
              <a:t>Add a footer</a:t>
            </a:r>
            <a:endParaRPr/>
          </a:p>
        </p:txBody>
      </p:sp>
      <p:sp>
        <p:nvSpPr>
          <p:cNvPr id="3" name="Date Placeholder 2"/>
          <p:cNvSpPr>
            <a:spLocks noGrp="1"/>
          </p:cNvSpPr>
          <p:nvPr>
            <p:ph type="dt" sz="half" idx="10"/>
          </p:nvPr>
        </p:nvSpPr>
        <p:spPr bwMode="auto"/>
        <p:txBody>
          <a:bodyPr/>
          <a:lstStyle/>
          <a:p>
            <a:pPr>
              <a:defRPr/>
            </a:pPr>
            <a:fld id="{E20C624E-DF92-4841-B9B9-DD11AA239B85}" type="datetime1">
              <a:rPr lang="en-US"/>
              <a:t/>
            </a:fld>
            <a:endParaRPr/>
          </a:p>
        </p:txBody>
      </p:sp>
      <p:sp>
        <p:nvSpPr>
          <p:cNvPr id="5" name="Slide Number Placeholder 4"/>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Blank">
    <p:spTree>
      <p:nvGrpSpPr>
        <p:cNvPr id="1" name=""/>
        <p:cNvGrpSpPr/>
        <p:nvPr/>
      </p:nvGrpSpPr>
      <p:grpSpPr bwMode="auto">
        <a:xfrm>
          <a:off x="0" y="0"/>
          <a:ext cx="0" cy="0"/>
          <a:chOff x="0" y="0"/>
          <a:chExt cx="0" cy="0"/>
        </a:xfrm>
      </p:grpSpPr>
      <p:grpSp>
        <p:nvGrpSpPr>
          <p:cNvPr id="8" name="bottom graphic"/>
          <p:cNvGrpSpPr/>
          <p:nvPr/>
        </p:nvGrpSpPr>
        <p:grpSpPr bwMode="auto">
          <a:xfrm>
            <a:off x="0" y="5409216"/>
            <a:ext cx="12188825" cy="1462483"/>
            <a:chOff x="0" y="4056911"/>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3" name="Footer Placeholder 2"/>
          <p:cNvSpPr>
            <a:spLocks noGrp="1"/>
          </p:cNvSpPr>
          <p:nvPr>
            <p:ph type="ftr" sz="quarter" idx="11"/>
          </p:nvPr>
        </p:nvSpPr>
        <p:spPr bwMode="auto"/>
        <p:txBody>
          <a:bodyPr/>
          <a:lstStyle/>
          <a:p>
            <a:pPr>
              <a:defRPr/>
            </a:pPr>
            <a:r>
              <a:rPr lang="en-US"/>
              <a:t>Add a footer</a:t>
            </a:r>
            <a:endParaRPr/>
          </a:p>
        </p:txBody>
      </p:sp>
      <p:sp>
        <p:nvSpPr>
          <p:cNvPr id="2" name="Date Placeholder 1"/>
          <p:cNvSpPr>
            <a:spLocks noGrp="1"/>
          </p:cNvSpPr>
          <p:nvPr>
            <p:ph type="dt" sz="half" idx="10"/>
          </p:nvPr>
        </p:nvSpPr>
        <p:spPr bwMode="auto"/>
        <p:txBody>
          <a:bodyPr/>
          <a:lstStyle/>
          <a:p>
            <a:pPr>
              <a:defRPr/>
            </a:pPr>
            <a:fld id="{FBDA3AE1-4360-4D5B-BDBC-656B872DD533}" type="datetime1">
              <a:rPr lang="en-US"/>
              <a:t/>
            </a:fld>
            <a:endParaRPr/>
          </a:p>
        </p:txBody>
      </p:sp>
      <p:sp>
        <p:nvSpPr>
          <p:cNvPr id="4" name="Slide Number Placeholder 3"/>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Content Placeholder 2"/>
          <p:cNvSpPr>
            <a:spLocks noGrp="1"/>
          </p:cNvSpPr>
          <p:nvPr>
            <p:ph idx="1"/>
          </p:nvPr>
        </p:nvSpPr>
        <p:spPr bwMode="auto">
          <a:xfrm>
            <a:off x="4875529"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20990708-46A4-4851-883E-8DFB8939107E}"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a:defRPr/>
            </a:pPr>
            <a:r>
              <a:rPr lang="en-US"/>
              <a:t>Click icon to add picture</a:t>
            </a:r>
            <a:endParaRPr/>
          </a:p>
        </p:txBody>
      </p:sp>
      <p:sp>
        <p:nvSpPr>
          <p:cNvPr id="4" name="Text Placeholder 3"/>
          <p:cNvSpPr>
            <a:spLocks noGrp="1"/>
          </p:cNvSpPr>
          <p:nvPr>
            <p:ph type="body" sz="half" idx="2"/>
          </p:nvPr>
        </p:nvSpPr>
        <p:spPr bwMode="auto">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AE88EFFC-86AE-4294-A319-CAFC2651994B}"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11" name="bottom graphic"/>
          <p:cNvGrpSpPr/>
          <p:nvPr/>
        </p:nvGrpSpPr>
        <p:grpSpPr bwMode="auto">
          <a:xfrm>
            <a:off x="0" y="5409216"/>
            <a:ext cx="12188825" cy="1462483"/>
            <a:chOff x="0" y="4056911"/>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8"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grpSp>
        <p:nvGrpSpPr>
          <p:cNvPr id="7" name="squares"/>
          <p:cNvGrpSpPr/>
          <p:nvPr/>
        </p:nvGrpSpPr>
        <p:grpSpPr bwMode="auto">
          <a:xfrm>
            <a:off x="1" y="800551"/>
            <a:ext cx="1063023" cy="524183"/>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Placeholder 1"/>
          <p:cNvSpPr>
            <a:spLocks noGrp="1"/>
          </p:cNvSpPr>
          <p:nvPr>
            <p:ph type="title"/>
          </p:nvPr>
        </p:nvSpPr>
        <p:spPr bwMode="auto">
          <a:xfrm>
            <a:off x="1218883" y="152400"/>
            <a:ext cx="9751059" cy="1295400"/>
          </a:xfrm>
          <a:prstGeom prst="rect">
            <a:avLst/>
          </a:prstGeom>
        </p:spPr>
        <p:txBody>
          <a:bodyPr vert="horz" lIns="121898" tIns="60949" rIns="121898" bIns="60949" rtlCol="0" anchor="b">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1218883" y="1600200"/>
            <a:ext cx="9751059" cy="4572000"/>
          </a:xfrm>
          <a:prstGeom prst="rect">
            <a:avLst/>
          </a:prstGeom>
        </p:spPr>
        <p:txBody>
          <a:bodyPr vert="horz" lIns="121898" tIns="60949" rIns="121898" bIns="60949" rtlCol="0">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3"/>
          </p:nvPr>
        </p:nvSpPr>
        <p:spPr bwMode="auto">
          <a:xfrm>
            <a:off x="1218883" y="6448425"/>
            <a:ext cx="8288401" cy="180976"/>
          </a:xfrm>
          <a:prstGeom prst="rect">
            <a:avLst/>
          </a:prstGeom>
        </p:spPr>
        <p:txBody>
          <a:bodyPr vert="horz" lIns="121898" tIns="60949" rIns="121898" bIns="60949" rtlCol="0" anchor="ctr"/>
          <a:lstStyle>
            <a:lvl1pPr algn="l">
              <a:defRPr sz="1200">
                <a:solidFill>
                  <a:schemeClr val="tx1"/>
                </a:solidFill>
              </a:defRPr>
            </a:lvl1pPr>
          </a:lstStyle>
          <a:p>
            <a:pPr>
              <a:defRPr/>
            </a:pPr>
            <a:r>
              <a:rPr lang="en-US"/>
              <a:t>Add a footer</a:t>
            </a:r>
            <a:endParaRPr/>
          </a:p>
        </p:txBody>
      </p:sp>
      <p:sp>
        <p:nvSpPr>
          <p:cNvPr id="4" name="Date Placeholder 3"/>
          <p:cNvSpPr>
            <a:spLocks noGrp="1"/>
          </p:cNvSpPr>
          <p:nvPr>
            <p:ph type="dt" sz="half" idx="2"/>
          </p:nvPr>
        </p:nvSpPr>
        <p:spPr bwMode="auto">
          <a:xfrm>
            <a:off x="9547913" y="6448425"/>
            <a:ext cx="1422030" cy="180976"/>
          </a:xfrm>
          <a:prstGeom prst="rect">
            <a:avLst/>
          </a:prstGeom>
        </p:spPr>
        <p:txBody>
          <a:bodyPr vert="horz" lIns="121898" tIns="60949" rIns="121898" bIns="60949" rtlCol="0" anchor="ctr"/>
          <a:lstStyle>
            <a:lvl1pPr algn="r">
              <a:defRPr sz="1200">
                <a:solidFill>
                  <a:schemeClr val="tx1"/>
                </a:solidFill>
              </a:defRPr>
            </a:lvl1pPr>
          </a:lstStyle>
          <a:p>
            <a:pPr>
              <a:defRPr/>
            </a:pPr>
            <a:fld id="{D29E8617-6EA8-4B97-A5E8-E18E98765EE2}" type="datetime1">
              <a:rPr lang="en-US"/>
              <a:t/>
            </a:fld>
            <a:endParaRPr/>
          </a:p>
        </p:txBody>
      </p:sp>
      <p:sp>
        <p:nvSpPr>
          <p:cNvPr id="6" name="Slide Number Placeholder 5"/>
          <p:cNvSpPr>
            <a:spLocks noGrp="1"/>
          </p:cNvSpPr>
          <p:nvPr>
            <p:ph type="sldNum" sz="quarter" idx="4"/>
          </p:nvPr>
        </p:nvSpPr>
        <p:spPr bwMode="auto">
          <a:xfrm>
            <a:off x="11071516" y="6448425"/>
            <a:ext cx="812588" cy="180976"/>
          </a:xfrm>
          <a:prstGeom prst="rect">
            <a:avLst/>
          </a:prstGeom>
        </p:spPr>
        <p:txBody>
          <a:bodyPr vert="horz" lIns="121898" tIns="60949" rIns="121898" bIns="60949" rtlCol="0" anchor="ctr"/>
          <a:lstStyle>
            <a:lvl1pPr algn="r">
              <a:defRPr sz="1200">
                <a:solidFill>
                  <a:schemeClr val="tx1"/>
                </a:solidFill>
              </a:defRPr>
            </a:lvl1pPr>
          </a:lstStyle>
          <a:p>
            <a:pPr>
              <a:defRPr/>
            </a:pPr>
            <a:fld id="{34C99D79-8A4B-4031-B1E0-AF26F8EDF2BC}"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1218987">
        <a:spcBef>
          <a:spcPts val="0"/>
        </a:spcBef>
        <a:buNone/>
        <a:defRPr sz="3600">
          <a:solidFill>
            <a:schemeClr val="tx1"/>
          </a:solidFill>
          <a:latin typeface="+mj-lt"/>
          <a:ea typeface="+mj-ea"/>
          <a:cs typeface="+mj-cs"/>
        </a:defRPr>
      </a:lvl1pPr>
    </p:titleStyle>
    <p:bodyStyle>
      <a:lvl1pPr marL="304747" indent="-304747" algn="l" defTabSz="1218987">
        <a:lnSpc>
          <a:spcPct val="90000"/>
        </a:lnSpc>
        <a:spcBef>
          <a:spcPts val="1800"/>
        </a:spcBef>
        <a:buClr>
          <a:schemeClr val="accent1">
            <a:lumMod val="75000"/>
          </a:schemeClr>
        </a:buClr>
        <a:buFont typeface="Arial"/>
        <a:buChar char="•"/>
        <a:defRPr sz="2800">
          <a:solidFill>
            <a:schemeClr val="tx1"/>
          </a:solidFill>
          <a:latin typeface="+mn-lt"/>
          <a:ea typeface="+mn-ea"/>
          <a:cs typeface="+mn-cs"/>
        </a:defRPr>
      </a:lvl1pPr>
      <a:lvl2pPr marL="755772" indent="-304747" algn="l" defTabSz="1218987">
        <a:lnSpc>
          <a:spcPct val="90000"/>
        </a:lnSpc>
        <a:spcBef>
          <a:spcPts val="1200"/>
        </a:spcBef>
        <a:buClr>
          <a:schemeClr val="accent1">
            <a:lumMod val="75000"/>
          </a:schemeClr>
        </a:buClr>
        <a:buFont typeface="Arial"/>
        <a:buChar char="–"/>
        <a:defRPr sz="2400">
          <a:solidFill>
            <a:schemeClr val="tx1"/>
          </a:solidFill>
          <a:latin typeface="+mn-lt"/>
          <a:ea typeface="+mn-ea"/>
          <a:cs typeface="+mn-cs"/>
        </a:defRPr>
      </a:lvl2pPr>
      <a:lvl3pPr marL="120679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3pPr>
      <a:lvl4pPr marL="1657822"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4pPr>
      <a:lvl5pPr marL="210884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5pPr>
      <a:lvl6pPr marL="255987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6pPr>
      <a:lvl7pPr marL="301089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7pPr>
      <a:lvl8pPr marL="346192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8pPr>
      <a:lvl9pPr marL="391294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9pPr>
    </p:bodyStyle>
    <p:otherStyle>
      <a:defPPr>
        <a:defRPr/>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2">
                <a:tint val="90000"/>
                <a:satMod val="92000"/>
                <a:lumMod val="120000"/>
              </a:schemeClr>
            </a:gs>
            <a:gs pos="100000">
              <a:schemeClr val="bg2">
                <a:shade val="98000"/>
                <a:satMod val="120000"/>
                <a:lumMod val="98000"/>
              </a:schemeClr>
            </a:gs>
          </a:gsLst>
          <a:path path="circle"/>
        </a:gradFill>
      </p:bgPr>
    </p:bg>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0133" y="152400"/>
            <a:ext cx="10427676" cy="838200"/>
          </a:xfrm>
        </p:spPr>
        <p:txBody>
          <a:bodyPr/>
          <a:lstStyle/>
          <a:p>
            <a:pPr>
              <a:defRPr/>
            </a:pPr>
            <a:r>
              <a:rPr lang="en-IN" b="1"/>
              <a:t>JAVA</a:t>
            </a:r>
            <a:endParaRPr/>
          </a:p>
        </p:txBody>
      </p:sp>
      <p:graphicFrame>
        <p:nvGraphicFramePr>
          <p:cNvPr id="4" name="Table 3"/>
          <p:cNvGraphicFramePr>
            <a:graphicFrameLocks xmlns:a="http://schemas.openxmlformats.org/drawingml/2006/main" noGrp="1"/>
          </p:cNvGraphicFramePr>
          <p:nvPr/>
        </p:nvGraphicFramePr>
        <p:xfrm>
          <a:off x="455612" y="2514600"/>
          <a:ext cx="11041039" cy="1371600"/>
        </p:xfrm>
        <a:graphic>
          <a:graphicData uri="http://schemas.openxmlformats.org/drawingml/2006/table">
            <a:tbl>
              <a:tblPr firstRow="1" firstCol="0" lastRow="0" lastCol="0" bandRow="1" bandCol="0">
                <a:tableStyleId>{EB9631B5-78F2-41C9-869B-9F39066F8104}</a:tableStyleId>
              </a:tblPr>
              <a:tblGrid>
                <a:gridCol w="5520519"/>
                <a:gridCol w="5520519"/>
              </a:tblGrid>
              <a:tr h="419909">
                <a:tc gridSpan="2">
                  <a:txBody>
                    <a:bodyPr/>
                    <a:p>
                      <a:pPr algn="ctr">
                        <a:defRPr/>
                      </a:pPr>
                      <a:r>
                        <a:rPr lang="en-US" sz="2400">
                          <a:solidFill>
                            <a:schemeClr val="tx1"/>
                          </a:solidFill>
                          <a:latin typeface="Verdana"/>
                          <a:ea typeface="Verdana"/>
                        </a:rPr>
                        <a:t>Java</a:t>
                      </a:r>
                      <a:endParaRPr/>
                    </a:p>
                  </a:txBody>
                  <a:tcPr anchor="ctr"/>
                </a:tc>
                <a:tc hMerge="1">
                  <a:txBody>
                    <a:bodyPr/>
                    <a:p>
                      <a:endParaRPr/>
                    </a:p>
                  </a:txBody>
                </a:tc>
              </a:tr>
              <a:tr h="419909">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Decision Making statements </a:t>
                      </a:r>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Looping statements</a:t>
                      </a:r>
                      <a:endParaRPr/>
                    </a:p>
                  </a:txBody>
                  <a:tcPr anchor="ctr"/>
                </a:tc>
              </a:tr>
              <a:tr h="419909">
                <a:tc>
                  <a:txBody>
                    <a:bodyPr/>
                    <a:p>
                      <a:pPr marL="342900" indent="-342900" algn="l">
                        <a:buFont typeface="Wingdings"/>
                        <a:buChar char="Ø"/>
                        <a:defRPr/>
                      </a:pPr>
                      <a:r>
                        <a:rPr lang="en-US" sz="2400" b="1">
                          <a:solidFill>
                            <a:schemeClr val="tx1"/>
                          </a:solidFill>
                          <a:latin typeface="+mn-lt"/>
                          <a:ea typeface="Verdana"/>
                        </a:rPr>
                        <a:t>Jump statements</a:t>
                      </a:r>
                      <a:endParaRPr/>
                    </a:p>
                  </a:txBody>
                  <a:tcPr anchor="ctr"/>
                </a:tc>
                <a:tc>
                  <a:txBody>
                    <a:bodyPr/>
                    <a:p>
                      <a:pPr marL="342900" indent="-342900" algn="l">
                        <a:buFont typeface="Wingdings"/>
                        <a:buChar char="Ø"/>
                        <a:defRPr/>
                      </a:pPr>
                      <a:r>
                        <a:rPr lang="en-US" sz="2400" b="1">
                          <a:solidFill>
                            <a:schemeClr val="tx1"/>
                          </a:solidFill>
                          <a:latin typeface="+mn-lt"/>
                          <a:ea typeface="Verdana"/>
                        </a:rPr>
                        <a:t>exit() method</a:t>
                      </a:r>
                      <a:endParaRPr/>
                    </a:p>
                  </a:txBody>
                  <a:tcPr anchor="ctr"/>
                </a:tc>
              </a:tr>
            </a:tbl>
          </a:graphicData>
        </a:graphic>
      </p:graphicFrame>
      <p:sp>
        <p:nvSpPr>
          <p:cNvPr id="6" name="文本框 8"/>
          <p:cNvSpPr txBox="1"/>
          <p:nvPr/>
        </p:nvSpPr>
        <p:spPr bwMode="auto">
          <a:xfrm>
            <a:off x="1827212" y="1272879"/>
            <a:ext cx="3179075" cy="523220"/>
          </a:xfrm>
          <a:prstGeom prst="rect">
            <a:avLst/>
          </a:prstGeom>
          <a:noFill/>
          <a:ln w="9525">
            <a:noFill/>
          </a:ln>
        </p:spPr>
        <p:txBody>
          <a:bodyPr wrap="none" anchor="t">
            <a:spAutoFit/>
          </a:bodyPr>
          <a:lstStyle/>
          <a:p>
            <a:pPr defTabSz="914400">
              <a:defRPr/>
            </a:pPr>
            <a:r>
              <a:rPr lang="en-US" sz="2800" b="1">
                <a:solidFill>
                  <a:srgbClr val="262626"/>
                </a:solidFill>
                <a:latin typeface="Arial"/>
                <a:ea typeface="Microsoft YaHei"/>
              </a:rPr>
              <a:t>What you learn ?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switch statement</a:t>
            </a:r>
            <a:endParaRPr/>
          </a:p>
        </p:txBody>
      </p:sp>
      <p:sp>
        <p:nvSpPr>
          <p:cNvPr id="2" name="TextBox 1"/>
          <p:cNvSpPr txBox="1"/>
          <p:nvPr/>
        </p:nvSpPr>
        <p:spPr bwMode="auto">
          <a:xfrm>
            <a:off x="1141412" y="727365"/>
            <a:ext cx="11190989" cy="1661993"/>
          </a:xfrm>
          <a:prstGeom prst="rect">
            <a:avLst/>
          </a:prstGeom>
          <a:noFill/>
        </p:spPr>
        <p:txBody>
          <a:bodyPr wrap="square">
            <a:spAutoFit/>
          </a:bodyPr>
          <a:lstStyle/>
          <a:p>
            <a:pPr>
              <a:lnSpc>
                <a:spcPct val="90000"/>
              </a:lnSpc>
              <a:spcBef>
                <a:spcPts val="1800"/>
              </a:spcBef>
              <a:buClr>
                <a:schemeClr val="accent1">
                  <a:lumMod val="75000"/>
                </a:schemeClr>
              </a:buClr>
              <a:defRPr/>
            </a:pPr>
            <a:r>
              <a:rPr lang="en-GB" sz="2000"/>
              <a:t>A switch statement allows a variable to be tested for equality against a list of values. Each value is called a case, and the variable being switched on is checked for each case.</a:t>
            </a:r>
            <a:endParaRPr/>
          </a:p>
          <a:p>
            <a:pPr>
              <a:lnSpc>
                <a:spcPct val="90000"/>
              </a:lnSpc>
              <a:spcBef>
                <a:spcPts val="1800"/>
              </a:spcBef>
              <a:buClr>
                <a:schemeClr val="accent1">
                  <a:lumMod val="75000"/>
                </a:schemeClr>
              </a:buClr>
              <a:defRPr/>
            </a:pPr>
            <a:r>
              <a:rPr lang="en-GB" sz="2000" b="1"/>
              <a:t>Syntax-</a:t>
            </a:r>
            <a:endParaRPr/>
          </a:p>
          <a:p>
            <a:pPr>
              <a:lnSpc>
                <a:spcPct val="90000"/>
              </a:lnSpc>
              <a:spcBef>
                <a:spcPts val="1800"/>
              </a:spcBef>
              <a:buClr>
                <a:schemeClr val="accent1">
                  <a:lumMod val="75000"/>
                </a:schemeClr>
              </a:buClr>
              <a:defRPr/>
            </a:pPr>
            <a:endParaRPr lang="en-US" sz="2000"/>
          </a:p>
        </p:txBody>
      </p:sp>
      <p:sp>
        <p:nvSpPr>
          <p:cNvPr id="5" name="TextBox 4"/>
          <p:cNvSpPr txBox="1"/>
          <p:nvPr/>
        </p:nvSpPr>
        <p:spPr bwMode="auto">
          <a:xfrm>
            <a:off x="2589212" y="1489365"/>
            <a:ext cx="6248400" cy="5447645"/>
          </a:xfrm>
          <a:prstGeom prst="rect">
            <a:avLst/>
          </a:prstGeom>
          <a:noFill/>
        </p:spPr>
        <p:txBody>
          <a:bodyPr wrap="square">
            <a:spAutoFit/>
          </a:bodyPr>
          <a:lstStyle/>
          <a:p>
            <a:pPr>
              <a:lnSpc>
                <a:spcPct val="90000"/>
              </a:lnSpc>
              <a:spcBef>
                <a:spcPts val="1800"/>
              </a:spcBef>
              <a:buClr>
                <a:schemeClr val="accent1">
                  <a:lumMod val="75000"/>
                </a:schemeClr>
              </a:buClr>
              <a:defRPr/>
            </a:pPr>
            <a:r>
              <a:rPr lang="en-GB" sz="2000"/>
              <a:t>switch(expression) {</a:t>
            </a:r>
            <a:endParaRPr/>
          </a:p>
          <a:p>
            <a:pPr>
              <a:lnSpc>
                <a:spcPct val="90000"/>
              </a:lnSpc>
              <a:spcBef>
                <a:spcPts val="1800"/>
              </a:spcBef>
              <a:buClr>
                <a:schemeClr val="accent1">
                  <a:lumMod val="75000"/>
                </a:schemeClr>
              </a:buClr>
              <a:defRPr/>
            </a:pPr>
            <a:r>
              <a:rPr lang="en-GB" sz="2000"/>
              <a:t>   case value :</a:t>
            </a:r>
            <a:endParaRPr/>
          </a:p>
          <a:p>
            <a:pPr>
              <a:lnSpc>
                <a:spcPct val="90000"/>
              </a:lnSpc>
              <a:spcBef>
                <a:spcPts val="1800"/>
              </a:spcBef>
              <a:buClr>
                <a:schemeClr val="accent1">
                  <a:lumMod val="75000"/>
                </a:schemeClr>
              </a:buClr>
              <a:defRPr/>
            </a:pPr>
            <a:r>
              <a:rPr lang="en-GB" sz="2000"/>
              <a:t>      // Statements</a:t>
            </a:r>
            <a:endParaRPr/>
          </a:p>
          <a:p>
            <a:pPr>
              <a:lnSpc>
                <a:spcPct val="90000"/>
              </a:lnSpc>
              <a:spcBef>
                <a:spcPts val="1800"/>
              </a:spcBef>
              <a:buClr>
                <a:schemeClr val="accent1">
                  <a:lumMod val="75000"/>
                </a:schemeClr>
              </a:buClr>
              <a:defRPr/>
            </a:pPr>
            <a:r>
              <a:rPr lang="en-GB" sz="2000"/>
              <a:t>      break; // optional</a:t>
            </a:r>
            <a:endParaRPr/>
          </a:p>
          <a:p>
            <a:pPr>
              <a:lnSpc>
                <a:spcPct val="90000"/>
              </a:lnSpc>
              <a:spcBef>
                <a:spcPts val="1800"/>
              </a:spcBef>
              <a:buClr>
                <a:schemeClr val="accent1">
                  <a:lumMod val="75000"/>
                </a:schemeClr>
              </a:buClr>
              <a:defRPr/>
            </a:pPr>
            <a:r>
              <a:rPr lang="en-GB" sz="2000"/>
              <a:t>   case value :</a:t>
            </a:r>
            <a:endParaRPr/>
          </a:p>
          <a:p>
            <a:pPr>
              <a:lnSpc>
                <a:spcPct val="90000"/>
              </a:lnSpc>
              <a:spcBef>
                <a:spcPts val="1800"/>
              </a:spcBef>
              <a:buClr>
                <a:schemeClr val="accent1">
                  <a:lumMod val="75000"/>
                </a:schemeClr>
              </a:buClr>
              <a:defRPr/>
            </a:pPr>
            <a:r>
              <a:rPr lang="en-GB" sz="2000"/>
              <a:t>      // Statements</a:t>
            </a:r>
            <a:endParaRPr/>
          </a:p>
          <a:p>
            <a:pPr>
              <a:lnSpc>
                <a:spcPct val="90000"/>
              </a:lnSpc>
              <a:spcBef>
                <a:spcPts val="1800"/>
              </a:spcBef>
              <a:buClr>
                <a:schemeClr val="accent1">
                  <a:lumMod val="75000"/>
                </a:schemeClr>
              </a:buClr>
              <a:defRPr/>
            </a:pPr>
            <a:r>
              <a:rPr lang="en-GB" sz="2000"/>
              <a:t>      break; // optional</a:t>
            </a:r>
            <a:endParaRPr/>
          </a:p>
          <a:p>
            <a:pPr>
              <a:lnSpc>
                <a:spcPct val="90000"/>
              </a:lnSpc>
              <a:spcBef>
                <a:spcPts val="1800"/>
              </a:spcBef>
              <a:buClr>
                <a:schemeClr val="accent1">
                  <a:lumMod val="75000"/>
                </a:schemeClr>
              </a:buClr>
              <a:defRPr/>
            </a:pPr>
            <a:r>
              <a:rPr lang="en-GB" sz="2000"/>
              <a:t>   // You can have any number of case statements.</a:t>
            </a:r>
            <a:endParaRPr/>
          </a:p>
          <a:p>
            <a:pPr>
              <a:lnSpc>
                <a:spcPct val="90000"/>
              </a:lnSpc>
              <a:spcBef>
                <a:spcPts val="1800"/>
              </a:spcBef>
              <a:buClr>
                <a:schemeClr val="accent1">
                  <a:lumMod val="75000"/>
                </a:schemeClr>
              </a:buClr>
              <a:defRPr/>
            </a:pPr>
            <a:r>
              <a:rPr lang="en-GB" sz="2000"/>
              <a:t>   default : // Optional</a:t>
            </a:r>
            <a:endParaRPr/>
          </a:p>
          <a:p>
            <a:pPr>
              <a:lnSpc>
                <a:spcPct val="90000"/>
              </a:lnSpc>
              <a:spcBef>
                <a:spcPts val="1800"/>
              </a:spcBef>
              <a:buClr>
                <a:schemeClr val="accent1">
                  <a:lumMod val="75000"/>
                </a:schemeClr>
              </a:buClr>
              <a:defRPr/>
            </a:pPr>
            <a:r>
              <a:rPr lang="en-GB" sz="2000"/>
              <a:t>      // Statements</a:t>
            </a:r>
            <a:endParaRPr/>
          </a:p>
          <a:p>
            <a:pPr>
              <a:lnSpc>
                <a:spcPct val="90000"/>
              </a:lnSpc>
              <a:spcBef>
                <a:spcPts val="1800"/>
              </a:spcBef>
              <a:buClr>
                <a:schemeClr val="accent1">
                  <a:lumMod val="75000"/>
                </a:schemeClr>
              </a:buClr>
              <a:defRPr/>
            </a:pPr>
            <a:r>
              <a:rPr lang="en-GB" sz="2000"/>
              <a:t>}</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Rules of switch statement</a:t>
            </a:r>
            <a:endParaRPr/>
          </a:p>
        </p:txBody>
      </p:sp>
      <p:sp>
        <p:nvSpPr>
          <p:cNvPr id="5" name="TextBox 4"/>
          <p:cNvSpPr txBox="1"/>
          <p:nvPr/>
        </p:nvSpPr>
        <p:spPr bwMode="auto">
          <a:xfrm>
            <a:off x="265111" y="1442357"/>
            <a:ext cx="11506200" cy="5170646"/>
          </a:xfrm>
          <a:prstGeom prst="rect">
            <a:avLst/>
          </a:prstGeom>
          <a:noFill/>
        </p:spPr>
        <p:txBody>
          <a:bodyPr wrap="square">
            <a:spAutoFit/>
          </a:bodyPr>
          <a:lstStyle>
            <a:defPPr>
              <a:defRPr lang="en-US"/>
            </a:defPPr>
            <a:lvl1pPr marL="304747" indent="-304747">
              <a:lnSpc>
                <a:spcPct val="90000"/>
              </a:lnSpc>
              <a:spcBef>
                <a:spcPts val="1800"/>
              </a:spcBef>
              <a:buClr>
                <a:schemeClr val="accent1">
                  <a:lumMod val="75000"/>
                </a:schemeClr>
              </a:buClr>
              <a:buFont typeface="Arial"/>
              <a:buChar char="•"/>
              <a:defRPr sz="2800" b="1">
                <a:solidFill>
                  <a:schemeClr val="accent6">
                    <a:lumMod val="75000"/>
                  </a:schemeClr>
                </a:solidFill>
              </a:defRPr>
            </a:lvl1pPr>
          </a:lstStyle>
          <a:p>
            <a:pPr marL="0" indent="0">
              <a:lnSpc>
                <a:spcPct val="100000"/>
              </a:lnSpc>
              <a:buNone/>
              <a:defRPr/>
            </a:pPr>
            <a:r>
              <a:rPr lang="en-GB" sz="2400" b="0">
                <a:solidFill>
                  <a:schemeClr val="tx1"/>
                </a:solidFill>
              </a:rPr>
              <a:t>The following rules apply to a switch statement −</a:t>
            </a:r>
            <a:endParaRPr/>
          </a:p>
          <a:p>
            <a:pPr>
              <a:lnSpc>
                <a:spcPct val="100000"/>
              </a:lnSpc>
              <a:defRPr/>
            </a:pPr>
            <a:r>
              <a:rPr lang="en-GB" sz="2400" b="0">
                <a:solidFill>
                  <a:schemeClr val="tx1"/>
                </a:solidFill>
              </a:rPr>
              <a:t>The variable used in a switch statement can only be integers, </a:t>
            </a:r>
            <a:r>
              <a:rPr lang="en-GB" sz="2400" b="0">
                <a:solidFill>
                  <a:schemeClr val="tx1"/>
                </a:solidFill>
              </a:rPr>
              <a:t>convertable</a:t>
            </a:r>
            <a:r>
              <a:rPr lang="en-GB" sz="2400" b="0">
                <a:solidFill>
                  <a:schemeClr val="tx1"/>
                </a:solidFill>
              </a:rPr>
              <a:t> integers (byte, short, char), strings and </a:t>
            </a:r>
            <a:r>
              <a:rPr lang="en-GB" sz="2400" b="0">
                <a:solidFill>
                  <a:schemeClr val="tx1"/>
                </a:solidFill>
              </a:rPr>
              <a:t>enums</a:t>
            </a:r>
            <a:r>
              <a:rPr lang="en-GB" sz="2400" b="0">
                <a:solidFill>
                  <a:schemeClr val="tx1"/>
                </a:solidFill>
              </a:rPr>
              <a:t>.</a:t>
            </a:r>
            <a:endParaRPr/>
          </a:p>
          <a:p>
            <a:pPr>
              <a:lnSpc>
                <a:spcPct val="100000"/>
              </a:lnSpc>
              <a:defRPr/>
            </a:pPr>
            <a:r>
              <a:rPr lang="en-GB" sz="2400" b="0">
                <a:solidFill>
                  <a:schemeClr val="tx1"/>
                </a:solidFill>
              </a:rPr>
              <a:t>You can have any number of case statements within a switch.</a:t>
            </a:r>
            <a:endParaRPr/>
          </a:p>
          <a:p>
            <a:pPr>
              <a:lnSpc>
                <a:spcPct val="100000"/>
              </a:lnSpc>
              <a:defRPr/>
            </a:pPr>
            <a:r>
              <a:rPr lang="en-GB" sz="2400" b="0">
                <a:solidFill>
                  <a:schemeClr val="tx1"/>
                </a:solidFill>
              </a:rPr>
              <a:t>The value for a case must be the constant or a literal.</a:t>
            </a:r>
            <a:endParaRPr/>
          </a:p>
          <a:p>
            <a:pPr>
              <a:lnSpc>
                <a:spcPct val="100000"/>
              </a:lnSpc>
              <a:defRPr/>
            </a:pPr>
            <a:r>
              <a:rPr lang="en-GB" sz="2400" b="0">
                <a:solidFill>
                  <a:schemeClr val="tx1"/>
                </a:solidFill>
              </a:rPr>
              <a:t>When the variable being switched on is equal to a case, the statements following that case will execute until a break statement is reached.</a:t>
            </a:r>
            <a:endParaRPr/>
          </a:p>
          <a:p>
            <a:pPr>
              <a:lnSpc>
                <a:spcPct val="100000"/>
              </a:lnSpc>
              <a:defRPr/>
            </a:pPr>
            <a:r>
              <a:rPr lang="en-GB" sz="2400" b="0">
                <a:solidFill>
                  <a:schemeClr val="tx1"/>
                </a:solidFill>
              </a:rPr>
              <a:t>Not every case needs to contain a break. </a:t>
            </a:r>
            <a:endParaRPr/>
          </a:p>
          <a:p>
            <a:pPr>
              <a:lnSpc>
                <a:spcPct val="100000"/>
              </a:lnSpc>
              <a:defRPr/>
            </a:pPr>
            <a:r>
              <a:rPr lang="en-GB" sz="2400" b="0">
                <a:solidFill>
                  <a:schemeClr val="tx1"/>
                </a:solidFill>
              </a:rPr>
              <a:t>A switch statement can have an optional default case, which must appear at the end of the switch. </a:t>
            </a:r>
            <a:endParaRPr lang="en-US" sz="2400" b="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switch statement </a:t>
            </a:r>
            <a:endParaRPr/>
          </a:p>
        </p:txBody>
      </p:sp>
      <p:sp>
        <p:nvSpPr>
          <p:cNvPr id="5" name="TextBox 4"/>
          <p:cNvSpPr txBox="1"/>
          <p:nvPr/>
        </p:nvSpPr>
        <p:spPr bwMode="auto">
          <a:xfrm>
            <a:off x="1141412" y="443184"/>
            <a:ext cx="5105400" cy="6463308"/>
          </a:xfrm>
          <a:prstGeom prst="rect">
            <a:avLst/>
          </a:prstGeom>
          <a:noFill/>
        </p:spPr>
        <p:txBody>
          <a:bodyPr wrap="square">
            <a:spAutoFit/>
          </a:bodyPr>
          <a:lstStyle/>
          <a:p>
            <a:pPr>
              <a:lnSpc>
                <a:spcPct val="90000"/>
              </a:lnSpc>
              <a:spcBef>
                <a:spcPts val="1800"/>
              </a:spcBef>
              <a:buClr>
                <a:schemeClr val="accent1">
                  <a:lumMod val="75000"/>
                </a:schemeClr>
              </a:buClr>
              <a:defRPr/>
            </a:pPr>
            <a:endParaRPr lang="en-US" sz="2000"/>
          </a:p>
          <a:p>
            <a:pPr>
              <a:lnSpc>
                <a:spcPct val="90000"/>
              </a:lnSpc>
              <a:spcBef>
                <a:spcPts val="1800"/>
              </a:spcBef>
              <a:buClr>
                <a:schemeClr val="accent1">
                  <a:lumMod val="75000"/>
                </a:schemeClr>
              </a:buClr>
              <a:defRPr/>
            </a:pPr>
            <a:r>
              <a:rPr lang="en-US" sz="2000"/>
              <a:t>public class Test {</a:t>
            </a:r>
            <a:endParaRPr/>
          </a:p>
          <a:p>
            <a:pPr>
              <a:lnSpc>
                <a:spcPct val="90000"/>
              </a:lnSpc>
              <a:spcBef>
                <a:spcPts val="1800"/>
              </a:spcBef>
              <a:buClr>
                <a:schemeClr val="accent1">
                  <a:lumMod val="75000"/>
                </a:schemeClr>
              </a:buClr>
              <a:defRPr/>
            </a:pPr>
            <a:r>
              <a:rPr lang="en-US" sz="2000"/>
              <a:t>   public static void main(String </a:t>
            </a:r>
            <a:r>
              <a:rPr lang="en-US" sz="2000"/>
              <a:t>args</a:t>
            </a:r>
            <a:r>
              <a:rPr lang="en-US" sz="2000"/>
              <a:t>[]) {</a:t>
            </a:r>
            <a:endParaRPr/>
          </a:p>
          <a:p>
            <a:pPr>
              <a:lnSpc>
                <a:spcPct val="90000"/>
              </a:lnSpc>
              <a:spcBef>
                <a:spcPts val="1800"/>
              </a:spcBef>
              <a:buClr>
                <a:schemeClr val="accent1">
                  <a:lumMod val="75000"/>
                </a:schemeClr>
              </a:buClr>
              <a:defRPr/>
            </a:pPr>
            <a:r>
              <a:rPr lang="en-US" sz="2000"/>
              <a:t>      char grade = 'C';</a:t>
            </a:r>
            <a:endParaRPr/>
          </a:p>
          <a:p>
            <a:pPr>
              <a:lnSpc>
                <a:spcPct val="90000"/>
              </a:lnSpc>
              <a:spcBef>
                <a:spcPts val="1800"/>
              </a:spcBef>
              <a:buClr>
                <a:schemeClr val="accent1">
                  <a:lumMod val="75000"/>
                </a:schemeClr>
              </a:buClr>
              <a:defRPr/>
            </a:pPr>
            <a:r>
              <a:rPr lang="en-US" sz="2000"/>
              <a:t>      switch(grade) {</a:t>
            </a:r>
            <a:endParaRPr/>
          </a:p>
          <a:p>
            <a:pPr>
              <a:lnSpc>
                <a:spcPct val="90000"/>
              </a:lnSpc>
              <a:spcBef>
                <a:spcPts val="1800"/>
              </a:spcBef>
              <a:buClr>
                <a:schemeClr val="accent1">
                  <a:lumMod val="75000"/>
                </a:schemeClr>
              </a:buClr>
              <a:defRPr/>
            </a:pPr>
            <a:r>
              <a:rPr lang="en-US" sz="2000"/>
              <a:t>         case 'A' :</a:t>
            </a:r>
            <a:endParaRPr/>
          </a:p>
          <a:p>
            <a:pPr>
              <a:lnSpc>
                <a:spcPct val="90000"/>
              </a:lnSpc>
              <a:spcBef>
                <a:spcPts val="1800"/>
              </a:spcBef>
              <a:buClr>
                <a:schemeClr val="accent1">
                  <a:lumMod val="75000"/>
                </a:schemeClr>
              </a:buClr>
              <a:defRPr/>
            </a:pPr>
            <a:r>
              <a:rPr lang="en-US" sz="2000"/>
              <a:t>            </a:t>
            </a:r>
            <a:r>
              <a:rPr lang="en-US" sz="2000"/>
              <a:t>System.out.println</a:t>
            </a:r>
            <a:r>
              <a:rPr lang="en-US" sz="2000"/>
              <a:t>("Excellent!"); </a:t>
            </a:r>
            <a:endParaRPr/>
          </a:p>
          <a:p>
            <a:pPr>
              <a:lnSpc>
                <a:spcPct val="90000"/>
              </a:lnSpc>
              <a:spcBef>
                <a:spcPts val="1800"/>
              </a:spcBef>
              <a:buClr>
                <a:schemeClr val="accent1">
                  <a:lumMod val="75000"/>
                </a:schemeClr>
              </a:buClr>
              <a:defRPr/>
            </a:pPr>
            <a:r>
              <a:rPr lang="en-US" sz="2000"/>
              <a:t>            break;</a:t>
            </a:r>
            <a:endParaRPr/>
          </a:p>
          <a:p>
            <a:pPr>
              <a:lnSpc>
                <a:spcPct val="90000"/>
              </a:lnSpc>
              <a:spcBef>
                <a:spcPts val="1800"/>
              </a:spcBef>
              <a:buClr>
                <a:schemeClr val="accent1">
                  <a:lumMod val="75000"/>
                </a:schemeClr>
              </a:buClr>
              <a:defRPr/>
            </a:pPr>
            <a:r>
              <a:rPr lang="en-US" sz="2000"/>
              <a:t>         case 'B' :</a:t>
            </a:r>
            <a:endParaRPr/>
          </a:p>
          <a:p>
            <a:pPr>
              <a:lnSpc>
                <a:spcPct val="90000"/>
              </a:lnSpc>
              <a:spcBef>
                <a:spcPts val="1800"/>
              </a:spcBef>
              <a:buClr>
                <a:schemeClr val="accent1">
                  <a:lumMod val="75000"/>
                </a:schemeClr>
              </a:buClr>
              <a:defRPr/>
            </a:pPr>
            <a:r>
              <a:rPr lang="en-US" sz="2000"/>
              <a:t>         case 'C' :</a:t>
            </a:r>
            <a:endParaRPr/>
          </a:p>
          <a:p>
            <a:pPr>
              <a:lnSpc>
                <a:spcPct val="90000"/>
              </a:lnSpc>
              <a:spcBef>
                <a:spcPts val="1800"/>
              </a:spcBef>
              <a:buClr>
                <a:schemeClr val="accent1">
                  <a:lumMod val="75000"/>
                </a:schemeClr>
              </a:buClr>
              <a:defRPr/>
            </a:pPr>
            <a:r>
              <a:rPr lang="en-US" sz="2000"/>
              <a:t>            </a:t>
            </a:r>
            <a:r>
              <a:rPr lang="en-US" sz="2000"/>
              <a:t>System.out.println</a:t>
            </a:r>
            <a:r>
              <a:rPr lang="en-US" sz="2000"/>
              <a:t>("Well done");</a:t>
            </a:r>
            <a:endParaRPr/>
          </a:p>
          <a:p>
            <a:pPr>
              <a:lnSpc>
                <a:spcPct val="90000"/>
              </a:lnSpc>
              <a:spcBef>
                <a:spcPts val="1800"/>
              </a:spcBef>
              <a:buClr>
                <a:schemeClr val="accent1">
                  <a:lumMod val="75000"/>
                </a:schemeClr>
              </a:buClr>
              <a:defRPr/>
            </a:pPr>
            <a:r>
              <a:rPr lang="en-US" sz="2000"/>
              <a:t>            break;</a:t>
            </a:r>
            <a:endParaRPr/>
          </a:p>
          <a:p>
            <a:pPr>
              <a:lnSpc>
                <a:spcPct val="90000"/>
              </a:lnSpc>
              <a:spcBef>
                <a:spcPts val="1800"/>
              </a:spcBef>
              <a:buClr>
                <a:schemeClr val="accent1">
                  <a:lumMod val="75000"/>
                </a:schemeClr>
              </a:buClr>
              <a:defRPr/>
            </a:pPr>
            <a:r>
              <a:rPr lang="en-US" sz="2000"/>
              <a:t>         </a:t>
            </a:r>
            <a:endParaRPr/>
          </a:p>
        </p:txBody>
      </p:sp>
      <p:sp>
        <p:nvSpPr>
          <p:cNvPr id="6" name="TextBox 5"/>
          <p:cNvSpPr txBox="1"/>
          <p:nvPr/>
        </p:nvSpPr>
        <p:spPr bwMode="auto">
          <a:xfrm>
            <a:off x="6626225" y="888832"/>
            <a:ext cx="5562600" cy="5447645"/>
          </a:xfrm>
          <a:prstGeom prst="rect">
            <a:avLst/>
          </a:prstGeom>
          <a:noFill/>
        </p:spPr>
        <p:txBody>
          <a:bodyPr wrap="square">
            <a:spAutoFit/>
          </a:bodyPr>
          <a:lstStyle/>
          <a:p>
            <a:pPr>
              <a:lnSpc>
                <a:spcPct val="90000"/>
              </a:lnSpc>
              <a:spcBef>
                <a:spcPts val="1800"/>
              </a:spcBef>
              <a:buClr>
                <a:schemeClr val="accent1">
                  <a:lumMod val="75000"/>
                </a:schemeClr>
              </a:buClr>
              <a:defRPr/>
            </a:pPr>
            <a:r>
              <a:rPr lang="en-US" sz="2000"/>
              <a:t>case 'D' :</a:t>
            </a:r>
            <a:endParaRPr/>
          </a:p>
          <a:p>
            <a:pPr>
              <a:lnSpc>
                <a:spcPct val="90000"/>
              </a:lnSpc>
              <a:spcBef>
                <a:spcPts val="1800"/>
              </a:spcBef>
              <a:buClr>
                <a:schemeClr val="accent1">
                  <a:lumMod val="75000"/>
                </a:schemeClr>
              </a:buClr>
              <a:defRPr/>
            </a:pPr>
            <a:r>
              <a:rPr lang="en-US" sz="2000"/>
              <a:t>            </a:t>
            </a:r>
            <a:r>
              <a:rPr lang="en-US" sz="2000"/>
              <a:t>System.out.println</a:t>
            </a:r>
            <a:r>
              <a:rPr lang="en-US" sz="2000"/>
              <a:t>("You passed");</a:t>
            </a:r>
            <a:endParaRPr/>
          </a:p>
          <a:p>
            <a:pPr>
              <a:lnSpc>
                <a:spcPct val="90000"/>
              </a:lnSpc>
              <a:spcBef>
                <a:spcPts val="1800"/>
              </a:spcBef>
              <a:buClr>
                <a:schemeClr val="accent1">
                  <a:lumMod val="75000"/>
                </a:schemeClr>
              </a:buClr>
              <a:defRPr/>
            </a:pPr>
            <a:r>
              <a:rPr lang="en-US" sz="2000"/>
              <a:t>default :</a:t>
            </a:r>
            <a:endParaRPr/>
          </a:p>
          <a:p>
            <a:pPr>
              <a:lnSpc>
                <a:spcPct val="90000"/>
              </a:lnSpc>
              <a:spcBef>
                <a:spcPts val="1800"/>
              </a:spcBef>
              <a:buClr>
                <a:schemeClr val="accent1">
                  <a:lumMod val="75000"/>
                </a:schemeClr>
              </a:buClr>
              <a:defRPr/>
            </a:pPr>
            <a:r>
              <a:rPr lang="en-US" sz="2000"/>
              <a:t>            </a:t>
            </a:r>
            <a:r>
              <a:rPr lang="en-US" sz="2000"/>
              <a:t>System.out.println</a:t>
            </a:r>
            <a:r>
              <a:rPr lang="en-US" sz="2000"/>
              <a:t>("Invalid grade");</a:t>
            </a:r>
            <a:endParaRPr/>
          </a:p>
          <a:p>
            <a:pPr>
              <a:lnSpc>
                <a:spcPct val="90000"/>
              </a:lnSpc>
              <a:spcBef>
                <a:spcPts val="1800"/>
              </a:spcBef>
              <a:buClr>
                <a:schemeClr val="accent1">
                  <a:lumMod val="75000"/>
                </a:schemeClr>
              </a:buClr>
              <a:defRPr/>
            </a:pPr>
            <a:r>
              <a:rPr lang="en-US" sz="2000"/>
              <a:t>      }</a:t>
            </a:r>
            <a:endParaRPr/>
          </a:p>
          <a:p>
            <a:pPr>
              <a:lnSpc>
                <a:spcPct val="90000"/>
              </a:lnSpc>
              <a:spcBef>
                <a:spcPts val="1800"/>
              </a:spcBef>
              <a:buClr>
                <a:schemeClr val="accent1">
                  <a:lumMod val="75000"/>
                </a:schemeClr>
              </a:buClr>
              <a:defRPr/>
            </a:pPr>
            <a:r>
              <a:rPr lang="en-US" sz="2000"/>
              <a:t>      </a:t>
            </a:r>
            <a:r>
              <a:rPr lang="en-US" sz="2000"/>
              <a:t>System.out.println</a:t>
            </a:r>
            <a:r>
              <a:rPr lang="en-US" sz="2000"/>
              <a:t>("Your grade is " + grade);</a:t>
            </a:r>
            <a:endParaRPr/>
          </a:p>
          <a:p>
            <a:pPr>
              <a:lnSpc>
                <a:spcPct val="90000"/>
              </a:lnSpc>
              <a:spcBef>
                <a:spcPts val="1800"/>
              </a:spcBef>
              <a:buClr>
                <a:schemeClr val="accent1">
                  <a:lumMod val="75000"/>
                </a:schemeClr>
              </a:buClr>
              <a:defRPr/>
            </a:pPr>
            <a:r>
              <a:rPr lang="en-US" sz="2000"/>
              <a:t>   }</a:t>
            </a:r>
            <a:endParaRPr/>
          </a:p>
          <a:p>
            <a:pPr>
              <a:lnSpc>
                <a:spcPct val="90000"/>
              </a:lnSpc>
              <a:spcBef>
                <a:spcPts val="1800"/>
              </a:spcBef>
              <a:buClr>
                <a:schemeClr val="accent1">
                  <a:lumMod val="75000"/>
                </a:schemeClr>
              </a:buClr>
              <a:defRPr/>
            </a:pPr>
            <a:r>
              <a:rPr lang="en-US" sz="2000"/>
              <a:t>}</a:t>
            </a:r>
            <a:endParaRPr/>
          </a:p>
          <a:p>
            <a:pPr>
              <a:lnSpc>
                <a:spcPct val="90000"/>
              </a:lnSpc>
              <a:spcBef>
                <a:spcPts val="1800"/>
              </a:spcBef>
              <a:buClr>
                <a:schemeClr val="accent1">
                  <a:lumMod val="75000"/>
                </a:schemeClr>
              </a:buClr>
              <a:defRPr/>
            </a:pPr>
            <a:r>
              <a:rPr lang="en-US" sz="2000" b="1"/>
              <a:t>Output</a:t>
            </a:r>
            <a:r>
              <a:rPr lang="en-US" sz="2000"/>
              <a:t>:</a:t>
            </a:r>
            <a:endParaRPr/>
          </a:p>
          <a:p>
            <a:pPr>
              <a:lnSpc>
                <a:spcPct val="90000"/>
              </a:lnSpc>
              <a:spcBef>
                <a:spcPts val="1800"/>
              </a:spcBef>
              <a:buClr>
                <a:schemeClr val="accent1">
                  <a:lumMod val="75000"/>
                </a:schemeClr>
              </a:buClr>
              <a:defRPr/>
            </a:pPr>
            <a:r>
              <a:rPr lang="en-US" sz="2000"/>
              <a:t>Well done</a:t>
            </a:r>
            <a:endParaRPr/>
          </a:p>
          <a:p>
            <a:pPr>
              <a:lnSpc>
                <a:spcPct val="90000"/>
              </a:lnSpc>
              <a:spcBef>
                <a:spcPts val="1800"/>
              </a:spcBef>
              <a:buClr>
                <a:schemeClr val="accent1">
                  <a:lumMod val="75000"/>
                </a:schemeClr>
              </a:buClr>
              <a:defRPr/>
            </a:pPr>
            <a:r>
              <a:rPr lang="en-US" sz="2000"/>
              <a:t>Your grade is C</a:t>
            </a:r>
            <a:endParaRPr lang="en-IN" sz="2000"/>
          </a:p>
        </p:txBody>
      </p:sp>
      <p:sp>
        <p:nvSpPr>
          <p:cNvPr id="7" name="Rectangle 6"/>
          <p:cNvSpPr/>
          <p:nvPr/>
        </p:nvSpPr>
        <p:spPr bwMode="auto">
          <a:xfrm flipH="1">
            <a:off x="6094411" y="381001"/>
            <a:ext cx="45719" cy="6172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Looping Statements </a:t>
            </a:r>
            <a:endParaRPr/>
          </a:p>
        </p:txBody>
      </p:sp>
      <p:graphicFrame>
        <p:nvGraphicFramePr>
          <p:cNvPr id="7" name="Table 6"/>
          <p:cNvGraphicFramePr>
            <a:graphicFrameLocks xmlns:a="http://schemas.openxmlformats.org/drawingml/2006/main" noGrp="1"/>
          </p:cNvGraphicFramePr>
          <p:nvPr/>
        </p:nvGraphicFramePr>
        <p:xfrm>
          <a:off x="1217612" y="838200"/>
          <a:ext cx="10515600" cy="5777395"/>
        </p:xfrm>
        <a:graphic>
          <a:graphicData uri="http://schemas.openxmlformats.org/drawingml/2006/table">
            <a:tbl>
              <a:tblPr firstRow="1" firstCol="0" lastRow="0" lastCol="0" bandRow="1" bandCol="0">
                <a:tableStyleId>{EB9631B5-78F2-41C9-869B-9F39066F8104}</a:tableStyleId>
              </a:tblPr>
              <a:tblGrid>
                <a:gridCol w="1110306"/>
                <a:gridCol w="9405294"/>
              </a:tblGrid>
              <a:tr h="584365">
                <a:tc>
                  <a:txBody>
                    <a:bodyPr/>
                    <a:p>
                      <a:pPr algn="l">
                        <a:defRPr/>
                      </a:pPr>
                      <a:r>
                        <a:rPr lang="en-IN"/>
                        <a:t>Sr.No.</a:t>
                      </a:r>
                      <a:endParaRPr/>
                    </a:p>
                  </a:txBody>
                  <a:tcPr marL="76200" marR="76200" marT="76200" marB="76200"/>
                </a:tc>
                <a:tc>
                  <a:txBody>
                    <a:bodyPr/>
                    <a:p>
                      <a:pPr algn="ctr">
                        <a:defRPr/>
                      </a:pPr>
                      <a:r>
                        <a:rPr lang="en-IN"/>
                        <a:t>Statement &amp; Description</a:t>
                      </a:r>
                      <a:endParaRPr/>
                    </a:p>
                  </a:txBody>
                  <a:tcPr marL="76200" marR="76200" marT="76200" marB="76200"/>
                </a:tc>
              </a:tr>
              <a:tr h="433449">
                <a:tc>
                  <a:txBody>
                    <a:bodyPr/>
                    <a:p>
                      <a:pPr algn="ctr">
                        <a:defRPr/>
                      </a:pPr>
                      <a:r>
                        <a:rPr lang="en-IN" sz="2400">
                          <a:latin typeface="+mn-lt"/>
                        </a:rPr>
                        <a:t>1</a:t>
                      </a:r>
                      <a:endParaRPr/>
                    </a:p>
                  </a:txBody>
                  <a:tcPr marL="95250" marR="95250" marT="47625" marB="47625" anchor="ctr"/>
                </a:tc>
                <a:tc>
                  <a:txBody>
                    <a:bodyPr/>
                    <a:p>
                      <a:pPr>
                        <a:defRPr/>
                      </a:pPr>
                      <a:r>
                        <a:rPr lang="en-GB" sz="2400" b="1">
                          <a:latin typeface="+mn-lt"/>
                        </a:rPr>
                        <a:t>while loop</a:t>
                      </a:r>
                      <a:br>
                        <a:rPr lang="en-GB" sz="2400">
                          <a:latin typeface="+mn-lt"/>
                        </a:rPr>
                      </a:br>
                      <a:r>
                        <a:rPr lang="en-GB" sz="2400">
                          <a:latin typeface="+mn-lt"/>
                        </a:rPr>
                        <a:t>Repeats a statement or group of statements while a given condition is true. It tests the condition before executing the loop body.</a:t>
                      </a:r>
                      <a:br>
                        <a:rPr lang="en-GB" sz="2400">
                          <a:latin typeface="+mn-lt"/>
                        </a:rPr>
                      </a:br>
                      <a:endParaRPr lang="en-GB" sz="2400">
                        <a:latin typeface="+mn-lt"/>
                      </a:endParaRPr>
                    </a:p>
                  </a:txBody>
                  <a:tcPr marL="95250" marR="95250" marT="47625" marB="47625" anchor="ctr"/>
                </a:tc>
              </a:tr>
              <a:tr h="718457">
                <a:tc>
                  <a:txBody>
                    <a:bodyPr/>
                    <a:p>
                      <a:pPr algn="ctr">
                        <a:defRPr/>
                      </a:pPr>
                      <a:r>
                        <a:rPr lang="en-IN" sz="2400">
                          <a:latin typeface="+mn-lt"/>
                        </a:rPr>
                        <a:t>2</a:t>
                      </a:r>
                      <a:endParaRPr/>
                    </a:p>
                  </a:txBody>
                  <a:tcPr marL="95250" marR="95250" marT="47625" marB="47625" anchor="ctr"/>
                </a:tc>
                <a:tc>
                  <a:txBody>
                    <a:bodyPr/>
                    <a:p>
                      <a:pPr>
                        <a:defRPr/>
                      </a:pPr>
                      <a:r>
                        <a:rPr lang="en-GB" sz="2400" b="1">
                          <a:latin typeface="+mn-lt"/>
                        </a:rPr>
                        <a:t>for loop</a:t>
                      </a:r>
                      <a:br>
                        <a:rPr lang="en-GB" sz="2400">
                          <a:latin typeface="+mn-lt"/>
                        </a:rPr>
                      </a:br>
                      <a:r>
                        <a:rPr lang="en-GB" sz="2400">
                          <a:latin typeface="+mn-lt"/>
                        </a:rPr>
                        <a:t>Execute a sequence of statements multiple times and abbreviates the code that manages the loop variable.</a:t>
                      </a:r>
                      <a:br>
                        <a:rPr lang="en-GB" sz="2400">
                          <a:latin typeface="+mn-lt"/>
                        </a:rPr>
                      </a:br>
                      <a:endParaRPr lang="en-GB" sz="2400">
                        <a:latin typeface="+mn-lt"/>
                      </a:endParaRPr>
                    </a:p>
                  </a:txBody>
                  <a:tcPr marL="95250" marR="95250" marT="47625" marB="47625" anchor="ctr"/>
                </a:tc>
              </a:tr>
              <a:tr h="718457">
                <a:tc>
                  <a:txBody>
                    <a:bodyPr/>
                    <a:p>
                      <a:pPr algn="ctr">
                        <a:defRPr/>
                      </a:pPr>
                      <a:r>
                        <a:rPr lang="en-IN" sz="2400">
                          <a:latin typeface="+mn-lt"/>
                        </a:rPr>
                        <a:t>3</a:t>
                      </a:r>
                      <a:endParaRPr/>
                    </a:p>
                  </a:txBody>
                  <a:tcPr marL="95250" marR="95250" marT="47625" marB="47625" anchor="ctr"/>
                </a:tc>
                <a:tc>
                  <a:txBody>
                    <a:bodyPr/>
                    <a:p>
                      <a:pPr>
                        <a:defRPr/>
                      </a:pPr>
                      <a:r>
                        <a:rPr lang="en-GB" sz="2400" b="1">
                          <a:latin typeface="+mn-lt"/>
                        </a:rPr>
                        <a:t>do...while loop</a:t>
                      </a:r>
                      <a:br>
                        <a:rPr lang="en-GB" sz="2400">
                          <a:latin typeface="+mn-lt"/>
                        </a:rPr>
                      </a:br>
                      <a:r>
                        <a:rPr lang="en-GB" sz="2400">
                          <a:latin typeface="+mn-lt"/>
                        </a:rPr>
                        <a:t>Like a while statement, except that it tests the condition at the end of the loop body.</a:t>
                      </a:r>
                      <a:endParaRPr/>
                    </a:p>
                  </a:txBody>
                  <a:tcPr marL="95250" marR="95250" marT="47625" marB="47625" anchor="ctr"/>
                </a:tc>
              </a:tr>
              <a:tr h="718457">
                <a:tc>
                  <a:txBody>
                    <a:bodyPr/>
                    <a:p>
                      <a:pPr>
                        <a:defRPr/>
                      </a:pPr>
                      <a:r>
                        <a:rPr lang="en-IN"/>
                        <a:t>     4</a:t>
                      </a:r>
                      <a:endParaRPr/>
                    </a:p>
                  </a:txBody>
                  <a:tcPr marL="76200" marR="76200" marT="76200" marB="76200"/>
                </a:tc>
                <a:tc>
                  <a:txBody>
                    <a:bodyPr/>
                    <a:p>
                      <a:pPr algn="just">
                        <a:defRPr/>
                      </a:pPr>
                      <a:r>
                        <a:rPr lang="en-GB" b="1" u="none" strike="noStrike">
                          <a:solidFill>
                            <a:schemeClr val="tx1"/>
                          </a:solidFill>
                        </a:rPr>
                        <a:t>for-each loop</a:t>
                      </a:r>
                      <a:endParaRPr/>
                    </a:p>
                    <a:p>
                      <a:pPr algn="just">
                        <a:defRPr/>
                      </a:pPr>
                      <a:r>
                        <a:rPr lang="en-GB" sz="2400" b="0" i="0">
                          <a:solidFill>
                            <a:schemeClr val="dk1"/>
                          </a:solidFill>
                          <a:latin typeface="+mn-lt"/>
                          <a:ea typeface="+mn-ea"/>
                          <a:cs typeface="+mn-cs"/>
                        </a:rPr>
                        <a:t>The for-each loop is used to traverse array or collection in Java</a:t>
                      </a:r>
                      <a:endParaRPr lang="en-GB">
                        <a:solidFill>
                          <a:srgbClr val="000000"/>
                        </a:solidFill>
                      </a:endParaRPr>
                    </a:p>
                  </a:txBody>
                  <a:tcPr marL="76200" marR="76200" marT="76200" marB="76200"/>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while loop</a:t>
            </a:r>
            <a:endParaRPr/>
          </a:p>
        </p:txBody>
      </p:sp>
      <p:sp>
        <p:nvSpPr>
          <p:cNvPr id="4" name="TextBox 3"/>
          <p:cNvSpPr txBox="1"/>
          <p:nvPr/>
        </p:nvSpPr>
        <p:spPr bwMode="auto">
          <a:xfrm>
            <a:off x="303212" y="1524000"/>
            <a:ext cx="5029199" cy="3416320"/>
          </a:xfrm>
          <a:prstGeom prst="rect">
            <a:avLst/>
          </a:prstGeom>
          <a:noFill/>
        </p:spPr>
        <p:txBody>
          <a:bodyPr wrap="square">
            <a:spAutoFit/>
          </a:bodyPr>
          <a:lstStyle/>
          <a:p>
            <a:pPr>
              <a:defRPr/>
            </a:pPr>
            <a:r>
              <a:rPr lang="en-IN" b="1"/>
              <a:t>Syntax-</a:t>
            </a:r>
            <a:endParaRPr/>
          </a:p>
          <a:p>
            <a:pPr>
              <a:defRPr/>
            </a:pPr>
            <a:endParaRPr lang="en-IN"/>
          </a:p>
          <a:p>
            <a:pPr>
              <a:defRPr/>
            </a:pPr>
            <a:r>
              <a:rPr lang="en-GB">
                <a:solidFill>
                  <a:schemeClr val="accent2">
                    <a:lumMod val="50000"/>
                  </a:schemeClr>
                </a:solidFill>
              </a:rPr>
              <a:t>while (condition) {</a:t>
            </a:r>
            <a:endParaRPr/>
          </a:p>
          <a:p>
            <a:pPr>
              <a:defRPr/>
            </a:pPr>
            <a:r>
              <a:rPr lang="en-GB">
                <a:solidFill>
                  <a:schemeClr val="accent2">
                    <a:lumMod val="50000"/>
                  </a:schemeClr>
                </a:solidFill>
              </a:rPr>
              <a:t>  // code block to be executed</a:t>
            </a:r>
            <a:endParaRPr/>
          </a:p>
          <a:p>
            <a:pPr>
              <a:defRPr/>
            </a:pPr>
            <a:r>
              <a:rPr lang="en-GB">
                <a:solidFill>
                  <a:schemeClr val="accent2">
                    <a:lumMod val="50000"/>
                  </a:schemeClr>
                </a:solidFill>
              </a:rPr>
              <a:t>}</a:t>
            </a:r>
            <a:endParaRPr/>
          </a:p>
          <a:p>
            <a:pPr>
              <a:defRPr/>
            </a:pPr>
            <a:endParaRPr lang="en-GB"/>
          </a:p>
          <a:p>
            <a:pPr>
              <a:defRPr/>
            </a:pPr>
            <a:r>
              <a:rPr lang="en-GB"/>
              <a:t>The while loop loops through a block of code as long as a specified condition is true:</a:t>
            </a:r>
            <a:endParaRPr lang="en-IN"/>
          </a:p>
        </p:txBody>
      </p:sp>
      <p:sp>
        <p:nvSpPr>
          <p:cNvPr id="8" name="TextBox 7"/>
          <p:cNvSpPr txBox="1"/>
          <p:nvPr/>
        </p:nvSpPr>
        <p:spPr bwMode="auto">
          <a:xfrm>
            <a:off x="5711825" y="401783"/>
            <a:ext cx="6206836" cy="5262979"/>
          </a:xfrm>
          <a:prstGeom prst="rect">
            <a:avLst/>
          </a:prstGeom>
          <a:noFill/>
          <a:ln w="28575">
            <a:solidFill>
              <a:schemeClr val="accent1"/>
            </a:solidFill>
          </a:ln>
        </p:spPr>
        <p:txBody>
          <a:bodyPr wrap="square">
            <a:spAutoFit/>
          </a:bodyPr>
          <a:lstStyle/>
          <a:p>
            <a:pPr>
              <a:defRPr/>
            </a:pPr>
            <a:r>
              <a:rPr lang="en-IN" b="1"/>
              <a:t>Example-</a:t>
            </a:r>
            <a:endParaRPr/>
          </a:p>
          <a:p>
            <a:pPr>
              <a:defRPr/>
            </a:pPr>
            <a:endParaRPr lang="en-IN"/>
          </a:p>
          <a:p>
            <a:pPr>
              <a:defRPr/>
            </a:pPr>
            <a:r>
              <a:rPr lang="en-IN"/>
              <a:t>public class Main {</a:t>
            </a:r>
            <a:endParaRPr/>
          </a:p>
          <a:p>
            <a:pPr>
              <a:defRPr/>
            </a:pPr>
            <a:r>
              <a:rPr lang="en-IN"/>
              <a:t>  public static void main(String[] </a:t>
            </a:r>
            <a:r>
              <a:rPr lang="en-IN"/>
              <a:t>args</a:t>
            </a:r>
            <a:r>
              <a:rPr lang="en-IN"/>
              <a:t>) {</a:t>
            </a:r>
            <a:endParaRPr/>
          </a:p>
          <a:p>
            <a:pPr>
              <a:defRPr/>
            </a:pPr>
            <a:r>
              <a:rPr lang="en-IN"/>
              <a:t>    int </a:t>
            </a:r>
            <a:r>
              <a:rPr lang="en-IN"/>
              <a:t>i</a:t>
            </a:r>
            <a:r>
              <a:rPr lang="en-IN"/>
              <a:t> = 0;</a:t>
            </a:r>
            <a:endParaRPr/>
          </a:p>
          <a:p>
            <a:pPr>
              <a:defRPr/>
            </a:pPr>
            <a:r>
              <a:rPr lang="en-IN"/>
              <a:t>    while (</a:t>
            </a:r>
            <a:r>
              <a:rPr lang="en-IN"/>
              <a:t>i</a:t>
            </a:r>
            <a:r>
              <a:rPr lang="en-IN"/>
              <a:t> &lt; 5) {</a:t>
            </a:r>
            <a:endParaRPr/>
          </a:p>
          <a:p>
            <a:pPr>
              <a:defRPr/>
            </a:pPr>
            <a:r>
              <a:rPr lang="en-IN"/>
              <a:t>      </a:t>
            </a:r>
            <a:r>
              <a:rPr lang="en-IN"/>
              <a:t>System.out.print</a:t>
            </a:r>
            <a:r>
              <a:rPr lang="en-IN"/>
              <a:t>(</a:t>
            </a:r>
            <a:r>
              <a:rPr lang="en-IN"/>
              <a:t>i</a:t>
            </a:r>
            <a:r>
              <a:rPr lang="en-IN"/>
              <a:t>);</a:t>
            </a:r>
            <a:endParaRPr/>
          </a:p>
          <a:p>
            <a:pPr>
              <a:defRPr/>
            </a:pPr>
            <a:r>
              <a:rPr lang="en-IN"/>
              <a:t>      </a:t>
            </a:r>
            <a:r>
              <a:rPr lang="en-IN"/>
              <a:t>i</a:t>
            </a:r>
            <a:r>
              <a:rPr lang="en-IN"/>
              <a:t>++;</a:t>
            </a:r>
            <a:endParaRPr/>
          </a:p>
          <a:p>
            <a:pPr>
              <a:defRPr/>
            </a:pPr>
            <a:r>
              <a:rPr lang="en-IN"/>
              <a:t>    }  </a:t>
            </a:r>
            <a:endParaRPr/>
          </a:p>
          <a:p>
            <a:pPr>
              <a:defRPr/>
            </a:pPr>
            <a:r>
              <a:rPr lang="en-IN"/>
              <a:t>  }</a:t>
            </a:r>
            <a:endParaRPr/>
          </a:p>
          <a:p>
            <a:pPr>
              <a:defRPr/>
            </a:pPr>
            <a:r>
              <a:rPr lang="en-IN"/>
              <a:t>}</a:t>
            </a:r>
            <a:endParaRPr/>
          </a:p>
          <a:p>
            <a:pPr>
              <a:defRPr/>
            </a:pPr>
            <a:endParaRPr lang="en-IN"/>
          </a:p>
          <a:p>
            <a:pPr>
              <a:defRPr/>
            </a:pPr>
            <a:r>
              <a:rPr lang="en-IN" b="1"/>
              <a:t>Output:</a:t>
            </a:r>
            <a:endParaRPr/>
          </a:p>
          <a:p>
            <a:pPr>
              <a:defRPr/>
            </a:pPr>
            <a:r>
              <a:rPr lang="en-IN"/>
              <a:t>	01234</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for loop</a:t>
            </a:r>
            <a:endParaRPr/>
          </a:p>
        </p:txBody>
      </p:sp>
      <p:sp>
        <p:nvSpPr>
          <p:cNvPr id="4" name="TextBox 3"/>
          <p:cNvSpPr txBox="1"/>
          <p:nvPr/>
        </p:nvSpPr>
        <p:spPr bwMode="auto">
          <a:xfrm>
            <a:off x="292518" y="1371600"/>
            <a:ext cx="6324600" cy="5139869"/>
          </a:xfrm>
          <a:prstGeom prst="rect">
            <a:avLst/>
          </a:prstGeom>
          <a:noFill/>
        </p:spPr>
        <p:txBody>
          <a:bodyPr wrap="square">
            <a:spAutoFit/>
          </a:bodyPr>
          <a:lstStyle/>
          <a:p>
            <a:pPr>
              <a:defRPr/>
            </a:pPr>
            <a:r>
              <a:rPr lang="en-IN" b="1"/>
              <a:t>Syntax-</a:t>
            </a:r>
            <a:endParaRPr/>
          </a:p>
          <a:p>
            <a:pPr>
              <a:defRPr/>
            </a:pPr>
            <a:endParaRPr lang="en-IN"/>
          </a:p>
          <a:p>
            <a:pPr>
              <a:defRPr/>
            </a:pPr>
            <a:r>
              <a:rPr lang="en-GB" sz="2000">
                <a:solidFill>
                  <a:schemeClr val="accent2">
                    <a:lumMod val="50000"/>
                  </a:schemeClr>
                </a:solidFill>
              </a:rPr>
              <a:t>for (statement 1; statement 2; statement 3) {</a:t>
            </a:r>
            <a:endParaRPr/>
          </a:p>
          <a:p>
            <a:pPr>
              <a:defRPr/>
            </a:pPr>
            <a:r>
              <a:rPr lang="en-GB" sz="2000">
                <a:solidFill>
                  <a:schemeClr val="accent2">
                    <a:lumMod val="50000"/>
                  </a:schemeClr>
                </a:solidFill>
              </a:rPr>
              <a:t>  // code block to be executed</a:t>
            </a:r>
            <a:endParaRPr/>
          </a:p>
          <a:p>
            <a:pPr>
              <a:defRPr/>
            </a:pPr>
            <a:r>
              <a:rPr lang="en-GB" sz="2000">
                <a:solidFill>
                  <a:schemeClr val="accent2">
                    <a:lumMod val="50000"/>
                  </a:schemeClr>
                </a:solidFill>
              </a:rPr>
              <a:t>}</a:t>
            </a:r>
            <a:endParaRPr/>
          </a:p>
          <a:p>
            <a:pPr>
              <a:defRPr/>
            </a:pPr>
            <a:endParaRPr lang="en-GB" sz="2000"/>
          </a:p>
          <a:p>
            <a:pPr marL="342900" indent="-342900">
              <a:buFont typeface="Wingdings"/>
              <a:buChar char="ü"/>
              <a:defRPr/>
            </a:pPr>
            <a:r>
              <a:rPr lang="en-GB" sz="2000"/>
              <a:t>Statement 1 is executed (one time) before the execution of the code block.</a:t>
            </a:r>
            <a:endParaRPr/>
          </a:p>
          <a:p>
            <a:pPr marL="342900" indent="-342900">
              <a:buFont typeface="Wingdings"/>
              <a:buChar char="ü"/>
              <a:defRPr/>
            </a:pPr>
            <a:r>
              <a:rPr lang="en-GB" sz="2000"/>
              <a:t>Statement 2 defines the condition for executing the code block.</a:t>
            </a:r>
            <a:endParaRPr/>
          </a:p>
          <a:p>
            <a:pPr marL="342900" indent="-342900">
              <a:buFont typeface="Wingdings"/>
              <a:buChar char="ü"/>
              <a:defRPr/>
            </a:pPr>
            <a:r>
              <a:rPr lang="en-GB" sz="2000"/>
              <a:t>Statement 3 is executed (every time) after the code block has been executed.</a:t>
            </a:r>
            <a:endParaRPr/>
          </a:p>
          <a:p>
            <a:pPr>
              <a:defRPr/>
            </a:pPr>
            <a:endParaRPr lang="en-IN" sz="2000"/>
          </a:p>
          <a:p>
            <a:pPr>
              <a:defRPr/>
            </a:pPr>
            <a:r>
              <a:rPr lang="en-GB" sz="2000"/>
              <a:t>When you know exactly how many times you want to loop through a block of code, use the for loop instead of a while loop:</a:t>
            </a:r>
            <a:endParaRPr lang="en-IN" sz="2000"/>
          </a:p>
        </p:txBody>
      </p:sp>
      <p:sp>
        <p:nvSpPr>
          <p:cNvPr id="8" name="TextBox 7"/>
          <p:cNvSpPr txBox="1"/>
          <p:nvPr/>
        </p:nvSpPr>
        <p:spPr bwMode="auto">
          <a:xfrm>
            <a:off x="6617119" y="401783"/>
            <a:ext cx="5420894" cy="5262979"/>
          </a:xfrm>
          <a:prstGeom prst="rect">
            <a:avLst/>
          </a:prstGeom>
          <a:noFill/>
          <a:ln w="28575">
            <a:solidFill>
              <a:schemeClr val="accent1"/>
            </a:solidFill>
          </a:ln>
        </p:spPr>
        <p:txBody>
          <a:bodyPr wrap="square">
            <a:spAutoFit/>
          </a:bodyPr>
          <a:lstStyle/>
          <a:p>
            <a:pPr>
              <a:defRPr/>
            </a:pPr>
            <a:r>
              <a:rPr lang="en-IN" b="1"/>
              <a:t>Example-</a:t>
            </a:r>
            <a:endParaRPr/>
          </a:p>
          <a:p>
            <a:pPr>
              <a:defRPr/>
            </a:pPr>
            <a:endParaRPr lang="en-IN" b="1"/>
          </a:p>
          <a:p>
            <a:pPr>
              <a:defRPr/>
            </a:pPr>
            <a:r>
              <a:rPr lang="en-IN"/>
              <a:t>public class Main {</a:t>
            </a:r>
            <a:endParaRPr/>
          </a:p>
          <a:p>
            <a:pPr>
              <a:defRPr/>
            </a:pPr>
            <a:r>
              <a:rPr lang="en-IN"/>
              <a:t>  public static void main(String[] </a:t>
            </a:r>
            <a:r>
              <a:rPr lang="en-IN"/>
              <a:t>args</a:t>
            </a:r>
            <a:r>
              <a:rPr lang="en-IN"/>
              <a:t>) {</a:t>
            </a:r>
            <a:endParaRPr/>
          </a:p>
          <a:p>
            <a:pPr>
              <a:defRPr/>
            </a:pPr>
            <a:r>
              <a:rPr lang="en-IN"/>
              <a:t>    </a:t>
            </a:r>
            <a:endParaRPr/>
          </a:p>
          <a:p>
            <a:pPr>
              <a:defRPr/>
            </a:pPr>
            <a:r>
              <a:rPr lang="en-IN"/>
              <a:t>      for (int </a:t>
            </a:r>
            <a:r>
              <a:rPr lang="en-IN"/>
              <a:t>i</a:t>
            </a:r>
            <a:r>
              <a:rPr lang="en-IN"/>
              <a:t> = 0; </a:t>
            </a:r>
            <a:r>
              <a:rPr lang="en-IN"/>
              <a:t>i</a:t>
            </a:r>
            <a:r>
              <a:rPr lang="en-IN"/>
              <a:t> &lt; 5; </a:t>
            </a:r>
            <a:r>
              <a:rPr lang="en-IN"/>
              <a:t>i</a:t>
            </a:r>
            <a:r>
              <a:rPr lang="en-IN"/>
              <a:t>++) {</a:t>
            </a:r>
            <a:endParaRPr/>
          </a:p>
          <a:p>
            <a:pPr>
              <a:defRPr/>
            </a:pPr>
            <a:r>
              <a:rPr lang="en-IN"/>
              <a:t>         </a:t>
            </a:r>
            <a:r>
              <a:rPr lang="en-IN"/>
              <a:t>System.out.print</a:t>
            </a:r>
            <a:r>
              <a:rPr lang="en-IN"/>
              <a:t>(</a:t>
            </a:r>
            <a:r>
              <a:rPr lang="en-IN"/>
              <a:t>i</a:t>
            </a:r>
            <a:r>
              <a:rPr lang="en-IN"/>
              <a:t>);</a:t>
            </a:r>
            <a:endParaRPr/>
          </a:p>
          <a:p>
            <a:pPr>
              <a:defRPr/>
            </a:pPr>
            <a:r>
              <a:rPr lang="en-IN"/>
              <a:t>      }  </a:t>
            </a:r>
            <a:endParaRPr/>
          </a:p>
          <a:p>
            <a:pPr>
              <a:defRPr/>
            </a:pPr>
            <a:r>
              <a:rPr lang="en-IN"/>
              <a:t>  }</a:t>
            </a:r>
            <a:endParaRPr/>
          </a:p>
          <a:p>
            <a:pPr>
              <a:defRPr/>
            </a:pPr>
            <a:r>
              <a:rPr lang="en-IN"/>
              <a:t>}</a:t>
            </a:r>
            <a:endParaRPr/>
          </a:p>
          <a:p>
            <a:pPr>
              <a:defRPr/>
            </a:pPr>
            <a:endParaRPr lang="en-IN"/>
          </a:p>
          <a:p>
            <a:pPr>
              <a:defRPr/>
            </a:pPr>
            <a:r>
              <a:rPr lang="en-IN" b="1"/>
              <a:t>Output:</a:t>
            </a:r>
            <a:endParaRPr/>
          </a:p>
          <a:p>
            <a:pPr>
              <a:defRPr/>
            </a:pPr>
            <a:r>
              <a:rPr lang="en-IN"/>
              <a:t>	01234</a:t>
            </a:r>
            <a:endParaRPr/>
          </a:p>
          <a:p>
            <a:pPr>
              <a:defRPr/>
            </a:pPr>
            <a:endParaRPr lang="en-IN"/>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do…while loop</a:t>
            </a:r>
            <a:endParaRPr/>
          </a:p>
        </p:txBody>
      </p:sp>
      <p:sp>
        <p:nvSpPr>
          <p:cNvPr id="4" name="TextBox 3"/>
          <p:cNvSpPr txBox="1"/>
          <p:nvPr/>
        </p:nvSpPr>
        <p:spPr bwMode="auto">
          <a:xfrm>
            <a:off x="303212" y="1371600"/>
            <a:ext cx="5486400" cy="5262979"/>
          </a:xfrm>
          <a:prstGeom prst="rect">
            <a:avLst/>
          </a:prstGeom>
          <a:noFill/>
        </p:spPr>
        <p:txBody>
          <a:bodyPr wrap="square">
            <a:spAutoFit/>
          </a:bodyPr>
          <a:lstStyle/>
          <a:p>
            <a:pPr>
              <a:defRPr/>
            </a:pPr>
            <a:r>
              <a:rPr lang="en-IN" b="1"/>
              <a:t>Syntax-</a:t>
            </a:r>
            <a:endParaRPr/>
          </a:p>
          <a:p>
            <a:pPr>
              <a:defRPr/>
            </a:pPr>
            <a:endParaRPr lang="en-IN"/>
          </a:p>
          <a:p>
            <a:pPr>
              <a:defRPr/>
            </a:pPr>
            <a:r>
              <a:rPr lang="en-GB">
                <a:solidFill>
                  <a:schemeClr val="accent2">
                    <a:lumMod val="50000"/>
                  </a:schemeClr>
                </a:solidFill>
              </a:rPr>
              <a:t>do{    </a:t>
            </a:r>
            <a:endParaRPr/>
          </a:p>
          <a:p>
            <a:pPr>
              <a:defRPr/>
            </a:pPr>
            <a:r>
              <a:rPr lang="en-GB">
                <a:solidFill>
                  <a:schemeClr val="accent2">
                    <a:lumMod val="50000"/>
                  </a:schemeClr>
                </a:solidFill>
              </a:rPr>
              <a:t>     //code to be executed / loop body  </a:t>
            </a:r>
            <a:endParaRPr/>
          </a:p>
          <a:p>
            <a:pPr>
              <a:defRPr/>
            </a:pPr>
            <a:r>
              <a:rPr lang="en-GB">
                <a:solidFill>
                  <a:schemeClr val="accent2">
                    <a:lumMod val="50000"/>
                  </a:schemeClr>
                </a:solidFill>
              </a:rPr>
              <a:t>    //update statement   </a:t>
            </a:r>
            <a:endParaRPr/>
          </a:p>
          <a:p>
            <a:pPr>
              <a:defRPr/>
            </a:pPr>
            <a:r>
              <a:rPr lang="en-GB">
                <a:solidFill>
                  <a:schemeClr val="accent2">
                    <a:lumMod val="50000"/>
                  </a:schemeClr>
                </a:solidFill>
              </a:rPr>
              <a:t>}while (condition);   </a:t>
            </a:r>
            <a:endParaRPr/>
          </a:p>
          <a:p>
            <a:pPr>
              <a:defRPr/>
            </a:pPr>
            <a:endParaRPr lang="en-GB"/>
          </a:p>
          <a:p>
            <a:pPr>
              <a:defRPr/>
            </a:pPr>
            <a:r>
              <a:rPr lang="en-GB"/>
              <a:t>The Java do-while loop is used to iterate a part of the program repeatedly, until the specified condition is true. </a:t>
            </a:r>
            <a:endParaRPr/>
          </a:p>
          <a:p>
            <a:pPr>
              <a:defRPr/>
            </a:pPr>
            <a:r>
              <a:rPr lang="en-GB" b="1"/>
              <a:t>If the number of iteration is not fixed and you must have to execute the loop at least once, use a do-while loop</a:t>
            </a:r>
            <a:r>
              <a:rPr lang="en-GB"/>
              <a:t>. it is an exit control loop.</a:t>
            </a:r>
            <a:endParaRPr lang="en-IN"/>
          </a:p>
        </p:txBody>
      </p:sp>
      <p:sp>
        <p:nvSpPr>
          <p:cNvPr id="8" name="TextBox 7"/>
          <p:cNvSpPr txBox="1"/>
          <p:nvPr/>
        </p:nvSpPr>
        <p:spPr bwMode="auto">
          <a:xfrm>
            <a:off x="6094411" y="334625"/>
            <a:ext cx="5824249" cy="6001643"/>
          </a:xfrm>
          <a:prstGeom prst="rect">
            <a:avLst/>
          </a:prstGeom>
          <a:noFill/>
          <a:ln w="28575">
            <a:solidFill>
              <a:schemeClr val="accent1"/>
            </a:solidFill>
          </a:ln>
        </p:spPr>
        <p:txBody>
          <a:bodyPr wrap="square">
            <a:spAutoFit/>
          </a:bodyPr>
          <a:lstStyle/>
          <a:p>
            <a:pPr>
              <a:defRPr/>
            </a:pPr>
            <a:r>
              <a:rPr lang="en-IN" b="1"/>
              <a:t>Example-</a:t>
            </a:r>
            <a:endParaRPr/>
          </a:p>
          <a:p>
            <a:pPr>
              <a:defRPr/>
            </a:pPr>
            <a:endParaRPr lang="en-IN" b="1"/>
          </a:p>
          <a:p>
            <a:pPr>
              <a:defRPr/>
            </a:pPr>
            <a:r>
              <a:rPr lang="en-IN"/>
              <a:t>public class Main {</a:t>
            </a:r>
            <a:endParaRPr/>
          </a:p>
          <a:p>
            <a:pPr>
              <a:defRPr/>
            </a:pPr>
            <a:r>
              <a:rPr lang="en-IN"/>
              <a:t>  public static void main(String[] </a:t>
            </a:r>
            <a:r>
              <a:rPr lang="en-IN"/>
              <a:t>args</a:t>
            </a:r>
            <a:r>
              <a:rPr lang="en-IN"/>
              <a:t>) {</a:t>
            </a:r>
            <a:endParaRPr/>
          </a:p>
          <a:p>
            <a:pPr>
              <a:defRPr/>
            </a:pPr>
            <a:r>
              <a:rPr lang="en-IN"/>
              <a:t>   int </a:t>
            </a:r>
            <a:r>
              <a:rPr lang="en-IN"/>
              <a:t>i</a:t>
            </a:r>
            <a:r>
              <a:rPr lang="en-IN"/>
              <a:t>=1;    </a:t>
            </a:r>
            <a:endParaRPr/>
          </a:p>
          <a:p>
            <a:pPr>
              <a:defRPr/>
            </a:pPr>
            <a:r>
              <a:rPr lang="en-IN"/>
              <a:t>    do{    </a:t>
            </a:r>
            <a:endParaRPr/>
          </a:p>
          <a:p>
            <a:pPr>
              <a:defRPr/>
            </a:pPr>
            <a:r>
              <a:rPr lang="en-IN"/>
              <a:t>        </a:t>
            </a:r>
            <a:r>
              <a:rPr lang="en-IN"/>
              <a:t>System.out.print</a:t>
            </a:r>
            <a:r>
              <a:rPr lang="en-IN"/>
              <a:t>(</a:t>
            </a:r>
            <a:r>
              <a:rPr lang="en-IN"/>
              <a:t>i</a:t>
            </a:r>
            <a:r>
              <a:rPr lang="en-IN"/>
              <a:t>+" ");    </a:t>
            </a:r>
            <a:endParaRPr/>
          </a:p>
          <a:p>
            <a:pPr>
              <a:defRPr/>
            </a:pPr>
            <a:r>
              <a:rPr lang="en-IN"/>
              <a:t>    </a:t>
            </a:r>
            <a:r>
              <a:rPr lang="en-IN"/>
              <a:t>i</a:t>
            </a:r>
            <a:r>
              <a:rPr lang="en-IN"/>
              <a:t>++;    </a:t>
            </a:r>
            <a:endParaRPr/>
          </a:p>
          <a:p>
            <a:pPr>
              <a:defRPr/>
            </a:pPr>
            <a:r>
              <a:rPr lang="en-IN"/>
              <a:t>    }while(</a:t>
            </a:r>
            <a:r>
              <a:rPr lang="en-IN"/>
              <a:t>i</a:t>
            </a:r>
            <a:r>
              <a:rPr lang="en-IN"/>
              <a:t>&lt;=3);   </a:t>
            </a:r>
            <a:endParaRPr/>
          </a:p>
          <a:p>
            <a:pPr>
              <a:defRPr/>
            </a:pPr>
            <a:r>
              <a:rPr lang="en-IN"/>
              <a:t>  }</a:t>
            </a:r>
            <a:endParaRPr/>
          </a:p>
          <a:p>
            <a:pPr>
              <a:defRPr/>
            </a:pPr>
            <a:r>
              <a:rPr lang="en-IN"/>
              <a:t>}</a:t>
            </a:r>
            <a:endParaRPr/>
          </a:p>
          <a:p>
            <a:pPr>
              <a:defRPr/>
            </a:pPr>
            <a:endParaRPr lang="en-IN"/>
          </a:p>
          <a:p>
            <a:pPr>
              <a:defRPr/>
            </a:pPr>
            <a:r>
              <a:rPr lang="en-IN" b="1"/>
              <a:t>Output:  </a:t>
            </a:r>
            <a:r>
              <a:rPr lang="en-IN"/>
              <a:t>1 2 3</a:t>
            </a:r>
            <a:endParaRPr/>
          </a:p>
          <a:p>
            <a:pPr>
              <a:defRPr/>
            </a:pPr>
            <a:endParaRPr lang="en-IN"/>
          </a:p>
          <a:p>
            <a:pPr>
              <a:defRPr/>
            </a:pPr>
            <a:endParaRPr lang="en-IN"/>
          </a:p>
          <a:p>
            <a:pPr>
              <a:defRPr/>
            </a:pPr>
            <a:endParaRPr lang="en-IN"/>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for-each loop</a:t>
            </a:r>
            <a:endParaRPr/>
          </a:p>
        </p:txBody>
      </p:sp>
      <p:sp>
        <p:nvSpPr>
          <p:cNvPr id="4" name="TextBox 3"/>
          <p:cNvSpPr txBox="1"/>
          <p:nvPr/>
        </p:nvSpPr>
        <p:spPr bwMode="auto">
          <a:xfrm>
            <a:off x="303212" y="1524000"/>
            <a:ext cx="5029199" cy="3785652"/>
          </a:xfrm>
          <a:prstGeom prst="rect">
            <a:avLst/>
          </a:prstGeom>
          <a:noFill/>
        </p:spPr>
        <p:txBody>
          <a:bodyPr wrap="square">
            <a:spAutoFit/>
          </a:bodyPr>
          <a:lstStyle/>
          <a:p>
            <a:pPr>
              <a:defRPr/>
            </a:pPr>
            <a:r>
              <a:rPr lang="en-IN" b="1"/>
              <a:t>Syntax-</a:t>
            </a:r>
            <a:endParaRPr/>
          </a:p>
          <a:p>
            <a:pPr>
              <a:defRPr/>
            </a:pPr>
            <a:endParaRPr lang="en-IN"/>
          </a:p>
          <a:p>
            <a:pPr>
              <a:defRPr/>
            </a:pPr>
            <a:r>
              <a:rPr lang="en-GB">
                <a:solidFill>
                  <a:schemeClr val="accent2">
                    <a:lumMod val="50000"/>
                  </a:schemeClr>
                </a:solidFill>
              </a:rPr>
              <a:t>for (type </a:t>
            </a:r>
            <a:r>
              <a:rPr lang="en-GB">
                <a:solidFill>
                  <a:schemeClr val="accent2">
                    <a:lumMod val="50000"/>
                  </a:schemeClr>
                </a:solidFill>
              </a:rPr>
              <a:t>variableName</a:t>
            </a:r>
            <a:r>
              <a:rPr lang="en-GB">
                <a:solidFill>
                  <a:schemeClr val="accent2">
                    <a:lumMod val="50000"/>
                  </a:schemeClr>
                </a:solidFill>
              </a:rPr>
              <a:t> : </a:t>
            </a:r>
            <a:r>
              <a:rPr lang="en-GB">
                <a:solidFill>
                  <a:schemeClr val="accent2">
                    <a:lumMod val="50000"/>
                  </a:schemeClr>
                </a:solidFill>
              </a:rPr>
              <a:t>arrayName</a:t>
            </a:r>
            <a:r>
              <a:rPr lang="en-GB">
                <a:solidFill>
                  <a:schemeClr val="accent2">
                    <a:lumMod val="50000"/>
                  </a:schemeClr>
                </a:solidFill>
              </a:rPr>
              <a:t>) {</a:t>
            </a:r>
            <a:endParaRPr/>
          </a:p>
          <a:p>
            <a:pPr>
              <a:defRPr/>
            </a:pPr>
            <a:r>
              <a:rPr lang="en-GB">
                <a:solidFill>
                  <a:schemeClr val="accent2">
                    <a:lumMod val="50000"/>
                  </a:schemeClr>
                </a:solidFill>
              </a:rPr>
              <a:t>  // code block to be executed</a:t>
            </a:r>
            <a:endParaRPr/>
          </a:p>
          <a:p>
            <a:pPr>
              <a:defRPr/>
            </a:pPr>
            <a:r>
              <a:rPr lang="en-GB">
                <a:solidFill>
                  <a:schemeClr val="accent2">
                    <a:lumMod val="50000"/>
                  </a:schemeClr>
                </a:solidFill>
              </a:rPr>
              <a:t>}</a:t>
            </a:r>
            <a:endParaRPr/>
          </a:p>
          <a:p>
            <a:pPr>
              <a:defRPr/>
            </a:pPr>
            <a:endParaRPr lang="en-GB"/>
          </a:p>
          <a:p>
            <a:pPr>
              <a:defRPr/>
            </a:pPr>
            <a:r>
              <a:rPr lang="en-GB"/>
              <a:t>for-each loop, which is used exclusively to loop through elements in an array:</a:t>
            </a:r>
            <a:endParaRPr lang="en-IN"/>
          </a:p>
        </p:txBody>
      </p:sp>
      <p:sp>
        <p:nvSpPr>
          <p:cNvPr id="8" name="TextBox 7"/>
          <p:cNvSpPr txBox="1"/>
          <p:nvPr/>
        </p:nvSpPr>
        <p:spPr bwMode="auto">
          <a:xfrm>
            <a:off x="5711825" y="401783"/>
            <a:ext cx="6206836" cy="6740307"/>
          </a:xfrm>
          <a:prstGeom prst="rect">
            <a:avLst/>
          </a:prstGeom>
          <a:noFill/>
          <a:ln w="28575">
            <a:solidFill>
              <a:schemeClr val="accent1"/>
            </a:solidFill>
          </a:ln>
        </p:spPr>
        <p:txBody>
          <a:bodyPr wrap="square">
            <a:spAutoFit/>
          </a:bodyPr>
          <a:lstStyle/>
          <a:p>
            <a:pPr>
              <a:defRPr/>
            </a:pPr>
            <a:r>
              <a:rPr lang="en-IN" b="1"/>
              <a:t>Example-</a:t>
            </a:r>
            <a:endParaRPr/>
          </a:p>
          <a:p>
            <a:pPr>
              <a:defRPr/>
            </a:pPr>
            <a:endParaRPr lang="en-IN" b="1"/>
          </a:p>
          <a:p>
            <a:pPr>
              <a:defRPr/>
            </a:pPr>
            <a:r>
              <a:rPr lang="en-IN"/>
              <a:t>public class Main {</a:t>
            </a:r>
            <a:endParaRPr/>
          </a:p>
          <a:p>
            <a:pPr>
              <a:defRPr/>
            </a:pPr>
            <a:r>
              <a:rPr lang="en-IN"/>
              <a:t>  public static void main(String[] </a:t>
            </a:r>
            <a:r>
              <a:rPr lang="en-IN"/>
              <a:t>args</a:t>
            </a:r>
            <a:r>
              <a:rPr lang="en-IN"/>
              <a:t>) {</a:t>
            </a:r>
            <a:endParaRPr/>
          </a:p>
          <a:p>
            <a:pPr>
              <a:defRPr/>
            </a:pPr>
            <a:r>
              <a:rPr lang="en-IN"/>
              <a:t>    String[] lang = {"CPP", "JAVA", "PYTHON", "RUBY"};</a:t>
            </a:r>
            <a:endParaRPr/>
          </a:p>
          <a:p>
            <a:pPr>
              <a:defRPr/>
            </a:pPr>
            <a:r>
              <a:rPr lang="en-IN"/>
              <a:t>    for (String </a:t>
            </a:r>
            <a:r>
              <a:rPr lang="en-IN"/>
              <a:t>i</a:t>
            </a:r>
            <a:r>
              <a:rPr lang="en-IN"/>
              <a:t> : lang) {</a:t>
            </a:r>
            <a:endParaRPr/>
          </a:p>
          <a:p>
            <a:pPr>
              <a:defRPr/>
            </a:pPr>
            <a:r>
              <a:rPr lang="en-IN"/>
              <a:t>      </a:t>
            </a:r>
            <a:r>
              <a:rPr lang="en-IN"/>
              <a:t>System.out.println</a:t>
            </a:r>
            <a:r>
              <a:rPr lang="en-IN"/>
              <a:t>(</a:t>
            </a:r>
            <a:r>
              <a:rPr lang="en-IN"/>
              <a:t>i</a:t>
            </a:r>
            <a:r>
              <a:rPr lang="en-IN"/>
              <a:t>);</a:t>
            </a:r>
            <a:endParaRPr/>
          </a:p>
          <a:p>
            <a:pPr>
              <a:defRPr/>
            </a:pPr>
            <a:r>
              <a:rPr lang="en-IN"/>
              <a:t>    }    </a:t>
            </a:r>
            <a:endParaRPr/>
          </a:p>
          <a:p>
            <a:pPr>
              <a:defRPr/>
            </a:pPr>
            <a:r>
              <a:rPr lang="en-IN"/>
              <a:t>  }</a:t>
            </a:r>
            <a:endParaRPr/>
          </a:p>
          <a:p>
            <a:pPr>
              <a:defRPr/>
            </a:pPr>
            <a:r>
              <a:rPr lang="en-IN"/>
              <a:t>}</a:t>
            </a:r>
            <a:endParaRPr/>
          </a:p>
          <a:p>
            <a:pPr>
              <a:defRPr/>
            </a:pPr>
            <a:r>
              <a:rPr lang="en-IN" b="1"/>
              <a:t>Output:</a:t>
            </a:r>
            <a:endParaRPr/>
          </a:p>
          <a:p>
            <a:pPr>
              <a:defRPr/>
            </a:pPr>
            <a:r>
              <a:rPr lang="en-IN"/>
              <a:t>	</a:t>
            </a:r>
            <a:endParaRPr/>
          </a:p>
          <a:p>
            <a:pPr>
              <a:defRPr/>
            </a:pPr>
            <a:r>
              <a:rPr lang="en-IN"/>
              <a:t>CPP</a:t>
            </a:r>
            <a:endParaRPr/>
          </a:p>
          <a:p>
            <a:pPr>
              <a:defRPr/>
            </a:pPr>
            <a:r>
              <a:rPr lang="en-IN"/>
              <a:t>JAVA</a:t>
            </a:r>
            <a:endParaRPr/>
          </a:p>
          <a:p>
            <a:pPr>
              <a:defRPr/>
            </a:pPr>
            <a:r>
              <a:rPr lang="en-IN"/>
              <a:t>PYTHON</a:t>
            </a:r>
            <a:endParaRPr/>
          </a:p>
          <a:p>
            <a:pPr>
              <a:defRPr/>
            </a:pPr>
            <a:r>
              <a:rPr lang="en-IN"/>
              <a:t>RUBY</a:t>
            </a:r>
            <a:endParaRPr/>
          </a:p>
          <a:p>
            <a:pPr>
              <a:defRPr/>
            </a:pPr>
            <a:endParaRPr lang="en-IN"/>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Jump statements </a:t>
            </a:r>
            <a:endParaRPr/>
          </a:p>
        </p:txBody>
      </p:sp>
      <p:sp>
        <p:nvSpPr>
          <p:cNvPr id="5" name="TextBox 4"/>
          <p:cNvSpPr txBox="1"/>
          <p:nvPr/>
        </p:nvSpPr>
        <p:spPr bwMode="auto">
          <a:xfrm>
            <a:off x="265111" y="1442357"/>
            <a:ext cx="11506200" cy="3730252"/>
          </a:xfrm>
          <a:prstGeom prst="rect">
            <a:avLst/>
          </a:prstGeom>
          <a:noFill/>
        </p:spPr>
        <p:txBody>
          <a:bodyPr wrap="square">
            <a:spAutoFit/>
          </a:bodyPr>
          <a:lstStyle>
            <a:defPPr>
              <a:defRPr lang="en-US"/>
            </a:defPPr>
            <a:lvl1pPr marL="304747" indent="-304747">
              <a:lnSpc>
                <a:spcPct val="90000"/>
              </a:lnSpc>
              <a:spcBef>
                <a:spcPts val="1800"/>
              </a:spcBef>
              <a:buClr>
                <a:schemeClr val="accent1">
                  <a:lumMod val="75000"/>
                </a:schemeClr>
              </a:buClr>
              <a:buFont typeface="Arial"/>
              <a:buChar char="•"/>
              <a:defRPr sz="2800" b="1">
                <a:solidFill>
                  <a:schemeClr val="accent6">
                    <a:lumMod val="75000"/>
                  </a:schemeClr>
                </a:solidFill>
              </a:defRPr>
            </a:lvl1pPr>
          </a:lstStyle>
          <a:p>
            <a:pPr marL="0" indent="0">
              <a:buNone/>
              <a:defRPr/>
            </a:pPr>
            <a:r>
              <a:rPr lang="en-GB" b="0">
                <a:solidFill>
                  <a:schemeClr val="tx1"/>
                </a:solidFill>
              </a:rPr>
              <a:t>Jumping statements are control statements that transfer execution control from one point to another point in the program. </a:t>
            </a:r>
            <a:endParaRPr/>
          </a:p>
          <a:p>
            <a:pPr marL="0" indent="0">
              <a:buNone/>
              <a:defRPr/>
            </a:pPr>
            <a:r>
              <a:rPr lang="en-GB" b="0">
                <a:solidFill>
                  <a:schemeClr val="tx1"/>
                </a:solidFill>
              </a:rPr>
              <a:t>There are two Jump statements that are provided in the Java programming language:</a:t>
            </a:r>
            <a:endParaRPr/>
          </a:p>
          <a:p>
            <a:pPr marL="0" indent="0">
              <a:buNone/>
              <a:defRPr/>
            </a:pPr>
            <a:endParaRPr lang="en-GB" b="0">
              <a:solidFill>
                <a:schemeClr val="tx1"/>
              </a:solidFill>
            </a:endParaRPr>
          </a:p>
          <a:p>
            <a:pPr marL="514350" indent="-514350">
              <a:buFont typeface="+mj-lt"/>
              <a:buAutoNum type="arabicPeriod"/>
              <a:defRPr/>
            </a:pPr>
            <a:r>
              <a:rPr lang="en-GB" b="0">
                <a:solidFill>
                  <a:schemeClr val="accent2">
                    <a:lumMod val="50000"/>
                  </a:schemeClr>
                </a:solidFill>
              </a:rPr>
              <a:t>Break</a:t>
            </a:r>
            <a:r>
              <a:rPr lang="en-GB" b="0">
                <a:solidFill>
                  <a:schemeClr val="tx1"/>
                </a:solidFill>
              </a:rPr>
              <a:t> statement.</a:t>
            </a:r>
            <a:endParaRPr/>
          </a:p>
          <a:p>
            <a:pPr marL="514350" indent="-514350">
              <a:buFont typeface="+mj-lt"/>
              <a:buAutoNum type="arabicPeriod"/>
              <a:defRPr/>
            </a:pPr>
            <a:r>
              <a:rPr lang="en-GB" b="0">
                <a:solidFill>
                  <a:schemeClr val="accent2">
                    <a:lumMod val="50000"/>
                  </a:schemeClr>
                </a:solidFill>
              </a:rPr>
              <a:t>Continue</a:t>
            </a:r>
            <a:r>
              <a:rPr lang="en-GB" b="0">
                <a:solidFill>
                  <a:schemeClr val="tx1"/>
                </a:solidFill>
              </a:rPr>
              <a:t> statement.</a:t>
            </a:r>
            <a:endParaRPr lang="en-US" b="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Break statement</a:t>
            </a:r>
            <a:endParaRPr/>
          </a:p>
        </p:txBody>
      </p:sp>
      <p:sp>
        <p:nvSpPr>
          <p:cNvPr id="5" name="TextBox 4"/>
          <p:cNvSpPr txBox="1"/>
          <p:nvPr/>
        </p:nvSpPr>
        <p:spPr bwMode="auto">
          <a:xfrm>
            <a:off x="455612" y="1447800"/>
            <a:ext cx="11506200" cy="5262979"/>
          </a:xfrm>
          <a:prstGeom prst="rect">
            <a:avLst/>
          </a:prstGeom>
          <a:noFill/>
        </p:spPr>
        <p:txBody>
          <a:bodyPr wrap="square">
            <a:spAutoFit/>
          </a:bodyPr>
          <a:lstStyle>
            <a:defPPr>
              <a:defRPr lang="en-US"/>
            </a:defPPr>
            <a:lvl1pPr marL="304747" indent="-304747">
              <a:lnSpc>
                <a:spcPct val="90000"/>
              </a:lnSpc>
              <a:spcBef>
                <a:spcPts val="1800"/>
              </a:spcBef>
              <a:buClr>
                <a:schemeClr val="accent1">
                  <a:lumMod val="75000"/>
                </a:schemeClr>
              </a:buClr>
              <a:buFont typeface="Arial"/>
              <a:buChar char="•"/>
              <a:defRPr sz="2800" b="1">
                <a:solidFill>
                  <a:schemeClr val="accent6">
                    <a:lumMod val="75000"/>
                  </a:schemeClr>
                </a:solidFill>
              </a:defRPr>
            </a:lvl1pPr>
          </a:lstStyle>
          <a:p>
            <a:pPr>
              <a:lnSpc>
                <a:spcPct val="100000"/>
              </a:lnSpc>
              <a:spcBef>
                <a:spcPts val="0"/>
              </a:spcBef>
              <a:defRPr/>
            </a:pPr>
            <a:r>
              <a:rPr lang="en-GB" sz="2400">
                <a:solidFill>
                  <a:schemeClr val="tx1"/>
                </a:solidFill>
                <a:latin typeface="+mj-lt"/>
              </a:rPr>
              <a:t>Example</a:t>
            </a:r>
            <a:r>
              <a:rPr lang="en-GB" sz="2400" b="0">
                <a:solidFill>
                  <a:schemeClr val="tx1"/>
                </a:solidFill>
                <a:latin typeface="+mj-lt"/>
              </a:rPr>
              <a:t>:</a:t>
            </a:r>
            <a:endParaRPr/>
          </a:p>
          <a:p>
            <a:pPr>
              <a:lnSpc>
                <a:spcPct val="100000"/>
              </a:lnSpc>
              <a:spcBef>
                <a:spcPts val="0"/>
              </a:spcBef>
              <a:defRPr/>
            </a:pPr>
            <a:endParaRPr lang="en-GB" sz="2400" b="0">
              <a:solidFill>
                <a:schemeClr val="tx1"/>
              </a:solidFill>
              <a:latin typeface="+mj-lt"/>
            </a:endParaRPr>
          </a:p>
          <a:p>
            <a:pPr marL="0" indent="0" algn="l">
              <a:lnSpc>
                <a:spcPct val="100000"/>
              </a:lnSpc>
              <a:spcBef>
                <a:spcPts val="0"/>
              </a:spcBef>
              <a:buNone/>
              <a:defRPr/>
            </a:pPr>
            <a:r>
              <a:rPr lang="en-GB" sz="2400" b="0">
                <a:solidFill>
                  <a:schemeClr val="tx1"/>
                </a:solidFill>
                <a:latin typeface="+mj-lt"/>
              </a:rPr>
              <a:t>public class Main {</a:t>
            </a:r>
            <a:endParaRPr/>
          </a:p>
          <a:p>
            <a:pPr marL="0" indent="0" algn="l">
              <a:lnSpc>
                <a:spcPct val="100000"/>
              </a:lnSpc>
              <a:spcBef>
                <a:spcPts val="0"/>
              </a:spcBef>
              <a:buNone/>
              <a:defRPr/>
            </a:pPr>
            <a:r>
              <a:rPr lang="en-GB" sz="2400" b="0">
                <a:solidFill>
                  <a:schemeClr val="tx1"/>
                </a:solidFill>
                <a:latin typeface="+mj-lt"/>
              </a:rPr>
              <a:t>public static void main(String[] </a:t>
            </a:r>
            <a:r>
              <a:rPr lang="en-GB" sz="2400" b="0">
                <a:solidFill>
                  <a:schemeClr val="tx1"/>
                </a:solidFill>
                <a:latin typeface="+mj-lt"/>
              </a:rPr>
              <a:t>args</a:t>
            </a:r>
            <a:r>
              <a:rPr lang="en-GB" sz="2400" b="0">
                <a:solidFill>
                  <a:schemeClr val="tx1"/>
                </a:solidFill>
                <a:latin typeface="+mj-lt"/>
              </a:rPr>
              <a:t>) {</a:t>
            </a:r>
            <a:endParaRPr/>
          </a:p>
          <a:p>
            <a:pPr marL="0" indent="0" algn="l">
              <a:lnSpc>
                <a:spcPct val="100000"/>
              </a:lnSpc>
              <a:spcBef>
                <a:spcPts val="0"/>
              </a:spcBef>
              <a:buNone/>
              <a:defRPr/>
            </a:pPr>
            <a:r>
              <a:rPr lang="en-GB" sz="2400" b="0">
                <a:solidFill>
                  <a:schemeClr val="tx1"/>
                </a:solidFill>
                <a:latin typeface="+mj-lt"/>
              </a:rPr>
              <a:t>    for (int </a:t>
            </a:r>
            <a:r>
              <a:rPr lang="en-GB" sz="2400" b="0">
                <a:solidFill>
                  <a:schemeClr val="tx1"/>
                </a:solidFill>
                <a:latin typeface="+mj-lt"/>
              </a:rPr>
              <a:t>i</a:t>
            </a:r>
            <a:r>
              <a:rPr lang="en-GB" sz="2400" b="0">
                <a:solidFill>
                  <a:schemeClr val="tx1"/>
                </a:solidFill>
                <a:latin typeface="+mj-lt"/>
              </a:rPr>
              <a:t> = 0; </a:t>
            </a:r>
            <a:r>
              <a:rPr lang="en-GB" sz="2400" b="0">
                <a:solidFill>
                  <a:schemeClr val="tx1"/>
                </a:solidFill>
                <a:latin typeface="+mj-lt"/>
              </a:rPr>
              <a:t>i</a:t>
            </a:r>
            <a:r>
              <a:rPr lang="en-GB" sz="2400" b="0">
                <a:solidFill>
                  <a:schemeClr val="tx1"/>
                </a:solidFill>
                <a:latin typeface="+mj-lt"/>
              </a:rPr>
              <a:t> &lt; 10; </a:t>
            </a:r>
            <a:r>
              <a:rPr lang="en-GB" sz="2400" b="0">
                <a:solidFill>
                  <a:schemeClr val="tx1"/>
                </a:solidFill>
                <a:latin typeface="+mj-lt"/>
              </a:rPr>
              <a:t>i</a:t>
            </a:r>
            <a:r>
              <a:rPr lang="en-GB" sz="2400" b="0">
                <a:solidFill>
                  <a:schemeClr val="tx1"/>
                </a:solidFill>
                <a:latin typeface="+mj-lt"/>
              </a:rPr>
              <a:t>++) {</a:t>
            </a:r>
            <a:endParaRPr/>
          </a:p>
          <a:p>
            <a:pPr marL="0" indent="0" algn="l">
              <a:lnSpc>
                <a:spcPct val="100000"/>
              </a:lnSpc>
              <a:spcBef>
                <a:spcPts val="0"/>
              </a:spcBef>
              <a:buNone/>
              <a:defRPr/>
            </a:pPr>
            <a:r>
              <a:rPr lang="en-GB" sz="2400" b="0">
                <a:solidFill>
                  <a:schemeClr val="tx1"/>
                </a:solidFill>
                <a:latin typeface="+mj-lt"/>
              </a:rPr>
              <a:t>      if (</a:t>
            </a:r>
            <a:r>
              <a:rPr lang="en-GB" sz="2400" b="0">
                <a:solidFill>
                  <a:schemeClr val="tx1"/>
                </a:solidFill>
                <a:latin typeface="+mj-lt"/>
              </a:rPr>
              <a:t>i</a:t>
            </a:r>
            <a:r>
              <a:rPr lang="en-GB" sz="2400" b="0">
                <a:solidFill>
                  <a:schemeClr val="tx1"/>
                </a:solidFill>
                <a:latin typeface="+mj-lt"/>
              </a:rPr>
              <a:t> == 4) {</a:t>
            </a:r>
            <a:endParaRPr/>
          </a:p>
          <a:p>
            <a:pPr marL="0" indent="0" algn="l">
              <a:lnSpc>
                <a:spcPct val="100000"/>
              </a:lnSpc>
              <a:spcBef>
                <a:spcPts val="0"/>
              </a:spcBef>
              <a:buNone/>
              <a:defRPr/>
            </a:pPr>
            <a:r>
              <a:rPr lang="en-GB" sz="2400" b="0">
                <a:solidFill>
                  <a:schemeClr val="tx1"/>
                </a:solidFill>
                <a:latin typeface="+mj-lt"/>
              </a:rPr>
              <a:t>        </a:t>
            </a:r>
            <a:r>
              <a:rPr lang="en-GB" sz="2400" b="0">
                <a:solidFill>
                  <a:schemeClr val="accent1">
                    <a:lumMod val="50000"/>
                  </a:schemeClr>
                </a:solidFill>
                <a:latin typeface="+mj-lt"/>
              </a:rPr>
              <a:t>break</a:t>
            </a:r>
            <a:r>
              <a:rPr lang="en-GB" sz="2400" b="0">
                <a:solidFill>
                  <a:schemeClr val="tx1"/>
                </a:solidFill>
                <a:latin typeface="+mj-lt"/>
              </a:rPr>
              <a:t>; </a:t>
            </a:r>
            <a:r>
              <a:rPr lang="en-GB" sz="2400" b="0">
                <a:solidFill>
                  <a:schemeClr val="accent2">
                    <a:lumMod val="50000"/>
                  </a:schemeClr>
                </a:solidFill>
                <a:latin typeface="+mj-lt"/>
              </a:rPr>
              <a:t>// stops the loop when </a:t>
            </a:r>
            <a:r>
              <a:rPr lang="en-GB" sz="2400" b="0">
                <a:solidFill>
                  <a:schemeClr val="accent2">
                    <a:lumMod val="50000"/>
                  </a:schemeClr>
                </a:solidFill>
                <a:latin typeface="+mj-lt"/>
              </a:rPr>
              <a:t>i</a:t>
            </a:r>
            <a:r>
              <a:rPr lang="en-GB" sz="2400" b="0">
                <a:solidFill>
                  <a:schemeClr val="accent2">
                    <a:lumMod val="50000"/>
                  </a:schemeClr>
                </a:solidFill>
                <a:latin typeface="+mj-lt"/>
              </a:rPr>
              <a:t> is equal to 4:</a:t>
            </a:r>
            <a:endParaRPr/>
          </a:p>
          <a:p>
            <a:pPr marL="0" indent="0" algn="l">
              <a:lnSpc>
                <a:spcPct val="100000"/>
              </a:lnSpc>
              <a:spcBef>
                <a:spcPts val="0"/>
              </a:spcBef>
              <a:buNone/>
              <a:defRPr/>
            </a:pPr>
            <a:r>
              <a:rPr lang="en-GB" sz="2400" b="0">
                <a:solidFill>
                  <a:schemeClr val="tx1"/>
                </a:solidFill>
                <a:latin typeface="+mj-lt"/>
              </a:rPr>
              <a:t>      }</a:t>
            </a:r>
            <a:endParaRPr/>
          </a:p>
          <a:p>
            <a:pPr marL="0" indent="0" algn="l">
              <a:lnSpc>
                <a:spcPct val="100000"/>
              </a:lnSpc>
              <a:spcBef>
                <a:spcPts val="0"/>
              </a:spcBef>
              <a:buNone/>
              <a:defRPr/>
            </a:pPr>
            <a:r>
              <a:rPr lang="en-GB" sz="2400" b="0">
                <a:solidFill>
                  <a:schemeClr val="tx1"/>
                </a:solidFill>
                <a:latin typeface="+mj-lt"/>
              </a:rPr>
              <a:t>      </a:t>
            </a:r>
            <a:r>
              <a:rPr lang="en-GB" sz="2400" b="0">
                <a:solidFill>
                  <a:schemeClr val="tx1"/>
                </a:solidFill>
                <a:latin typeface="+mj-lt"/>
              </a:rPr>
              <a:t>System.out.print</a:t>
            </a:r>
            <a:r>
              <a:rPr lang="en-GB" sz="2400" b="0">
                <a:solidFill>
                  <a:schemeClr val="tx1"/>
                </a:solidFill>
                <a:latin typeface="+mj-lt"/>
              </a:rPr>
              <a:t>(</a:t>
            </a:r>
            <a:r>
              <a:rPr lang="en-GB" sz="2400" b="0">
                <a:solidFill>
                  <a:schemeClr val="tx1"/>
                </a:solidFill>
                <a:latin typeface="+mj-lt"/>
              </a:rPr>
              <a:t>i</a:t>
            </a:r>
            <a:r>
              <a:rPr lang="en-GB" sz="2400" b="0">
                <a:solidFill>
                  <a:schemeClr val="tx1"/>
                </a:solidFill>
                <a:latin typeface="+mj-lt"/>
              </a:rPr>
              <a:t>);</a:t>
            </a:r>
            <a:endParaRPr/>
          </a:p>
          <a:p>
            <a:pPr marL="0" indent="0" algn="l">
              <a:lnSpc>
                <a:spcPct val="100000"/>
              </a:lnSpc>
              <a:spcBef>
                <a:spcPts val="0"/>
              </a:spcBef>
              <a:buNone/>
              <a:defRPr/>
            </a:pPr>
            <a:r>
              <a:rPr lang="en-GB" sz="2400" b="0">
                <a:solidFill>
                  <a:schemeClr val="tx1"/>
                </a:solidFill>
                <a:latin typeface="+mj-lt"/>
              </a:rPr>
              <a:t>    }  </a:t>
            </a:r>
            <a:endParaRPr/>
          </a:p>
          <a:p>
            <a:pPr marL="0" indent="0" algn="l">
              <a:lnSpc>
                <a:spcPct val="100000"/>
              </a:lnSpc>
              <a:spcBef>
                <a:spcPts val="0"/>
              </a:spcBef>
              <a:buNone/>
              <a:defRPr/>
            </a:pPr>
            <a:r>
              <a:rPr lang="en-GB" sz="2400" b="0">
                <a:solidFill>
                  <a:schemeClr val="tx1"/>
                </a:solidFill>
                <a:latin typeface="+mj-lt"/>
              </a:rPr>
              <a:t>  }</a:t>
            </a:r>
            <a:endParaRPr/>
          </a:p>
          <a:p>
            <a:pPr marL="0" indent="0" algn="l">
              <a:lnSpc>
                <a:spcPct val="100000"/>
              </a:lnSpc>
              <a:spcBef>
                <a:spcPts val="0"/>
              </a:spcBef>
              <a:buNone/>
              <a:defRPr/>
            </a:pPr>
            <a:r>
              <a:rPr lang="en-GB" sz="2400" b="0">
                <a:solidFill>
                  <a:schemeClr val="tx1"/>
                </a:solidFill>
                <a:latin typeface="+mj-lt"/>
              </a:rPr>
              <a:t>}</a:t>
            </a:r>
            <a:endParaRPr/>
          </a:p>
          <a:p>
            <a:pPr marL="0" indent="0" algn="l">
              <a:lnSpc>
                <a:spcPct val="100000"/>
              </a:lnSpc>
              <a:spcBef>
                <a:spcPts val="0"/>
              </a:spcBef>
              <a:buNone/>
              <a:defRPr/>
            </a:pPr>
            <a:r>
              <a:rPr lang="en-GB" sz="2400">
                <a:solidFill>
                  <a:schemeClr val="tx1"/>
                </a:solidFill>
                <a:latin typeface="+mj-lt"/>
              </a:rPr>
              <a:t>Output</a:t>
            </a:r>
            <a:r>
              <a:rPr lang="en-GB" sz="2400" b="0">
                <a:solidFill>
                  <a:schemeClr val="tx1"/>
                </a:solidFill>
                <a:latin typeface="+mj-lt"/>
              </a:rPr>
              <a:t>:</a:t>
            </a:r>
            <a:endParaRPr/>
          </a:p>
          <a:p>
            <a:pPr marL="0" indent="0" algn="l">
              <a:lnSpc>
                <a:spcPct val="100000"/>
              </a:lnSpc>
              <a:spcBef>
                <a:spcPts val="0"/>
              </a:spcBef>
              <a:buNone/>
              <a:defRPr/>
            </a:pPr>
            <a:r>
              <a:rPr lang="en-GB" sz="2400" b="0">
                <a:solidFill>
                  <a:schemeClr val="tx1"/>
                </a:solidFill>
                <a:latin typeface="+mj-lt"/>
              </a:rPr>
              <a:t>      0123</a:t>
            </a:r>
            <a:endParaRPr lang="en-US" sz="2400" b="0">
              <a:solidFill>
                <a:schemeClr val="tx1"/>
              </a:solidFill>
              <a:latin typeface="+mj-lt"/>
            </a:endParaRPr>
          </a:p>
        </p:txBody>
      </p:sp>
      <p:sp>
        <p:nvSpPr>
          <p:cNvPr id="4" name="TextBox 3"/>
          <p:cNvSpPr txBox="1"/>
          <p:nvPr/>
        </p:nvSpPr>
        <p:spPr bwMode="auto">
          <a:xfrm>
            <a:off x="1446212" y="762001"/>
            <a:ext cx="10058400" cy="461665"/>
          </a:xfrm>
          <a:prstGeom prst="rect">
            <a:avLst/>
          </a:prstGeom>
          <a:noFill/>
        </p:spPr>
        <p:txBody>
          <a:bodyPr wrap="square">
            <a:spAutoFit/>
          </a:bodyPr>
          <a:lstStyle/>
          <a:p>
            <a:pPr marL="0" indent="0" algn="l">
              <a:buNone/>
              <a:defRPr/>
            </a:pPr>
            <a:r>
              <a:rPr lang="en-GB" sz="2400" b="0">
                <a:solidFill>
                  <a:schemeClr val="tx1"/>
                </a:solidFill>
                <a:latin typeface="+mj-lt"/>
              </a:rPr>
              <a:t>The break statement  used to jump out of a loop or switch statement.</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Decision Making Statements</a:t>
            </a:r>
            <a:endParaRPr/>
          </a:p>
        </p:txBody>
      </p:sp>
      <p:sp>
        <p:nvSpPr>
          <p:cNvPr id="4" name="TextBox 3"/>
          <p:cNvSpPr txBox="1"/>
          <p:nvPr/>
        </p:nvSpPr>
        <p:spPr bwMode="auto">
          <a:xfrm>
            <a:off x="332206" y="2286000"/>
            <a:ext cx="5486400" cy="3046988"/>
          </a:xfrm>
          <a:prstGeom prst="rect">
            <a:avLst/>
          </a:prstGeom>
          <a:noFill/>
        </p:spPr>
        <p:txBody>
          <a:bodyPr wrap="square">
            <a:spAutoFit/>
          </a:bodyPr>
          <a:lstStyle/>
          <a:p>
            <a:pPr algn="just">
              <a:defRPr/>
            </a:pPr>
            <a:r>
              <a:rPr lang="en-GB" b="0" i="0">
                <a:solidFill>
                  <a:srgbClr val="000000"/>
                </a:solidFill>
              </a:rPr>
              <a:t>Decision making structures have one or more conditions to be evaluated or tested by the program, along with a statement or statements that are to be executed if the condition is determined to be true, and optionally, other statements to be executed if the condition is determined to be false.</a:t>
            </a:r>
            <a:endParaRPr lang="en-IN"/>
          </a:p>
        </p:txBody>
      </p:sp>
      <p:pic>
        <p:nvPicPr>
          <p:cNvPr id="3074" name="Picture 2" descr="Decision Making"/>
          <p:cNvPicPr>
            <a:picLocks noChangeAspect="1" noChangeArrowheads="1"/>
          </p:cNvPicPr>
          <p:nvPr/>
        </p:nvPicPr>
        <p:blipFill>
          <a:blip r:embed="rId2"/>
          <a:stretch/>
        </p:blipFill>
        <p:spPr bwMode="auto">
          <a:xfrm>
            <a:off x="7618412" y="2286000"/>
            <a:ext cx="3408357" cy="4360124"/>
          </a:xfrm>
          <a:prstGeom prst="rect">
            <a:avLst/>
          </a:prstGeom>
          <a:noFill/>
        </p:spPr>
      </p:pic>
      <p:sp>
        <p:nvSpPr>
          <p:cNvPr id="6" name="TextBox 5"/>
          <p:cNvSpPr txBox="1"/>
          <p:nvPr/>
        </p:nvSpPr>
        <p:spPr bwMode="auto">
          <a:xfrm>
            <a:off x="6094412" y="866916"/>
            <a:ext cx="5410200" cy="2308324"/>
          </a:xfrm>
          <a:prstGeom prst="rect">
            <a:avLst/>
          </a:prstGeom>
          <a:noFill/>
        </p:spPr>
        <p:txBody>
          <a:bodyPr wrap="square">
            <a:spAutoFit/>
          </a:bodyPr>
          <a:lstStyle/>
          <a:p>
            <a:pPr algn="just">
              <a:defRPr/>
            </a:pPr>
            <a:r>
              <a:rPr lang="en-GB" b="0" i="0">
                <a:solidFill>
                  <a:srgbClr val="000000"/>
                </a:solidFill>
              </a:rPr>
              <a:t>Following is the general form of a typical decision making structure found in most of the programming languages −</a:t>
            </a:r>
            <a:endParaRPr/>
          </a:p>
          <a:p>
            <a:pPr>
              <a:defRPr/>
            </a:pPr>
            <a:br>
              <a:rPr lang="en-GB"/>
            </a:br>
            <a:endParaRPr lang="en-IN"/>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Continue  statement</a:t>
            </a:r>
            <a:endParaRPr/>
          </a:p>
        </p:txBody>
      </p:sp>
      <p:sp>
        <p:nvSpPr>
          <p:cNvPr id="5" name="TextBox 4"/>
          <p:cNvSpPr txBox="1"/>
          <p:nvPr/>
        </p:nvSpPr>
        <p:spPr bwMode="auto">
          <a:xfrm>
            <a:off x="455612" y="1447800"/>
            <a:ext cx="11506200" cy="5262979"/>
          </a:xfrm>
          <a:prstGeom prst="rect">
            <a:avLst/>
          </a:prstGeom>
          <a:noFill/>
        </p:spPr>
        <p:txBody>
          <a:bodyPr wrap="square">
            <a:spAutoFit/>
          </a:bodyPr>
          <a:lstStyle>
            <a:defPPr>
              <a:defRPr lang="en-US"/>
            </a:defPPr>
            <a:lvl1pPr marL="304747" indent="-304747">
              <a:lnSpc>
                <a:spcPct val="90000"/>
              </a:lnSpc>
              <a:spcBef>
                <a:spcPts val="1800"/>
              </a:spcBef>
              <a:buClr>
                <a:schemeClr val="accent1">
                  <a:lumMod val="75000"/>
                </a:schemeClr>
              </a:buClr>
              <a:buFont typeface="Arial"/>
              <a:buChar char="•"/>
              <a:defRPr sz="2800" b="1">
                <a:solidFill>
                  <a:schemeClr val="accent6">
                    <a:lumMod val="75000"/>
                  </a:schemeClr>
                </a:solidFill>
              </a:defRPr>
            </a:lvl1pPr>
          </a:lstStyle>
          <a:p>
            <a:pPr>
              <a:lnSpc>
                <a:spcPct val="100000"/>
              </a:lnSpc>
              <a:spcBef>
                <a:spcPts val="0"/>
              </a:spcBef>
              <a:defRPr/>
            </a:pPr>
            <a:r>
              <a:rPr lang="en-GB" sz="2400">
                <a:solidFill>
                  <a:schemeClr val="tx1"/>
                </a:solidFill>
                <a:latin typeface="+mj-lt"/>
              </a:rPr>
              <a:t>Example</a:t>
            </a:r>
            <a:r>
              <a:rPr lang="en-GB" sz="2400" b="0">
                <a:solidFill>
                  <a:schemeClr val="tx1"/>
                </a:solidFill>
                <a:latin typeface="+mj-lt"/>
              </a:rPr>
              <a:t>:</a:t>
            </a:r>
            <a:endParaRPr/>
          </a:p>
          <a:p>
            <a:pPr marL="0" indent="0">
              <a:lnSpc>
                <a:spcPct val="100000"/>
              </a:lnSpc>
              <a:spcBef>
                <a:spcPts val="0"/>
              </a:spcBef>
              <a:buNone/>
              <a:defRPr/>
            </a:pPr>
            <a:endParaRPr lang="en-GB" sz="2400" b="0">
              <a:solidFill>
                <a:schemeClr val="tx1"/>
              </a:solidFill>
              <a:latin typeface="+mj-lt"/>
            </a:endParaRPr>
          </a:p>
          <a:p>
            <a:pPr marL="0" indent="0" algn="l">
              <a:lnSpc>
                <a:spcPct val="100000"/>
              </a:lnSpc>
              <a:spcBef>
                <a:spcPts val="0"/>
              </a:spcBef>
              <a:buNone/>
              <a:defRPr/>
            </a:pPr>
            <a:r>
              <a:rPr lang="en-GB" sz="2400" b="0">
                <a:solidFill>
                  <a:schemeClr val="tx1"/>
                </a:solidFill>
                <a:latin typeface="+mj-lt"/>
              </a:rPr>
              <a:t>public class Main {</a:t>
            </a:r>
            <a:endParaRPr/>
          </a:p>
          <a:p>
            <a:pPr marL="0" indent="0" algn="l">
              <a:lnSpc>
                <a:spcPct val="100000"/>
              </a:lnSpc>
              <a:spcBef>
                <a:spcPts val="0"/>
              </a:spcBef>
              <a:buNone/>
              <a:defRPr/>
            </a:pPr>
            <a:r>
              <a:rPr lang="en-GB" sz="2400" b="0">
                <a:solidFill>
                  <a:schemeClr val="tx1"/>
                </a:solidFill>
                <a:latin typeface="+mj-lt"/>
              </a:rPr>
              <a:t>  public static void main(String[] </a:t>
            </a:r>
            <a:r>
              <a:rPr lang="en-GB" sz="2400" b="0">
                <a:solidFill>
                  <a:schemeClr val="tx1"/>
                </a:solidFill>
                <a:latin typeface="+mj-lt"/>
              </a:rPr>
              <a:t>args</a:t>
            </a:r>
            <a:r>
              <a:rPr lang="en-GB" sz="2400" b="0">
                <a:solidFill>
                  <a:schemeClr val="tx1"/>
                </a:solidFill>
                <a:latin typeface="+mj-lt"/>
              </a:rPr>
              <a:t>) {</a:t>
            </a:r>
            <a:endParaRPr/>
          </a:p>
          <a:p>
            <a:pPr marL="0" indent="0" algn="l">
              <a:lnSpc>
                <a:spcPct val="100000"/>
              </a:lnSpc>
              <a:spcBef>
                <a:spcPts val="0"/>
              </a:spcBef>
              <a:buNone/>
              <a:defRPr/>
            </a:pPr>
            <a:r>
              <a:rPr lang="en-GB" sz="2400" b="0">
                <a:solidFill>
                  <a:schemeClr val="tx1"/>
                </a:solidFill>
                <a:latin typeface="+mj-lt"/>
              </a:rPr>
              <a:t>    for (int </a:t>
            </a:r>
            <a:r>
              <a:rPr lang="en-GB" sz="2400" b="0">
                <a:solidFill>
                  <a:schemeClr val="tx1"/>
                </a:solidFill>
                <a:latin typeface="+mj-lt"/>
              </a:rPr>
              <a:t>i</a:t>
            </a:r>
            <a:r>
              <a:rPr lang="en-GB" sz="2400" b="0">
                <a:solidFill>
                  <a:schemeClr val="tx1"/>
                </a:solidFill>
                <a:latin typeface="+mj-lt"/>
              </a:rPr>
              <a:t> = 0; </a:t>
            </a:r>
            <a:r>
              <a:rPr lang="en-GB" sz="2400" b="0">
                <a:solidFill>
                  <a:schemeClr val="tx1"/>
                </a:solidFill>
                <a:latin typeface="+mj-lt"/>
              </a:rPr>
              <a:t>i</a:t>
            </a:r>
            <a:r>
              <a:rPr lang="en-GB" sz="2400" b="0">
                <a:solidFill>
                  <a:schemeClr val="tx1"/>
                </a:solidFill>
                <a:latin typeface="+mj-lt"/>
              </a:rPr>
              <a:t> &lt; 10; </a:t>
            </a:r>
            <a:r>
              <a:rPr lang="en-GB" sz="2400" b="0">
                <a:solidFill>
                  <a:schemeClr val="tx1"/>
                </a:solidFill>
                <a:latin typeface="+mj-lt"/>
              </a:rPr>
              <a:t>i</a:t>
            </a:r>
            <a:r>
              <a:rPr lang="en-GB" sz="2400" b="0">
                <a:solidFill>
                  <a:schemeClr val="tx1"/>
                </a:solidFill>
                <a:latin typeface="+mj-lt"/>
              </a:rPr>
              <a:t>++) {</a:t>
            </a:r>
            <a:endParaRPr/>
          </a:p>
          <a:p>
            <a:pPr marL="0" indent="0" algn="l">
              <a:lnSpc>
                <a:spcPct val="100000"/>
              </a:lnSpc>
              <a:spcBef>
                <a:spcPts val="0"/>
              </a:spcBef>
              <a:buNone/>
              <a:defRPr/>
            </a:pPr>
            <a:r>
              <a:rPr lang="en-GB" sz="2400" b="0">
                <a:solidFill>
                  <a:schemeClr val="tx1"/>
                </a:solidFill>
                <a:latin typeface="+mj-lt"/>
              </a:rPr>
              <a:t>      if (</a:t>
            </a:r>
            <a:r>
              <a:rPr lang="en-GB" sz="2400" b="0">
                <a:solidFill>
                  <a:schemeClr val="tx1"/>
                </a:solidFill>
                <a:latin typeface="+mj-lt"/>
              </a:rPr>
              <a:t>i</a:t>
            </a:r>
            <a:r>
              <a:rPr lang="en-GB" sz="2400" b="0">
                <a:solidFill>
                  <a:schemeClr val="tx1"/>
                </a:solidFill>
                <a:latin typeface="+mj-lt"/>
              </a:rPr>
              <a:t> == 4) {</a:t>
            </a:r>
            <a:endParaRPr/>
          </a:p>
          <a:p>
            <a:pPr marL="0" indent="0" algn="l">
              <a:lnSpc>
                <a:spcPct val="100000"/>
              </a:lnSpc>
              <a:spcBef>
                <a:spcPts val="0"/>
              </a:spcBef>
              <a:buNone/>
              <a:defRPr/>
            </a:pPr>
            <a:r>
              <a:rPr lang="en-GB" sz="2400" b="0">
                <a:solidFill>
                  <a:schemeClr val="tx1"/>
                </a:solidFill>
                <a:latin typeface="+mj-lt"/>
              </a:rPr>
              <a:t>        </a:t>
            </a:r>
            <a:r>
              <a:rPr lang="en-GB" sz="2400" b="0">
                <a:solidFill>
                  <a:schemeClr val="accent1">
                    <a:lumMod val="50000"/>
                  </a:schemeClr>
                </a:solidFill>
                <a:latin typeface="+mj-lt"/>
              </a:rPr>
              <a:t>continue; </a:t>
            </a:r>
            <a:r>
              <a:rPr lang="en-GB" sz="2400" b="0">
                <a:solidFill>
                  <a:schemeClr val="accent2">
                    <a:lumMod val="50000"/>
                  </a:schemeClr>
                </a:solidFill>
                <a:latin typeface="+mj-lt"/>
              </a:rPr>
              <a:t>//  skips the value of 4</a:t>
            </a:r>
            <a:endParaRPr/>
          </a:p>
          <a:p>
            <a:pPr marL="0" indent="0" algn="l">
              <a:lnSpc>
                <a:spcPct val="100000"/>
              </a:lnSpc>
              <a:spcBef>
                <a:spcPts val="0"/>
              </a:spcBef>
              <a:buNone/>
              <a:defRPr/>
            </a:pPr>
            <a:r>
              <a:rPr lang="en-GB" sz="2400" b="0">
                <a:solidFill>
                  <a:schemeClr val="tx1"/>
                </a:solidFill>
                <a:latin typeface="+mj-lt"/>
              </a:rPr>
              <a:t>      }</a:t>
            </a:r>
            <a:endParaRPr/>
          </a:p>
          <a:p>
            <a:pPr marL="0" indent="0" algn="l">
              <a:lnSpc>
                <a:spcPct val="100000"/>
              </a:lnSpc>
              <a:spcBef>
                <a:spcPts val="0"/>
              </a:spcBef>
              <a:buNone/>
              <a:defRPr/>
            </a:pPr>
            <a:r>
              <a:rPr lang="en-GB" sz="2400" b="0">
                <a:solidFill>
                  <a:schemeClr val="tx1"/>
                </a:solidFill>
                <a:latin typeface="+mj-lt"/>
              </a:rPr>
              <a:t>      </a:t>
            </a:r>
            <a:r>
              <a:rPr lang="en-GB" sz="2400" b="0">
                <a:solidFill>
                  <a:schemeClr val="tx1"/>
                </a:solidFill>
                <a:latin typeface="+mj-lt"/>
              </a:rPr>
              <a:t>System.out.print</a:t>
            </a:r>
            <a:r>
              <a:rPr lang="en-GB" sz="2400" b="0">
                <a:solidFill>
                  <a:schemeClr val="tx1"/>
                </a:solidFill>
                <a:latin typeface="+mj-lt"/>
              </a:rPr>
              <a:t>(</a:t>
            </a:r>
            <a:r>
              <a:rPr lang="en-GB" sz="2400" b="0">
                <a:solidFill>
                  <a:schemeClr val="tx1"/>
                </a:solidFill>
                <a:latin typeface="+mj-lt"/>
              </a:rPr>
              <a:t>i</a:t>
            </a:r>
            <a:r>
              <a:rPr lang="en-GB" sz="2400" b="0">
                <a:solidFill>
                  <a:schemeClr val="tx1"/>
                </a:solidFill>
                <a:latin typeface="+mj-lt"/>
              </a:rPr>
              <a:t>);</a:t>
            </a:r>
            <a:endParaRPr/>
          </a:p>
          <a:p>
            <a:pPr marL="0" indent="0" algn="l">
              <a:lnSpc>
                <a:spcPct val="100000"/>
              </a:lnSpc>
              <a:spcBef>
                <a:spcPts val="0"/>
              </a:spcBef>
              <a:buNone/>
              <a:defRPr/>
            </a:pPr>
            <a:r>
              <a:rPr lang="en-GB" sz="2400" b="0">
                <a:solidFill>
                  <a:schemeClr val="tx1"/>
                </a:solidFill>
                <a:latin typeface="+mj-lt"/>
              </a:rPr>
              <a:t>    }  </a:t>
            </a:r>
            <a:endParaRPr/>
          </a:p>
          <a:p>
            <a:pPr marL="0" indent="0" algn="l">
              <a:lnSpc>
                <a:spcPct val="100000"/>
              </a:lnSpc>
              <a:spcBef>
                <a:spcPts val="0"/>
              </a:spcBef>
              <a:buNone/>
              <a:defRPr/>
            </a:pPr>
            <a:r>
              <a:rPr lang="en-GB" sz="2400" b="0">
                <a:solidFill>
                  <a:schemeClr val="tx1"/>
                </a:solidFill>
                <a:latin typeface="+mj-lt"/>
              </a:rPr>
              <a:t>  }</a:t>
            </a:r>
            <a:endParaRPr/>
          </a:p>
          <a:p>
            <a:pPr marL="0" indent="0" algn="l">
              <a:lnSpc>
                <a:spcPct val="100000"/>
              </a:lnSpc>
              <a:spcBef>
                <a:spcPts val="0"/>
              </a:spcBef>
              <a:buNone/>
              <a:defRPr/>
            </a:pPr>
            <a:r>
              <a:rPr lang="en-GB" sz="2400" b="0">
                <a:solidFill>
                  <a:schemeClr val="tx1"/>
                </a:solidFill>
                <a:latin typeface="+mj-lt"/>
              </a:rPr>
              <a:t>}</a:t>
            </a:r>
            <a:endParaRPr/>
          </a:p>
          <a:p>
            <a:pPr marL="0" indent="0" algn="l">
              <a:lnSpc>
                <a:spcPct val="100000"/>
              </a:lnSpc>
              <a:spcBef>
                <a:spcPts val="0"/>
              </a:spcBef>
              <a:buNone/>
              <a:defRPr/>
            </a:pPr>
            <a:r>
              <a:rPr lang="en-GB" sz="2400">
                <a:solidFill>
                  <a:schemeClr val="tx1"/>
                </a:solidFill>
                <a:latin typeface="+mj-lt"/>
              </a:rPr>
              <a:t>Output</a:t>
            </a:r>
            <a:r>
              <a:rPr lang="en-GB" sz="2400" b="0">
                <a:solidFill>
                  <a:schemeClr val="tx1"/>
                </a:solidFill>
                <a:latin typeface="+mj-lt"/>
              </a:rPr>
              <a:t>:</a:t>
            </a:r>
            <a:endParaRPr/>
          </a:p>
          <a:p>
            <a:pPr marL="0" indent="0" algn="l">
              <a:lnSpc>
                <a:spcPct val="100000"/>
              </a:lnSpc>
              <a:spcBef>
                <a:spcPts val="0"/>
              </a:spcBef>
              <a:buNone/>
              <a:defRPr/>
            </a:pPr>
            <a:r>
              <a:rPr lang="en-GB" sz="2400" b="0">
                <a:solidFill>
                  <a:schemeClr val="tx1"/>
                </a:solidFill>
                <a:latin typeface="+mj-lt"/>
              </a:rPr>
              <a:t>      012356789</a:t>
            </a:r>
            <a:endParaRPr lang="en-US" sz="2400" b="0">
              <a:solidFill>
                <a:schemeClr val="tx1"/>
              </a:solidFill>
              <a:latin typeface="+mj-lt"/>
            </a:endParaRPr>
          </a:p>
        </p:txBody>
      </p:sp>
      <p:sp>
        <p:nvSpPr>
          <p:cNvPr id="4" name="TextBox 3"/>
          <p:cNvSpPr txBox="1"/>
          <p:nvPr/>
        </p:nvSpPr>
        <p:spPr bwMode="auto">
          <a:xfrm>
            <a:off x="1446212" y="762001"/>
            <a:ext cx="10515600" cy="830997"/>
          </a:xfrm>
          <a:prstGeom prst="rect">
            <a:avLst/>
          </a:prstGeom>
          <a:noFill/>
        </p:spPr>
        <p:txBody>
          <a:bodyPr wrap="square">
            <a:spAutoFit/>
          </a:bodyPr>
          <a:lstStyle/>
          <a:p>
            <a:pPr marL="0" indent="0" algn="l">
              <a:buNone/>
              <a:defRPr/>
            </a:pPr>
            <a:r>
              <a:rPr lang="en-GB" sz="2400" b="0">
                <a:solidFill>
                  <a:schemeClr val="tx1"/>
                </a:solidFill>
                <a:latin typeface="+mj-lt"/>
              </a:rPr>
              <a:t>The continue statement breaks one iteration (in the loop), if a specified condition occurs, and continues with the next iteration in the loop.</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exit() method in JAVA</a:t>
            </a:r>
            <a:endParaRPr/>
          </a:p>
        </p:txBody>
      </p:sp>
      <p:sp>
        <p:nvSpPr>
          <p:cNvPr id="6" name="TextBox 5"/>
          <p:cNvSpPr txBox="1"/>
          <p:nvPr/>
        </p:nvSpPr>
        <p:spPr bwMode="auto">
          <a:xfrm>
            <a:off x="608012" y="1600200"/>
            <a:ext cx="11277600" cy="4524315"/>
          </a:xfrm>
          <a:prstGeom prst="rect">
            <a:avLst/>
          </a:prstGeom>
          <a:noFill/>
        </p:spPr>
        <p:txBody>
          <a:bodyPr wrap="square">
            <a:spAutoFit/>
          </a:bodyPr>
          <a:lstStyle/>
          <a:p>
            <a:pPr>
              <a:defRPr/>
            </a:pPr>
            <a:r>
              <a:rPr lang="en-IN"/>
              <a:t>The exit() method of System class terminates the current Java virtual machine running on system. This method takes status code as an argument.</a:t>
            </a:r>
            <a:endParaRPr/>
          </a:p>
          <a:p>
            <a:pPr>
              <a:defRPr/>
            </a:pPr>
            <a:endParaRPr lang="en-IN"/>
          </a:p>
          <a:p>
            <a:pPr>
              <a:defRPr/>
            </a:pPr>
            <a:r>
              <a:rPr lang="en-IN" b="1"/>
              <a:t>Syntax</a:t>
            </a:r>
            <a:endParaRPr/>
          </a:p>
          <a:p>
            <a:pPr>
              <a:defRPr/>
            </a:pPr>
            <a:r>
              <a:rPr lang="en-IN"/>
              <a:t>public static void exit(int status) </a:t>
            </a:r>
            <a:endParaRPr/>
          </a:p>
          <a:p>
            <a:pPr>
              <a:defRPr/>
            </a:pPr>
            <a:endParaRPr lang="en-IN"/>
          </a:p>
          <a:p>
            <a:pPr>
              <a:defRPr/>
            </a:pPr>
            <a:r>
              <a:rPr lang="en-IN"/>
              <a:t>Status - exit(0) - indicates Successful termination</a:t>
            </a:r>
            <a:endParaRPr/>
          </a:p>
          <a:p>
            <a:pPr>
              <a:defRPr/>
            </a:pPr>
            <a:r>
              <a:rPr lang="en-IN"/>
              <a:t>Status - exit(-1) - indicates unsuccessful termination with Exception</a:t>
            </a:r>
            <a:endParaRPr/>
          </a:p>
          <a:p>
            <a:pPr>
              <a:defRPr/>
            </a:pPr>
            <a:r>
              <a:rPr lang="en-IN"/>
              <a:t>Status - exit(1) - indicates Unsuccessful termination</a:t>
            </a:r>
            <a:endParaRPr/>
          </a:p>
          <a:p>
            <a:pPr>
              <a:defRPr/>
            </a:pPr>
            <a:endParaRPr lang="en-IN" b="1"/>
          </a:p>
          <a:p>
            <a:pPr>
              <a:defRPr/>
            </a:pPr>
            <a:r>
              <a:rPr lang="en-IN" b="1"/>
              <a:t>Example:</a:t>
            </a:r>
            <a:endParaRPr/>
          </a:p>
          <a:p>
            <a:pPr>
              <a:defRPr/>
            </a:pPr>
            <a:r>
              <a:rPr lang="en-IN"/>
              <a:t>System.exit</a:t>
            </a:r>
            <a:r>
              <a:rPr lang="en-IN"/>
              <a:t>(0); //terminate the JVM</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430559" y="838200"/>
            <a:ext cx="9141619" cy="2105367"/>
          </a:xfrm>
        </p:spPr>
        <p:txBody>
          <a:bodyPr/>
          <a:lstStyle/>
          <a:p>
            <a:pPr>
              <a:defRPr/>
            </a:pPr>
            <a:r>
              <a:rPr lang="en-US"/>
              <a:t>Thanks</a:t>
            </a:r>
            <a:endParaRPr/>
          </a:p>
        </p:txBody>
      </p:sp>
      <p:sp>
        <p:nvSpPr>
          <p:cNvPr id="4" name="文本框 9"/>
          <p:cNvSpPr txBox="1">
            <a:spLocks noGrp="1"/>
          </p:cNvSpPr>
          <p:nvPr>
            <p:ph type="body" idx="1"/>
          </p:nvPr>
        </p:nvSpPr>
        <p:spPr bwMode="auto">
          <a:xfrm>
            <a:off x="2459303" y="3124200"/>
            <a:ext cx="8763000" cy="2424918"/>
          </a:xfrm>
          <a:prstGeom prst="rect">
            <a:avLst/>
          </a:prstGeom>
        </p:spPr>
        <p:txBody>
          <a:bodyPr vert="horz" lIns="121898" tIns="60949" rIns="121898" bIns="60949" rtlCol="0" anchor="b">
            <a:normAutofit/>
          </a:bodyPr>
          <a:lstStyle/>
          <a:p>
            <a:pPr algn="r">
              <a:defRPr/>
            </a:pPr>
            <a:r>
              <a:rPr lang="en-US" sz="3200" b="1"/>
              <a:t>Anirudha Gaikwad</a:t>
            </a:r>
            <a:endParaRPr/>
          </a:p>
          <a:p>
            <a:pPr algn="r">
              <a:defRPr/>
            </a:pPr>
            <a:endParaRPr lang="en-US" sz="3200" b="1"/>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08253842" name="Content Placeholder 2"/>
          <p:cNvSpPr>
            <a:spLocks noGrp="1"/>
          </p:cNvSpPr>
          <p:nvPr>
            <p:ph sz="half" idx="1"/>
          </p:nvPr>
        </p:nvSpPr>
        <p:spPr bwMode="auto">
          <a:xfrm flipH="0" flipV="0">
            <a:off x="313009" y="1380152"/>
            <a:ext cx="11779897" cy="4237652"/>
          </a:xfrm>
        </p:spPr>
        <p:txBody>
          <a:bodyPr vertOverflow="overflow" horzOverflow="overflow" vert="horz" wrap="square" lIns="121898" tIns="60948" rIns="121898" bIns="60948" numCol="1" spcCol="0" rtlCol="0" fromWordArt="0" anchor="t" anchorCtr="0" forceAA="0" upright="0" compatLnSpc="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a:buClr>
                <a:schemeClr val="accent1">
                  <a:lumMod val="75000"/>
                </a:schemeClr>
              </a:buClr>
              <a:buFont typeface="Wingdings"/>
              <a:buChar char="Ø"/>
              <a:defRPr/>
            </a:pPr>
            <a:r>
              <a:rPr lang="en-US" sz="2800" b="1" i="0" u="none" strike="noStrike" cap="none" spc="0">
                <a:solidFill>
                  <a:schemeClr val="accent6">
                    <a:lumMod val="75000"/>
                  </a:schemeClr>
                </a:solidFill>
                <a:latin typeface="Constantia"/>
                <a:cs typeface="Constantia"/>
              </a:rPr>
              <a:t>If-else statement:</a:t>
            </a:r>
            <a:r>
              <a:rPr lang="en-US" sz="2800" b="0" i="0" u="none" strike="noStrike" cap="none" spc="0">
                <a:solidFill>
                  <a:schemeClr val="tx1"/>
                </a:solidFill>
                <a:latin typeface="Constantia"/>
                <a:cs typeface="Constantia"/>
              </a:rPr>
              <a:t> The if-else statement is used when you want to execute a block of code if a certain condition is true, and a different block of code if the condition is false. </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chemeClr val="accent6">
                    <a:lumMod val="75000"/>
                  </a:schemeClr>
                </a:solidFill>
                <a:latin typeface="Constantia"/>
                <a:cs typeface="Constantia"/>
              </a:rPr>
              <a:t>Switch statement:</a:t>
            </a:r>
            <a:r>
              <a:rPr lang="en-US" sz="2800" b="0" i="0" u="none" strike="noStrike" cap="none" spc="0">
                <a:solidFill>
                  <a:schemeClr val="tx1"/>
                </a:solidFill>
                <a:latin typeface="Constantia"/>
                <a:cs typeface="Constantia"/>
              </a:rPr>
              <a:t> The switch statement is used when you want to execute different blocks of code based on different possible values of a variable.</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chemeClr val="accent6">
                    <a:lumMod val="75000"/>
                  </a:schemeClr>
                </a:solidFill>
                <a:latin typeface="Constantia"/>
                <a:cs typeface="Constantia"/>
              </a:rPr>
              <a:t>Ternary operator:</a:t>
            </a:r>
            <a:r>
              <a:rPr lang="en-US" sz="2800" b="0" i="0" u="none" strike="noStrike" cap="none" spc="0">
                <a:solidFill>
                  <a:schemeClr val="tx1"/>
                </a:solidFill>
                <a:latin typeface="Constantia"/>
                <a:cs typeface="Constantia"/>
              </a:rPr>
              <a:t> The ternary operator is a shorthand way of writing an if-else statement in a single line</a:t>
            </a:r>
            <a:endParaRPr/>
          </a:p>
        </p:txBody>
      </p:sp>
      <p:sp>
        <p:nvSpPr>
          <p:cNvPr id="464510398"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a:t>Decision Making Statements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2374080" name="Content Placeholder 2"/>
          <p:cNvSpPr>
            <a:spLocks noGrp="1"/>
          </p:cNvSpPr>
          <p:nvPr>
            <p:ph sz="half" idx="1"/>
          </p:nvPr>
        </p:nvSpPr>
        <p:spPr bwMode="auto">
          <a:xfrm flipH="0" flipV="0">
            <a:off x="313009" y="762000"/>
            <a:ext cx="11779897" cy="5691672"/>
          </a:xfrm>
        </p:spPr>
        <p:txBody>
          <a:bodyPr vertOverflow="overflow" horzOverflow="overflow" vert="horz" wrap="square" lIns="121898" tIns="60948" rIns="121898" bIns="60948" numCol="1" spcCol="0" rtlCol="0" fromWordArt="0" anchor="t" anchorCtr="0" forceAA="0" upright="0" compatLnSpc="0">
            <a:normAutofit fontScale="95000" lnSpcReduction="1000"/>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a:defRPr/>
            </a:pPr>
            <a:r>
              <a:rPr lang="en-US" sz="2800" b="1" i="0" u="none" strike="noStrike" cap="none" spc="0">
                <a:solidFill>
                  <a:schemeClr val="accent6">
                    <a:lumMod val="75000"/>
                  </a:schemeClr>
                </a:solidFill>
                <a:latin typeface="Constantia"/>
                <a:cs typeface="Constantia"/>
              </a:rPr>
              <a:t>The if statement </a:t>
            </a:r>
            <a:r>
              <a:rPr lang="en-US" sz="2800" b="0" i="0" u="none" strike="noStrike" cap="none" spc="0">
                <a:solidFill>
                  <a:schemeClr val="tx1"/>
                </a:solidFill>
                <a:latin typeface="Constantia"/>
                <a:cs typeface="Constantia"/>
              </a:rPr>
              <a:t>is the most basic type of conditional statement in Java. It is used to test a single condition, and if that condition is true, the statements inside the if block are executed.</a:t>
            </a:r>
            <a:endParaRPr lang="en-US" sz="2800" b="0" i="0" u="none" strike="noStrike" cap="none" spc="0">
              <a:solidFill>
                <a:schemeClr val="tx1"/>
              </a:solidFill>
              <a:latin typeface="Constantia"/>
              <a:cs typeface="Constantia"/>
            </a:endParaRPr>
          </a:p>
          <a:p>
            <a:pPr>
              <a:defRPr/>
            </a:pPr>
            <a:r>
              <a:rPr lang="en-US" sz="2800" b="1" i="0" u="none" strike="noStrike" cap="none" spc="0">
                <a:solidFill>
                  <a:schemeClr val="accent6">
                    <a:lumMod val="75000"/>
                  </a:schemeClr>
                </a:solidFill>
                <a:latin typeface="Constantia"/>
                <a:cs typeface="Constantia"/>
              </a:rPr>
              <a:t>The if-else statement</a:t>
            </a:r>
            <a:r>
              <a:rPr lang="en-US" sz="2800" b="0" i="0" u="none" strike="noStrike" cap="none" spc="0">
                <a:solidFill>
                  <a:schemeClr val="tx1"/>
                </a:solidFill>
                <a:latin typeface="Constantia"/>
                <a:cs typeface="Constantia"/>
              </a:rPr>
              <a:t> is used when there are two possible outcomes based on the condition being tested. If the condition is true, the statements inside the if block are executed, otherwise, the statements inside the else block are executed. </a:t>
            </a:r>
            <a:endParaRPr lang="en-US" sz="2800" b="0" i="0" u="none" strike="noStrike" cap="none" spc="0">
              <a:solidFill>
                <a:schemeClr val="tx1"/>
              </a:solidFill>
              <a:latin typeface="Constantia"/>
              <a:cs typeface="Constantia"/>
            </a:endParaRPr>
          </a:p>
          <a:p>
            <a:pPr>
              <a:defRPr/>
            </a:pPr>
            <a:r>
              <a:rPr lang="en-US" sz="2800" b="1" i="0" u="none" strike="noStrike" cap="none" spc="0">
                <a:solidFill>
                  <a:schemeClr val="accent6">
                    <a:lumMod val="75000"/>
                  </a:schemeClr>
                </a:solidFill>
                <a:latin typeface="Constantia"/>
                <a:cs typeface="Constantia"/>
              </a:rPr>
              <a:t>The if-else-if ladder</a:t>
            </a:r>
            <a:r>
              <a:rPr lang="en-US" sz="2800" b="0" i="0" u="none" strike="noStrike" cap="none" spc="0">
                <a:solidFill>
                  <a:schemeClr val="tx1"/>
                </a:solidFill>
                <a:latin typeface="Constantia"/>
                <a:cs typeface="Constantia"/>
              </a:rPr>
              <a:t> is another type of conditional statement in Java. It's used when there are multiple possible outcomes based on the condition being tested. It consists of a series of if-else statements chained together.</a:t>
            </a:r>
            <a:endParaRPr lang="en-US" sz="2800" b="0" i="0" u="none" strike="noStrike" cap="none" spc="0">
              <a:solidFill>
                <a:schemeClr val="tx1"/>
              </a:solidFill>
              <a:latin typeface="Constantia"/>
              <a:cs typeface="Constantia"/>
            </a:endParaRPr>
          </a:p>
          <a:p>
            <a:pPr>
              <a:defRPr/>
            </a:pPr>
            <a:r>
              <a:rPr lang="en-US" sz="2800" b="1" i="0" u="none" strike="noStrike" cap="none" spc="0">
                <a:solidFill>
                  <a:schemeClr val="accent6">
                    <a:lumMod val="75000"/>
                  </a:schemeClr>
                </a:solidFill>
                <a:latin typeface="Constantia"/>
                <a:cs typeface="Constantia"/>
              </a:rPr>
              <a:t>A nested if statement</a:t>
            </a:r>
            <a:r>
              <a:rPr lang="en-US" sz="2800" b="0" i="0" u="none" strike="noStrike" cap="none" spc="0">
                <a:solidFill>
                  <a:schemeClr val="tx1"/>
                </a:solidFill>
                <a:latin typeface="Constantia"/>
                <a:cs typeface="Constantia"/>
              </a:rPr>
              <a:t> is a conditional statement that is placed inside another conditional statement. It's used when there is a need to test a more complex condition that involves multiple sub-conditions</a:t>
            </a:r>
            <a:endParaRPr/>
          </a:p>
        </p:txBody>
      </p:sp>
      <p:sp>
        <p:nvSpPr>
          <p:cNvPr id="1454943898"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i="0" u="none" strike="noStrike" cap="none" spc="0">
                <a:solidFill>
                  <a:schemeClr val="tx1"/>
                </a:solidFill>
                <a:latin typeface="Constantia"/>
                <a:cs typeface="Constantia"/>
              </a:rPr>
              <a:t>Types of if statement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if statement</a:t>
            </a:r>
            <a:endParaRPr/>
          </a:p>
        </p:txBody>
      </p:sp>
      <p:sp>
        <p:nvSpPr>
          <p:cNvPr id="4" name="TextBox 3"/>
          <p:cNvSpPr txBox="1"/>
          <p:nvPr/>
        </p:nvSpPr>
        <p:spPr bwMode="auto">
          <a:xfrm>
            <a:off x="303212" y="1524000"/>
            <a:ext cx="5029199" cy="4893647"/>
          </a:xfrm>
          <a:prstGeom prst="rect">
            <a:avLst/>
          </a:prstGeom>
          <a:noFill/>
        </p:spPr>
        <p:txBody>
          <a:bodyPr wrap="square">
            <a:spAutoFit/>
          </a:bodyPr>
          <a:lstStyle/>
          <a:p>
            <a:pPr>
              <a:defRPr/>
            </a:pPr>
            <a:r>
              <a:rPr lang="en-IN" b="1"/>
              <a:t>Syntax-</a:t>
            </a:r>
            <a:endParaRPr/>
          </a:p>
          <a:p>
            <a:pPr>
              <a:defRPr/>
            </a:pPr>
            <a:endParaRPr lang="en-IN"/>
          </a:p>
          <a:p>
            <a:pPr>
              <a:defRPr/>
            </a:pPr>
            <a:r>
              <a:rPr lang="en-IN">
                <a:solidFill>
                  <a:schemeClr val="accent2">
                    <a:lumMod val="50000"/>
                  </a:schemeClr>
                </a:solidFill>
              </a:rPr>
              <a:t>if(</a:t>
            </a:r>
            <a:r>
              <a:rPr lang="en-IN">
                <a:solidFill>
                  <a:schemeClr val="accent2">
                    <a:lumMod val="50000"/>
                  </a:schemeClr>
                </a:solidFill>
              </a:rPr>
              <a:t>Boolean_expression</a:t>
            </a:r>
            <a:r>
              <a:rPr lang="en-IN">
                <a:solidFill>
                  <a:schemeClr val="accent2">
                    <a:lumMod val="50000"/>
                  </a:schemeClr>
                </a:solidFill>
              </a:rPr>
              <a:t>) {</a:t>
            </a:r>
            <a:endParaRPr/>
          </a:p>
          <a:p>
            <a:pPr>
              <a:defRPr/>
            </a:pPr>
            <a:r>
              <a:rPr lang="en-IN">
                <a:solidFill>
                  <a:schemeClr val="accent2">
                    <a:lumMod val="50000"/>
                  </a:schemeClr>
                </a:solidFill>
              </a:rPr>
              <a:t>   // Statements will execute if the Boolean expression is true</a:t>
            </a:r>
            <a:endParaRPr/>
          </a:p>
          <a:p>
            <a:pPr>
              <a:defRPr/>
            </a:pPr>
            <a:r>
              <a:rPr lang="en-IN">
                <a:solidFill>
                  <a:schemeClr val="accent2">
                    <a:lumMod val="50000"/>
                  </a:schemeClr>
                </a:solidFill>
              </a:rPr>
              <a:t>}</a:t>
            </a:r>
            <a:endParaRPr/>
          </a:p>
          <a:p>
            <a:pPr>
              <a:defRPr/>
            </a:pPr>
            <a:endParaRPr lang="en-IN"/>
          </a:p>
          <a:p>
            <a:pPr>
              <a:defRPr/>
            </a:pPr>
            <a:r>
              <a:rPr lang="en-IN"/>
              <a:t>If the Boolean expression evaluates to true then the block of code inside the if statement will be executed. If not, the first set of code after the end of the if statement (after the closing curly brace) will be executed.</a:t>
            </a:r>
            <a:endParaRPr/>
          </a:p>
        </p:txBody>
      </p:sp>
      <p:sp>
        <p:nvSpPr>
          <p:cNvPr id="8" name="TextBox 7"/>
          <p:cNvSpPr txBox="1"/>
          <p:nvPr/>
        </p:nvSpPr>
        <p:spPr bwMode="auto">
          <a:xfrm>
            <a:off x="5711825" y="401783"/>
            <a:ext cx="6206836" cy="5632311"/>
          </a:xfrm>
          <a:prstGeom prst="rect">
            <a:avLst/>
          </a:prstGeom>
          <a:noFill/>
          <a:ln w="28575">
            <a:solidFill>
              <a:schemeClr val="accent1"/>
            </a:solidFill>
          </a:ln>
        </p:spPr>
        <p:txBody>
          <a:bodyPr wrap="square">
            <a:spAutoFit/>
          </a:bodyPr>
          <a:lstStyle/>
          <a:p>
            <a:pPr>
              <a:defRPr/>
            </a:pPr>
            <a:r>
              <a:rPr lang="en-IN" b="1"/>
              <a:t>Example-</a:t>
            </a:r>
            <a:endParaRPr/>
          </a:p>
          <a:p>
            <a:pPr>
              <a:defRPr/>
            </a:pPr>
            <a:endParaRPr lang="en-IN" b="1"/>
          </a:p>
          <a:p>
            <a:pPr>
              <a:defRPr/>
            </a:pPr>
            <a:r>
              <a:rPr lang="en-IN"/>
              <a:t>public class Test {</a:t>
            </a:r>
            <a:endParaRPr/>
          </a:p>
          <a:p>
            <a:pPr>
              <a:defRPr/>
            </a:pPr>
            <a:endParaRPr lang="en-IN"/>
          </a:p>
          <a:p>
            <a:pPr>
              <a:defRPr/>
            </a:pPr>
            <a:r>
              <a:rPr lang="en-IN"/>
              <a:t>   public static void main(String </a:t>
            </a:r>
            <a:r>
              <a:rPr lang="en-IN"/>
              <a:t>args</a:t>
            </a:r>
            <a:r>
              <a:rPr lang="en-IN"/>
              <a:t>[]) {</a:t>
            </a:r>
            <a:endParaRPr/>
          </a:p>
          <a:p>
            <a:pPr>
              <a:defRPr/>
            </a:pPr>
            <a:r>
              <a:rPr lang="en-IN"/>
              <a:t>      int x = 10;</a:t>
            </a:r>
            <a:endParaRPr/>
          </a:p>
          <a:p>
            <a:pPr>
              <a:defRPr/>
            </a:pPr>
            <a:endParaRPr lang="en-IN"/>
          </a:p>
          <a:p>
            <a:pPr>
              <a:defRPr/>
            </a:pPr>
            <a:r>
              <a:rPr lang="en-IN"/>
              <a:t>      if( x &lt; 20 ) {</a:t>
            </a:r>
            <a:endParaRPr/>
          </a:p>
          <a:p>
            <a:pPr>
              <a:defRPr/>
            </a:pPr>
            <a:r>
              <a:rPr lang="en-IN"/>
              <a:t>         </a:t>
            </a:r>
            <a:r>
              <a:rPr lang="en-IN"/>
              <a:t>System.out.print</a:t>
            </a:r>
            <a:r>
              <a:rPr lang="en-IN"/>
              <a:t>("This is if statement");</a:t>
            </a:r>
            <a:endParaRPr/>
          </a:p>
          <a:p>
            <a:pPr>
              <a:defRPr/>
            </a:pPr>
            <a:r>
              <a:rPr lang="en-IN"/>
              <a:t>      }</a:t>
            </a:r>
            <a:endParaRPr/>
          </a:p>
          <a:p>
            <a:pPr>
              <a:defRPr/>
            </a:pPr>
            <a:r>
              <a:rPr lang="en-IN"/>
              <a:t>   }</a:t>
            </a:r>
            <a:endParaRPr/>
          </a:p>
          <a:p>
            <a:pPr>
              <a:defRPr/>
            </a:pPr>
            <a:r>
              <a:rPr lang="en-IN"/>
              <a:t>}</a:t>
            </a:r>
            <a:endParaRPr/>
          </a:p>
          <a:p>
            <a:pPr>
              <a:defRPr/>
            </a:pPr>
            <a:endParaRPr lang="en-IN"/>
          </a:p>
          <a:p>
            <a:pPr>
              <a:defRPr/>
            </a:pPr>
            <a:r>
              <a:rPr lang="en-IN" b="1"/>
              <a:t>Output:</a:t>
            </a:r>
            <a:endParaRPr/>
          </a:p>
          <a:p>
            <a:pPr>
              <a:defRPr/>
            </a:pPr>
            <a:r>
              <a:rPr lang="en-IN"/>
              <a:t>	This is if statement</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if-else statement</a:t>
            </a:r>
            <a:endParaRPr/>
          </a:p>
        </p:txBody>
      </p:sp>
      <p:sp>
        <p:nvSpPr>
          <p:cNvPr id="4" name="TextBox 3"/>
          <p:cNvSpPr txBox="1"/>
          <p:nvPr/>
        </p:nvSpPr>
        <p:spPr bwMode="auto">
          <a:xfrm>
            <a:off x="270164" y="1371600"/>
            <a:ext cx="5029199" cy="5262979"/>
          </a:xfrm>
          <a:prstGeom prst="rect">
            <a:avLst/>
          </a:prstGeom>
          <a:noFill/>
        </p:spPr>
        <p:txBody>
          <a:bodyPr wrap="square">
            <a:spAutoFit/>
          </a:bodyPr>
          <a:lstStyle/>
          <a:p>
            <a:pPr>
              <a:defRPr/>
            </a:pPr>
            <a:r>
              <a:rPr lang="en-IN" b="1"/>
              <a:t>Syntax-</a:t>
            </a:r>
            <a:endParaRPr/>
          </a:p>
          <a:p>
            <a:pPr>
              <a:defRPr/>
            </a:pPr>
            <a:endParaRPr lang="en-IN"/>
          </a:p>
          <a:p>
            <a:pPr>
              <a:defRPr/>
            </a:pPr>
            <a:r>
              <a:rPr lang="en-GB">
                <a:solidFill>
                  <a:schemeClr val="accent2">
                    <a:lumMod val="50000"/>
                  </a:schemeClr>
                </a:solidFill>
              </a:rPr>
              <a:t>if(</a:t>
            </a:r>
            <a:r>
              <a:rPr lang="en-GB">
                <a:solidFill>
                  <a:schemeClr val="accent2">
                    <a:lumMod val="50000"/>
                  </a:schemeClr>
                </a:solidFill>
              </a:rPr>
              <a:t>Boolean_expression</a:t>
            </a:r>
            <a:r>
              <a:rPr lang="en-GB">
                <a:solidFill>
                  <a:schemeClr val="accent2">
                    <a:lumMod val="50000"/>
                  </a:schemeClr>
                </a:solidFill>
              </a:rPr>
              <a:t>) {</a:t>
            </a:r>
            <a:endParaRPr/>
          </a:p>
          <a:p>
            <a:pPr>
              <a:defRPr/>
            </a:pPr>
            <a:r>
              <a:rPr lang="en-GB">
                <a:solidFill>
                  <a:schemeClr val="accent2">
                    <a:lumMod val="50000"/>
                  </a:schemeClr>
                </a:solidFill>
              </a:rPr>
              <a:t>   // Executes when the Boolean expression is true</a:t>
            </a:r>
            <a:endParaRPr/>
          </a:p>
          <a:p>
            <a:pPr>
              <a:defRPr/>
            </a:pPr>
            <a:r>
              <a:rPr lang="en-GB">
                <a:solidFill>
                  <a:schemeClr val="accent2">
                    <a:lumMod val="50000"/>
                  </a:schemeClr>
                </a:solidFill>
              </a:rPr>
              <a:t>}else {</a:t>
            </a:r>
            <a:endParaRPr/>
          </a:p>
          <a:p>
            <a:pPr>
              <a:defRPr/>
            </a:pPr>
            <a:r>
              <a:rPr lang="en-GB">
                <a:solidFill>
                  <a:schemeClr val="accent2">
                    <a:lumMod val="50000"/>
                  </a:schemeClr>
                </a:solidFill>
              </a:rPr>
              <a:t>   // Executes when the Boolean    expression is false</a:t>
            </a:r>
            <a:endParaRPr/>
          </a:p>
          <a:p>
            <a:pPr>
              <a:defRPr/>
            </a:pPr>
            <a:r>
              <a:rPr lang="en-GB">
                <a:solidFill>
                  <a:schemeClr val="accent2">
                    <a:lumMod val="50000"/>
                  </a:schemeClr>
                </a:solidFill>
              </a:rPr>
              <a:t>}</a:t>
            </a:r>
            <a:endParaRPr/>
          </a:p>
          <a:p>
            <a:pPr>
              <a:defRPr/>
            </a:pPr>
            <a:endParaRPr lang="en-GB"/>
          </a:p>
          <a:p>
            <a:pPr>
              <a:defRPr/>
            </a:pPr>
            <a:r>
              <a:rPr lang="en-GB"/>
              <a:t>If the </a:t>
            </a:r>
            <a:r>
              <a:rPr lang="en-GB"/>
              <a:t>boolean</a:t>
            </a:r>
            <a:r>
              <a:rPr lang="en-GB"/>
              <a:t> expression evaluates to true, then the if block of code will be executed, otherwise else block of code will be executed.</a:t>
            </a:r>
            <a:endParaRPr lang="en-IN"/>
          </a:p>
        </p:txBody>
      </p:sp>
      <p:sp>
        <p:nvSpPr>
          <p:cNvPr id="8" name="TextBox 7"/>
          <p:cNvSpPr txBox="1"/>
          <p:nvPr/>
        </p:nvSpPr>
        <p:spPr bwMode="auto">
          <a:xfrm>
            <a:off x="5711825" y="27709"/>
            <a:ext cx="6206836" cy="6740307"/>
          </a:xfrm>
          <a:prstGeom prst="rect">
            <a:avLst/>
          </a:prstGeom>
          <a:noFill/>
          <a:ln w="28575">
            <a:solidFill>
              <a:schemeClr val="accent1"/>
            </a:solidFill>
          </a:ln>
        </p:spPr>
        <p:txBody>
          <a:bodyPr wrap="square">
            <a:spAutoFit/>
          </a:bodyPr>
          <a:lstStyle/>
          <a:p>
            <a:pPr>
              <a:defRPr/>
            </a:pPr>
            <a:r>
              <a:rPr lang="en-IN" b="1"/>
              <a:t>Example-</a:t>
            </a:r>
            <a:endParaRPr/>
          </a:p>
          <a:p>
            <a:pPr>
              <a:defRPr/>
            </a:pPr>
            <a:endParaRPr lang="en-IN" b="1"/>
          </a:p>
          <a:p>
            <a:pPr>
              <a:defRPr/>
            </a:pPr>
            <a:r>
              <a:rPr lang="en-IN"/>
              <a:t>public class Test {</a:t>
            </a:r>
            <a:endParaRPr/>
          </a:p>
          <a:p>
            <a:pPr>
              <a:defRPr/>
            </a:pPr>
            <a:endParaRPr lang="en-IN"/>
          </a:p>
          <a:p>
            <a:pPr>
              <a:defRPr/>
            </a:pPr>
            <a:r>
              <a:rPr lang="en-IN"/>
              <a:t>   public static void main(String </a:t>
            </a:r>
            <a:r>
              <a:rPr lang="en-IN"/>
              <a:t>args</a:t>
            </a:r>
            <a:r>
              <a:rPr lang="en-IN"/>
              <a:t>[]) {</a:t>
            </a:r>
            <a:endParaRPr/>
          </a:p>
          <a:p>
            <a:pPr>
              <a:defRPr/>
            </a:pPr>
            <a:r>
              <a:rPr lang="en-IN"/>
              <a:t>      int x = 30;</a:t>
            </a:r>
            <a:endParaRPr/>
          </a:p>
          <a:p>
            <a:pPr>
              <a:defRPr/>
            </a:pPr>
            <a:endParaRPr lang="en-IN"/>
          </a:p>
          <a:p>
            <a:pPr>
              <a:defRPr/>
            </a:pPr>
            <a:r>
              <a:rPr lang="en-IN"/>
              <a:t>      if( x &lt; 20 ) {</a:t>
            </a:r>
            <a:endParaRPr/>
          </a:p>
          <a:p>
            <a:pPr>
              <a:defRPr/>
            </a:pPr>
            <a:r>
              <a:rPr lang="en-IN"/>
              <a:t>         </a:t>
            </a:r>
            <a:r>
              <a:rPr lang="en-IN"/>
              <a:t>System.out.print</a:t>
            </a:r>
            <a:r>
              <a:rPr lang="en-IN"/>
              <a:t>("This is if statement");</a:t>
            </a:r>
            <a:endParaRPr/>
          </a:p>
          <a:p>
            <a:pPr>
              <a:defRPr/>
            </a:pPr>
            <a:r>
              <a:rPr lang="en-IN"/>
              <a:t>      }else {</a:t>
            </a:r>
            <a:endParaRPr/>
          </a:p>
          <a:p>
            <a:pPr>
              <a:defRPr/>
            </a:pPr>
            <a:r>
              <a:rPr lang="en-IN"/>
              <a:t>         </a:t>
            </a:r>
            <a:r>
              <a:rPr lang="en-IN"/>
              <a:t>System.out.print</a:t>
            </a:r>
            <a:r>
              <a:rPr lang="en-IN"/>
              <a:t>("This is else statement");</a:t>
            </a:r>
            <a:endParaRPr/>
          </a:p>
          <a:p>
            <a:pPr>
              <a:defRPr/>
            </a:pPr>
            <a:r>
              <a:rPr lang="en-IN"/>
              <a:t>      }</a:t>
            </a:r>
            <a:endParaRPr/>
          </a:p>
          <a:p>
            <a:pPr>
              <a:defRPr/>
            </a:pPr>
            <a:r>
              <a:rPr lang="en-IN"/>
              <a:t>   }</a:t>
            </a:r>
            <a:endParaRPr/>
          </a:p>
          <a:p>
            <a:pPr>
              <a:defRPr/>
            </a:pPr>
            <a:r>
              <a:rPr lang="en-IN"/>
              <a:t>}</a:t>
            </a:r>
            <a:endParaRPr/>
          </a:p>
          <a:p>
            <a:pPr>
              <a:defRPr/>
            </a:pPr>
            <a:endParaRPr lang="en-IN"/>
          </a:p>
          <a:p>
            <a:pPr>
              <a:defRPr/>
            </a:pPr>
            <a:r>
              <a:rPr lang="en-IN" b="1"/>
              <a:t>Output:</a:t>
            </a:r>
            <a:endParaRPr/>
          </a:p>
          <a:p>
            <a:pPr>
              <a:defRPr/>
            </a:pPr>
            <a:r>
              <a:rPr lang="en-IN"/>
              <a:t>	This is else statement</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i="0" u="none" strike="noStrike" cap="none" spc="0">
                <a:solidFill>
                  <a:schemeClr val="tx1"/>
                </a:solidFill>
                <a:latin typeface="Constantia"/>
                <a:cs typeface="Constantia"/>
              </a:rPr>
              <a:t>if-else-if ladder</a:t>
            </a:r>
            <a:endParaRPr/>
          </a:p>
        </p:txBody>
      </p:sp>
      <p:sp>
        <p:nvSpPr>
          <p:cNvPr id="4" name="TextBox 3"/>
          <p:cNvSpPr txBox="1"/>
          <p:nvPr/>
        </p:nvSpPr>
        <p:spPr bwMode="auto">
          <a:xfrm>
            <a:off x="270164" y="1219200"/>
            <a:ext cx="5029199" cy="5632311"/>
          </a:xfrm>
          <a:prstGeom prst="rect">
            <a:avLst/>
          </a:prstGeom>
          <a:noFill/>
        </p:spPr>
        <p:txBody>
          <a:bodyPr wrap="square">
            <a:spAutoFit/>
          </a:bodyPr>
          <a:lstStyle/>
          <a:p>
            <a:pPr>
              <a:defRPr/>
            </a:pPr>
            <a:r>
              <a:rPr lang="en-IN" b="1"/>
              <a:t>Syntax-</a:t>
            </a:r>
            <a:endParaRPr/>
          </a:p>
          <a:p>
            <a:pPr>
              <a:defRPr/>
            </a:pPr>
            <a:endParaRPr lang="en-IN"/>
          </a:p>
          <a:p>
            <a:pPr>
              <a:defRPr/>
            </a:pPr>
            <a:r>
              <a:rPr lang="en-GB">
                <a:solidFill>
                  <a:schemeClr val="accent2">
                    <a:lumMod val="50000"/>
                  </a:schemeClr>
                </a:solidFill>
              </a:rPr>
              <a:t>if(</a:t>
            </a:r>
            <a:r>
              <a:rPr lang="en-GB">
                <a:solidFill>
                  <a:schemeClr val="accent2">
                    <a:lumMod val="50000"/>
                  </a:schemeClr>
                </a:solidFill>
              </a:rPr>
              <a:t>Boolean_expression</a:t>
            </a:r>
            <a:r>
              <a:rPr lang="en-GB">
                <a:solidFill>
                  <a:schemeClr val="accent2">
                    <a:lumMod val="50000"/>
                  </a:schemeClr>
                </a:solidFill>
              </a:rPr>
              <a:t> 1) {</a:t>
            </a:r>
            <a:endParaRPr/>
          </a:p>
          <a:p>
            <a:pPr>
              <a:defRPr/>
            </a:pPr>
            <a:r>
              <a:rPr lang="en-GB">
                <a:solidFill>
                  <a:schemeClr val="accent2">
                    <a:lumMod val="50000"/>
                  </a:schemeClr>
                </a:solidFill>
              </a:rPr>
              <a:t>   // Executes when the Boolean expression 1 is true</a:t>
            </a:r>
            <a:endParaRPr/>
          </a:p>
          <a:p>
            <a:pPr>
              <a:defRPr/>
            </a:pPr>
            <a:r>
              <a:rPr lang="en-GB">
                <a:solidFill>
                  <a:schemeClr val="accent2">
                    <a:lumMod val="50000"/>
                  </a:schemeClr>
                </a:solidFill>
              </a:rPr>
              <a:t>}else if(</a:t>
            </a:r>
            <a:r>
              <a:rPr lang="en-GB">
                <a:solidFill>
                  <a:schemeClr val="accent2">
                    <a:lumMod val="50000"/>
                  </a:schemeClr>
                </a:solidFill>
              </a:rPr>
              <a:t>Boolean_expression</a:t>
            </a:r>
            <a:r>
              <a:rPr lang="en-GB">
                <a:solidFill>
                  <a:schemeClr val="accent2">
                    <a:lumMod val="50000"/>
                  </a:schemeClr>
                </a:solidFill>
              </a:rPr>
              <a:t> 2) {</a:t>
            </a:r>
            <a:endParaRPr/>
          </a:p>
          <a:p>
            <a:pPr>
              <a:defRPr/>
            </a:pPr>
            <a:r>
              <a:rPr lang="en-GB">
                <a:solidFill>
                  <a:schemeClr val="accent2">
                    <a:lumMod val="50000"/>
                  </a:schemeClr>
                </a:solidFill>
              </a:rPr>
              <a:t>   // Executes when the Boolean expression 2 is true</a:t>
            </a:r>
            <a:endParaRPr/>
          </a:p>
          <a:p>
            <a:pPr>
              <a:defRPr/>
            </a:pPr>
            <a:r>
              <a:rPr lang="en-GB">
                <a:solidFill>
                  <a:schemeClr val="accent2">
                    <a:lumMod val="50000"/>
                  </a:schemeClr>
                </a:solidFill>
              </a:rPr>
              <a:t>}else if(</a:t>
            </a:r>
            <a:r>
              <a:rPr lang="en-GB">
                <a:solidFill>
                  <a:schemeClr val="accent2">
                    <a:lumMod val="50000"/>
                  </a:schemeClr>
                </a:solidFill>
              </a:rPr>
              <a:t>Boolean_expression</a:t>
            </a:r>
            <a:r>
              <a:rPr lang="en-GB">
                <a:solidFill>
                  <a:schemeClr val="accent2">
                    <a:lumMod val="50000"/>
                  </a:schemeClr>
                </a:solidFill>
              </a:rPr>
              <a:t> 3) {</a:t>
            </a:r>
            <a:endParaRPr/>
          </a:p>
          <a:p>
            <a:pPr>
              <a:defRPr/>
            </a:pPr>
            <a:r>
              <a:rPr lang="en-GB">
                <a:solidFill>
                  <a:schemeClr val="accent2">
                    <a:lumMod val="50000"/>
                  </a:schemeClr>
                </a:solidFill>
              </a:rPr>
              <a:t>   // Executes when the Boolean expression 3 is true</a:t>
            </a:r>
            <a:endParaRPr/>
          </a:p>
          <a:p>
            <a:pPr>
              <a:defRPr/>
            </a:pPr>
            <a:r>
              <a:rPr lang="en-GB">
                <a:solidFill>
                  <a:schemeClr val="accent2">
                    <a:lumMod val="50000"/>
                  </a:schemeClr>
                </a:solidFill>
              </a:rPr>
              <a:t>}else {</a:t>
            </a:r>
            <a:endParaRPr/>
          </a:p>
          <a:p>
            <a:pPr>
              <a:defRPr/>
            </a:pPr>
            <a:r>
              <a:rPr lang="en-GB">
                <a:solidFill>
                  <a:schemeClr val="accent2">
                    <a:lumMod val="50000"/>
                  </a:schemeClr>
                </a:solidFill>
              </a:rPr>
              <a:t>   // Executes when the none of the above condition is true.</a:t>
            </a:r>
            <a:endParaRPr/>
          </a:p>
          <a:p>
            <a:pPr>
              <a:defRPr/>
            </a:pPr>
            <a:r>
              <a:rPr lang="en-GB">
                <a:solidFill>
                  <a:schemeClr val="accent2">
                    <a:lumMod val="50000"/>
                  </a:schemeClr>
                </a:solidFill>
              </a:rPr>
              <a:t>}</a:t>
            </a:r>
            <a:endParaRPr/>
          </a:p>
        </p:txBody>
      </p:sp>
      <p:sp>
        <p:nvSpPr>
          <p:cNvPr id="8" name="TextBox 7"/>
          <p:cNvSpPr txBox="1"/>
          <p:nvPr/>
        </p:nvSpPr>
        <p:spPr bwMode="auto">
          <a:xfrm>
            <a:off x="5680363" y="0"/>
            <a:ext cx="6510049" cy="6740307"/>
          </a:xfrm>
          <a:prstGeom prst="rect">
            <a:avLst/>
          </a:prstGeom>
          <a:noFill/>
          <a:ln w="38100">
            <a:solidFill>
              <a:schemeClr val="accent1"/>
            </a:solidFill>
          </a:ln>
        </p:spPr>
        <p:txBody>
          <a:bodyPr wrap="square">
            <a:spAutoFit/>
          </a:bodyPr>
          <a:lstStyle/>
          <a:p>
            <a:pPr>
              <a:defRPr/>
            </a:pPr>
            <a:r>
              <a:rPr lang="en-IN" b="1"/>
              <a:t>Example-</a:t>
            </a:r>
            <a:endParaRPr/>
          </a:p>
          <a:p>
            <a:pPr>
              <a:defRPr/>
            </a:pPr>
            <a:endParaRPr lang="en-IN" b="1"/>
          </a:p>
          <a:p>
            <a:pPr>
              <a:defRPr/>
            </a:pPr>
            <a:r>
              <a:rPr lang="en-IN"/>
              <a:t>public class Test {</a:t>
            </a:r>
            <a:endParaRPr/>
          </a:p>
          <a:p>
            <a:pPr>
              <a:defRPr/>
            </a:pPr>
            <a:r>
              <a:rPr lang="en-IN"/>
              <a:t>   public static void main(String </a:t>
            </a:r>
            <a:r>
              <a:rPr lang="en-IN"/>
              <a:t>args</a:t>
            </a:r>
            <a:r>
              <a:rPr lang="en-IN"/>
              <a:t>[]) {</a:t>
            </a:r>
            <a:endParaRPr/>
          </a:p>
          <a:p>
            <a:pPr>
              <a:defRPr/>
            </a:pPr>
            <a:r>
              <a:rPr lang="en-IN"/>
              <a:t>      int x = 30;</a:t>
            </a:r>
            <a:endParaRPr/>
          </a:p>
          <a:p>
            <a:pPr>
              <a:defRPr/>
            </a:pPr>
            <a:r>
              <a:rPr lang="en-IN"/>
              <a:t>      if( x == 10 ) {</a:t>
            </a:r>
            <a:endParaRPr/>
          </a:p>
          <a:p>
            <a:pPr>
              <a:defRPr/>
            </a:pPr>
            <a:r>
              <a:rPr lang="en-IN"/>
              <a:t>         </a:t>
            </a:r>
            <a:r>
              <a:rPr lang="en-IN"/>
              <a:t>System.out.print</a:t>
            </a:r>
            <a:r>
              <a:rPr lang="en-IN"/>
              <a:t>("Value of X is 10");</a:t>
            </a:r>
            <a:endParaRPr/>
          </a:p>
          <a:p>
            <a:pPr>
              <a:defRPr/>
            </a:pPr>
            <a:r>
              <a:rPr lang="en-IN"/>
              <a:t>      }else if( x == 20 ) {</a:t>
            </a:r>
            <a:endParaRPr/>
          </a:p>
          <a:p>
            <a:pPr>
              <a:defRPr/>
            </a:pPr>
            <a:r>
              <a:rPr lang="en-IN"/>
              <a:t>         </a:t>
            </a:r>
            <a:r>
              <a:rPr lang="en-IN"/>
              <a:t>System.out.print</a:t>
            </a:r>
            <a:r>
              <a:rPr lang="en-IN"/>
              <a:t>("Value of X is 20");</a:t>
            </a:r>
            <a:endParaRPr/>
          </a:p>
          <a:p>
            <a:pPr>
              <a:defRPr/>
            </a:pPr>
            <a:r>
              <a:rPr lang="en-IN"/>
              <a:t>      }else if( x == 30 ) {</a:t>
            </a:r>
            <a:endParaRPr/>
          </a:p>
          <a:p>
            <a:pPr>
              <a:defRPr/>
            </a:pPr>
            <a:r>
              <a:rPr lang="en-IN"/>
              <a:t>         </a:t>
            </a:r>
            <a:r>
              <a:rPr lang="en-IN"/>
              <a:t>System.out.print</a:t>
            </a:r>
            <a:r>
              <a:rPr lang="en-IN"/>
              <a:t>("Value of X is 30");</a:t>
            </a:r>
            <a:endParaRPr/>
          </a:p>
          <a:p>
            <a:pPr>
              <a:defRPr/>
            </a:pPr>
            <a:r>
              <a:rPr lang="en-IN"/>
              <a:t>      }else {</a:t>
            </a:r>
            <a:endParaRPr/>
          </a:p>
          <a:p>
            <a:pPr>
              <a:defRPr/>
            </a:pPr>
            <a:r>
              <a:rPr lang="en-IN"/>
              <a:t>         </a:t>
            </a:r>
            <a:r>
              <a:rPr lang="en-IN"/>
              <a:t>System.out.print</a:t>
            </a:r>
            <a:r>
              <a:rPr lang="en-IN"/>
              <a:t>("This is else statement");</a:t>
            </a:r>
            <a:endParaRPr/>
          </a:p>
          <a:p>
            <a:pPr>
              <a:defRPr/>
            </a:pPr>
            <a:r>
              <a:rPr lang="en-IN"/>
              <a:t>      }</a:t>
            </a:r>
            <a:endParaRPr/>
          </a:p>
          <a:p>
            <a:pPr>
              <a:defRPr/>
            </a:pPr>
            <a:r>
              <a:rPr lang="en-IN"/>
              <a:t>   }</a:t>
            </a:r>
            <a:endParaRPr/>
          </a:p>
          <a:p>
            <a:pPr>
              <a:defRPr/>
            </a:pPr>
            <a:r>
              <a:rPr lang="en-IN"/>
              <a:t>}</a:t>
            </a:r>
            <a:endParaRPr/>
          </a:p>
          <a:p>
            <a:pPr>
              <a:defRPr/>
            </a:pPr>
            <a:r>
              <a:rPr lang="en-IN" b="1"/>
              <a:t>Output:</a:t>
            </a:r>
            <a:endParaRPr/>
          </a:p>
          <a:p>
            <a:pPr>
              <a:defRPr/>
            </a:pPr>
            <a:r>
              <a:rPr lang="en-IN"/>
              <a:t>	 Value of X is 30</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Nested if statement</a:t>
            </a:r>
            <a:endParaRPr/>
          </a:p>
        </p:txBody>
      </p:sp>
      <p:sp>
        <p:nvSpPr>
          <p:cNvPr id="4" name="TextBox 3"/>
          <p:cNvSpPr txBox="1"/>
          <p:nvPr/>
        </p:nvSpPr>
        <p:spPr bwMode="auto">
          <a:xfrm>
            <a:off x="270164" y="1371600"/>
            <a:ext cx="5138448" cy="6001643"/>
          </a:xfrm>
          <a:prstGeom prst="rect">
            <a:avLst/>
          </a:prstGeom>
          <a:noFill/>
        </p:spPr>
        <p:txBody>
          <a:bodyPr wrap="square">
            <a:spAutoFit/>
          </a:bodyPr>
          <a:lstStyle/>
          <a:p>
            <a:pPr>
              <a:defRPr/>
            </a:pPr>
            <a:r>
              <a:rPr lang="en-IN" b="1"/>
              <a:t>Syntax-</a:t>
            </a:r>
            <a:endParaRPr/>
          </a:p>
          <a:p>
            <a:pPr>
              <a:defRPr/>
            </a:pPr>
            <a:endParaRPr lang="en-IN">
              <a:solidFill>
                <a:schemeClr val="accent2">
                  <a:lumMod val="50000"/>
                </a:schemeClr>
              </a:solidFill>
            </a:endParaRPr>
          </a:p>
          <a:p>
            <a:pPr>
              <a:defRPr/>
            </a:pPr>
            <a:r>
              <a:rPr lang="en-GB">
                <a:solidFill>
                  <a:schemeClr val="accent2">
                    <a:lumMod val="50000"/>
                  </a:schemeClr>
                </a:solidFill>
              </a:rPr>
              <a:t>if(</a:t>
            </a:r>
            <a:r>
              <a:rPr lang="en-GB">
                <a:solidFill>
                  <a:schemeClr val="accent2">
                    <a:lumMod val="50000"/>
                  </a:schemeClr>
                </a:solidFill>
              </a:rPr>
              <a:t>Boolean_expression</a:t>
            </a:r>
            <a:r>
              <a:rPr lang="en-GB">
                <a:solidFill>
                  <a:schemeClr val="accent2">
                    <a:lumMod val="50000"/>
                  </a:schemeClr>
                </a:solidFill>
              </a:rPr>
              <a:t> 1) {</a:t>
            </a:r>
            <a:endParaRPr/>
          </a:p>
          <a:p>
            <a:pPr>
              <a:defRPr/>
            </a:pPr>
            <a:r>
              <a:rPr lang="en-GB">
                <a:solidFill>
                  <a:schemeClr val="accent2">
                    <a:lumMod val="50000"/>
                  </a:schemeClr>
                </a:solidFill>
              </a:rPr>
              <a:t>   // Executes when the Boolean expression 1 is true</a:t>
            </a:r>
            <a:endParaRPr/>
          </a:p>
          <a:p>
            <a:pPr>
              <a:defRPr/>
            </a:pPr>
            <a:r>
              <a:rPr lang="en-GB">
                <a:solidFill>
                  <a:schemeClr val="accent2">
                    <a:lumMod val="50000"/>
                  </a:schemeClr>
                </a:solidFill>
              </a:rPr>
              <a:t>   if(</a:t>
            </a:r>
            <a:r>
              <a:rPr lang="en-GB">
                <a:solidFill>
                  <a:schemeClr val="accent2">
                    <a:lumMod val="50000"/>
                  </a:schemeClr>
                </a:solidFill>
              </a:rPr>
              <a:t>Boolean_expression</a:t>
            </a:r>
            <a:r>
              <a:rPr lang="en-GB">
                <a:solidFill>
                  <a:schemeClr val="accent2">
                    <a:lumMod val="50000"/>
                  </a:schemeClr>
                </a:solidFill>
              </a:rPr>
              <a:t> 2) {</a:t>
            </a:r>
            <a:endParaRPr/>
          </a:p>
          <a:p>
            <a:pPr>
              <a:defRPr/>
            </a:pPr>
            <a:r>
              <a:rPr lang="en-GB">
                <a:solidFill>
                  <a:schemeClr val="accent2">
                    <a:lumMod val="50000"/>
                  </a:schemeClr>
                </a:solidFill>
              </a:rPr>
              <a:t>      // Executes when the Boolean expression 2 is true</a:t>
            </a:r>
            <a:endParaRPr/>
          </a:p>
          <a:p>
            <a:pPr>
              <a:defRPr/>
            </a:pPr>
            <a:r>
              <a:rPr lang="en-GB">
                <a:solidFill>
                  <a:schemeClr val="accent2">
                    <a:lumMod val="50000"/>
                  </a:schemeClr>
                </a:solidFill>
              </a:rPr>
              <a:t>   }</a:t>
            </a:r>
            <a:endParaRPr/>
          </a:p>
          <a:p>
            <a:pPr>
              <a:defRPr/>
            </a:pPr>
            <a:r>
              <a:rPr lang="en-GB">
                <a:solidFill>
                  <a:schemeClr val="accent2">
                    <a:lumMod val="50000"/>
                  </a:schemeClr>
                </a:solidFill>
              </a:rPr>
              <a:t>}</a:t>
            </a:r>
            <a:endParaRPr/>
          </a:p>
          <a:p>
            <a:pPr>
              <a:defRPr/>
            </a:pPr>
            <a:endParaRPr lang="en-GB"/>
          </a:p>
          <a:p>
            <a:pPr>
              <a:defRPr/>
            </a:pPr>
            <a:r>
              <a:rPr lang="en-GB"/>
              <a:t>You can nest else if...else in the similar way as we have nested if statement.</a:t>
            </a:r>
            <a:endParaRPr/>
          </a:p>
          <a:p>
            <a:pPr>
              <a:defRPr/>
            </a:pPr>
            <a:endParaRPr lang="en-GB"/>
          </a:p>
          <a:p>
            <a:pPr>
              <a:defRPr/>
            </a:pPr>
            <a:endParaRPr lang="en-IN"/>
          </a:p>
        </p:txBody>
      </p:sp>
      <p:sp>
        <p:nvSpPr>
          <p:cNvPr id="8" name="TextBox 7"/>
          <p:cNvSpPr txBox="1"/>
          <p:nvPr/>
        </p:nvSpPr>
        <p:spPr bwMode="auto">
          <a:xfrm>
            <a:off x="5737947" y="0"/>
            <a:ext cx="6510049" cy="6370975"/>
          </a:xfrm>
          <a:prstGeom prst="rect">
            <a:avLst/>
          </a:prstGeom>
          <a:noFill/>
          <a:ln w="28575">
            <a:solidFill>
              <a:schemeClr val="accent1"/>
            </a:solidFill>
          </a:ln>
        </p:spPr>
        <p:txBody>
          <a:bodyPr wrap="square">
            <a:spAutoFit/>
          </a:bodyPr>
          <a:lstStyle/>
          <a:p>
            <a:pPr>
              <a:defRPr/>
            </a:pPr>
            <a:r>
              <a:rPr lang="en-IN" b="1"/>
              <a:t>Example-</a:t>
            </a:r>
            <a:endParaRPr/>
          </a:p>
          <a:p>
            <a:pPr>
              <a:defRPr/>
            </a:pPr>
            <a:endParaRPr lang="en-IN" b="1"/>
          </a:p>
          <a:p>
            <a:pPr>
              <a:defRPr/>
            </a:pPr>
            <a:r>
              <a:rPr lang="en-IN"/>
              <a:t>public class Test {</a:t>
            </a:r>
            <a:endParaRPr/>
          </a:p>
          <a:p>
            <a:pPr>
              <a:defRPr/>
            </a:pPr>
            <a:endParaRPr lang="en-IN"/>
          </a:p>
          <a:p>
            <a:pPr>
              <a:defRPr/>
            </a:pPr>
            <a:r>
              <a:rPr lang="en-IN"/>
              <a:t>   public static void main(String </a:t>
            </a:r>
            <a:r>
              <a:rPr lang="en-IN"/>
              <a:t>args</a:t>
            </a:r>
            <a:r>
              <a:rPr lang="en-IN"/>
              <a:t>[]) {</a:t>
            </a:r>
            <a:endParaRPr/>
          </a:p>
          <a:p>
            <a:pPr>
              <a:defRPr/>
            </a:pPr>
            <a:r>
              <a:rPr lang="en-IN"/>
              <a:t>      int x = 30;</a:t>
            </a:r>
            <a:endParaRPr/>
          </a:p>
          <a:p>
            <a:pPr>
              <a:defRPr/>
            </a:pPr>
            <a:r>
              <a:rPr lang="en-IN"/>
              <a:t>      int y = 10;</a:t>
            </a:r>
            <a:endParaRPr/>
          </a:p>
          <a:p>
            <a:pPr>
              <a:defRPr/>
            </a:pPr>
            <a:endParaRPr lang="en-IN"/>
          </a:p>
          <a:p>
            <a:pPr>
              <a:defRPr/>
            </a:pPr>
            <a:r>
              <a:rPr lang="en-IN"/>
              <a:t>      if( x == 30 ) {</a:t>
            </a:r>
            <a:endParaRPr/>
          </a:p>
          <a:p>
            <a:pPr>
              <a:defRPr/>
            </a:pPr>
            <a:r>
              <a:rPr lang="en-IN"/>
              <a:t>         if( y == 10 ) {</a:t>
            </a:r>
            <a:endParaRPr/>
          </a:p>
          <a:p>
            <a:pPr>
              <a:defRPr/>
            </a:pPr>
            <a:r>
              <a:rPr lang="en-IN"/>
              <a:t>            </a:t>
            </a:r>
            <a:r>
              <a:rPr lang="en-IN"/>
              <a:t>System.out.print</a:t>
            </a:r>
            <a:r>
              <a:rPr lang="en-IN"/>
              <a:t>("X = 30 and Y = 10");</a:t>
            </a:r>
            <a:endParaRPr/>
          </a:p>
          <a:p>
            <a:pPr>
              <a:defRPr/>
            </a:pPr>
            <a:r>
              <a:rPr lang="en-IN"/>
              <a:t>         }</a:t>
            </a:r>
            <a:endParaRPr/>
          </a:p>
          <a:p>
            <a:pPr>
              <a:defRPr/>
            </a:pPr>
            <a:r>
              <a:rPr lang="en-IN"/>
              <a:t>      }</a:t>
            </a:r>
            <a:endParaRPr/>
          </a:p>
          <a:p>
            <a:pPr>
              <a:defRPr/>
            </a:pPr>
            <a:r>
              <a:rPr lang="en-IN"/>
              <a:t>   }</a:t>
            </a:r>
            <a:endParaRPr/>
          </a:p>
          <a:p>
            <a:pPr>
              <a:defRPr/>
            </a:pPr>
            <a:r>
              <a:rPr lang="en-IN"/>
              <a:t>}</a:t>
            </a:r>
            <a:endParaRPr/>
          </a:p>
          <a:p>
            <a:pPr>
              <a:defRPr/>
            </a:pPr>
            <a:r>
              <a:rPr lang="en-IN" b="1"/>
              <a:t>Output:</a:t>
            </a:r>
            <a:endParaRPr/>
          </a:p>
          <a:p>
            <a:pPr>
              <a:defRPr/>
            </a:pPr>
            <a:r>
              <a:rPr lang="en-IN"/>
              <a:t>	 X = 30 and Y = 10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Ternary operator</a:t>
            </a:r>
            <a:endParaRPr/>
          </a:p>
        </p:txBody>
      </p:sp>
      <p:sp>
        <p:nvSpPr>
          <p:cNvPr id="4" name="TextBox 3"/>
          <p:cNvSpPr txBox="1"/>
          <p:nvPr/>
        </p:nvSpPr>
        <p:spPr bwMode="auto">
          <a:xfrm>
            <a:off x="399723" y="1430953"/>
            <a:ext cx="11767848" cy="4893647"/>
          </a:xfrm>
          <a:prstGeom prst="rect">
            <a:avLst/>
          </a:prstGeom>
          <a:noFill/>
        </p:spPr>
        <p:txBody>
          <a:bodyPr wrap="square">
            <a:spAutoFit/>
          </a:bodyPr>
          <a:lstStyle/>
          <a:p>
            <a:pPr>
              <a:defRPr/>
            </a:pPr>
            <a:r>
              <a:rPr lang="en-GB"/>
              <a:t>Java ternary operator is the only conditional operator that takes three operands. It’s a one-liner replacement for the if-then-else statement and is used a lot in Java programming. </a:t>
            </a:r>
            <a:endParaRPr/>
          </a:p>
          <a:p>
            <a:pPr>
              <a:defRPr/>
            </a:pPr>
            <a:endParaRPr lang="en-GB"/>
          </a:p>
          <a:p>
            <a:pPr>
              <a:defRPr/>
            </a:pPr>
            <a:r>
              <a:rPr lang="en-GB" b="1"/>
              <a:t>Syntax: </a:t>
            </a:r>
            <a:endParaRPr lang="en-GB"/>
          </a:p>
          <a:p>
            <a:pPr>
              <a:defRPr/>
            </a:pPr>
            <a:r>
              <a:rPr lang="en-GB">
                <a:solidFill>
                  <a:schemeClr val="accent2">
                    <a:lumMod val="75000"/>
                  </a:schemeClr>
                </a:solidFill>
              </a:rPr>
              <a:t>variable = Expression1 ? Expression2: Expression3</a:t>
            </a:r>
            <a:endParaRPr/>
          </a:p>
          <a:p>
            <a:pPr>
              <a:defRPr/>
            </a:pPr>
            <a:r>
              <a:rPr lang="en-GB"/>
              <a:t>If operates similarly to that of the if-else statement as in Exression2 is executed if Expression1 is true else Expression3 is executed.  </a:t>
            </a:r>
            <a:endParaRPr/>
          </a:p>
          <a:p>
            <a:pPr>
              <a:defRPr/>
            </a:pPr>
            <a:endParaRPr lang="en-GB"/>
          </a:p>
          <a:p>
            <a:pPr>
              <a:defRPr/>
            </a:pPr>
            <a:r>
              <a:rPr lang="en-GB" b="1"/>
              <a:t>Example:</a:t>
            </a:r>
            <a:endParaRPr lang="en-GB"/>
          </a:p>
          <a:p>
            <a:pPr>
              <a:defRPr/>
            </a:pPr>
            <a:r>
              <a:rPr lang="en-GB"/>
              <a:t>num1 = 10;</a:t>
            </a:r>
            <a:endParaRPr/>
          </a:p>
          <a:p>
            <a:pPr>
              <a:defRPr/>
            </a:pPr>
            <a:r>
              <a:rPr lang="en-GB"/>
              <a:t>num2 = 20;</a:t>
            </a:r>
            <a:endParaRPr/>
          </a:p>
          <a:p>
            <a:pPr>
              <a:defRPr/>
            </a:pPr>
            <a:r>
              <a:rPr lang="en-GB"/>
              <a:t>res=(num1&gt;num2) ? (num1+num2):(num1-num2)</a:t>
            </a:r>
            <a:endParaRPr lang="en-IN"/>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Arial"/>
        <a:cs typeface="Arial"/>
      </a:majorFont>
      <a:minorFont>
        <a:latin typeface="Constantia"/>
        <a:ea typeface="Arial"/>
        <a:cs typeface="Arial"/>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satMod val="150000"/>
              <a:alpha val="5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50000"/>
                <a:satMod val="180000"/>
              </a:schemeClr>
            </a:gs>
            <a:gs pos="100000">
              <a:schemeClr val="phClr">
                <a:shade val="45000"/>
                <a:satMod val="120000"/>
              </a:schemeClr>
            </a:gs>
          </a:gsLst>
          <a:path path="circle"/>
        </a:gradFill>
        <a:gradFill>
          <a:gsLst>
            <a:gs pos="0">
              <a:schemeClr val="phClr">
                <a:tint val="50000"/>
                <a:satMod val="180000"/>
              </a:schemeClr>
            </a:gs>
            <a:gs pos="100000">
              <a:schemeClr val="phClr">
                <a:shade val="45000"/>
                <a:satMod val="120000"/>
              </a:schemeClr>
            </a:gs>
          </a:gsLst>
          <a:path path="circle"/>
        </a:gradFill>
      </a:bgFillStyleLst>
    </a:fmtScheme>
  </a:themeElements>
  <a:objectDefaults/>
</a:theme>
</file>

<file path=customXml/_rels/item1.xml.rels><?xml version="1.0" encoding="UTF-8" standalone="yes"?><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0</TotalTime>
  <Words>0</Words>
  <Application>ONLYOFFICE/7.3.3.50</Application>
  <DocSecurity>0</DocSecurity>
  <PresentationFormat>Custom</PresentationFormat>
  <Paragraphs>0</Paragraphs>
  <Slides>22</Slides>
  <Notes>22</Notes>
  <HiddenSlides>0</HiddenSlides>
  <MMClips>2</MMClips>
  <ScaleCrop>0</ScaleCrop>
  <HeadingPairs>
    <vt:vector size="4" baseType="variant">
      <vt:variant>
        <vt:lpstr>Theme</vt:lpstr>
      </vt:variant>
      <vt:variant>
        <vt:i4>1</vt:i4>
      </vt:variant>
      <vt:variant>
        <vt:lpstr>Slide Titles</vt:lpstr>
      </vt:variant>
      <vt:variant>
        <vt:i4>22</vt:i4>
      </vt:variant>
    </vt:vector>
  </HeadingPairs>
  <TitlesOfParts>
    <vt:vector size="23"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subject/>
  <dc:creator>Anirudha Gaikwad</dc:creator>
  <cp:keywords/>
  <dc:description/>
  <dc:identifier/>
  <dc:language/>
  <cp:lastModifiedBy/>
  <cp:revision>299</cp:revision>
  <dcterms:created xsi:type="dcterms:W3CDTF">2021-12-19T05:09:16Z</dcterms:created>
  <dcterms:modified xsi:type="dcterms:W3CDTF">2023-04-17T14:07:20Z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