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88825" cy="6858000"/>
  <p:notesSz cx="12188825" cy="6858000"/>
  <p:defaultTextStyle>
    <a:defPPr>
      <a:defRPr lang="en-US"/>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EB9631B5-78F2-41C9-869B-9F39066F8104}">
  <a:tblStyle styleId="{EB9631B5-78F2-41C9-869B-9F39066F8104}" styleName="Medium Style 3 - Accent 4">
    <a:wholeTbl>
      <a:tcTxStyle>
        <a:fontRef idx="minor">
          <a:prstClr val="black"/>
        </a:fontRef>
        <a:schemeClr val="dk1"/>
      </a:tcTxStyle>
      <a:tcStyle>
        <a:tcBdr>
          <a:left>
            <a:ln w="12700">
              <a:noFill/>
            </a:ln>
          </a:left>
          <a:right>
            <a:ln w="12700">
              <a:noFill/>
            </a:ln>
          </a:right>
          <a:top>
            <a:ln w="38100">
              <a:solidFill>
                <a:schemeClr val="dk1"/>
              </a:solidFill>
            </a:ln>
          </a:top>
          <a:bottom>
            <a:ln w="38100">
              <a:solidFill>
                <a:schemeClr val="dk1"/>
              </a:solidFill>
            </a:ln>
          </a:bottom>
          <a:insideH>
            <a:ln w="12700">
              <a:noFill/>
            </a:ln>
          </a:insideH>
          <a:insideV>
            <a:ln w="12700">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fill>
          <a:solidFill>
            <a:schemeClr val="accent3">
              <a:tint val="20000"/>
            </a:schemeClr>
          </a:solidFill>
        </a:fill>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dk1"/>
      </a:tcTxStyle>
      <a:tcStyle>
        <a:tcBdr>
          <a:top>
            <a:ln w="38100">
              <a:solidFill>
                <a:schemeClr val="dk1"/>
              </a:solidFill>
            </a:ln>
          </a:top>
        </a:tcBdr>
        <a:fill>
          <a:solidFill>
            <a:schemeClr val="lt1"/>
          </a:solidFill>
        </a:fill>
      </a:tcStyle>
    </a:lastRow>
    <a:seCell>
      <a:tcStyle>
        <a:tcBdr/>
      </a:tcStyle>
    </a:seCell>
    <a:swCell>
      <a:tcStyle>
        <a:tcBdr/>
      </a:tcStyle>
    </a:swCell>
    <a:firstRow>
      <a:tcTxStyle b="on">
        <a:fontRef idx="minor">
          <a:prstClr val="black"/>
        </a:fontRef>
        <a:schemeClr val="lt1"/>
      </a:tcTxStyle>
      <a:tcStyle>
        <a:tcBdr>
          <a:bottom>
            <a:ln w="38100">
              <a:solidFill>
                <a:schemeClr val="dk1"/>
              </a:solidFill>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65" d="100"/>
          <a:sy n="65" d="100"/>
        </p:scale>
        <p:origin x="1080" y="72"/>
      </p:cViewPr>
      <p:guideLst>
        <p:guide pos="2160" orient="horz"/>
        <p:guide pos="3839"/>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presProps" Target="presProps.xml" /><Relationship Id="rId24" Type="http://schemas.openxmlformats.org/officeDocument/2006/relationships/tableStyles" Target="tableStyles.xml" /><Relationship Id="rId25"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bg>
      <p:bgPr shadeToTitle="0">
        <a:blipFill>
          <a:blip r:embed="rId2">
            <a:lum/>
          </a:blip>
          <a:stretch/>
        </a:blipFill>
      </p:bgPr>
    </p:bg>
    <p:spTree>
      <p:nvGrpSpPr>
        <p:cNvPr id="1" name=""/>
        <p:cNvGrpSpPr/>
        <p:nvPr/>
      </p:nvGrpSpPr>
      <p:grpSpPr bwMode="auto">
        <a:xfrm>
          <a:off x="0" y="0"/>
          <a:ext cx="0" cy="0"/>
          <a:chOff x="0" y="0"/>
          <a:chExt cx="0" cy="0"/>
        </a:xfrm>
      </p:grpSpPr>
      <p:grpSp>
        <p:nvGrpSpPr>
          <p:cNvPr id="7" name="squares"/>
          <p:cNvGrpSpPr/>
          <p:nvPr/>
        </p:nvGrpSpPr>
        <p:grpSpPr bwMode="auto">
          <a:xfrm>
            <a:off x="0" y="1135743"/>
            <a:ext cx="1622332" cy="799981"/>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1"/>
          <p:cNvSpPr>
            <a:spLocks noGrp="1"/>
          </p:cNvSpPr>
          <p:nvPr>
            <p:ph type="ctrTitle"/>
          </p:nvPr>
        </p:nvSpPr>
        <p:spPr bwMode="auto">
          <a:xfrm>
            <a:off x="1828324" y="362396"/>
            <a:ext cx="9141619" cy="1676400"/>
          </a:xfrm>
        </p:spPr>
        <p:txBody>
          <a:bodyPr>
            <a:noAutofit/>
          </a:bodyPr>
          <a:lstStyle>
            <a:lvl1pPr>
              <a:lnSpc>
                <a:spcPct val="80000"/>
              </a:lnSpc>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828324" y="2089595"/>
            <a:ext cx="9141619" cy="886343"/>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a:defRPr/>
            </a:pPr>
            <a:r>
              <a:rPr lang="en-US"/>
              <a:t>Click to edit Master subtitle style</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A7209051-6E81-43E8-9099-FF6A0C3DCFE8}"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EDCEAB04-7709-4C1E-A61A-74684A0170FC}"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7" name="squares"/>
          <p:cNvGrpSpPr/>
          <p:nvPr/>
        </p:nvGrpSpPr>
        <p:grpSpPr bwMode="auto">
          <a:xfrm rot="5400000">
            <a:off x="9583007" y="233864"/>
            <a:ext cx="1063300" cy="524046"/>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5" name="bottom graphic"/>
          <p:cNvGrpSpPr/>
          <p:nvPr/>
        </p:nvGrpSpPr>
        <p:grpSpPr bwMode="auto">
          <a:xfrm>
            <a:off x="0" y="5395517"/>
            <a:ext cx="12188825" cy="1462483"/>
            <a:chOff x="0" y="4046637"/>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7" name="Rectangle 72"/>
            <p:cNvSpPr/>
            <p:nvPr/>
          </p:nvSpPr>
          <p:spPr bwMode="ltGray">
            <a:xfrm rot="5400000">
              <a:off x="4023569" y="23069"/>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Vertical Title 1"/>
          <p:cNvSpPr>
            <a:spLocks noGrp="1"/>
          </p:cNvSpPr>
          <p:nvPr>
            <p:ph type="title" orient="vert"/>
          </p:nvPr>
        </p:nvSpPr>
        <p:spPr bwMode="auto">
          <a:xfrm>
            <a:off x="9751059" y="1150514"/>
            <a:ext cx="1828324" cy="5021685"/>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218882" y="1150514"/>
            <a:ext cx="8227457" cy="5021685"/>
          </a:xfrm>
        </p:spPr>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79BD0D-E0B1-4CED-AC65-708AC79EB9CD}"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C3EA6D-DF0B-4D4B-B359-5F1D1D0E30A4}"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7" name="squares"/>
          <p:cNvGrpSpPr/>
          <p:nvPr/>
        </p:nvGrpSpPr>
        <p:grpSpPr bwMode="auto">
          <a:xfrm>
            <a:off x="0" y="3124415"/>
            <a:ext cx="1622332" cy="805061"/>
            <a:chOff x="0" y="2343311"/>
            <a:chExt cx="1217066" cy="603796"/>
          </a:xfrm>
        </p:grpSpPr>
        <p:sp>
          <p:nvSpPr>
            <p:cNvPr id="8" name="Rounded Rectangle 7"/>
            <p:cNvSpPr/>
            <p:nvPr/>
          </p:nvSpPr>
          <p:spPr bwMode="auto">
            <a:xfrm>
              <a:off x="787514" y="2347123"/>
              <a:ext cx="429552" cy="599983"/>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86370" y="2347123"/>
              <a:ext cx="429552" cy="599983"/>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9" name="bottom graphic"/>
          <p:cNvGrpSpPr/>
          <p:nvPr/>
        </p:nvGrpSpPr>
        <p:grpSpPr bwMode="auto">
          <a:xfrm>
            <a:off x="0" y="5409216"/>
            <a:ext cx="12188825" cy="1462483"/>
            <a:chOff x="0" y="4056911"/>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1"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Title 1"/>
          <p:cNvSpPr>
            <a:spLocks noGrp="1"/>
          </p:cNvSpPr>
          <p:nvPr>
            <p:ph type="title"/>
          </p:nvPr>
        </p:nvSpPr>
        <p:spPr bwMode="auto">
          <a:xfrm>
            <a:off x="1828324" y="1932518"/>
            <a:ext cx="9141619" cy="2105367"/>
          </a:xfrm>
        </p:spPr>
        <p:txBody>
          <a:bodyPr anchor="b">
            <a:normAutofit/>
          </a:bodyPr>
          <a:lstStyle>
            <a:lvl1pPr algn="l">
              <a:defRPr sz="6000" b="0" cap="none"/>
            </a:lvl1pPr>
          </a:lstStyle>
          <a:p>
            <a:pPr>
              <a:defRPr/>
            </a:pPr>
            <a:r>
              <a:rPr lang="en-US"/>
              <a:t>Click to edit Master title style</a:t>
            </a:r>
            <a:endParaRPr/>
          </a:p>
        </p:txBody>
      </p:sp>
      <p:sp>
        <p:nvSpPr>
          <p:cNvPr id="3" name="Text Placeholder 2"/>
          <p:cNvSpPr>
            <a:spLocks noGrp="1"/>
          </p:cNvSpPr>
          <p:nvPr>
            <p:ph type="body" idx="1"/>
          </p:nvPr>
        </p:nvSpPr>
        <p:spPr bwMode="auto">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defRPr/>
            </a:pPr>
            <a:r>
              <a:rPr lang="en-US"/>
              <a:t>Edit Master text styles</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977EDB99-15BC-4479-BAC5-1E502E66917A}"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141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094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4067C2A3-CD19-48AB-9F64-ECCF75182EDD}"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141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4" name="Content Placeholder 3"/>
          <p:cNvSpPr>
            <a:spLocks noGrp="1"/>
          </p:cNvSpPr>
          <p:nvPr>
            <p:ph sz="half" idx="2"/>
          </p:nvPr>
        </p:nvSpPr>
        <p:spPr bwMode="auto">
          <a:xfrm>
            <a:off x="1141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094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6" name="Content Placeholder 5"/>
          <p:cNvSpPr>
            <a:spLocks noGrp="1"/>
          </p:cNvSpPr>
          <p:nvPr>
            <p:ph sz="quarter" idx="4"/>
          </p:nvPr>
        </p:nvSpPr>
        <p:spPr bwMode="auto">
          <a:xfrm>
            <a:off x="6094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7"/>
          <p:cNvSpPr>
            <a:spLocks noGrp="1"/>
          </p:cNvSpPr>
          <p:nvPr>
            <p:ph type="ftr" sz="quarter" idx="11"/>
          </p:nvPr>
        </p:nvSpPr>
        <p:spPr bwMode="auto"/>
        <p:txBody>
          <a:bodyPr/>
          <a:lstStyle/>
          <a:p>
            <a:pPr>
              <a:defRPr/>
            </a:pPr>
            <a:r>
              <a:rPr lang="en-US"/>
              <a:t>Add a footer</a:t>
            </a:r>
            <a:endParaRPr/>
          </a:p>
        </p:txBody>
      </p:sp>
      <p:sp>
        <p:nvSpPr>
          <p:cNvPr id="7" name="Date Placeholder 6"/>
          <p:cNvSpPr>
            <a:spLocks noGrp="1"/>
          </p:cNvSpPr>
          <p:nvPr>
            <p:ph type="dt" sz="half" idx="10"/>
          </p:nvPr>
        </p:nvSpPr>
        <p:spPr bwMode="auto"/>
        <p:txBody>
          <a:bodyPr/>
          <a:lstStyle/>
          <a:p>
            <a:pPr>
              <a:defRPr/>
            </a:pPr>
            <a:fld id="{0363E8C1-7C87-4705-AB97-8CD17D208E3F}" type="datetime1">
              <a:rPr lang="en-US"/>
              <a:t/>
            </a:fld>
            <a:endParaRPr/>
          </a:p>
        </p:txBody>
      </p:sp>
      <p:sp>
        <p:nvSpPr>
          <p:cNvPr id="9" name="Slide Number Placeholder 8"/>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4" name="Footer Placeholder 3"/>
          <p:cNvSpPr>
            <a:spLocks noGrp="1"/>
          </p:cNvSpPr>
          <p:nvPr>
            <p:ph type="ftr" sz="quarter" idx="11"/>
          </p:nvPr>
        </p:nvSpPr>
        <p:spPr bwMode="auto"/>
        <p:txBody>
          <a:bodyPr/>
          <a:lstStyle/>
          <a:p>
            <a:pPr>
              <a:defRPr/>
            </a:pPr>
            <a:r>
              <a:rPr lang="en-US"/>
              <a:t>Add a footer</a:t>
            </a:r>
            <a:endParaRPr/>
          </a:p>
        </p:txBody>
      </p:sp>
      <p:sp>
        <p:nvSpPr>
          <p:cNvPr id="3" name="Date Placeholder 2"/>
          <p:cNvSpPr>
            <a:spLocks noGrp="1"/>
          </p:cNvSpPr>
          <p:nvPr>
            <p:ph type="dt" sz="half" idx="10"/>
          </p:nvPr>
        </p:nvSpPr>
        <p:spPr bwMode="auto"/>
        <p:txBody>
          <a:bodyPr/>
          <a:lstStyle/>
          <a:p>
            <a:pPr>
              <a:defRPr/>
            </a:pPr>
            <a:fld id="{E20C624E-DF92-4841-B9B9-DD11AA239B85}" type="datetime1">
              <a:rPr lang="en-US"/>
              <a:t/>
            </a:fld>
            <a:endParaRPr/>
          </a:p>
        </p:txBody>
      </p:sp>
      <p:sp>
        <p:nvSpPr>
          <p:cNvPr id="5" name="Slide Number Placeholder 4"/>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grpSp>
        <p:nvGrpSpPr>
          <p:cNvPr id="8" name="bottom graphic"/>
          <p:cNvGrpSpPr/>
          <p:nvPr/>
        </p:nvGrpSpPr>
        <p:grpSpPr bwMode="auto">
          <a:xfrm>
            <a:off x="0" y="5409216"/>
            <a:ext cx="12188825" cy="1462483"/>
            <a:chOff x="0" y="4056911"/>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3" name="Footer Placeholder 2"/>
          <p:cNvSpPr>
            <a:spLocks noGrp="1"/>
          </p:cNvSpPr>
          <p:nvPr>
            <p:ph type="ftr" sz="quarter" idx="11"/>
          </p:nvPr>
        </p:nvSpPr>
        <p:spPr bwMode="auto"/>
        <p:txBody>
          <a:bodyPr/>
          <a:lstStyle/>
          <a:p>
            <a:pPr>
              <a:defRPr/>
            </a:pPr>
            <a:r>
              <a:rPr lang="en-US"/>
              <a:t>Add a footer</a:t>
            </a:r>
            <a:endParaRPr/>
          </a:p>
        </p:txBody>
      </p:sp>
      <p:sp>
        <p:nvSpPr>
          <p:cNvPr id="2" name="Date Placeholder 1"/>
          <p:cNvSpPr>
            <a:spLocks noGrp="1"/>
          </p:cNvSpPr>
          <p:nvPr>
            <p:ph type="dt" sz="half" idx="10"/>
          </p:nvPr>
        </p:nvSpPr>
        <p:spPr bwMode="auto"/>
        <p:txBody>
          <a:bodyPr/>
          <a:lstStyle/>
          <a:p>
            <a:pPr>
              <a:defRPr/>
            </a:pPr>
            <a:fld id="{FBDA3AE1-4360-4D5B-BDBC-656B872DD533}" type="datetime1">
              <a:rPr lang="en-US"/>
              <a:t/>
            </a:fld>
            <a:endParaRPr/>
          </a:p>
        </p:txBody>
      </p:sp>
      <p:sp>
        <p:nvSpPr>
          <p:cNvPr id="4" name="Slide Number Placeholder 3"/>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Content Placeholder 2"/>
          <p:cNvSpPr>
            <a:spLocks noGrp="1"/>
          </p:cNvSpPr>
          <p:nvPr>
            <p:ph idx="1"/>
          </p:nvPr>
        </p:nvSpPr>
        <p:spPr bwMode="auto">
          <a:xfrm>
            <a:off x="4875529"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20990708-46A4-4851-883E-8DFB8939107E}"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a:defRPr/>
            </a:pPr>
            <a:r>
              <a:rPr lang="en-US"/>
              <a:t>Click icon to add picture</a:t>
            </a:r>
            <a:endParaRPr/>
          </a:p>
        </p:txBody>
      </p:sp>
      <p:sp>
        <p:nvSpPr>
          <p:cNvPr id="4" name="Text Placeholder 3"/>
          <p:cNvSpPr>
            <a:spLocks noGrp="1"/>
          </p:cNvSpPr>
          <p:nvPr>
            <p:ph type="body" sz="half" idx="2"/>
          </p:nvPr>
        </p:nvSpPr>
        <p:spPr bwMode="auto">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AE88EFFC-86AE-4294-A319-CAFC2651994B}"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11" name="bottom graphic"/>
          <p:cNvGrpSpPr/>
          <p:nvPr/>
        </p:nvGrpSpPr>
        <p:grpSpPr bwMode="auto">
          <a:xfrm>
            <a:off x="0" y="5409216"/>
            <a:ext cx="12188825" cy="1462483"/>
            <a:chOff x="0" y="4056911"/>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8"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grpSp>
        <p:nvGrpSpPr>
          <p:cNvPr id="7" name="squares"/>
          <p:cNvGrpSpPr/>
          <p:nvPr/>
        </p:nvGrpSpPr>
        <p:grpSpPr bwMode="auto">
          <a:xfrm>
            <a:off x="1" y="800551"/>
            <a:ext cx="1063023" cy="524183"/>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Placeholder 1"/>
          <p:cNvSpPr>
            <a:spLocks noGrp="1"/>
          </p:cNvSpPr>
          <p:nvPr>
            <p:ph type="title"/>
          </p:nvPr>
        </p:nvSpPr>
        <p:spPr bwMode="auto">
          <a:xfrm>
            <a:off x="1218883" y="152400"/>
            <a:ext cx="9751059" cy="1295400"/>
          </a:xfrm>
          <a:prstGeom prst="rect">
            <a:avLst/>
          </a:prstGeom>
        </p:spPr>
        <p:txBody>
          <a:bodyPr vert="horz" lIns="121898" tIns="60949" rIns="121898" bIns="60949"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1218883" y="1600200"/>
            <a:ext cx="9751059" cy="4572000"/>
          </a:xfrm>
          <a:prstGeom prst="rect">
            <a:avLst/>
          </a:prstGeom>
        </p:spPr>
        <p:txBody>
          <a:bodyPr vert="horz" lIns="121898" tIns="60949" rIns="121898" bIns="60949"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3"/>
          </p:nvPr>
        </p:nvSpPr>
        <p:spPr bwMode="auto">
          <a:xfrm>
            <a:off x="1218883" y="6448425"/>
            <a:ext cx="8288401" cy="180976"/>
          </a:xfrm>
          <a:prstGeom prst="rect">
            <a:avLst/>
          </a:prstGeom>
        </p:spPr>
        <p:txBody>
          <a:bodyPr vert="horz" lIns="121898" tIns="60949" rIns="121898" bIns="60949" rtlCol="0" anchor="ctr"/>
          <a:lstStyle>
            <a:lvl1pPr algn="l">
              <a:defRPr sz="1200">
                <a:solidFill>
                  <a:schemeClr val="tx1"/>
                </a:solidFill>
              </a:defRPr>
            </a:lvl1pPr>
          </a:lstStyle>
          <a:p>
            <a:pPr>
              <a:defRPr/>
            </a:pPr>
            <a:r>
              <a:rPr lang="en-US"/>
              <a:t>Add a footer</a:t>
            </a:r>
            <a:endParaRPr/>
          </a:p>
        </p:txBody>
      </p:sp>
      <p:sp>
        <p:nvSpPr>
          <p:cNvPr id="4" name="Date Placeholder 3"/>
          <p:cNvSpPr>
            <a:spLocks noGrp="1"/>
          </p:cNvSpPr>
          <p:nvPr>
            <p:ph type="dt" sz="half" idx="2"/>
          </p:nvPr>
        </p:nvSpPr>
        <p:spPr bwMode="auto">
          <a:xfrm>
            <a:off x="9547913" y="6448425"/>
            <a:ext cx="1422030" cy="180976"/>
          </a:xfrm>
          <a:prstGeom prst="rect">
            <a:avLst/>
          </a:prstGeom>
        </p:spPr>
        <p:txBody>
          <a:bodyPr vert="horz" lIns="121898" tIns="60949" rIns="121898" bIns="60949" rtlCol="0" anchor="ctr"/>
          <a:lstStyle>
            <a:lvl1pPr algn="r">
              <a:defRPr sz="1200">
                <a:solidFill>
                  <a:schemeClr val="tx1"/>
                </a:solidFill>
              </a:defRPr>
            </a:lvl1pPr>
          </a:lstStyle>
          <a:p>
            <a:pPr>
              <a:defRPr/>
            </a:pPr>
            <a:fld id="{D29E8617-6EA8-4B97-A5E8-E18E98765EE2}" type="datetime1">
              <a:rPr lang="en-US"/>
              <a:t/>
            </a:fld>
            <a:endParaRPr/>
          </a:p>
        </p:txBody>
      </p:sp>
      <p:sp>
        <p:nvSpPr>
          <p:cNvPr id="6" name="Slide Number Placeholder 5"/>
          <p:cNvSpPr>
            <a:spLocks noGrp="1"/>
          </p:cNvSpPr>
          <p:nvPr>
            <p:ph type="sldNum" sz="quarter" idx="4"/>
          </p:nvPr>
        </p:nvSpPr>
        <p:spPr bwMode="auto">
          <a:xfrm>
            <a:off x="11071516" y="6448425"/>
            <a:ext cx="812588" cy="180976"/>
          </a:xfrm>
          <a:prstGeom prst="rect">
            <a:avLst/>
          </a:prstGeom>
        </p:spPr>
        <p:txBody>
          <a:bodyPr vert="horz" lIns="121898" tIns="60949" rIns="121898" bIns="60949" rtlCol="0" anchor="ctr"/>
          <a:lstStyle>
            <a:lvl1pPr algn="r">
              <a:defRPr sz="1200">
                <a:solidFill>
                  <a:schemeClr val="tx1"/>
                </a:solidFill>
              </a:defRPr>
            </a:lvl1pPr>
          </a:lstStyle>
          <a:p>
            <a:pPr>
              <a:defRPr/>
            </a:pPr>
            <a:fld id="{34C99D79-8A4B-4031-B1E0-AF26F8EDF2BC}"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1218987">
        <a:spcBef>
          <a:spcPts val="0"/>
        </a:spcBef>
        <a:buNone/>
        <a:defRPr sz="3600">
          <a:solidFill>
            <a:schemeClr val="tx1"/>
          </a:solidFill>
          <a:latin typeface="+mj-lt"/>
          <a:ea typeface="+mj-ea"/>
          <a:cs typeface="+mj-cs"/>
        </a:defRPr>
      </a:lvl1pPr>
    </p:titleStyle>
    <p:bodyStyle>
      <a:lvl1pPr marL="304747" indent="-304747" algn="l" defTabSz="1218987">
        <a:lnSpc>
          <a:spcPct val="90000"/>
        </a:lnSpc>
        <a:spcBef>
          <a:spcPts val="1800"/>
        </a:spcBef>
        <a:buClr>
          <a:schemeClr val="accent1">
            <a:lumMod val="75000"/>
          </a:schemeClr>
        </a:buClr>
        <a:buFont typeface="Arial"/>
        <a:buChar char="•"/>
        <a:defRPr sz="2800">
          <a:solidFill>
            <a:schemeClr val="tx1"/>
          </a:solidFill>
          <a:latin typeface="+mn-lt"/>
          <a:ea typeface="+mn-ea"/>
          <a:cs typeface="+mn-cs"/>
        </a:defRPr>
      </a:lvl1pPr>
      <a:lvl2pPr marL="755772" indent="-304747" algn="l" defTabSz="1218987">
        <a:lnSpc>
          <a:spcPct val="90000"/>
        </a:lnSpc>
        <a:spcBef>
          <a:spcPts val="1200"/>
        </a:spcBef>
        <a:buClr>
          <a:schemeClr val="accent1">
            <a:lumMod val="75000"/>
          </a:schemeClr>
        </a:buClr>
        <a:buFont typeface="Arial"/>
        <a:buChar char="–"/>
        <a:defRPr sz="2400">
          <a:solidFill>
            <a:schemeClr val="tx1"/>
          </a:solidFill>
          <a:latin typeface="+mn-lt"/>
          <a:ea typeface="+mn-ea"/>
          <a:cs typeface="+mn-cs"/>
        </a:defRPr>
      </a:lvl2pPr>
      <a:lvl3pPr marL="120679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3pPr>
      <a:lvl4pPr marL="1657822"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4pPr>
      <a:lvl5pPr marL="210884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5pPr>
      <a:lvl6pPr marL="255987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6pPr>
      <a:lvl7pPr marL="301089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7pPr>
      <a:lvl8pPr marL="346192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8pPr>
      <a:lvl9pPr marL="391294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9pPr>
    </p:bodyStyle>
    <p:otherStyle>
      <a:defPPr>
        <a:defRPr/>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2">
                <a:tint val="90000"/>
                <a:satMod val="92000"/>
                <a:lumMod val="120000"/>
              </a:schemeClr>
            </a:gs>
            <a:gs pos="100000">
              <a:schemeClr val="bg2">
                <a:shade val="98000"/>
                <a:satMod val="120000"/>
                <a:lumMod val="98000"/>
              </a:schemeClr>
            </a:gs>
          </a:gsLst>
          <a:path path="circle"/>
        </a:gradFill>
      </p:bgPr>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133" y="152400"/>
            <a:ext cx="10427676" cy="838200"/>
          </a:xfrm>
        </p:spPr>
        <p:txBody>
          <a:bodyPr/>
          <a:lstStyle/>
          <a:p>
            <a:pPr>
              <a:defRPr/>
            </a:pPr>
            <a:r>
              <a:rPr lang="en-IN" b="1"/>
              <a:t>JAVA</a:t>
            </a:r>
            <a:endParaRPr/>
          </a:p>
        </p:txBody>
      </p:sp>
      <p:graphicFrame>
        <p:nvGraphicFramePr>
          <p:cNvPr id="4" name="Table 3"/>
          <p:cNvGraphicFramePr>
            <a:graphicFrameLocks xmlns:a="http://schemas.openxmlformats.org/drawingml/2006/main" noGrp="1"/>
          </p:cNvGraphicFramePr>
          <p:nvPr/>
        </p:nvGraphicFramePr>
        <p:xfrm>
          <a:off x="455612" y="2514600"/>
          <a:ext cx="11041039" cy="2286000"/>
        </p:xfrm>
        <a:graphic>
          <a:graphicData uri="http://schemas.openxmlformats.org/drawingml/2006/table">
            <a:tbl>
              <a:tblPr firstRow="1" firstCol="0" lastRow="0" lastCol="0" bandRow="1" bandCol="0">
                <a:tableStyleId>{EB9631B5-78F2-41C9-869B-9F39066F8104}</a:tableStyleId>
              </a:tblPr>
              <a:tblGrid>
                <a:gridCol w="5520519"/>
                <a:gridCol w="5520519"/>
              </a:tblGrid>
              <a:tr h="419909">
                <a:tc gridSpan="2">
                  <a:txBody>
                    <a:bodyPr/>
                    <a:p>
                      <a:pPr algn="ctr">
                        <a:defRPr/>
                      </a:pPr>
                      <a:r>
                        <a:rPr lang="en-US" sz="2400">
                          <a:solidFill>
                            <a:schemeClr val="tx1"/>
                          </a:solidFill>
                          <a:latin typeface="Verdana"/>
                          <a:ea typeface="Verdana"/>
                        </a:rPr>
                        <a:t>Java</a:t>
                      </a:r>
                      <a:endParaRPr/>
                    </a:p>
                  </a:txBody>
                  <a:tcPr anchor="ctr"/>
                </a:tc>
                <a:tc hMerge="1">
                  <a:txBody>
                    <a:bodyPr/>
                    <a:p>
                      <a:endParaRPr/>
                    </a:p>
                  </a:txBody>
                </a:tc>
              </a:tr>
              <a:tr h="419909">
                <a:tc>
                  <a:txBody>
                    <a:bodyPr/>
                    <a:p>
                      <a:pPr marL="349965" indent="-349965">
                        <a:buFont typeface="Wingdings"/>
                        <a:buChar char="Ø"/>
                        <a:defRPr/>
                      </a:pPr>
                      <a:r>
                        <a:rPr lang="en-US" sz="2400" i="0" u="none" strike="noStrike" cap="none" spc="0">
                          <a:solidFill>
                            <a:schemeClr val="dk1"/>
                          </a:solidFill>
                          <a:latin typeface="Constantia"/>
                          <a:ea typeface="Constantia"/>
                          <a:cs typeface="Constantia"/>
                        </a:rPr>
                        <a:t> </a:t>
                      </a:r>
                      <a:r>
                        <a:rPr lang="en-US" sz="2400" b="1" i="0" u="none" strike="noStrike" cap="none" spc="0">
                          <a:solidFill>
                            <a:schemeClr val="dk1"/>
                          </a:solidFill>
                          <a:latin typeface="Constantia"/>
                          <a:ea typeface="Constantia"/>
                          <a:cs typeface="Constantia"/>
                        </a:rPr>
                        <a:t>Paradigm</a:t>
                      </a:r>
                      <a:endParaRPr lang="en-US" sz="2400" i="0" u="none" strike="noStrike" cap="none" spc="0">
                        <a:solidFill>
                          <a:schemeClr val="dk1"/>
                        </a:solidFill>
                        <a:latin typeface="Constantia"/>
                        <a:cs typeface="Constantia"/>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 OOP Concepts</a:t>
                      </a:r>
                      <a:endParaRPr/>
                    </a:p>
                  </a:txBody>
                  <a:tcPr anchor="ctr"/>
                </a:tc>
              </a:tr>
              <a:tr h="419909">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 Types of Classes </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i="0" u="none" strike="noStrike" cap="none" spc="0">
                          <a:solidFill>
                            <a:schemeClr val="dk1"/>
                          </a:solidFill>
                          <a:latin typeface="Constantia"/>
                          <a:ea typeface="Arial"/>
                          <a:cs typeface="Arial"/>
                        </a:rPr>
                        <a:t> Constructor </a:t>
                      </a:r>
                      <a:endParaRPr/>
                    </a:p>
                  </a:txBody>
                  <a:tcPr anchor="ctr"/>
                </a:tc>
              </a:tr>
              <a:tr h="419909">
                <a:tc>
                  <a:txBody>
                    <a:bodyPr/>
                    <a:p>
                      <a:pPr marL="342900" indent="-342900" algn="l">
                        <a:buFont typeface="Wingdings"/>
                        <a:buChar char="Ø"/>
                        <a:defRPr/>
                      </a:pPr>
                      <a:r>
                        <a:rPr lang="en-US" sz="2400" b="1" i="0" u="none" strike="noStrike" cap="none" spc="0">
                          <a:solidFill>
                            <a:schemeClr val="tx1"/>
                          </a:solidFill>
                          <a:latin typeface="Constantia"/>
                          <a:ea typeface="Verdana"/>
                          <a:cs typeface="Constantia"/>
                        </a:rPr>
                        <a:t>this keyword  </a:t>
                      </a:r>
                      <a:endParaRPr sz="2400"/>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 static keyword </a:t>
                      </a:r>
                      <a:endParaRPr/>
                    </a:p>
                  </a:txBody>
                  <a:tcPr anchor="ctr"/>
                </a:tc>
              </a:tr>
              <a:tr h="419909">
                <a:tc>
                  <a:txBody>
                    <a:bodyPr/>
                    <a:p>
                      <a:pPr algn="l">
                        <a:defRPr/>
                      </a:pPr>
                      <a:endParaRPr/>
                    </a:p>
                  </a:txBody>
                  <a:tcPr anchor="ctr"/>
                </a:tc>
                <a:tc>
                  <a:txBody>
                    <a:bodyPr/>
                    <a:p>
                      <a:pPr marL="0" indent="0" algn="l">
                        <a:buFont typeface="Wingdings"/>
                        <a:buNone/>
                        <a:defRPr/>
                      </a:pPr>
                      <a:endParaRPr lang="en-US" sz="2400" b="1">
                        <a:solidFill>
                          <a:schemeClr val="tx1"/>
                        </a:solidFill>
                        <a:latin typeface="Verdana"/>
                        <a:ea typeface="Verdana"/>
                      </a:endParaRPr>
                    </a:p>
                  </a:txBody>
                  <a:tcPr anchor="ctr"/>
                </a:tc>
              </a:tr>
            </a:tbl>
          </a:graphicData>
        </a:graphic>
      </p:graphicFrame>
      <p:sp>
        <p:nvSpPr>
          <p:cNvPr id="6" name="文本框 8"/>
          <p:cNvSpPr txBox="1"/>
          <p:nvPr/>
        </p:nvSpPr>
        <p:spPr bwMode="auto">
          <a:xfrm>
            <a:off x="1827212" y="1272879"/>
            <a:ext cx="3179075" cy="523220"/>
          </a:xfrm>
          <a:prstGeom prst="rect">
            <a:avLst/>
          </a:prstGeom>
          <a:noFill/>
          <a:ln w="9525">
            <a:noFill/>
          </a:ln>
        </p:spPr>
        <p:txBody>
          <a:bodyPr wrap="none" anchor="t">
            <a:spAutoFit/>
          </a:bodyPr>
          <a:lstStyle/>
          <a:p>
            <a:pPr defTabSz="914400">
              <a:defRPr/>
            </a:pPr>
            <a:r>
              <a:rPr lang="en-US" sz="2800" b="1">
                <a:solidFill>
                  <a:srgbClr val="262626"/>
                </a:solidFill>
                <a:latin typeface="Arial"/>
                <a:ea typeface="Microsoft YaHei"/>
              </a:rPr>
              <a:t>What you learn ?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15807026" name="Content Placeholder 2"/>
          <p:cNvSpPr>
            <a:spLocks noGrp="1"/>
          </p:cNvSpPr>
          <p:nvPr>
            <p:ph sz="half" idx="1"/>
          </p:nvPr>
        </p:nvSpPr>
        <p:spPr bwMode="auto">
          <a:xfrm flipH="0" flipV="0">
            <a:off x="351887" y="1030254"/>
            <a:ext cx="11488316" cy="5267908"/>
          </a:xfrm>
        </p:spPr>
        <p:txBody>
          <a:bodyPr vertOverflow="overflow" horzOverflow="overflow" vert="horz" wrap="square" lIns="121897" tIns="60948" rIns="121897" bIns="60948" numCol="1" spcCol="0" rtlCol="0" fromWordArt="0" anchor="t" anchorCtr="0" forceAA="0" upright="0" compatLnSpc="0">
            <a:normAutofit fontScale="95000" lnSpcReduction="1000"/>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Inner classes:</a:t>
            </a:r>
            <a:r>
              <a:rPr lang="en-US" sz="2800" b="0" i="0" u="none" strike="noStrike" cap="none" spc="0">
                <a:solidFill>
                  <a:schemeClr val="tx1"/>
                </a:solidFill>
                <a:latin typeface="Constantia"/>
                <a:cs typeface="Constantia"/>
              </a:rPr>
              <a:t> These are classes that are defined within another class, and can access its private members. They can be static or non-static, and can have their own members and methods.</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Anonymous classes: </a:t>
            </a:r>
            <a:r>
              <a:rPr lang="en-US" sz="2800" b="0" i="0" u="none" strike="noStrike" cap="none" spc="0">
                <a:solidFill>
                  <a:schemeClr val="tx1"/>
                </a:solidFill>
                <a:latin typeface="Constantia"/>
                <a:cs typeface="Constantia"/>
              </a:rPr>
              <a:t>These are a type of inner class that are defined and instantiated at the same time. They are often used to provide a one-time implementation of an interface or abstract class.</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Static classes:</a:t>
            </a:r>
            <a:r>
              <a:rPr lang="en-US" sz="2800" b="0" i="0" u="none" strike="noStrike" cap="none" spc="0">
                <a:solidFill>
                  <a:schemeClr val="tx1"/>
                </a:solidFill>
                <a:latin typeface="Constantia"/>
                <a:cs typeface="Constantia"/>
              </a:rPr>
              <a:t> These are a type of nested class that have the static modifier. They can be accessed without creating an instance of their containing class.</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Local classes:</a:t>
            </a:r>
            <a:r>
              <a:rPr lang="en-US" sz="2800" b="0" i="0" u="none" strike="noStrike" cap="none" spc="0">
                <a:solidFill>
                  <a:schemeClr val="tx1"/>
                </a:solidFill>
                <a:latin typeface="Constantia"/>
                <a:cs typeface="Constantia"/>
              </a:rPr>
              <a:t> These are classes that are defined within a method or block of code. They can access the variables of the enclosing method, but are not accessible outside of it.</a:t>
            </a:r>
            <a:endParaRPr/>
          </a:p>
        </p:txBody>
      </p:sp>
      <p:sp>
        <p:nvSpPr>
          <p:cNvPr id="823643762" name="Rectangle 3"/>
          <p:cNvSpPr/>
          <p:nvPr/>
        </p:nvSpPr>
        <p:spPr bwMode="auto">
          <a:xfrm>
            <a:off x="0" y="34290"/>
            <a:ext cx="12115800" cy="651510"/>
          </a:xfrm>
          <a:prstGeom prst="rect">
            <a:avLst/>
          </a:prstGeom>
        </p:spPr>
        <p:txBody>
          <a:bodyPr vert="horz" lIns="121897" tIns="60948" rIns="121897" bIns="60948" rtlCol="0" anchor="b">
            <a:noAutofit/>
          </a:bodyPr>
          <a:lstStyle/>
          <a:p>
            <a:pPr>
              <a:defRPr/>
            </a:pPr>
            <a:r>
              <a:rPr lang="en-US" sz="4000" b="1"/>
              <a:t>Types of Classes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90850673" name="Content Placeholder 2"/>
          <p:cNvSpPr>
            <a:spLocks noGrp="1"/>
          </p:cNvSpPr>
          <p:nvPr>
            <p:ph sz="half" idx="1"/>
          </p:nvPr>
        </p:nvSpPr>
        <p:spPr bwMode="auto">
          <a:xfrm flipH="0" flipV="0">
            <a:off x="235254" y="1030254"/>
            <a:ext cx="11818775" cy="5345663"/>
          </a:xfrm>
        </p:spPr>
        <p:txBody>
          <a:bodyPr vertOverflow="overflow" horzOverflow="overflow" vert="horz" wrap="square" lIns="121897" tIns="60948" rIns="121897" bIns="60948" numCol="1" spcCol="0" rtlCol="0" fromWordArt="0" anchor="t" anchorCtr="0" forceAA="0" upright="0" compatLnSpc="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defRPr/>
            </a:pPr>
            <a:r>
              <a:rPr lang="en-US" sz="2800" b="0" i="0" u="none" strike="noStrike" cap="none" spc="0">
                <a:solidFill>
                  <a:schemeClr val="tx1"/>
                </a:solidFill>
                <a:latin typeface="Constantia"/>
                <a:cs typeface="Constantia"/>
              </a:rPr>
              <a:t>A constructor is a special method that is used to initialize an object. Every class has a constructor either implicitly or explicitly.</a:t>
            </a:r>
            <a:endParaRPr lang="en-US" sz="2800" b="0" i="0" u="none" strike="noStrike" cap="none" spc="0">
              <a:solidFill>
                <a:schemeClr val="tx1"/>
              </a:solidFill>
              <a:latin typeface="Constantia"/>
              <a:cs typeface="Constantia"/>
            </a:endParaRPr>
          </a:p>
          <a:p>
            <a:pPr>
              <a:defRPr/>
            </a:pPr>
            <a:r>
              <a:rPr lang="en-US" sz="2800" b="0" i="0" u="none" strike="noStrike" cap="none" spc="0">
                <a:solidFill>
                  <a:schemeClr val="tx1"/>
                </a:solidFill>
                <a:latin typeface="Constantia"/>
                <a:cs typeface="Constantia"/>
              </a:rPr>
              <a:t>If we don't declare a constructor in the class then JVM builds a default constructor for that class. This is known as default constructor.</a:t>
            </a:r>
            <a:endParaRPr lang="en-US" sz="2800" b="0" i="0" u="none" strike="noStrike" cap="none" spc="0">
              <a:solidFill>
                <a:schemeClr val="tx1"/>
              </a:solidFill>
              <a:latin typeface="Constantia"/>
              <a:cs typeface="Constantia"/>
            </a:endParaRPr>
          </a:p>
          <a:p>
            <a:pPr>
              <a:defRPr/>
            </a:pPr>
            <a:r>
              <a:rPr lang="en-US" sz="2800" b="0" i="0" u="none" strike="noStrike" cap="none" spc="0">
                <a:solidFill>
                  <a:schemeClr val="tx1"/>
                </a:solidFill>
                <a:latin typeface="Constantia"/>
                <a:cs typeface="Constantia"/>
              </a:rPr>
              <a:t>A constructor has same name as the class name in which it is declared. Constructor must have no explicit return type. Constructor in Java can not be abstract, static, final or synchronized. These modifiers are not allowed for constructor.</a:t>
            </a:r>
            <a:endParaRPr/>
          </a:p>
          <a:p>
            <a:pPr>
              <a:defRPr/>
            </a:pPr>
            <a:r>
              <a:rPr lang="en-US" sz="2800" b="0" i="0" u="none" strike="noStrike" cap="none" spc="0">
                <a:solidFill>
                  <a:schemeClr val="tx1"/>
                </a:solidFill>
                <a:latin typeface="Constantia"/>
                <a:cs typeface="Constantia"/>
              </a:rPr>
              <a:t>A constructor is called automatically when an object of the class is created using the new keyword. The main purpose of a constructor is to ensure that an object of the class is properly initialized before it is used.</a:t>
            </a:r>
            <a:endParaRPr/>
          </a:p>
        </p:txBody>
      </p:sp>
      <p:sp>
        <p:nvSpPr>
          <p:cNvPr id="1434568104"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Constructor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8207563" name="Content Placeholder 2"/>
          <p:cNvSpPr>
            <a:spLocks noGrp="1"/>
          </p:cNvSpPr>
          <p:nvPr>
            <p:ph sz="half" idx="1"/>
          </p:nvPr>
        </p:nvSpPr>
        <p:spPr bwMode="auto">
          <a:xfrm flipH="0" flipV="0">
            <a:off x="235254" y="1030254"/>
            <a:ext cx="11818775" cy="5345663"/>
          </a:xfrm>
        </p:spPr>
        <p:txBody>
          <a:bodyPr vertOverflow="overflow" horzOverflow="overflow" vert="horz" wrap="square" lIns="121897" tIns="60948" rIns="121897" bIns="60948" numCol="1" spcCol="0" rtlCol="0" fromWordArt="0" anchor="t" anchorCtr="0" forceAA="0" upright="0" compatLnSpc="0">
            <a:normAutofit fontScale="90000" lnSpcReduction="2000"/>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Default constructor:</a:t>
            </a:r>
            <a:r>
              <a:rPr lang="en-US" sz="2800" b="0" i="0" u="none" strike="noStrike" cap="none" spc="0">
                <a:solidFill>
                  <a:schemeClr val="tx1"/>
                </a:solidFill>
                <a:latin typeface="Constantia"/>
                <a:cs typeface="Constantia"/>
              </a:rPr>
              <a:t> A default constructor is a constructor that takes no arguments. If a class does not have any constructors defined, a default constructor is automatically created by the Java compiler. The default constructor initializes all instance variables to their default values (e.g., null for object references, 0 for numeric types).</a:t>
            </a:r>
            <a:endParaRPr lang="en-US" sz="2800" b="0" i="0" u="none" strike="noStrike" cap="none" spc="0">
              <a:solidFill>
                <a:schemeClr val="tx1"/>
              </a:solidFill>
              <a:latin typeface="Constantia"/>
              <a:cs typeface="Constantia"/>
            </a:endParaRPr>
          </a:p>
          <a:p>
            <a:pPr>
              <a:defRPr/>
            </a:pPr>
            <a:r>
              <a:rPr lang="en-US" sz="2700" b="1" i="0" u="none" strike="noStrike" cap="none" spc="0">
                <a:solidFill>
                  <a:schemeClr val="accent6">
                    <a:lumMod val="75000"/>
                  </a:schemeClr>
                </a:solidFill>
                <a:latin typeface="Constantia"/>
                <a:cs typeface="Constantia"/>
              </a:rPr>
              <a:t>If a class contain a constructor with no parameter then it is known as default constructor defined by user. In this case JVM does not create default constructor.</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Parameterized constructor:</a:t>
            </a:r>
            <a:r>
              <a:rPr lang="en-US" sz="2800" b="0" i="0" u="none" strike="noStrike" cap="none" spc="0">
                <a:solidFill>
                  <a:schemeClr val="tx1"/>
                </a:solidFill>
                <a:latin typeface="Constantia"/>
                <a:cs typeface="Constantia"/>
              </a:rPr>
              <a:t> A parameterized constructor is a constructor that takes one or more arguments. It allows objects of a class to be created with specific initial values for their instance variables. A class can have multiple parameterized constructors, each with a different combination of parameters.</a:t>
            </a:r>
            <a:endParaRPr lang="en-US" sz="2800" b="0" i="0" u="none" strike="noStrike" cap="none" spc="0">
              <a:solidFill>
                <a:schemeClr val="tx1"/>
              </a:solidFill>
              <a:latin typeface="Constantia"/>
              <a:cs typeface="Constantia"/>
            </a:endParaRPr>
          </a:p>
          <a:p>
            <a:pPr>
              <a:defRPr/>
            </a:pPr>
            <a:endParaRPr/>
          </a:p>
        </p:txBody>
      </p:sp>
      <p:sp>
        <p:nvSpPr>
          <p:cNvPr id="943261955"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i="0" u="none" strike="noStrike" cap="none" spc="0">
                <a:solidFill>
                  <a:schemeClr val="tx1"/>
                </a:solidFill>
                <a:latin typeface="Constantia"/>
                <a:cs typeface="Constantia"/>
              </a:rPr>
              <a:t>Types of constructor in java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4046" y="1"/>
            <a:ext cx="9483750" cy="762000"/>
          </a:xfrm>
          <a:prstGeom prst="rect">
            <a:avLst/>
          </a:prstGeom>
        </p:spPr>
        <p:txBody>
          <a:bodyPr vert="horz" lIns="121898" tIns="60949" rIns="121898" bIns="60949" rtlCol="0" anchor="b">
            <a:noAutofit/>
          </a:bodyPr>
          <a:lstStyle/>
          <a:p>
            <a:pPr>
              <a:defRPr/>
            </a:pPr>
            <a:r>
              <a:rPr lang="en-US" sz="4000" b="1"/>
              <a:t>Example of constructor </a:t>
            </a:r>
            <a:endParaRPr/>
          </a:p>
        </p:txBody>
      </p:sp>
      <p:sp>
        <p:nvSpPr>
          <p:cNvPr id="4" name="TextBox 3"/>
          <p:cNvSpPr txBox="1"/>
          <p:nvPr/>
        </p:nvSpPr>
        <p:spPr bwMode="auto">
          <a:xfrm>
            <a:off x="124643" y="762001"/>
            <a:ext cx="5943600" cy="5940088"/>
          </a:xfrm>
          <a:prstGeom prst="rect">
            <a:avLst/>
          </a:prstGeom>
          <a:noFill/>
        </p:spPr>
        <p:txBody>
          <a:bodyPr wrap="square">
            <a:spAutoFit/>
          </a:bodyPr>
          <a:lstStyle/>
          <a:p>
            <a:pPr algn="just">
              <a:defRPr/>
            </a:pPr>
            <a:endParaRPr lang="en-GB" sz="2000" b="1"/>
          </a:p>
          <a:p>
            <a:pPr algn="just">
              <a:defRPr/>
            </a:pPr>
            <a:endParaRPr lang="en-GB" sz="2000" b="1"/>
          </a:p>
          <a:p>
            <a:pPr algn="just">
              <a:defRPr/>
            </a:pPr>
            <a:r>
              <a:rPr lang="en-GB" sz="2000" b="1"/>
              <a:t>No-</a:t>
            </a:r>
            <a:r>
              <a:rPr lang="en-GB" sz="2000" b="1"/>
              <a:t>arg</a:t>
            </a:r>
            <a:r>
              <a:rPr lang="en-GB" sz="2000" b="1"/>
              <a:t> constructor- </a:t>
            </a:r>
            <a:endParaRPr/>
          </a:p>
          <a:p>
            <a:pPr algn="just">
              <a:defRPr/>
            </a:pPr>
            <a:endParaRPr lang="en-GB" sz="2000"/>
          </a:p>
          <a:p>
            <a:pPr algn="just">
              <a:defRPr/>
            </a:pPr>
            <a:r>
              <a:rPr lang="en-GB" sz="2000"/>
              <a:t>public class Main {</a:t>
            </a:r>
            <a:endParaRPr/>
          </a:p>
          <a:p>
            <a:pPr algn="just">
              <a:defRPr/>
            </a:pPr>
            <a:r>
              <a:rPr lang="en-GB" sz="2000"/>
              <a:t>  int x;  // Create a class attribute</a:t>
            </a:r>
            <a:endParaRPr/>
          </a:p>
          <a:p>
            <a:pPr algn="just">
              <a:defRPr/>
            </a:pPr>
            <a:r>
              <a:rPr lang="en-GB" sz="2000"/>
              <a:t>  // Create a class constructor for the Main class</a:t>
            </a:r>
            <a:endParaRPr/>
          </a:p>
          <a:p>
            <a:pPr algn="just">
              <a:defRPr/>
            </a:pPr>
            <a:r>
              <a:rPr lang="en-GB" sz="2000"/>
              <a:t>  public Main() {</a:t>
            </a:r>
            <a:endParaRPr/>
          </a:p>
          <a:p>
            <a:pPr algn="just">
              <a:defRPr/>
            </a:pPr>
            <a:r>
              <a:rPr lang="en-GB" sz="2000"/>
              <a:t>    x = 5;  // Set the initial value for the class attribute x</a:t>
            </a:r>
            <a:endParaRPr/>
          </a:p>
          <a:p>
            <a:pPr algn="just">
              <a:defRPr/>
            </a:pPr>
            <a:r>
              <a:rPr lang="en-GB" sz="2000"/>
              <a:t>  }</a:t>
            </a:r>
            <a:endParaRPr/>
          </a:p>
          <a:p>
            <a:pPr algn="just">
              <a:defRPr/>
            </a:pPr>
            <a:r>
              <a:rPr lang="en-GB" sz="2000"/>
              <a:t>  public static void main(String[] </a:t>
            </a:r>
            <a:r>
              <a:rPr lang="en-GB" sz="2000"/>
              <a:t>args</a:t>
            </a:r>
            <a:r>
              <a:rPr lang="en-GB" sz="2000"/>
              <a:t>) {</a:t>
            </a:r>
            <a:endParaRPr/>
          </a:p>
          <a:p>
            <a:pPr algn="just">
              <a:defRPr/>
            </a:pPr>
            <a:r>
              <a:rPr lang="en-GB" sz="2000"/>
              <a:t>    Main </a:t>
            </a:r>
            <a:r>
              <a:rPr lang="en-GB" sz="2000"/>
              <a:t>myObj</a:t>
            </a:r>
            <a:r>
              <a:rPr lang="en-GB" sz="2000"/>
              <a:t> = new Main(); // Create an object of class Main (This will call the constructor)</a:t>
            </a:r>
            <a:endParaRPr/>
          </a:p>
          <a:p>
            <a:pPr algn="just">
              <a:defRPr/>
            </a:pPr>
            <a:r>
              <a:rPr lang="en-GB" sz="2000"/>
              <a:t>    </a:t>
            </a:r>
            <a:r>
              <a:rPr lang="en-GB" sz="2000"/>
              <a:t>System.out.println</a:t>
            </a:r>
            <a:r>
              <a:rPr lang="en-GB" sz="2000"/>
              <a:t>(</a:t>
            </a:r>
            <a:r>
              <a:rPr lang="en-GB" sz="2000"/>
              <a:t>myObj.x</a:t>
            </a:r>
            <a:r>
              <a:rPr lang="en-GB" sz="2000"/>
              <a:t>); // Print the value of x</a:t>
            </a:r>
            <a:endParaRPr/>
          </a:p>
          <a:p>
            <a:pPr algn="just">
              <a:defRPr/>
            </a:pPr>
            <a:r>
              <a:rPr lang="en-GB" sz="2000"/>
              <a:t>  }</a:t>
            </a:r>
            <a:endParaRPr/>
          </a:p>
          <a:p>
            <a:pPr algn="just">
              <a:defRPr/>
            </a:pPr>
            <a:r>
              <a:rPr lang="en-GB" sz="2000"/>
              <a:t>}</a:t>
            </a:r>
            <a:endParaRPr/>
          </a:p>
          <a:p>
            <a:pPr algn="just">
              <a:defRPr/>
            </a:pPr>
            <a:r>
              <a:rPr lang="en-GB" sz="2000"/>
              <a:t>// Outputs 5</a:t>
            </a:r>
            <a:endParaRPr/>
          </a:p>
        </p:txBody>
      </p:sp>
      <p:sp>
        <p:nvSpPr>
          <p:cNvPr id="5" name="TextBox 4"/>
          <p:cNvSpPr txBox="1"/>
          <p:nvPr/>
        </p:nvSpPr>
        <p:spPr bwMode="auto">
          <a:xfrm>
            <a:off x="7085012" y="762001"/>
            <a:ext cx="5943600" cy="5016758"/>
          </a:xfrm>
          <a:prstGeom prst="rect">
            <a:avLst/>
          </a:prstGeom>
          <a:noFill/>
        </p:spPr>
        <p:txBody>
          <a:bodyPr wrap="square">
            <a:spAutoFit/>
          </a:bodyPr>
          <a:lstStyle/>
          <a:p>
            <a:pPr algn="just">
              <a:defRPr/>
            </a:pPr>
            <a:r>
              <a:rPr lang="en-GB" sz="2000" b="1"/>
              <a:t>Parameterized constructor- </a:t>
            </a:r>
            <a:endParaRPr/>
          </a:p>
          <a:p>
            <a:pPr algn="just">
              <a:defRPr/>
            </a:pPr>
            <a:endParaRPr lang="en-GB" sz="2000" b="1"/>
          </a:p>
          <a:p>
            <a:pPr algn="just">
              <a:defRPr/>
            </a:pPr>
            <a:r>
              <a:rPr lang="en-GB" sz="2000"/>
              <a:t>public class Main {</a:t>
            </a:r>
            <a:endParaRPr/>
          </a:p>
          <a:p>
            <a:pPr algn="just">
              <a:defRPr/>
            </a:pPr>
            <a:r>
              <a:rPr lang="en-GB" sz="2000"/>
              <a:t>  int x;</a:t>
            </a:r>
            <a:endParaRPr/>
          </a:p>
          <a:p>
            <a:pPr algn="just">
              <a:defRPr/>
            </a:pPr>
            <a:endParaRPr lang="en-GB" sz="2000"/>
          </a:p>
          <a:p>
            <a:pPr algn="just">
              <a:defRPr/>
            </a:pPr>
            <a:r>
              <a:rPr lang="en-GB" sz="2000"/>
              <a:t>  public Main(int y) {</a:t>
            </a:r>
            <a:endParaRPr/>
          </a:p>
          <a:p>
            <a:pPr algn="just">
              <a:defRPr/>
            </a:pPr>
            <a:r>
              <a:rPr lang="en-GB" sz="2000"/>
              <a:t>    x = y;</a:t>
            </a:r>
            <a:endParaRPr/>
          </a:p>
          <a:p>
            <a:pPr algn="just">
              <a:defRPr/>
            </a:pPr>
            <a:r>
              <a:rPr lang="en-GB" sz="2000"/>
              <a:t>  }</a:t>
            </a:r>
            <a:endParaRPr/>
          </a:p>
          <a:p>
            <a:pPr algn="just">
              <a:defRPr/>
            </a:pPr>
            <a:endParaRPr lang="en-GB" sz="2000"/>
          </a:p>
          <a:p>
            <a:pPr algn="just">
              <a:defRPr/>
            </a:pPr>
            <a:r>
              <a:rPr lang="en-GB" sz="2000"/>
              <a:t>  public static void main(String[] </a:t>
            </a:r>
            <a:r>
              <a:rPr lang="en-GB" sz="2000"/>
              <a:t>args</a:t>
            </a:r>
            <a:r>
              <a:rPr lang="en-GB" sz="2000"/>
              <a:t>) {</a:t>
            </a:r>
            <a:endParaRPr/>
          </a:p>
          <a:p>
            <a:pPr algn="just">
              <a:defRPr/>
            </a:pPr>
            <a:r>
              <a:rPr lang="en-GB" sz="2000"/>
              <a:t>    Main </a:t>
            </a:r>
            <a:r>
              <a:rPr lang="en-GB" sz="2000"/>
              <a:t>myObj</a:t>
            </a:r>
            <a:r>
              <a:rPr lang="en-GB" sz="2000"/>
              <a:t> = new Main(5);</a:t>
            </a:r>
            <a:endParaRPr/>
          </a:p>
          <a:p>
            <a:pPr algn="just">
              <a:defRPr/>
            </a:pPr>
            <a:r>
              <a:rPr lang="en-GB" sz="2000"/>
              <a:t>    </a:t>
            </a:r>
            <a:r>
              <a:rPr lang="en-GB" sz="2000"/>
              <a:t>System.out.println</a:t>
            </a:r>
            <a:r>
              <a:rPr lang="en-GB" sz="2000"/>
              <a:t>(</a:t>
            </a:r>
            <a:r>
              <a:rPr lang="en-GB" sz="2000"/>
              <a:t>myObj.x</a:t>
            </a:r>
            <a:r>
              <a:rPr lang="en-GB" sz="2000"/>
              <a:t>);</a:t>
            </a:r>
            <a:endParaRPr/>
          </a:p>
          <a:p>
            <a:pPr algn="just">
              <a:defRPr/>
            </a:pPr>
            <a:r>
              <a:rPr lang="en-GB" sz="2000"/>
              <a:t>  }</a:t>
            </a:r>
            <a:endParaRPr/>
          </a:p>
          <a:p>
            <a:pPr algn="just">
              <a:defRPr/>
            </a:pPr>
            <a:r>
              <a:rPr lang="en-GB" sz="2000"/>
              <a:t>}</a:t>
            </a:r>
            <a:endParaRPr/>
          </a:p>
          <a:p>
            <a:pPr algn="just">
              <a:defRPr/>
            </a:pPr>
            <a:endParaRPr lang="en-GB" sz="2000"/>
          </a:p>
          <a:p>
            <a:pPr algn="just">
              <a:defRPr/>
            </a:pPr>
            <a:r>
              <a:rPr lang="en-GB" sz="2000"/>
              <a:t>// Outputs 5</a:t>
            </a:r>
            <a:endParaRPr/>
          </a:p>
        </p:txBody>
      </p:sp>
      <p:sp>
        <p:nvSpPr>
          <p:cNvPr id="8" name="Rectangle 7"/>
          <p:cNvSpPr/>
          <p:nvPr/>
        </p:nvSpPr>
        <p:spPr bwMode="auto">
          <a:xfrm>
            <a:off x="6399212" y="609600"/>
            <a:ext cx="45719" cy="601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33237494" name="Content Placeholder 2"/>
          <p:cNvSpPr>
            <a:spLocks noGrp="1"/>
          </p:cNvSpPr>
          <p:nvPr>
            <p:ph sz="half" idx="1"/>
          </p:nvPr>
        </p:nvSpPr>
        <p:spPr bwMode="auto">
          <a:xfrm flipH="0" flipV="0">
            <a:off x="293571" y="738673"/>
            <a:ext cx="11527193" cy="5433526"/>
          </a:xfrm>
        </p:spPr>
        <p:txBody>
          <a:bodyPr vertOverflow="overflow" horzOverflow="overflow" vert="horz" wrap="square" lIns="121897" tIns="60948" rIns="121897" bIns="60948" numCol="1" spcCol="0" rtlCol="0" fromWordArt="0" anchor="t" anchorCtr="0" forceAA="0" upright="0" compatLnSpc="0">
            <a:normAutofit fontScale="95000" lnSpcReduction="1000"/>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marL="0" indent="0">
              <a:buClr>
                <a:schemeClr val="accent1">
                  <a:lumMod val="75000"/>
                </a:schemeClr>
              </a:buClr>
              <a:buFont typeface="Arial"/>
              <a:buNone/>
              <a:defRPr/>
            </a:pPr>
            <a:r>
              <a:rPr lang="en-US" sz="2800" b="1" i="0" u="none" strike="noStrike" cap="none" spc="0">
                <a:solidFill>
                  <a:srgbClr val="C00000"/>
                </a:solidFill>
                <a:latin typeface="Constantia"/>
                <a:cs typeface="Constantia"/>
              </a:rPr>
              <a:t>In Java, this is a keyword which is used to refer current object of a class.</a:t>
            </a:r>
            <a:endParaRPr lang="en-US" sz="2800" b="0" i="0" u="none" strike="noStrike" cap="none" spc="0">
              <a:solidFill>
                <a:schemeClr val="tx1"/>
              </a:solidFill>
              <a:latin typeface="Constantia"/>
              <a:cs typeface="Constantia"/>
            </a:endParaRPr>
          </a:p>
          <a:p>
            <a:pPr>
              <a:defRPr/>
            </a:pPr>
            <a:r>
              <a:rPr lang="en-US" sz="2800" b="1" i="0" u="none" strike="noStrike" cap="none" spc="0">
                <a:solidFill>
                  <a:schemeClr val="accent6">
                    <a:lumMod val="75000"/>
                  </a:schemeClr>
                </a:solidFill>
                <a:latin typeface="Constantia"/>
                <a:cs typeface="Constantia"/>
              </a:rPr>
              <a:t>To refer to an instance variable  of the current object:</a:t>
            </a:r>
            <a:r>
              <a:rPr lang="en-US" sz="2800" b="0" i="0" u="none" strike="noStrike" cap="none" spc="0">
                <a:solidFill>
                  <a:schemeClr val="tx1"/>
                </a:solidFill>
                <a:latin typeface="Constantia"/>
                <a:cs typeface="Constantia"/>
              </a:rPr>
              <a:t> When this is used followed by a dot and an instance variable name, it refers to the instance variable of the current object.</a:t>
            </a:r>
            <a:endParaRPr lang="en-US" sz="2800" b="0" i="0" u="none" strike="noStrike" cap="none" spc="0">
              <a:solidFill>
                <a:schemeClr val="tx1"/>
              </a:solidFill>
              <a:latin typeface="Constantia"/>
              <a:cs typeface="Constantia"/>
            </a:endParaRPr>
          </a:p>
          <a:p>
            <a:pPr>
              <a:defRPr/>
            </a:pPr>
            <a:r>
              <a:rPr lang="en-US" sz="2800" b="1" i="0" u="none" strike="noStrike" cap="none" spc="0">
                <a:solidFill>
                  <a:schemeClr val="accent6">
                    <a:lumMod val="75000"/>
                  </a:schemeClr>
                </a:solidFill>
                <a:latin typeface="Constantia"/>
                <a:cs typeface="Constantia"/>
              </a:rPr>
              <a:t>To call a constructor from another constructor</a:t>
            </a:r>
            <a:r>
              <a:rPr lang="en-US" sz="2800" b="0" i="0" u="none" strike="noStrike" cap="none" spc="0">
                <a:solidFill>
                  <a:schemeClr val="tx1"/>
                </a:solidFill>
                <a:latin typeface="Constantia"/>
                <a:cs typeface="Constantia"/>
              </a:rPr>
              <a:t>: When a constructor needs to call another constructor of the same class, this() can be used. It must be the first statement in the constructor body</a:t>
            </a:r>
            <a:endParaRPr lang="en-US" sz="2800" b="0" i="0" u="none" strike="noStrike" cap="none" spc="0">
              <a:solidFill>
                <a:schemeClr val="tx1"/>
              </a:solidFill>
              <a:latin typeface="Constantia"/>
              <a:cs typeface="Constantia"/>
            </a:endParaRPr>
          </a:p>
          <a:p>
            <a:pPr>
              <a:defRPr/>
            </a:pPr>
            <a:r>
              <a:rPr lang="en-US" sz="2800" b="1" i="0" u="none" strike="noStrike" cap="none" spc="0">
                <a:solidFill>
                  <a:schemeClr val="accent6">
                    <a:lumMod val="75000"/>
                  </a:schemeClr>
                </a:solidFill>
                <a:latin typeface="Constantia"/>
                <a:cs typeface="Constantia"/>
              </a:rPr>
              <a:t>To pass the current object as an argument to another method</a:t>
            </a:r>
            <a:r>
              <a:rPr lang="en-US" sz="2800" b="0" i="0" u="none" strike="noStrike" cap="none" spc="0">
                <a:solidFill>
                  <a:schemeClr val="tx1"/>
                </a:solidFill>
                <a:latin typeface="Constantia"/>
                <a:cs typeface="Constantia"/>
              </a:rPr>
              <a:t>: When this is passed as an argument to a method, it passes a reference to the current object</a:t>
            </a:r>
            <a:endParaRPr/>
          </a:p>
          <a:p>
            <a:pPr>
              <a:defRPr/>
            </a:pPr>
            <a:r>
              <a:rPr b="1">
                <a:solidFill>
                  <a:schemeClr val="accent6">
                    <a:lumMod val="75000"/>
                  </a:schemeClr>
                </a:solidFill>
              </a:rPr>
              <a:t>To call instance method from another instance method</a:t>
            </a:r>
            <a:endParaRPr/>
          </a:p>
        </p:txBody>
      </p:sp>
      <p:sp>
        <p:nvSpPr>
          <p:cNvPr id="892184318"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This keyword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Static keyword</a:t>
            </a:r>
            <a:endParaRPr/>
          </a:p>
        </p:txBody>
      </p:sp>
      <p:sp>
        <p:nvSpPr>
          <p:cNvPr id="4" name="TextBox 3"/>
          <p:cNvSpPr txBox="1"/>
          <p:nvPr/>
        </p:nvSpPr>
        <p:spPr bwMode="auto">
          <a:xfrm>
            <a:off x="1489074" y="965169"/>
            <a:ext cx="11049000" cy="461665"/>
          </a:xfrm>
          <a:prstGeom prst="rect">
            <a:avLst/>
          </a:prstGeom>
          <a:noFill/>
        </p:spPr>
        <p:txBody>
          <a:bodyPr wrap="square">
            <a:spAutoFit/>
          </a:bodyPr>
          <a:lstStyle/>
          <a:p>
            <a:pPr>
              <a:defRPr/>
            </a:pPr>
            <a:r>
              <a:rPr lang="en-GB" b="0" i="0">
                <a:solidFill>
                  <a:schemeClr val="tx1">
                    <a:lumMod val="95000"/>
                    <a:lumOff val="5000"/>
                  </a:schemeClr>
                </a:solidFill>
              </a:rPr>
              <a:t>The </a:t>
            </a:r>
            <a:r>
              <a:rPr lang="en-GB" b="1" i="0">
                <a:solidFill>
                  <a:schemeClr val="tx1">
                    <a:lumMod val="95000"/>
                    <a:lumOff val="5000"/>
                  </a:schemeClr>
                </a:solidFill>
              </a:rPr>
              <a:t>static keyword</a:t>
            </a:r>
            <a:r>
              <a:rPr lang="en-GB" b="0" i="0">
                <a:solidFill>
                  <a:schemeClr val="tx1">
                    <a:lumMod val="95000"/>
                    <a:lumOff val="5000"/>
                  </a:schemeClr>
                </a:solidFill>
              </a:rPr>
              <a:t> in </a:t>
            </a:r>
            <a:r>
              <a:rPr lang="en-GB" b="0" i="0" u="none" strike="noStrike">
                <a:solidFill>
                  <a:schemeClr val="tx1">
                    <a:lumMod val="95000"/>
                    <a:lumOff val="5000"/>
                  </a:schemeClr>
                </a:solidFill>
              </a:rPr>
              <a:t>Java</a:t>
            </a:r>
            <a:r>
              <a:rPr lang="en-GB" b="0" i="0">
                <a:solidFill>
                  <a:schemeClr val="tx1">
                    <a:lumMod val="95000"/>
                    <a:lumOff val="5000"/>
                  </a:schemeClr>
                </a:solidFill>
              </a:rPr>
              <a:t> is used for memory management mainly.</a:t>
            </a:r>
            <a:endParaRPr lang="en-IN">
              <a:solidFill>
                <a:schemeClr val="tx1">
                  <a:lumMod val="95000"/>
                  <a:lumOff val="5000"/>
                </a:schemeClr>
              </a:solidFill>
            </a:endParaRPr>
          </a:p>
        </p:txBody>
      </p:sp>
      <p:pic>
        <p:nvPicPr>
          <p:cNvPr id="6146" name="Picture 2" descr="Static in Java"/>
          <p:cNvPicPr>
            <a:picLocks noChangeAspect="1" noChangeArrowheads="1"/>
          </p:cNvPicPr>
          <p:nvPr/>
        </p:nvPicPr>
        <p:blipFill>
          <a:blip r:embed="rId2"/>
          <a:stretch/>
        </p:blipFill>
        <p:spPr bwMode="auto">
          <a:xfrm>
            <a:off x="2665412" y="1426834"/>
            <a:ext cx="5562600" cy="4935641"/>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75800064" name="Content Placeholder 2"/>
          <p:cNvSpPr>
            <a:spLocks noGrp="1"/>
          </p:cNvSpPr>
          <p:nvPr>
            <p:ph sz="half" idx="1"/>
          </p:nvPr>
        </p:nvSpPr>
        <p:spPr bwMode="auto">
          <a:xfrm flipH="0" flipV="0">
            <a:off x="546275" y="1300453"/>
            <a:ext cx="10963469" cy="4257091"/>
          </a:xfrm>
        </p:spPr>
        <p:txBody>
          <a:bodyPr vertOverflow="overflow" horzOverflow="overflow" vert="horz" wrap="square" lIns="121897" tIns="60948" rIns="121897" bIns="60948" numCol="1" spcCol="0" rtlCol="0" fromWordArt="0" anchor="t" anchorCtr="0" forceAA="0" upright="0" compatLnSpc="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defRPr/>
            </a:pPr>
            <a:r>
              <a:rPr lang="en-US" sz="2200" b="0" i="0" u="none" strike="noStrike" cap="none" spc="0">
                <a:solidFill>
                  <a:schemeClr val="tx1"/>
                </a:solidFill>
                <a:latin typeface="Constantia"/>
                <a:cs typeface="Constantia"/>
              </a:rPr>
              <a:t>the static keyword is used to create class-level variables and methods that can be accessed without creating an object of the class. Here are some key features of static variables and methods:</a:t>
            </a:r>
            <a:endParaRPr lang="en-US" sz="2200" b="0" i="0" u="none" strike="noStrike" cap="none" spc="0">
              <a:solidFill>
                <a:schemeClr val="tx1"/>
              </a:solidFill>
              <a:latin typeface="Constantia"/>
              <a:cs typeface="Constantia"/>
            </a:endParaRPr>
          </a:p>
          <a:p>
            <a:pPr>
              <a:defRPr/>
            </a:pPr>
            <a:endParaRPr lang="en-US" sz="2200" b="0" i="0" u="none" strike="noStrike" cap="none" spc="0">
              <a:solidFill>
                <a:schemeClr val="tx1"/>
              </a:solidFill>
              <a:latin typeface="Constantia"/>
              <a:cs typeface="Constantia"/>
            </a:endParaRPr>
          </a:p>
          <a:p>
            <a:pPr>
              <a:defRPr/>
            </a:pPr>
            <a:r>
              <a:rPr lang="en-US" sz="2200" b="0" i="0" u="none" strike="noStrike" cap="none" spc="0">
                <a:solidFill>
                  <a:schemeClr val="tx1"/>
                </a:solidFill>
                <a:latin typeface="Constantia"/>
                <a:cs typeface="Constantia"/>
              </a:rPr>
              <a:t>Static variables: A static variable is a class-level variable that is shared by all instances of the class. It can be accessed without creating an object of the class.</a:t>
            </a:r>
            <a:endParaRPr lang="en-US" sz="2200" b="0" i="0" u="none" strike="noStrike" cap="none" spc="0">
              <a:solidFill>
                <a:schemeClr val="tx1"/>
              </a:solidFill>
              <a:latin typeface="Constantia"/>
              <a:cs typeface="Constantia"/>
            </a:endParaRPr>
          </a:p>
          <a:p>
            <a:pPr>
              <a:defRPr/>
            </a:pPr>
            <a:endParaRPr lang="en-US" sz="2200" b="0" i="0" u="none" strike="noStrike" cap="none" spc="0">
              <a:solidFill>
                <a:schemeClr val="tx1"/>
              </a:solidFill>
              <a:latin typeface="Constantia"/>
              <a:cs typeface="Constantia"/>
            </a:endParaRPr>
          </a:p>
          <a:p>
            <a:pPr>
              <a:defRPr/>
            </a:pPr>
            <a:r>
              <a:rPr lang="en-US" sz="2200" b="0" i="0" u="none" strike="noStrike" cap="none" spc="0">
                <a:solidFill>
                  <a:schemeClr val="tx1"/>
                </a:solidFill>
                <a:latin typeface="Constantia"/>
                <a:cs typeface="Constantia"/>
              </a:rPr>
              <a:t>Static methods: A static method is a class-level method that can be called without creating an object of the class.</a:t>
            </a:r>
            <a:endParaRPr/>
          </a:p>
        </p:txBody>
      </p:sp>
      <p:sp>
        <p:nvSpPr>
          <p:cNvPr id="1165049114"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Static keyword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30385717" name="Content Placeholder 2"/>
          <p:cNvSpPr>
            <a:spLocks noGrp="1"/>
          </p:cNvSpPr>
          <p:nvPr>
            <p:ph sz="half" idx="1"/>
          </p:nvPr>
        </p:nvSpPr>
        <p:spPr bwMode="auto">
          <a:xfrm flipH="0" flipV="0">
            <a:off x="1141411" y="835867"/>
            <a:ext cx="10562720" cy="5578928"/>
          </a:xfrm>
        </p:spPr>
        <p:txBody>
          <a:bodyPr vertOverflow="overflow" horzOverflow="overflow" vert="horz" wrap="square" lIns="121897" tIns="60948" rIns="121897" bIns="60948" numCol="1" spcCol="0" rtlCol="0" fromWordArt="0" anchor="t" anchorCtr="0" forceAA="0" upright="0" compatLnSpc="0">
            <a:normAutofit fontScale="85000" lnSpcReduction="3000"/>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defRPr/>
            </a:pPr>
            <a:r>
              <a:rPr lang="en-US" sz="2800" b="0" i="0" u="none" strike="noStrike" cap="none" spc="0">
                <a:solidFill>
                  <a:schemeClr val="tx1"/>
                </a:solidFill>
                <a:latin typeface="Constantia"/>
                <a:cs typeface="Constantia"/>
              </a:rPr>
              <a:t>Here are some common use cases for static variables and methods:</a:t>
            </a:r>
            <a:endParaRPr lang="en-US" sz="2800" b="0" i="0" u="none" strike="noStrike" cap="none" spc="0">
              <a:solidFill>
                <a:schemeClr val="tx1"/>
              </a:solidFill>
              <a:latin typeface="Constantia"/>
              <a:cs typeface="Constantia"/>
            </a:endParaRPr>
          </a:p>
          <a:p>
            <a:pPr>
              <a:defRPr/>
            </a:pPr>
            <a:endParaRPr lang="en-US" sz="2800" b="0" i="0" u="none" strike="noStrike" cap="none" spc="0">
              <a:solidFill>
                <a:schemeClr val="tx1"/>
              </a:solidFill>
              <a:latin typeface="Constantia"/>
              <a:cs typeface="Constantia"/>
            </a:endParaRPr>
          </a:p>
          <a:p>
            <a:pPr>
              <a:defRPr/>
            </a:pPr>
            <a:r>
              <a:rPr lang="en-US" sz="2800" b="0" i="0" u="none" strike="noStrike" cap="none" spc="0">
                <a:solidFill>
                  <a:schemeClr val="tx1"/>
                </a:solidFill>
                <a:latin typeface="Constantia"/>
                <a:cs typeface="Constantia"/>
              </a:rPr>
              <a:t>To keep track of information that is shared by all instances of a class (such as a count of the number of objects created).</a:t>
            </a:r>
            <a:endParaRPr lang="en-US" sz="2800" b="0" i="0" u="none" strike="noStrike" cap="none" spc="0">
              <a:solidFill>
                <a:schemeClr val="tx1"/>
              </a:solidFill>
              <a:latin typeface="Constantia"/>
              <a:cs typeface="Constantia"/>
            </a:endParaRPr>
          </a:p>
          <a:p>
            <a:pPr>
              <a:defRPr/>
            </a:pPr>
            <a:r>
              <a:rPr lang="en-US" sz="2800" b="0" i="0" u="none" strike="noStrike" cap="none" spc="0">
                <a:solidFill>
                  <a:schemeClr val="tx1"/>
                </a:solidFill>
                <a:latin typeface="Constantia"/>
                <a:cs typeface="Constantia"/>
              </a:rPr>
              <a:t>To create utility methods that do not require an object of the class to be created (such as math functions or string formatting methods).</a:t>
            </a:r>
            <a:endParaRPr lang="en-US" sz="2800" b="0" i="0" u="none" strike="noStrike" cap="none" spc="0">
              <a:solidFill>
                <a:schemeClr val="tx1"/>
              </a:solidFill>
              <a:latin typeface="Constantia"/>
              <a:cs typeface="Constantia"/>
            </a:endParaRPr>
          </a:p>
          <a:p>
            <a:pPr>
              <a:defRPr/>
            </a:pPr>
            <a:r>
              <a:rPr lang="en-US" sz="2800" b="0" i="0" u="none" strike="noStrike" cap="none" spc="0">
                <a:solidFill>
                  <a:schemeClr val="tx1"/>
                </a:solidFill>
                <a:latin typeface="Constantia"/>
                <a:cs typeface="Constantia"/>
              </a:rPr>
              <a:t>To create constants that are shared by all instances of a class (such as mathematical or physical constants).</a:t>
            </a:r>
            <a:endParaRPr lang="en-US" sz="2800" b="0" i="0" u="none" strike="noStrike" cap="none" spc="0">
              <a:solidFill>
                <a:schemeClr val="tx1"/>
              </a:solidFill>
              <a:latin typeface="Constantia"/>
              <a:cs typeface="Constantia"/>
            </a:endParaRPr>
          </a:p>
          <a:p>
            <a:pPr>
              <a:defRPr/>
            </a:pPr>
            <a:r>
              <a:rPr lang="en-US" sz="2800" b="0" i="0" u="none" strike="noStrike" cap="none" spc="0">
                <a:solidFill>
                  <a:schemeClr val="tx1"/>
                </a:solidFill>
                <a:latin typeface="Constantia"/>
                <a:cs typeface="Constantia"/>
              </a:rPr>
              <a:t>It's important to note that static variables and methods belong to the class itself, not to any specific instance of the class. This means that they can be accessed and modified by any method or object of the class. However, because they are shared by all instances of the class, changes made to static variables or methods will be visible to all objects of the class.</a:t>
            </a:r>
            <a:endParaRPr/>
          </a:p>
        </p:txBody>
      </p:sp>
      <p:sp>
        <p:nvSpPr>
          <p:cNvPr id="278279757"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Static keyword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Object class in JAVA </a:t>
            </a:r>
            <a:endParaRPr/>
          </a:p>
        </p:txBody>
      </p:sp>
      <p:sp>
        <p:nvSpPr>
          <p:cNvPr id="5" name="TextBox 4"/>
          <p:cNvSpPr txBox="1"/>
          <p:nvPr/>
        </p:nvSpPr>
        <p:spPr bwMode="auto">
          <a:xfrm>
            <a:off x="1255712" y="1600200"/>
            <a:ext cx="9677400" cy="3416320"/>
          </a:xfrm>
          <a:prstGeom prst="rect">
            <a:avLst/>
          </a:prstGeom>
          <a:noFill/>
        </p:spPr>
        <p:txBody>
          <a:bodyPr wrap="square">
            <a:spAutoFit/>
          </a:bodyPr>
          <a:lstStyle/>
          <a:p>
            <a:pPr>
              <a:defRPr/>
            </a:pPr>
            <a:r>
              <a:rPr lang="en-IN"/>
              <a:t>The Object class is the parent class of all the classes in java by default. In other words, it is the topmost class of java.</a:t>
            </a:r>
            <a:endParaRPr/>
          </a:p>
          <a:p>
            <a:pPr>
              <a:defRPr/>
            </a:pPr>
            <a:endParaRPr lang="en-IN"/>
          </a:p>
          <a:p>
            <a:pPr>
              <a:defRPr/>
            </a:pPr>
            <a:r>
              <a:rPr lang="en-IN"/>
              <a:t>Object </a:t>
            </a:r>
            <a:r>
              <a:rPr lang="en-IN"/>
              <a:t>obj</a:t>
            </a:r>
            <a:r>
              <a:rPr lang="en-IN"/>
              <a:t>=</a:t>
            </a:r>
            <a:r>
              <a:rPr lang="en-IN"/>
              <a:t>getObject</a:t>
            </a:r>
            <a:r>
              <a:rPr lang="en-IN"/>
              <a:t>();</a:t>
            </a:r>
            <a:endParaRPr/>
          </a:p>
          <a:p>
            <a:pPr>
              <a:defRPr/>
            </a:pPr>
            <a:r>
              <a:rPr lang="en-IN"/>
              <a:t>//we don't know what object will be returned from this method  </a:t>
            </a:r>
            <a:endParaRPr/>
          </a:p>
          <a:p>
            <a:pPr>
              <a:defRPr/>
            </a:pPr>
            <a:endParaRPr lang="en-IN"/>
          </a:p>
          <a:p>
            <a:pPr>
              <a:defRPr/>
            </a:pPr>
            <a:r>
              <a:rPr lang="en-IN"/>
              <a:t>The Object class provides some common </a:t>
            </a:r>
            <a:r>
              <a:rPr lang="en-IN"/>
              <a:t>behaviors</a:t>
            </a:r>
            <a:r>
              <a:rPr lang="en-IN"/>
              <a:t> to all the objects such as object can be compared, object can be cloned, object can be notified etc.</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equals() method in JAVA</a:t>
            </a:r>
            <a:endParaRPr/>
          </a:p>
        </p:txBody>
      </p:sp>
      <p:sp>
        <p:nvSpPr>
          <p:cNvPr id="5" name="TextBox 4"/>
          <p:cNvSpPr txBox="1"/>
          <p:nvPr/>
        </p:nvSpPr>
        <p:spPr bwMode="auto">
          <a:xfrm>
            <a:off x="608012" y="1447800"/>
            <a:ext cx="11125200" cy="4893647"/>
          </a:xfrm>
          <a:prstGeom prst="rect">
            <a:avLst/>
          </a:prstGeom>
          <a:noFill/>
        </p:spPr>
        <p:txBody>
          <a:bodyPr wrap="square">
            <a:spAutoFit/>
          </a:bodyPr>
          <a:lstStyle/>
          <a:p>
            <a:pPr>
              <a:defRPr/>
            </a:pPr>
            <a:r>
              <a:rPr lang="en-GB"/>
              <a:t>The equals() method is defined in the Object class in Java. By default, it uses the == operator for comparison. However, equals() method can be overridden to provide custom logic to compare two objects.</a:t>
            </a:r>
            <a:endParaRPr/>
          </a:p>
          <a:p>
            <a:pPr>
              <a:defRPr/>
            </a:pPr>
            <a:endParaRPr lang="en-GB"/>
          </a:p>
          <a:p>
            <a:pPr>
              <a:defRPr/>
            </a:pPr>
            <a:r>
              <a:rPr lang="en-GB"/>
              <a:t>When we want to compare two objects based on some logic, we need to override the equals() method in the corresponding class of those objects. </a:t>
            </a:r>
            <a:endParaRPr/>
          </a:p>
          <a:p>
            <a:pPr>
              <a:defRPr/>
            </a:pPr>
            <a:endParaRPr lang="en-GB"/>
          </a:p>
          <a:p>
            <a:pPr>
              <a:defRPr/>
            </a:pPr>
            <a:r>
              <a:rPr lang="en-GB"/>
              <a:t>Thus equals() methods compare two entities and return true if they are logically the same. Since equals() is a method defined in the Object class thus the default implementation of the equals() method compares the object references or the memory location where the objects are stored in the heap. </a:t>
            </a:r>
            <a:endParaRPr/>
          </a:p>
          <a:p>
            <a:pPr>
              <a:defRPr/>
            </a:pPr>
            <a:endParaRPr lang="en-GB"/>
          </a:p>
          <a:p>
            <a:pPr>
              <a:defRPr/>
            </a:pPr>
            <a:r>
              <a:rPr lang="en-GB"/>
              <a:t>Thus by default the equals() method checks the object by using the “==” operator.</a:t>
            </a:r>
            <a:endParaRPr lang="en-IN"/>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47922043" name="Content Placeholder 2"/>
          <p:cNvSpPr>
            <a:spLocks noGrp="1"/>
          </p:cNvSpPr>
          <p:nvPr>
            <p:ph sz="half" idx="1"/>
          </p:nvPr>
        </p:nvSpPr>
        <p:spPr bwMode="auto">
          <a:xfrm flipH="0" flipV="0">
            <a:off x="118622" y="194387"/>
            <a:ext cx="11877091" cy="6356479"/>
          </a:xfrm>
        </p:spPr>
        <p:txBody>
          <a:bodyPr vertOverflow="overflow" horzOverflow="overflow" vert="horz" wrap="square" lIns="121898" tIns="60948" rIns="121898" bIns="60948" numCol="1" spcCol="0" rtlCol="0" fromWordArt="0" anchor="t" anchorCtr="0" forceAA="0" upright="0" compatLnSpc="0">
            <a:normAutofit fontScale="90000" lnSpcReduction="2000"/>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defRPr/>
            </a:pPr>
            <a:r>
              <a:rPr lang="en-US" sz="2800" b="1" i="0" u="none" strike="noStrike" cap="none" spc="0">
                <a:solidFill>
                  <a:srgbClr val="C00000"/>
                </a:solidFill>
                <a:latin typeface="Constantia"/>
                <a:cs typeface="Constantia"/>
              </a:rPr>
              <a:t>In programming, a paradigm refers to a particular style or approach to solving problems and designing software applications. It is a fundamental way of thinking about and organizing code.</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chemeClr val="accent6">
                    <a:lumMod val="75000"/>
                  </a:schemeClr>
                </a:solidFill>
                <a:latin typeface="Constantia"/>
                <a:cs typeface="Constantia"/>
              </a:rPr>
              <a:t>Procedural programming:</a:t>
            </a:r>
            <a:r>
              <a:rPr lang="en-US" sz="2800" b="0" i="0" u="none" strike="noStrike" cap="none" spc="0">
                <a:solidFill>
                  <a:schemeClr val="tx1"/>
                </a:solidFill>
                <a:latin typeface="Constantia"/>
                <a:cs typeface="Constantia"/>
              </a:rPr>
              <a:t> This paradigm involves writing code that follows a series of steps, with an emphasis on the functions or procedures that carry out those steps.</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chemeClr val="accent6">
                    <a:lumMod val="75000"/>
                  </a:schemeClr>
                </a:solidFill>
                <a:latin typeface="Constantia"/>
                <a:cs typeface="Constantia"/>
              </a:rPr>
              <a:t>Object-oriented programming:</a:t>
            </a:r>
            <a:r>
              <a:rPr lang="en-US" sz="2800" b="0" i="0" u="none" strike="noStrike" cap="none" spc="0">
                <a:solidFill>
                  <a:schemeClr val="tx1"/>
                </a:solidFill>
                <a:latin typeface="Constantia"/>
                <a:cs typeface="Constantia"/>
              </a:rPr>
              <a:t> This paradigm focuses on creating objects that encapsulate data and behavior. Objects can interact with each other through methods, which are functions that belong to a specific object.</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chemeClr val="accent6">
                    <a:lumMod val="75000"/>
                  </a:schemeClr>
                </a:solidFill>
                <a:latin typeface="Constantia"/>
                <a:cs typeface="Constantia"/>
              </a:rPr>
              <a:t>Functional programming:</a:t>
            </a:r>
            <a:r>
              <a:rPr lang="en-US" sz="2800" b="0" i="0" u="none" strike="noStrike" cap="none" spc="0">
                <a:solidFill>
                  <a:schemeClr val="tx1"/>
                </a:solidFill>
                <a:latin typeface="Constantia"/>
                <a:cs typeface="Constantia"/>
              </a:rPr>
              <a:t> This paradigm emphasizes the use of functions that do not have side effects and do not modify data. Instead, functions take inputs and produce outputs based on those inputs.</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chemeClr val="accent6">
                    <a:lumMod val="75000"/>
                  </a:schemeClr>
                </a:solidFill>
                <a:latin typeface="Constantia"/>
                <a:cs typeface="Constantia"/>
              </a:rPr>
              <a:t>Event-driven programming:</a:t>
            </a:r>
            <a:r>
              <a:rPr lang="en-US" sz="2800" b="0" i="0" u="none" strike="noStrike" cap="none" spc="0">
                <a:solidFill>
                  <a:schemeClr val="tx1"/>
                </a:solidFill>
                <a:latin typeface="Constantia"/>
                <a:cs typeface="Constantia"/>
              </a:rPr>
              <a:t> This paradigm involves programming software that responds to user events, such as mouse clicks or keyboard input.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430559" y="838200"/>
            <a:ext cx="9141619" cy="2105367"/>
          </a:xfrm>
        </p:spPr>
        <p:txBody>
          <a:bodyPr/>
          <a:lstStyle/>
          <a:p>
            <a:pPr>
              <a:defRPr/>
            </a:pPr>
            <a:r>
              <a:rPr lang="en-US"/>
              <a:t>Thanks</a:t>
            </a:r>
            <a:endParaRPr/>
          </a:p>
        </p:txBody>
      </p:sp>
      <p:sp>
        <p:nvSpPr>
          <p:cNvPr id="4" name="文本框 9"/>
          <p:cNvSpPr txBox="1">
            <a:spLocks noGrp="1"/>
          </p:cNvSpPr>
          <p:nvPr>
            <p:ph type="body" idx="1"/>
          </p:nvPr>
        </p:nvSpPr>
        <p:spPr bwMode="auto">
          <a:xfrm>
            <a:off x="2459303" y="3124200"/>
            <a:ext cx="8763000" cy="2424918"/>
          </a:xfrm>
          <a:prstGeom prst="rect">
            <a:avLst/>
          </a:prstGeom>
        </p:spPr>
        <p:txBody>
          <a:bodyPr vert="horz" lIns="121898" tIns="60949" rIns="121898" bIns="60949" rtlCol="0" anchor="b">
            <a:normAutofit/>
          </a:bodyPr>
          <a:lstStyle/>
          <a:p>
            <a:pPr algn="r">
              <a:defRPr/>
            </a:pPr>
            <a:r>
              <a:rPr lang="en-US" sz="3200" b="1"/>
              <a:t>Anirudha Gaikwad</a:t>
            </a:r>
            <a:endParaRPr/>
          </a:p>
          <a:p>
            <a:pPr algn="r">
              <a:defRPr/>
            </a:pPr>
            <a:endParaRPr lang="en-US" sz="3200" b="1"/>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defTabSz="914400">
              <a:defRPr/>
            </a:pPr>
            <a:r>
              <a:rPr lang="en-US" sz="4000" b="1">
                <a:solidFill>
                  <a:schemeClr val="dk1"/>
                </a:solidFill>
              </a:rPr>
              <a:t>OOP concept </a:t>
            </a:r>
            <a:endParaRPr/>
          </a:p>
        </p:txBody>
      </p:sp>
      <p:sp>
        <p:nvSpPr>
          <p:cNvPr id="6" name="TextBox 5"/>
          <p:cNvSpPr txBox="1"/>
          <p:nvPr/>
        </p:nvSpPr>
        <p:spPr bwMode="auto">
          <a:xfrm>
            <a:off x="1293812" y="762001"/>
            <a:ext cx="10439400" cy="757130"/>
          </a:xfrm>
          <a:prstGeom prst="rect">
            <a:avLst/>
          </a:prstGeom>
          <a:noFill/>
        </p:spPr>
        <p:txBody>
          <a:bodyPr wrap="square">
            <a:spAutoFit/>
          </a:bodyPr>
          <a:lstStyle/>
          <a:p>
            <a:pPr>
              <a:lnSpc>
                <a:spcPct val="90000"/>
              </a:lnSpc>
              <a:spcBef>
                <a:spcPts val="1800"/>
              </a:spcBef>
              <a:buClr>
                <a:schemeClr val="accent1">
                  <a:lumMod val="75000"/>
                </a:schemeClr>
              </a:buClr>
              <a:defRPr/>
            </a:pPr>
            <a:r>
              <a:rPr lang="en-GB" b="0" i="0"/>
              <a:t>Object-Oriented Programming is a paradigm that provides many concepts, such as </a:t>
            </a:r>
            <a:r>
              <a:rPr lang="en-GB" b="1" i="0"/>
              <a:t>inheritance</a:t>
            </a:r>
            <a:r>
              <a:rPr lang="en-GB" b="0" i="0"/>
              <a:t>, </a:t>
            </a:r>
            <a:r>
              <a:rPr lang="en-GB" b="1" i="0"/>
              <a:t>data binding</a:t>
            </a:r>
            <a:r>
              <a:rPr lang="en-GB" b="0" i="0"/>
              <a:t>, </a:t>
            </a:r>
            <a:r>
              <a:rPr lang="en-GB" b="1" i="0"/>
              <a:t>polymorphism</a:t>
            </a:r>
            <a:r>
              <a:rPr lang="en-GB" b="0" i="0"/>
              <a:t>, etc.</a:t>
            </a:r>
            <a:endParaRPr lang="en-US" sz="3200"/>
          </a:p>
        </p:txBody>
      </p:sp>
      <p:pic>
        <p:nvPicPr>
          <p:cNvPr id="1026" name="Picture 2" descr="Java OOPs Concepts"/>
          <p:cNvPicPr>
            <a:picLocks noChangeAspect="1" noChangeArrowheads="1"/>
          </p:cNvPicPr>
          <p:nvPr/>
        </p:nvPicPr>
        <p:blipFill>
          <a:blip r:embed="rId2"/>
          <a:stretch/>
        </p:blipFill>
        <p:spPr bwMode="auto">
          <a:xfrm>
            <a:off x="2436812" y="1905000"/>
            <a:ext cx="6096000" cy="469512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03684172" name="Content Placeholder 2"/>
          <p:cNvSpPr>
            <a:spLocks noGrp="1"/>
          </p:cNvSpPr>
          <p:nvPr>
            <p:ph sz="half" idx="1"/>
          </p:nvPr>
        </p:nvSpPr>
        <p:spPr bwMode="auto">
          <a:xfrm flipH="0" flipV="0">
            <a:off x="507397" y="194387"/>
            <a:ext cx="11235612" cy="6473111"/>
          </a:xfrm>
        </p:spPr>
        <p:txBody>
          <a:bodyPr vertOverflow="overflow" horzOverflow="overflow" vert="horz" wrap="square" lIns="121898" tIns="60948" rIns="121898" bIns="60948" numCol="1" spcCol="0" rtlCol="0" fromWordArt="0" anchor="t" anchorCtr="0" forceAA="0" upright="0" compatLnSpc="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What Is an Object?</a:t>
            </a:r>
            <a:endParaRPr sz="2800" b="1" i="0" u="none" strike="noStrike" cap="none" spc="0">
              <a:solidFill>
                <a:srgbClr val="C00000"/>
              </a:solidFill>
              <a:latin typeface="Constantia"/>
              <a:cs typeface="Constantia"/>
            </a:endParaRPr>
          </a:p>
          <a:p>
            <a:pPr marL="0" indent="0">
              <a:buClr>
                <a:schemeClr val="accent1">
                  <a:lumMod val="75000"/>
                </a:schemeClr>
              </a:buClr>
              <a:buFont typeface="Arial"/>
              <a:buNone/>
              <a:defRPr/>
            </a:pPr>
            <a:r>
              <a:rPr lang="en-US" sz="2800" b="0" i="0" u="none" strike="noStrike" cap="none" spc="0">
                <a:solidFill>
                  <a:schemeClr val="tx1"/>
                </a:solidFill>
                <a:latin typeface="Constantia"/>
                <a:cs typeface="Constantia"/>
              </a:rPr>
              <a:t>An object is a software bundle of related state and behavior. Software objects are often used to model the real-world objects that you find in everyday life. This lesson explains how state and behavior are represented within an object, introduces the concept of data encapsulation, and explains the benefits of designing your software in this manner.</a:t>
            </a:r>
            <a:endParaRPr lang="en-US" sz="2800" b="0" i="0" u="none" strike="noStrike" cap="none" spc="0">
              <a:solidFill>
                <a:schemeClr val="tx1"/>
              </a:solidFill>
              <a:latin typeface="Constantia"/>
              <a:cs typeface="Constantia"/>
            </a:endParaRPr>
          </a:p>
          <a:p>
            <a:pPr>
              <a:defRPr/>
            </a:pP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What Is a Class?</a:t>
            </a:r>
            <a:endParaRPr lang="en-US" sz="2800" b="0" i="0" u="none" strike="noStrike" cap="none" spc="0">
              <a:solidFill>
                <a:schemeClr val="tx1"/>
              </a:solidFill>
              <a:latin typeface="Constantia"/>
              <a:cs typeface="Constantia"/>
            </a:endParaRPr>
          </a:p>
          <a:p>
            <a:pPr marL="0" indent="0">
              <a:buClr>
                <a:schemeClr val="accent1">
                  <a:lumMod val="75000"/>
                </a:schemeClr>
              </a:buClr>
              <a:buFont typeface="Arial"/>
              <a:buNone/>
              <a:defRPr/>
            </a:pPr>
            <a:r>
              <a:rPr lang="en-US" sz="2800" b="0" i="0" u="none" strike="noStrike" cap="none" spc="0">
                <a:solidFill>
                  <a:schemeClr val="tx1"/>
                </a:solidFill>
                <a:latin typeface="Constantia"/>
                <a:cs typeface="Constantia"/>
              </a:rPr>
              <a:t>A class is a blueprint or prototype from which objects are created. This section defines a class that models the state and behavior of a real-world object. It intentionally focuses on the basics, showing how even a simple class can cleanly model state and behavior.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4740788" name="Content Placeholder 2"/>
          <p:cNvSpPr>
            <a:spLocks noGrp="1"/>
          </p:cNvSpPr>
          <p:nvPr>
            <p:ph sz="half" idx="1"/>
          </p:nvPr>
        </p:nvSpPr>
        <p:spPr bwMode="auto">
          <a:xfrm flipH="0" flipV="0">
            <a:off x="507397" y="194387"/>
            <a:ext cx="11235612" cy="6473111"/>
          </a:xfrm>
        </p:spPr>
        <p:txBody>
          <a:bodyPr vertOverflow="overflow" horzOverflow="overflow" vert="horz" wrap="square" lIns="121898" tIns="60948" rIns="121898" bIns="60948" numCol="1" spcCol="0" rtlCol="0" fromWordArt="0" anchor="t" anchorCtr="0" forceAA="0" upright="0" compatLnSpc="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What Is Inheritance?</a:t>
            </a:r>
            <a:endParaRPr sz="2800" b="1" i="0" u="none" strike="noStrike" cap="none" spc="0">
              <a:solidFill>
                <a:srgbClr val="C00000"/>
              </a:solidFill>
              <a:latin typeface="Constantia"/>
              <a:cs typeface="Constantia"/>
            </a:endParaRPr>
          </a:p>
          <a:p>
            <a:pPr marL="0" indent="0">
              <a:buClr>
                <a:schemeClr val="accent1">
                  <a:lumMod val="75000"/>
                </a:schemeClr>
              </a:buClr>
              <a:buFont typeface="Arial"/>
              <a:buNone/>
              <a:defRPr/>
            </a:pPr>
            <a:r>
              <a:rPr lang="en-US" sz="2800" b="0" i="0" u="none" strike="noStrike" cap="none" spc="0">
                <a:solidFill>
                  <a:schemeClr val="tx1"/>
                </a:solidFill>
                <a:latin typeface="Constantia"/>
                <a:cs typeface="Constantia"/>
              </a:rPr>
              <a:t>Inheritance provides a powerful and natural mechanism for organizing and structuring your software. This section explains how classes inherit state and behavior from their superclasses, and explains how to derive one class from another using the simple syntax provided by the Java programming language.</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ea typeface="Constantia"/>
                <a:cs typeface="Constantia"/>
              </a:rPr>
              <a:t>What is Abstraction</a:t>
            </a:r>
            <a:endParaRPr lang="en-US" sz="2800" b="0" i="0" u="none" strike="noStrike" cap="none" spc="0">
              <a:solidFill>
                <a:schemeClr val="tx1"/>
              </a:solidFill>
              <a:latin typeface="Constantia"/>
              <a:cs typeface="Constantia"/>
            </a:endParaRPr>
          </a:p>
          <a:p>
            <a:pPr marL="0" indent="0">
              <a:buClr>
                <a:schemeClr val="accent1">
                  <a:lumMod val="75000"/>
                </a:schemeClr>
              </a:buClr>
              <a:buFont typeface="Arial"/>
              <a:buNone/>
              <a:defRPr/>
            </a:pPr>
            <a:r>
              <a:rPr lang="en-US" sz="2800" b="0" i="0" u="none" strike="noStrike" cap="none" spc="0">
                <a:solidFill>
                  <a:schemeClr val="tx1"/>
                </a:solidFill>
                <a:latin typeface="Constantia"/>
                <a:cs typeface="Constantia"/>
              </a:rPr>
              <a:t>Abstraction refers to the process of hiding implementation details of a class or method, and only exposing relevant information to the users of that class or method. This allows for a simpler and more organized design, and helps prevent users from making unintended changes to the internal workings of a class or method.</a:t>
            </a:r>
            <a:endParaRPr lang="en-US" sz="2800" b="0" i="0" u="none" strike="noStrike" cap="none" spc="0">
              <a:solidFill>
                <a:schemeClr val="tx1"/>
              </a:solidFill>
              <a:latin typeface="Constantia"/>
              <a:cs typeface="Constantia"/>
            </a:endParaRPr>
          </a:p>
          <a:p>
            <a:pPr marL="0" indent="0">
              <a:buClr>
                <a:schemeClr val="accent1">
                  <a:lumMod val="75000"/>
                </a:schemeClr>
              </a:buClr>
              <a:buFont typeface="Arial"/>
              <a:buNone/>
              <a:defRPr/>
            </a:pPr>
            <a:r>
              <a:rPr lang="en-US" sz="2800" b="0" i="0" u="none" strike="noStrike" cap="none" spc="0">
                <a:solidFill>
                  <a:schemeClr val="tx1"/>
                </a:solidFill>
                <a:latin typeface="Constantia"/>
                <a:cs typeface="Constantia"/>
              </a:rPr>
              <a:t>Abstraction can be achieved through two main mechanisms in Java: abstract classes and interfaces.</a:t>
            </a:r>
            <a:endParaRPr lang="en-US" sz="28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06187123" name="Content Placeholder 2"/>
          <p:cNvSpPr>
            <a:spLocks noGrp="1"/>
          </p:cNvSpPr>
          <p:nvPr>
            <p:ph sz="half" idx="1"/>
          </p:nvPr>
        </p:nvSpPr>
        <p:spPr bwMode="auto">
          <a:xfrm flipH="0" flipV="0">
            <a:off x="476606" y="388775"/>
            <a:ext cx="11235612" cy="6473111"/>
          </a:xfrm>
        </p:spPr>
        <p:txBody>
          <a:bodyPr vertOverflow="overflow" horzOverflow="overflow" vert="horz" wrap="square" lIns="121898" tIns="60948" rIns="121898" bIns="60948" numCol="1" spcCol="0" rtlCol="0" fromWordArt="0" anchor="t" anchorCtr="0" forceAA="0" upright="0" compatLnSpc="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marL="0" indent="0">
              <a:buClr>
                <a:schemeClr val="accent1">
                  <a:lumMod val="75000"/>
                </a:schemeClr>
              </a:buClr>
              <a:buFont typeface="Wingdings"/>
              <a:buNone/>
              <a:defRPr/>
            </a:pPr>
            <a:endParaRPr sz="2800" b="1" i="0" u="none" strike="noStrike" cap="none" spc="0">
              <a:solidFill>
                <a:srgbClr val="C00000"/>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What Is an Interface?</a:t>
            </a:r>
            <a:endParaRPr sz="2800" b="1" i="0" u="none" strike="noStrike" cap="none" spc="0">
              <a:solidFill>
                <a:srgbClr val="C00000"/>
              </a:solidFill>
              <a:latin typeface="Constantia"/>
              <a:cs typeface="Constantia"/>
            </a:endParaRPr>
          </a:p>
          <a:p>
            <a:pPr marL="0" indent="0">
              <a:buClr>
                <a:schemeClr val="accent1">
                  <a:lumMod val="75000"/>
                </a:schemeClr>
              </a:buClr>
              <a:buFont typeface="Arial"/>
              <a:buNone/>
              <a:defRPr/>
            </a:pPr>
            <a:r>
              <a:rPr lang="en-US" sz="2800" b="0" i="0" u="none" strike="noStrike" cap="none" spc="0">
                <a:solidFill>
                  <a:schemeClr val="tx1"/>
                </a:solidFill>
                <a:latin typeface="Constantia"/>
                <a:cs typeface="Constantia"/>
              </a:rPr>
              <a:t>An interface is a contract between a class and the outside world. When a class implements an interface, it promises to provide the behavior published by that interface. This section defines a simple interface and explains the necessary changes for any class that implements it.</a:t>
            </a:r>
            <a:endParaRPr/>
          </a:p>
          <a:p>
            <a:pPr marL="0" indent="0">
              <a:buClr>
                <a:schemeClr val="accent1">
                  <a:lumMod val="75000"/>
                </a:schemeClr>
              </a:buClr>
              <a:buFont typeface="Arial"/>
              <a:buNone/>
              <a:defRPr/>
            </a:pPr>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What Is a Package?</a:t>
            </a:r>
            <a:endParaRPr lang="en-US" sz="2800" b="0" i="0" u="none" strike="noStrike" cap="none" spc="0">
              <a:solidFill>
                <a:schemeClr val="tx1"/>
              </a:solidFill>
              <a:latin typeface="Constantia"/>
              <a:cs typeface="Constantia"/>
            </a:endParaRPr>
          </a:p>
          <a:p>
            <a:pPr marL="0" indent="0">
              <a:buClr>
                <a:schemeClr val="accent1">
                  <a:lumMod val="75000"/>
                </a:schemeClr>
              </a:buClr>
              <a:buFont typeface="Arial"/>
              <a:buNone/>
              <a:defRPr/>
            </a:pPr>
            <a:r>
              <a:rPr lang="en-US" sz="2800" b="0" i="0" u="none" strike="noStrike" cap="none" spc="0">
                <a:solidFill>
                  <a:schemeClr val="tx1"/>
                </a:solidFill>
                <a:latin typeface="Constantia"/>
                <a:cs typeface="Constantia"/>
              </a:rPr>
              <a:t>A package is a namespace for organizing classes and interfaces in a logical manner. Placing your code into packages makes large software projects easier to manage. This section explains why this is useful, and introduces you to the Application Programming Interface (API) provided by the Java platform.</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34428604" name="Content Placeholder 2"/>
          <p:cNvSpPr>
            <a:spLocks noGrp="1"/>
          </p:cNvSpPr>
          <p:nvPr>
            <p:ph sz="half" idx="1"/>
          </p:nvPr>
        </p:nvSpPr>
        <p:spPr bwMode="auto">
          <a:xfrm flipH="0" flipV="0">
            <a:off x="507397" y="194387"/>
            <a:ext cx="11235612" cy="6473111"/>
          </a:xfrm>
        </p:spPr>
        <p:txBody>
          <a:bodyPr vertOverflow="overflow" horzOverflow="overflow" vert="horz" wrap="square" lIns="121898" tIns="60948" rIns="121898" bIns="60948" numCol="1" spcCol="0" rtlCol="0" fromWordArt="0" anchor="t" anchorCtr="0" forceAA="0" upright="0" compatLnSpc="0">
            <a:normAutofit fontScale="95000" lnSpcReduction="1000"/>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buClr>
                <a:schemeClr val="accent1">
                  <a:lumMod val="75000"/>
                </a:schemeClr>
              </a:buClr>
              <a:buFont typeface="Wingdings"/>
              <a:buChar char="Ø"/>
              <a:defRPr/>
            </a:pPr>
            <a:r>
              <a:rPr lang="en-US" sz="2800" b="1" i="0" u="none" strike="noStrike" cap="none" spc="0">
                <a:solidFill>
                  <a:srgbClr val="C00000"/>
                </a:solidFill>
                <a:latin typeface="Constantia"/>
                <a:ea typeface="Constantia"/>
                <a:cs typeface="Constantia"/>
              </a:rPr>
              <a:t>What is </a:t>
            </a:r>
            <a:r>
              <a:rPr lang="en-US" sz="2800" b="1" i="0" u="none" strike="noStrike" cap="none" spc="0">
                <a:solidFill>
                  <a:srgbClr val="C00000"/>
                </a:solidFill>
                <a:latin typeface="Constantia"/>
                <a:ea typeface="Constantia"/>
                <a:cs typeface="Constantia"/>
              </a:rPr>
              <a:t>Polymorphism</a:t>
            </a:r>
            <a:r>
              <a:rPr lang="en-US" sz="2800" b="0" i="0" u="none" strike="noStrike" cap="none" spc="0">
                <a:solidFill>
                  <a:schemeClr val="tx1"/>
                </a:solidFill>
                <a:latin typeface="Constantia"/>
                <a:ea typeface="Constantia"/>
                <a:cs typeface="Constantia"/>
              </a:rPr>
              <a:t> </a:t>
            </a:r>
            <a:r>
              <a:rPr lang="en-US" sz="2800" b="1" i="0" u="none" strike="noStrike" cap="none" spc="0">
                <a:solidFill>
                  <a:srgbClr val="C00000"/>
                </a:solidFill>
                <a:latin typeface="Constantia"/>
                <a:ea typeface="Constantia"/>
                <a:cs typeface="Constantia"/>
              </a:rPr>
              <a:t>?</a:t>
            </a:r>
            <a:endParaRPr lang="en-US" sz="2800" b="0" i="0" u="none" strike="noStrike" cap="none" spc="0">
              <a:solidFill>
                <a:schemeClr val="tx1"/>
              </a:solidFill>
              <a:latin typeface="Constantia"/>
              <a:cs typeface="Constantia"/>
            </a:endParaRPr>
          </a:p>
          <a:p>
            <a:pPr>
              <a:defRPr/>
            </a:pPr>
            <a:r>
              <a:rPr lang="en-US" sz="2800" b="0" i="0" u="none" strike="noStrike" cap="none" spc="0">
                <a:solidFill>
                  <a:schemeClr val="tx1"/>
                </a:solidFill>
                <a:latin typeface="Constantia"/>
                <a:cs typeface="Constantia"/>
              </a:rPr>
              <a:t>Polymorphism refers to the ability of an object to take on many forms or types. Polymorphism allows objects of different classes to be treated as if they are of the same class, as long as they implement the same methods.</a:t>
            </a:r>
            <a:endParaRPr lang="en-US" sz="2800" b="0" i="0" u="none" strike="noStrike" cap="none" spc="0">
              <a:solidFill>
                <a:schemeClr val="tx1"/>
              </a:solidFill>
              <a:latin typeface="Constantia"/>
              <a:cs typeface="Constantia"/>
            </a:endParaRPr>
          </a:p>
          <a:p>
            <a:pPr>
              <a:defRPr/>
            </a:pPr>
            <a:r>
              <a:rPr lang="en-US" sz="2800" b="0" i="0" u="none" strike="noStrike" cap="none" spc="0">
                <a:solidFill>
                  <a:schemeClr val="tx1"/>
                </a:solidFill>
                <a:latin typeface="Constantia"/>
                <a:cs typeface="Constantia"/>
              </a:rPr>
              <a:t>There are two main types of polymorphism in Java:</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Compile-time polymorphism: </a:t>
            </a:r>
            <a:r>
              <a:rPr lang="en-US" sz="2800" b="0" i="0" u="none" strike="noStrike" cap="none" spc="0">
                <a:solidFill>
                  <a:schemeClr val="tx1"/>
                </a:solidFill>
                <a:latin typeface="Constantia"/>
                <a:cs typeface="Constantia"/>
              </a:rPr>
              <a:t>Also known as method overloading, this type of polymorphism occurs when a class has multiple methods with the same name but different parameters. The compiler determines which method to call based on the number and types of arguments passed to it.</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Runtime polymorphism:</a:t>
            </a:r>
            <a:r>
              <a:rPr lang="en-US" sz="2800" b="0" i="0" u="none" strike="noStrike" cap="none" spc="0">
                <a:solidFill>
                  <a:schemeClr val="tx1"/>
                </a:solidFill>
                <a:latin typeface="Constantia"/>
                <a:cs typeface="Constantia"/>
              </a:rPr>
              <a:t> Also known as method overriding, this type of polymorphism occurs when a subclass overrides a method of its superclass with its own implementation. The overridden method must have the same name, return type, and parameter list as the original method.</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34290"/>
            <a:ext cx="12115800" cy="651510"/>
          </a:xfrm>
          <a:prstGeom prst="rect">
            <a:avLst/>
          </a:prstGeom>
        </p:spPr>
        <p:txBody>
          <a:bodyPr vert="horz" lIns="121898" tIns="60949" rIns="121898" bIns="60949" rtlCol="0" anchor="b">
            <a:noAutofit/>
          </a:bodyPr>
          <a:lstStyle/>
          <a:p>
            <a:pPr>
              <a:defRPr/>
            </a:pPr>
            <a:r>
              <a:rPr lang="en-US" sz="4000" b="1"/>
              <a:t>Example of object and class</a:t>
            </a:r>
            <a:endParaRPr/>
          </a:p>
        </p:txBody>
      </p:sp>
      <p:sp>
        <p:nvSpPr>
          <p:cNvPr id="3" name="TextBox 2"/>
          <p:cNvSpPr txBox="1"/>
          <p:nvPr/>
        </p:nvSpPr>
        <p:spPr bwMode="auto">
          <a:xfrm>
            <a:off x="74612" y="990600"/>
            <a:ext cx="5943600" cy="5755422"/>
          </a:xfrm>
          <a:prstGeom prst="rect">
            <a:avLst/>
          </a:prstGeom>
          <a:noFill/>
        </p:spPr>
        <p:txBody>
          <a:bodyPr wrap="square">
            <a:spAutoFit/>
          </a:bodyPr>
          <a:lstStyle/>
          <a:p>
            <a:pPr algn="just">
              <a:defRPr/>
            </a:pPr>
            <a:r>
              <a:rPr lang="en-GB" sz="2000" b="1"/>
              <a:t>Object and Class Example: main within the class</a:t>
            </a:r>
            <a:endParaRPr/>
          </a:p>
          <a:p>
            <a:pPr algn="just">
              <a:defRPr/>
            </a:pPr>
            <a:endParaRPr lang="en-GB" b="1"/>
          </a:p>
          <a:p>
            <a:pPr algn="just">
              <a:defRPr/>
            </a:pPr>
            <a:r>
              <a:rPr lang="en-GB" sz="2000" b="0" i="0"/>
              <a:t>//Defining a Student class.  </a:t>
            </a:r>
            <a:endParaRPr/>
          </a:p>
          <a:p>
            <a:pPr algn="just">
              <a:defRPr/>
            </a:pPr>
            <a:r>
              <a:rPr lang="en-GB" sz="2000" b="1" i="0"/>
              <a:t>class</a:t>
            </a:r>
            <a:r>
              <a:rPr lang="en-GB" sz="2000" b="0" i="0"/>
              <a:t> Student{  </a:t>
            </a:r>
            <a:endParaRPr/>
          </a:p>
          <a:p>
            <a:pPr algn="just">
              <a:defRPr/>
            </a:pPr>
            <a:r>
              <a:rPr lang="en-GB" sz="2000" b="0" i="0"/>
              <a:t> //defining fields  </a:t>
            </a:r>
            <a:endParaRPr/>
          </a:p>
          <a:p>
            <a:pPr algn="just">
              <a:defRPr/>
            </a:pPr>
            <a:r>
              <a:rPr lang="en-GB" sz="2000" b="0" i="0"/>
              <a:t> </a:t>
            </a:r>
            <a:r>
              <a:rPr lang="en-GB" sz="2000" b="1" i="0"/>
              <a:t>int</a:t>
            </a:r>
            <a:r>
              <a:rPr lang="en-GB" sz="2000" b="0" i="0"/>
              <a:t> id;//field or data member or instance variable  </a:t>
            </a:r>
            <a:endParaRPr/>
          </a:p>
          <a:p>
            <a:pPr algn="just">
              <a:defRPr/>
            </a:pPr>
            <a:r>
              <a:rPr lang="en-GB" sz="2000" b="0" i="0"/>
              <a:t> String name;  </a:t>
            </a:r>
            <a:endParaRPr/>
          </a:p>
          <a:p>
            <a:pPr algn="just">
              <a:defRPr/>
            </a:pPr>
            <a:r>
              <a:rPr lang="en-GB" sz="2000" b="0" i="0"/>
              <a:t> //creating main method inside the Student class  </a:t>
            </a:r>
            <a:endParaRPr/>
          </a:p>
          <a:p>
            <a:pPr algn="just">
              <a:defRPr/>
            </a:pPr>
            <a:r>
              <a:rPr lang="en-GB" sz="2000" b="0" i="0"/>
              <a:t> </a:t>
            </a:r>
            <a:r>
              <a:rPr lang="en-GB" sz="2000" b="1" i="0"/>
              <a:t>public</a:t>
            </a:r>
            <a:r>
              <a:rPr lang="en-GB" sz="2000" b="0" i="0"/>
              <a:t> </a:t>
            </a:r>
            <a:r>
              <a:rPr lang="en-GB" sz="2000" b="1" i="0"/>
              <a:t>static</a:t>
            </a:r>
            <a:r>
              <a:rPr lang="en-GB" sz="2000" b="0" i="0"/>
              <a:t> </a:t>
            </a:r>
            <a:r>
              <a:rPr lang="en-GB" sz="2000" b="1" i="0"/>
              <a:t>void</a:t>
            </a:r>
            <a:r>
              <a:rPr lang="en-GB" sz="2000" b="0" i="0"/>
              <a:t> main(String </a:t>
            </a:r>
            <a:r>
              <a:rPr lang="en-GB" sz="2000" b="0" i="0"/>
              <a:t>args</a:t>
            </a:r>
            <a:r>
              <a:rPr lang="en-GB" sz="2000" b="0" i="0"/>
              <a:t>[]){  </a:t>
            </a:r>
            <a:endParaRPr/>
          </a:p>
          <a:p>
            <a:pPr algn="just">
              <a:defRPr/>
            </a:pPr>
            <a:r>
              <a:rPr lang="en-GB" sz="2000" b="0" i="0"/>
              <a:t>  //Creating an object or instance  </a:t>
            </a:r>
            <a:endParaRPr/>
          </a:p>
          <a:p>
            <a:pPr algn="just">
              <a:defRPr/>
            </a:pPr>
            <a:r>
              <a:rPr lang="en-GB" sz="2000" b="0" i="0"/>
              <a:t>  Student s1=</a:t>
            </a:r>
            <a:r>
              <a:rPr lang="en-GB" sz="2000" b="1" i="0"/>
              <a:t>new</a:t>
            </a:r>
            <a:r>
              <a:rPr lang="en-GB" sz="2000" b="0" i="0"/>
              <a:t> Student();//creating an object of   Student  </a:t>
            </a:r>
            <a:endParaRPr/>
          </a:p>
          <a:p>
            <a:pPr algn="just">
              <a:defRPr/>
            </a:pPr>
            <a:r>
              <a:rPr lang="en-GB" sz="2000" b="0" i="0"/>
              <a:t>  </a:t>
            </a:r>
            <a:r>
              <a:rPr lang="en-GB" sz="2000" b="0" i="0"/>
              <a:t>System.out.println</a:t>
            </a:r>
            <a:r>
              <a:rPr lang="en-GB" sz="2000" b="0" i="0"/>
              <a:t>(s1.id);//accessing member through reference variable  </a:t>
            </a:r>
            <a:endParaRPr/>
          </a:p>
          <a:p>
            <a:pPr algn="just">
              <a:defRPr/>
            </a:pPr>
            <a:r>
              <a:rPr lang="en-GB" sz="2000" b="0" i="0"/>
              <a:t>  </a:t>
            </a:r>
            <a:r>
              <a:rPr lang="en-GB" sz="2000" b="0" i="0"/>
              <a:t>System.out.println</a:t>
            </a:r>
            <a:r>
              <a:rPr lang="en-GB" sz="2000" b="0" i="0"/>
              <a:t>(s1.name);  </a:t>
            </a:r>
            <a:endParaRPr/>
          </a:p>
          <a:p>
            <a:pPr algn="just">
              <a:defRPr/>
            </a:pPr>
            <a:r>
              <a:rPr lang="en-GB" sz="2000" b="0" i="0"/>
              <a:t> }  </a:t>
            </a:r>
            <a:endParaRPr/>
          </a:p>
          <a:p>
            <a:pPr algn="just">
              <a:defRPr/>
            </a:pPr>
            <a:r>
              <a:rPr lang="en-GB" sz="2000" b="0" i="0"/>
              <a:t>}  </a:t>
            </a:r>
            <a:endParaRPr/>
          </a:p>
          <a:p>
            <a:pPr algn="just">
              <a:defRPr/>
            </a:pPr>
            <a:endParaRPr lang="en-GB" b="0"/>
          </a:p>
        </p:txBody>
      </p:sp>
      <p:sp>
        <p:nvSpPr>
          <p:cNvPr id="2" name="TextBox 1"/>
          <p:cNvSpPr txBox="1"/>
          <p:nvPr/>
        </p:nvSpPr>
        <p:spPr bwMode="auto">
          <a:xfrm>
            <a:off x="6170612" y="685800"/>
            <a:ext cx="5791200" cy="6617196"/>
          </a:xfrm>
          <a:prstGeom prst="rect">
            <a:avLst/>
          </a:prstGeom>
          <a:noFill/>
        </p:spPr>
        <p:txBody>
          <a:bodyPr wrap="square">
            <a:spAutoFit/>
          </a:bodyPr>
          <a:lstStyle/>
          <a:p>
            <a:pPr algn="just">
              <a:defRPr/>
            </a:pPr>
            <a:r>
              <a:rPr lang="en-GB" sz="2000" b="1"/>
              <a:t>Object and Class Example: main outside the class</a:t>
            </a:r>
            <a:endParaRPr/>
          </a:p>
          <a:p>
            <a:pPr algn="just">
              <a:defRPr/>
            </a:pPr>
            <a:endParaRPr lang="en-GB" sz="2000" b="1"/>
          </a:p>
          <a:p>
            <a:pPr algn="just">
              <a:defRPr/>
            </a:pPr>
            <a:r>
              <a:rPr lang="en-IN" sz="2000" b="0" i="0"/>
              <a:t>//Java Program to demonstrate having the main method in   </a:t>
            </a:r>
            <a:endParaRPr/>
          </a:p>
          <a:p>
            <a:pPr algn="just">
              <a:defRPr/>
            </a:pPr>
            <a:r>
              <a:rPr lang="en-IN" sz="2000" b="0" i="0"/>
              <a:t>//another class  </a:t>
            </a:r>
            <a:endParaRPr/>
          </a:p>
          <a:p>
            <a:pPr algn="just">
              <a:defRPr/>
            </a:pPr>
            <a:r>
              <a:rPr lang="en-IN" sz="2000" b="0" i="0"/>
              <a:t>//Creating Student class.  </a:t>
            </a:r>
            <a:endParaRPr/>
          </a:p>
          <a:p>
            <a:pPr algn="just">
              <a:defRPr/>
            </a:pPr>
            <a:r>
              <a:rPr lang="en-IN" sz="2000" b="1" i="0"/>
              <a:t>class</a:t>
            </a:r>
            <a:r>
              <a:rPr lang="en-IN" sz="2000" b="0" i="0"/>
              <a:t> Student{  </a:t>
            </a:r>
            <a:endParaRPr/>
          </a:p>
          <a:p>
            <a:pPr algn="just">
              <a:defRPr/>
            </a:pPr>
            <a:r>
              <a:rPr lang="en-IN" sz="2000" b="0" i="0"/>
              <a:t> </a:t>
            </a:r>
            <a:r>
              <a:rPr lang="en-IN" sz="2000" b="1" i="0"/>
              <a:t>int</a:t>
            </a:r>
            <a:r>
              <a:rPr lang="en-IN" sz="2000" b="0" i="0"/>
              <a:t> id;  </a:t>
            </a:r>
            <a:endParaRPr/>
          </a:p>
          <a:p>
            <a:pPr algn="just">
              <a:defRPr/>
            </a:pPr>
            <a:r>
              <a:rPr lang="en-IN" sz="2000" b="0" i="0"/>
              <a:t> String name;  </a:t>
            </a:r>
            <a:endParaRPr/>
          </a:p>
          <a:p>
            <a:pPr algn="just">
              <a:defRPr/>
            </a:pPr>
            <a:r>
              <a:rPr lang="en-IN" sz="2000" b="0" i="0"/>
              <a:t>}  </a:t>
            </a:r>
            <a:endParaRPr/>
          </a:p>
          <a:p>
            <a:pPr algn="just">
              <a:defRPr/>
            </a:pPr>
            <a:r>
              <a:rPr lang="en-IN" sz="2000" b="0" i="0"/>
              <a:t>//Creating another class TestStudent1 which contains the main method  </a:t>
            </a:r>
            <a:endParaRPr/>
          </a:p>
          <a:p>
            <a:pPr algn="just">
              <a:defRPr/>
            </a:pPr>
            <a:r>
              <a:rPr lang="en-IN" sz="2000" b="1" i="0"/>
              <a:t>class</a:t>
            </a:r>
            <a:r>
              <a:rPr lang="en-IN" sz="2000" b="0" i="0"/>
              <a:t> TestStudent1{  </a:t>
            </a:r>
            <a:endParaRPr/>
          </a:p>
          <a:p>
            <a:pPr algn="just">
              <a:defRPr/>
            </a:pPr>
            <a:r>
              <a:rPr lang="en-IN" sz="2000" b="0" i="0"/>
              <a:t> </a:t>
            </a:r>
            <a:r>
              <a:rPr lang="en-IN" sz="2000" b="1" i="0"/>
              <a:t>public</a:t>
            </a:r>
            <a:r>
              <a:rPr lang="en-IN" sz="2000" b="0" i="0"/>
              <a:t> </a:t>
            </a:r>
            <a:r>
              <a:rPr lang="en-IN" sz="2000" b="1" i="0"/>
              <a:t>static</a:t>
            </a:r>
            <a:r>
              <a:rPr lang="en-IN" sz="2000" b="0" i="0"/>
              <a:t> </a:t>
            </a:r>
            <a:r>
              <a:rPr lang="en-IN" sz="2000" b="1" i="0"/>
              <a:t>void</a:t>
            </a:r>
            <a:r>
              <a:rPr lang="en-IN" sz="2000" b="0" i="0"/>
              <a:t> main(String </a:t>
            </a:r>
            <a:r>
              <a:rPr lang="en-IN" sz="2000" b="0" i="0"/>
              <a:t>args</a:t>
            </a:r>
            <a:r>
              <a:rPr lang="en-IN" sz="2000" b="0" i="0"/>
              <a:t>[]){  </a:t>
            </a:r>
            <a:endParaRPr/>
          </a:p>
          <a:p>
            <a:pPr algn="just">
              <a:defRPr/>
            </a:pPr>
            <a:r>
              <a:rPr lang="en-IN" sz="2000" b="0" i="0"/>
              <a:t>  Student s1=</a:t>
            </a:r>
            <a:r>
              <a:rPr lang="en-IN" sz="2000" b="1" i="0"/>
              <a:t>new</a:t>
            </a:r>
            <a:r>
              <a:rPr lang="en-IN" sz="2000" b="0" i="0"/>
              <a:t> Student();  </a:t>
            </a:r>
            <a:endParaRPr/>
          </a:p>
          <a:p>
            <a:pPr algn="just">
              <a:defRPr/>
            </a:pPr>
            <a:r>
              <a:rPr lang="en-IN" sz="2000" b="0" i="0"/>
              <a:t>  </a:t>
            </a:r>
            <a:r>
              <a:rPr lang="en-IN" sz="2000" b="0" i="0"/>
              <a:t>System.out.println</a:t>
            </a:r>
            <a:r>
              <a:rPr lang="en-IN" sz="2000" b="0" i="0"/>
              <a:t>(s1.id);  </a:t>
            </a:r>
            <a:endParaRPr/>
          </a:p>
          <a:p>
            <a:pPr algn="just">
              <a:defRPr/>
            </a:pPr>
            <a:r>
              <a:rPr lang="en-IN" sz="2000" b="0" i="0"/>
              <a:t>  </a:t>
            </a:r>
            <a:r>
              <a:rPr lang="en-IN" sz="2000" b="0" i="0"/>
              <a:t>System.out.println</a:t>
            </a:r>
            <a:r>
              <a:rPr lang="en-IN" sz="2000" b="0" i="0"/>
              <a:t>(s1.name);  </a:t>
            </a:r>
            <a:endParaRPr/>
          </a:p>
          <a:p>
            <a:pPr algn="just">
              <a:defRPr/>
            </a:pPr>
            <a:r>
              <a:rPr lang="en-IN" sz="2000" b="0" i="0"/>
              <a:t> }  </a:t>
            </a:r>
            <a:endParaRPr/>
          </a:p>
          <a:p>
            <a:pPr algn="just">
              <a:defRPr/>
            </a:pPr>
            <a:r>
              <a:rPr lang="en-IN" sz="2000" b="0" i="0"/>
              <a:t>}</a:t>
            </a:r>
            <a:endParaRPr/>
          </a:p>
          <a:p>
            <a:pPr algn="just">
              <a:defRPr/>
            </a:pPr>
            <a:endParaRPr lang="en-GB" b="0"/>
          </a:p>
        </p:txBody>
      </p:sp>
      <p:cxnSp>
        <p:nvCxnSpPr>
          <p:cNvPr id="8" name="Straight Connector 7"/>
          <p:cNvCxnSpPr>
            <a:cxnSpLocks/>
          </p:cNvCxnSpPr>
          <p:nvPr/>
        </p:nvCxnSpPr>
        <p:spPr bwMode="auto">
          <a:xfrm>
            <a:off x="6018212" y="990600"/>
            <a:ext cx="0" cy="5755422"/>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15385889" name="Content Placeholder 2"/>
          <p:cNvSpPr>
            <a:spLocks noGrp="1"/>
          </p:cNvSpPr>
          <p:nvPr>
            <p:ph sz="half" idx="1"/>
          </p:nvPr>
        </p:nvSpPr>
        <p:spPr bwMode="auto">
          <a:xfrm flipH="0" flipV="0">
            <a:off x="351887" y="1341275"/>
            <a:ext cx="11488316" cy="5267908"/>
          </a:xfrm>
        </p:spPr>
        <p:txBody>
          <a:bodyPr vertOverflow="overflow" horzOverflow="overflow" vert="horz" wrap="square" lIns="121897" tIns="60948" rIns="121897" bIns="60948" numCol="1" spcCol="0" rtlCol="0" fromWordArt="0" anchor="t" anchorCtr="0" forceAA="0" upright="0" compatLnSpc="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Concrete classes:</a:t>
            </a:r>
            <a:r>
              <a:rPr lang="en-US" sz="2800" b="0" i="0" u="none" strike="noStrike" cap="none" spc="0">
                <a:solidFill>
                  <a:schemeClr val="tx1"/>
                </a:solidFill>
                <a:latin typeface="Constantia"/>
                <a:cs typeface="Constantia"/>
              </a:rPr>
              <a:t> These are standard classes that can be instantiated to create objects. They may have instance variables, methods, and constructors, and can be extended by other classes.</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Abstract classes:</a:t>
            </a:r>
            <a:r>
              <a:rPr lang="en-US" sz="2800" b="0" i="0" u="none" strike="noStrike" cap="none" spc="0">
                <a:solidFill>
                  <a:schemeClr val="tx1"/>
                </a:solidFill>
                <a:latin typeface="Constantia"/>
                <a:cs typeface="Constantia"/>
              </a:rPr>
              <a:t> These are classes that cannot be instantiated directly, but are intended to be extended by other classes. They often contain abstract methods, which must be implemented by any subclass.</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Final classes:</a:t>
            </a:r>
            <a:r>
              <a:rPr lang="en-US" sz="2800" b="0" i="0" u="none" strike="noStrike" cap="none" spc="0">
                <a:solidFill>
                  <a:schemeClr val="tx1"/>
                </a:solidFill>
                <a:latin typeface="Constantia"/>
                <a:cs typeface="Constantia"/>
              </a:rPr>
              <a:t> These are classes that cannot be extended by other classes. They are often used to ensure that a class's implementation cannot be modified or overridden.</a:t>
            </a:r>
            <a:endParaRPr lang="en-US" sz="2800" b="0" i="0" u="none" strike="noStrike" cap="none" spc="0">
              <a:solidFill>
                <a:schemeClr val="tx1"/>
              </a:solidFill>
              <a:latin typeface="Constantia"/>
              <a:cs typeface="Constantia"/>
            </a:endParaRPr>
          </a:p>
          <a:p>
            <a:pPr>
              <a:defRPr/>
            </a:pPr>
            <a:endParaRPr lang="en-US" sz="2800" b="0" i="0" u="none" strike="noStrike" cap="none" spc="0">
              <a:solidFill>
                <a:schemeClr val="tx1"/>
              </a:solidFill>
              <a:latin typeface="Constantia"/>
              <a:cs typeface="Constantia"/>
            </a:endParaRPr>
          </a:p>
        </p:txBody>
      </p:sp>
      <p:sp>
        <p:nvSpPr>
          <p:cNvPr id="513774507" name="Rectangle 3"/>
          <p:cNvSpPr/>
          <p:nvPr/>
        </p:nvSpPr>
        <p:spPr bwMode="auto">
          <a:xfrm>
            <a:off x="0" y="34290"/>
            <a:ext cx="12115800" cy="651510"/>
          </a:xfrm>
          <a:prstGeom prst="rect">
            <a:avLst/>
          </a:prstGeom>
        </p:spPr>
        <p:txBody>
          <a:bodyPr vert="horz" lIns="121897" tIns="60948" rIns="121897" bIns="60948" rtlCol="0" anchor="b">
            <a:noAutofit/>
          </a:bodyPr>
          <a:lstStyle/>
          <a:p>
            <a:pPr>
              <a:defRPr/>
            </a:pPr>
            <a:r>
              <a:rPr lang="en-US" sz="4000" b="1"/>
              <a:t>Types of Classes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Arial"/>
        <a:cs typeface="Arial"/>
      </a:majorFont>
      <a:minorFont>
        <a:latin typeface="Constantia"/>
        <a:ea typeface="Arial"/>
        <a:cs typeface="Arial"/>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satMod val="150000"/>
              <a:alpha val="5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50000"/>
                <a:satMod val="180000"/>
              </a:schemeClr>
            </a:gs>
            <a:gs pos="100000">
              <a:schemeClr val="phClr">
                <a:shade val="45000"/>
                <a:satMod val="120000"/>
              </a:schemeClr>
            </a:gs>
          </a:gsLst>
          <a:path path="circle"/>
        </a:gradFill>
        <a:gradFill>
          <a:gsLst>
            <a:gs pos="0">
              <a:schemeClr val="phClr">
                <a:tint val="50000"/>
                <a:satMod val="180000"/>
              </a:schemeClr>
            </a:gs>
            <a:gs pos="100000">
              <a:schemeClr val="phClr">
                <a:shade val="45000"/>
                <a:satMod val="12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0</Words>
  <Application>ONLYOFFICE/7.3.3.50</Application>
  <DocSecurity>0</DocSecurity>
  <PresentationFormat>Custom</PresentationFormat>
  <Paragraphs>0</Paragraphs>
  <Slides>20</Slides>
  <Notes>20</Notes>
  <HiddenSlides>0</HiddenSlides>
  <MMClips>2</MMClips>
  <ScaleCrop>0</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subject/>
  <dc:creator>Windows User</dc:creator>
  <cp:keywords/>
  <dc:description/>
  <dc:identifier/>
  <dc:language/>
  <cp:lastModifiedBy/>
  <cp:revision>341</cp:revision>
  <dcterms:created xsi:type="dcterms:W3CDTF">2021-12-19T05:09:16Z</dcterms:created>
  <dcterms:modified xsi:type="dcterms:W3CDTF">2023-04-17T15:54:38Z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