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56" r:id="rId5"/>
    <p:sldId id="275" r:id="rId6"/>
    <p:sldId id="295" r:id="rId7"/>
    <p:sldId id="307" r:id="rId8"/>
    <p:sldId id="308" r:id="rId9"/>
    <p:sldId id="306" r:id="rId10"/>
    <p:sldId id="309" r:id="rId11"/>
    <p:sldId id="310" r:id="rId12"/>
    <p:sldId id="311" r:id="rId13"/>
    <p:sldId id="312" r:id="rId14"/>
    <p:sldId id="313" r:id="rId15"/>
    <p:sldId id="314" r:id="rId16"/>
    <p:sldId id="259" r:id="rId1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492" autoAdjust="0"/>
  </p:normalViewPr>
  <p:slideViewPr>
    <p:cSldViewPr>
      <p:cViewPr varScale="1">
        <p:scale>
          <a:sx n="65" d="100"/>
          <a:sy n="65" d="100"/>
        </p:scale>
        <p:origin x="1080"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2/16/2023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2/16/2023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2/16/2023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2/16/2023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2/16/2023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2/16/2023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2/16/2023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2/16/2023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2/16/2023</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2/16/2023</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2/16/2023</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2/16/2023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2/16/2023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2/16/2023</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34" y="152400"/>
            <a:ext cx="10427677" cy="838200"/>
          </a:xfrm>
        </p:spPr>
        <p:txBody>
          <a:bodyPr/>
          <a:lstStyle/>
          <a:p>
            <a:r>
              <a:rPr lang="en-IN" b="1" dirty="0"/>
              <a:t>JAVA</a:t>
            </a:r>
          </a:p>
        </p:txBody>
      </p:sp>
      <p:graphicFrame>
        <p:nvGraphicFramePr>
          <p:cNvPr id="4" name="Table 3"/>
          <p:cNvGraphicFramePr>
            <a:graphicFrameLocks noGrp="1"/>
          </p:cNvGraphicFramePr>
          <p:nvPr>
            <p:extLst>
              <p:ext uri="{D42A27DB-BD31-4B8C-83A1-F6EECF244321}">
                <p14:modId xmlns:p14="http://schemas.microsoft.com/office/powerpoint/2010/main" val="1284501573"/>
              </p:ext>
            </p:extLst>
          </p:nvPr>
        </p:nvGraphicFramePr>
        <p:xfrm>
          <a:off x="455612" y="2514600"/>
          <a:ext cx="11041040" cy="2746436"/>
        </p:xfrm>
        <a:graphic>
          <a:graphicData uri="http://schemas.openxmlformats.org/drawingml/2006/table">
            <a:tbl>
              <a:tblPr firstRow="1" bandRow="1">
                <a:tableStyleId>{EB9631B5-78F2-41C9-869B-9F39066F8104}</a:tableStyleId>
              </a:tblPr>
              <a:tblGrid>
                <a:gridCol w="5520520">
                  <a:extLst>
                    <a:ext uri="{9D8B030D-6E8A-4147-A177-3AD203B41FA5}">
                      <a16:colId xmlns:a16="http://schemas.microsoft.com/office/drawing/2014/main" val="20000"/>
                    </a:ext>
                  </a:extLst>
                </a:gridCol>
                <a:gridCol w="5520520">
                  <a:extLst>
                    <a:ext uri="{9D8B030D-6E8A-4147-A177-3AD203B41FA5}">
                      <a16:colId xmlns:a16="http://schemas.microsoft.com/office/drawing/2014/main" val="3486249953"/>
                    </a:ext>
                  </a:extLst>
                </a:gridCol>
              </a:tblGrid>
              <a:tr h="419909">
                <a:tc gridSpan="2">
                  <a:txBody>
                    <a:bodyPr/>
                    <a:lstStyle/>
                    <a:p>
                      <a:pPr algn="ctr"/>
                      <a:r>
                        <a:rPr lang="en-US" sz="2400" dirty="0">
                          <a:solidFill>
                            <a:schemeClr val="tx1"/>
                          </a:solidFill>
                          <a:latin typeface="Verdana" panose="020B0604030504040204" pitchFamily="34" charset="0"/>
                          <a:ea typeface="Verdana" panose="020B0604030504040204" pitchFamily="34" charset="0"/>
                        </a:rPr>
                        <a:t>Java</a:t>
                      </a:r>
                    </a:p>
                  </a:txBody>
                  <a:tcPr anchor="ctr"/>
                </a:tc>
                <a:tc hMerge="1">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Expressions</a:t>
                      </a:r>
                    </a:p>
                  </a:txBody>
                  <a:tcPr anchor="ctr"/>
                </a:tc>
                <a:extLst>
                  <a:ext uri="{0D108BD9-81ED-4DB2-BD59-A6C34878D82A}">
                    <a16:rowId xmlns:a16="http://schemas.microsoft.com/office/drawing/2014/main" val="10000"/>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What is Polymorphism?</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Method overloading </a:t>
                      </a:r>
                    </a:p>
                  </a:txBody>
                  <a:tcPr anchor="ctr"/>
                </a:tc>
                <a:extLst>
                  <a:ext uri="{0D108BD9-81ED-4DB2-BD59-A6C34878D82A}">
                    <a16:rowId xmlns:a16="http://schemas.microsoft.com/office/drawing/2014/main" val="2256441258"/>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Method Overriding</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Adv. &amp; Dis. Adv. Of Polymorphism</a:t>
                      </a:r>
                    </a:p>
                  </a:txBody>
                  <a:tcPr anchor="ctr"/>
                </a:tc>
                <a:extLst>
                  <a:ext uri="{0D108BD9-81ED-4DB2-BD59-A6C34878D82A}">
                    <a16:rowId xmlns:a16="http://schemas.microsoft.com/office/drawing/2014/main" val="698355713"/>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super keyword</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final keyword</a:t>
                      </a:r>
                    </a:p>
                  </a:txBody>
                  <a:tcPr anchor="ctr"/>
                </a:tc>
                <a:extLst>
                  <a:ext uri="{0D108BD9-81ED-4DB2-BD59-A6C34878D82A}">
                    <a16:rowId xmlns:a16="http://schemas.microsoft.com/office/drawing/2014/main" val="4238588983"/>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err="1">
                          <a:solidFill>
                            <a:schemeClr val="dk1"/>
                          </a:solidFill>
                          <a:latin typeface="+mn-lt"/>
                          <a:ea typeface="+mn-ea"/>
                          <a:cs typeface="+mn-cs"/>
                        </a:rPr>
                        <a:t>instanceof</a:t>
                      </a:r>
                      <a:r>
                        <a:rPr lang="en-US" sz="2400" b="1" kern="1200" dirty="0">
                          <a:solidFill>
                            <a:schemeClr val="dk1"/>
                          </a:solidFill>
                          <a:latin typeface="+mn-lt"/>
                          <a:ea typeface="+mn-ea"/>
                          <a:cs typeface="+mn-cs"/>
                        </a:rPr>
                        <a:t> operator</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Encapsulation</a:t>
                      </a:r>
                    </a:p>
                  </a:txBody>
                  <a:tcPr anchor="ctr"/>
                </a:tc>
                <a:extLst>
                  <a:ext uri="{0D108BD9-81ED-4DB2-BD59-A6C34878D82A}">
                    <a16:rowId xmlns:a16="http://schemas.microsoft.com/office/drawing/2014/main" val="3182561248"/>
                  </a:ext>
                </a:extLst>
              </a:tr>
            </a:tbl>
          </a:graphicData>
        </a:graphic>
      </p:graphicFrame>
      <p:sp>
        <p:nvSpPr>
          <p:cNvPr id="6" name="文本框 8"/>
          <p:cNvSpPr txBox="1"/>
          <p:nvPr/>
        </p:nvSpPr>
        <p:spPr>
          <a:xfrm>
            <a:off x="1827212" y="1272879"/>
            <a:ext cx="3179075" cy="523220"/>
          </a:xfrm>
          <a:prstGeom prst="rect">
            <a:avLst/>
          </a:prstGeom>
          <a:noFill/>
          <a:ln w="9525">
            <a:noFill/>
          </a:ln>
        </p:spPr>
        <p:txBody>
          <a:bodyPr wrap="none" anchor="t">
            <a:spAutoFit/>
          </a:bodyPr>
          <a:lstStyle/>
          <a:p>
            <a:pPr defTabSz="914400"/>
            <a:r>
              <a:rPr lang="en-US" altLang="zh-CN" sz="28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learn ? </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Encapsulation </a:t>
            </a:r>
          </a:p>
        </p:txBody>
      </p:sp>
      <p:sp>
        <p:nvSpPr>
          <p:cNvPr id="4" name="TextBox 3">
            <a:extLst>
              <a:ext uri="{FF2B5EF4-FFF2-40B4-BE49-F238E27FC236}">
                <a16:creationId xmlns:a16="http://schemas.microsoft.com/office/drawing/2014/main" id="{74209D25-58F8-0A99-6A96-2EB494662A5D}"/>
              </a:ext>
            </a:extLst>
          </p:cNvPr>
          <p:cNvSpPr txBox="1"/>
          <p:nvPr/>
        </p:nvSpPr>
        <p:spPr>
          <a:xfrm>
            <a:off x="1141412" y="856014"/>
            <a:ext cx="10515600" cy="4339650"/>
          </a:xfrm>
          <a:prstGeom prst="rect">
            <a:avLst/>
          </a:prstGeom>
          <a:noFill/>
        </p:spPr>
        <p:txBody>
          <a:bodyPr wrap="square">
            <a:spAutoFit/>
          </a:bodyPr>
          <a:lstStyle/>
          <a:p>
            <a:pPr>
              <a:lnSpc>
                <a:spcPct val="90000"/>
              </a:lnSpc>
              <a:spcBef>
                <a:spcPts val="1800"/>
              </a:spcBef>
              <a:buClr>
                <a:schemeClr val="accent1">
                  <a:lumMod val="75000"/>
                </a:schemeClr>
              </a:buClr>
            </a:pPr>
            <a:r>
              <a:rPr lang="en-GB" b="1" i="0" dirty="0">
                <a:effectLst/>
              </a:rPr>
              <a:t>Encapsulation in Java</a:t>
            </a:r>
            <a:r>
              <a:rPr lang="en-GB" b="0" i="0" dirty="0">
                <a:effectLst/>
              </a:rPr>
              <a:t> is a </a:t>
            </a:r>
            <a:r>
              <a:rPr lang="en-GB" b="0" i="1" dirty="0">
                <a:effectLst/>
              </a:rPr>
              <a:t>process of wrapping code and data together into a single unit</a:t>
            </a:r>
            <a:r>
              <a:rPr lang="en-GB" b="0" i="0" dirty="0">
                <a:effectLst/>
              </a:rPr>
              <a:t>, for example, a capsule which is mixed of several medicines.</a:t>
            </a:r>
          </a:p>
          <a:p>
            <a:pPr>
              <a:lnSpc>
                <a:spcPct val="90000"/>
              </a:lnSpc>
              <a:spcBef>
                <a:spcPts val="1800"/>
              </a:spcBef>
              <a:buClr>
                <a:schemeClr val="accent1">
                  <a:lumMod val="75000"/>
                </a:schemeClr>
              </a:buClr>
            </a:pPr>
            <a:r>
              <a:rPr lang="en-GB" b="0" i="0" dirty="0">
                <a:effectLst/>
              </a:rPr>
              <a:t>We can create a fully encapsulated class in Java by making all the data members of the class private. Now we can use setter and getter methods to set and get the data in it.</a:t>
            </a:r>
            <a:endParaRPr lang="en-GB" sz="2400" dirty="0"/>
          </a:p>
          <a:p>
            <a:pPr>
              <a:lnSpc>
                <a:spcPct val="90000"/>
              </a:lnSpc>
              <a:spcBef>
                <a:spcPts val="1800"/>
              </a:spcBef>
              <a:buClr>
                <a:schemeClr val="accent1">
                  <a:lumMod val="75000"/>
                </a:schemeClr>
              </a:buClr>
            </a:pPr>
            <a:r>
              <a:rPr lang="en-GB" sz="2400" b="0" i="0" dirty="0">
                <a:effectLst/>
              </a:rPr>
              <a:t>The meaning of Encapsulation, is to make sure that "sensitive" data is hidden from users. To achieve this, you must:</a:t>
            </a:r>
          </a:p>
          <a:p>
            <a:pPr marL="342900" indent="-342900">
              <a:lnSpc>
                <a:spcPct val="90000"/>
              </a:lnSpc>
              <a:spcBef>
                <a:spcPts val="1800"/>
              </a:spcBef>
              <a:buClr>
                <a:schemeClr val="accent1">
                  <a:lumMod val="75000"/>
                </a:schemeClr>
              </a:buClr>
              <a:buFont typeface="Arial" panose="020B0604020202020204" pitchFamily="34" charset="0"/>
              <a:buChar char="•"/>
            </a:pPr>
            <a:r>
              <a:rPr lang="en-GB" sz="2400" b="0" i="0" dirty="0">
                <a:effectLst/>
              </a:rPr>
              <a:t>declare class variables/attributes as private</a:t>
            </a:r>
          </a:p>
          <a:p>
            <a:pPr marL="342900" indent="-342900">
              <a:lnSpc>
                <a:spcPct val="90000"/>
              </a:lnSpc>
              <a:spcBef>
                <a:spcPts val="1800"/>
              </a:spcBef>
              <a:buClr>
                <a:schemeClr val="accent1">
                  <a:lumMod val="75000"/>
                </a:schemeClr>
              </a:buClr>
              <a:buFont typeface="Arial" panose="020B0604020202020204" pitchFamily="34" charset="0"/>
              <a:buChar char="•"/>
            </a:pPr>
            <a:r>
              <a:rPr lang="en-GB" sz="2400" b="0" i="0" dirty="0">
                <a:effectLst/>
              </a:rPr>
              <a:t>provide public get and set methods to access and update the value of a private variable</a:t>
            </a:r>
          </a:p>
        </p:txBody>
      </p:sp>
      <p:pic>
        <p:nvPicPr>
          <p:cNvPr id="2" name="Picture 2" descr="Encapsulation">
            <a:extLst>
              <a:ext uri="{FF2B5EF4-FFF2-40B4-BE49-F238E27FC236}">
                <a16:creationId xmlns:a16="http://schemas.microsoft.com/office/drawing/2014/main" id="{1077B65C-6B4D-CED3-E72C-380536CA4D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445" b="18000"/>
          <a:stretch/>
        </p:blipFill>
        <p:spPr bwMode="auto">
          <a:xfrm>
            <a:off x="5484812" y="4952999"/>
            <a:ext cx="2438400" cy="164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6196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Advantages of Encapsulation </a:t>
            </a:r>
          </a:p>
        </p:txBody>
      </p:sp>
      <p:sp>
        <p:nvSpPr>
          <p:cNvPr id="4" name="TextBox 3">
            <a:extLst>
              <a:ext uri="{FF2B5EF4-FFF2-40B4-BE49-F238E27FC236}">
                <a16:creationId xmlns:a16="http://schemas.microsoft.com/office/drawing/2014/main" id="{F411DA5D-EC70-A4AE-CEF4-6FD11109816B}"/>
              </a:ext>
            </a:extLst>
          </p:cNvPr>
          <p:cNvSpPr txBox="1"/>
          <p:nvPr/>
        </p:nvSpPr>
        <p:spPr>
          <a:xfrm>
            <a:off x="531812" y="1524000"/>
            <a:ext cx="10058400" cy="4770537"/>
          </a:xfrm>
          <a:prstGeom prst="rect">
            <a:avLst/>
          </a:prstGeom>
          <a:noFill/>
        </p:spPr>
        <p:txBody>
          <a:bodyPr wrap="square">
            <a:spAutoFit/>
          </a:bodyPr>
          <a:lstStyle/>
          <a:p>
            <a:pPr marL="342900" indent="-342900" algn="just">
              <a:buClr>
                <a:schemeClr val="accent1"/>
              </a:buClr>
              <a:buFont typeface="Wingdings" panose="05000000000000000000" pitchFamily="2" charset="2"/>
              <a:buChar char="§"/>
            </a:pPr>
            <a:r>
              <a:rPr lang="en-GB" sz="2000" b="0" i="0" dirty="0">
                <a:effectLst/>
              </a:rPr>
              <a:t>By providing only a setter or getter method, you can make the class </a:t>
            </a:r>
            <a:r>
              <a:rPr lang="en-GB" sz="2000" b="1" i="0" dirty="0">
                <a:effectLst/>
              </a:rPr>
              <a:t>read-only or write-only</a:t>
            </a:r>
            <a:r>
              <a:rPr lang="en-GB" sz="2000" b="0" i="0" dirty="0">
                <a:effectLst/>
              </a:rPr>
              <a:t>. In other words, you can skip the getter or setter methods.</a:t>
            </a:r>
          </a:p>
          <a:p>
            <a:pPr marL="342900" indent="-342900" algn="just">
              <a:buClr>
                <a:schemeClr val="accent1"/>
              </a:buClr>
              <a:buFont typeface="Wingdings" panose="05000000000000000000" pitchFamily="2" charset="2"/>
              <a:buChar char="§"/>
            </a:pPr>
            <a:endParaRPr lang="en-GB" sz="2000" dirty="0"/>
          </a:p>
          <a:p>
            <a:pPr marL="342900" indent="-342900" algn="just">
              <a:buClr>
                <a:schemeClr val="accent1"/>
              </a:buClr>
              <a:buFont typeface="Wingdings" panose="05000000000000000000" pitchFamily="2" charset="2"/>
              <a:buChar char="§"/>
            </a:pPr>
            <a:r>
              <a:rPr lang="en-GB" sz="2000" b="0" i="0" dirty="0">
                <a:effectLst/>
              </a:rPr>
              <a:t>It provides you the </a:t>
            </a:r>
            <a:r>
              <a:rPr lang="en-GB" sz="2000" b="1" i="0" dirty="0">
                <a:effectLst/>
              </a:rPr>
              <a:t>control over the data</a:t>
            </a:r>
            <a:r>
              <a:rPr lang="en-GB" sz="2000" b="0" i="0" dirty="0">
                <a:effectLst/>
              </a:rPr>
              <a:t>. Suppose you want to set the value of id which should be greater than 100 only, you can write the logic inside the setter method. You can write the logic not to store the negative numbers in the setter methods.</a:t>
            </a:r>
          </a:p>
          <a:p>
            <a:pPr marL="342900" indent="-342900" algn="just">
              <a:buClr>
                <a:schemeClr val="accent1"/>
              </a:buClr>
              <a:buFont typeface="Wingdings" panose="05000000000000000000" pitchFamily="2" charset="2"/>
              <a:buChar char="§"/>
            </a:pPr>
            <a:endParaRPr lang="en-GB" sz="2000" b="0" i="0" dirty="0">
              <a:effectLst/>
            </a:endParaRPr>
          </a:p>
          <a:p>
            <a:pPr marL="342900" indent="-342900" algn="just">
              <a:buClr>
                <a:schemeClr val="accent1"/>
              </a:buClr>
              <a:buFont typeface="Wingdings" panose="05000000000000000000" pitchFamily="2" charset="2"/>
              <a:buChar char="§"/>
            </a:pPr>
            <a:r>
              <a:rPr lang="en-GB" sz="2000" b="0" i="0" dirty="0">
                <a:effectLst/>
              </a:rPr>
              <a:t>It is a way to achieve </a:t>
            </a:r>
            <a:r>
              <a:rPr lang="en-GB" sz="2000" b="1" i="0" dirty="0">
                <a:effectLst/>
              </a:rPr>
              <a:t>data hiding</a:t>
            </a:r>
            <a:r>
              <a:rPr lang="en-GB" sz="2000" b="0" i="0" dirty="0">
                <a:effectLst/>
              </a:rPr>
              <a:t> in Java because other class will not be able to access the data through the private data members.</a:t>
            </a:r>
          </a:p>
          <a:p>
            <a:pPr marL="342900" indent="-342900" algn="just">
              <a:buClr>
                <a:schemeClr val="accent1"/>
              </a:buClr>
              <a:buFont typeface="Wingdings" panose="05000000000000000000" pitchFamily="2" charset="2"/>
              <a:buChar char="§"/>
            </a:pPr>
            <a:endParaRPr lang="en-GB" sz="2000" b="0" i="0" dirty="0">
              <a:effectLst/>
            </a:endParaRPr>
          </a:p>
          <a:p>
            <a:pPr marL="342900" indent="-342900" algn="just">
              <a:buClr>
                <a:schemeClr val="accent1"/>
              </a:buClr>
              <a:buFont typeface="Wingdings" panose="05000000000000000000" pitchFamily="2" charset="2"/>
              <a:buChar char="§"/>
            </a:pPr>
            <a:r>
              <a:rPr lang="en-GB" sz="2000" b="0" i="0" dirty="0">
                <a:effectLst/>
              </a:rPr>
              <a:t>The encapsulate class is </a:t>
            </a:r>
            <a:r>
              <a:rPr lang="en-GB" sz="2000" b="1" i="0" dirty="0">
                <a:effectLst/>
              </a:rPr>
              <a:t>easy to test</a:t>
            </a:r>
            <a:r>
              <a:rPr lang="en-GB" sz="2000" b="0" i="0" dirty="0">
                <a:effectLst/>
              </a:rPr>
              <a:t>. So, it is better for unit testing.</a:t>
            </a:r>
          </a:p>
          <a:p>
            <a:pPr marL="342900" indent="-342900" algn="just">
              <a:buClr>
                <a:schemeClr val="accent1"/>
              </a:buClr>
              <a:buFont typeface="Wingdings" panose="05000000000000000000" pitchFamily="2" charset="2"/>
              <a:buChar char="§"/>
            </a:pPr>
            <a:endParaRPr lang="en-GB" sz="2000" b="0" i="0" dirty="0">
              <a:effectLst/>
            </a:endParaRPr>
          </a:p>
          <a:p>
            <a:pPr marL="342900" indent="-342900" algn="just">
              <a:buClr>
                <a:schemeClr val="accent1"/>
              </a:buClr>
              <a:buFont typeface="Wingdings" panose="05000000000000000000" pitchFamily="2" charset="2"/>
              <a:buChar char="§"/>
            </a:pPr>
            <a:r>
              <a:rPr lang="en-GB" sz="2000" b="0" i="0" dirty="0">
                <a:effectLst/>
              </a:rPr>
              <a:t>The standard IDE's are providing the facility to generate the getters and setters. So, it is </a:t>
            </a:r>
            <a:r>
              <a:rPr lang="en-GB" sz="2000" b="1" i="0" dirty="0">
                <a:effectLst/>
              </a:rPr>
              <a:t>easy and fast to create an encapsulated class</a:t>
            </a:r>
            <a:r>
              <a:rPr lang="en-GB" sz="2000" b="0" i="0" dirty="0">
                <a:effectLst/>
              </a:rPr>
              <a:t> in Java.</a:t>
            </a:r>
          </a:p>
          <a:p>
            <a:pPr algn="just"/>
            <a:endParaRPr lang="en-GB" sz="2000" b="0" i="0" dirty="0">
              <a:effectLst/>
            </a:endParaRPr>
          </a:p>
        </p:txBody>
      </p:sp>
    </p:spTree>
    <p:extLst>
      <p:ext uri="{BB962C8B-B14F-4D97-AF65-F5344CB8AC3E}">
        <p14:creationId xmlns:p14="http://schemas.microsoft.com/office/powerpoint/2010/main" val="2951822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Encapsulation Example</a:t>
            </a:r>
          </a:p>
        </p:txBody>
      </p:sp>
      <p:sp>
        <p:nvSpPr>
          <p:cNvPr id="6" name="TextBox 5">
            <a:extLst>
              <a:ext uri="{FF2B5EF4-FFF2-40B4-BE49-F238E27FC236}">
                <a16:creationId xmlns:a16="http://schemas.microsoft.com/office/drawing/2014/main" id="{E7407D34-6C6B-A9C3-9924-47B39C987F33}"/>
              </a:ext>
            </a:extLst>
          </p:cNvPr>
          <p:cNvSpPr txBox="1"/>
          <p:nvPr/>
        </p:nvSpPr>
        <p:spPr>
          <a:xfrm>
            <a:off x="1446212" y="762000"/>
            <a:ext cx="8320777" cy="6001643"/>
          </a:xfrm>
          <a:prstGeom prst="rect">
            <a:avLst/>
          </a:prstGeom>
          <a:noFill/>
        </p:spPr>
        <p:txBody>
          <a:bodyPr wrap="square">
            <a:spAutoFit/>
          </a:bodyPr>
          <a:lstStyle/>
          <a:p>
            <a:pPr algn="just"/>
            <a:r>
              <a:rPr lang="en-IN" b="0" i="0" dirty="0">
                <a:effectLst/>
              </a:rPr>
              <a:t>//A Java class which is a fully encapsulated class.  </a:t>
            </a:r>
          </a:p>
          <a:p>
            <a:pPr algn="just"/>
            <a:r>
              <a:rPr lang="en-IN" b="0" i="0" dirty="0">
                <a:effectLst/>
              </a:rPr>
              <a:t>//It has a private data member and getter and setter methods.  </a:t>
            </a:r>
          </a:p>
          <a:p>
            <a:pPr algn="just"/>
            <a:r>
              <a:rPr lang="en-IN" b="1" i="0" dirty="0">
                <a:effectLst/>
              </a:rPr>
              <a:t>package</a:t>
            </a:r>
            <a:r>
              <a:rPr lang="en-IN" b="0" i="0" dirty="0">
                <a:effectLst/>
              </a:rPr>
              <a:t> </a:t>
            </a:r>
            <a:r>
              <a:rPr lang="en-IN" b="0" i="0" dirty="0" err="1">
                <a:effectLst/>
              </a:rPr>
              <a:t>com.javatpoint</a:t>
            </a:r>
            <a:r>
              <a:rPr lang="en-IN" b="0" i="0" dirty="0">
                <a:effectLst/>
              </a:rPr>
              <a:t>;  </a:t>
            </a:r>
          </a:p>
          <a:p>
            <a:pPr algn="just"/>
            <a:r>
              <a:rPr lang="en-IN" b="1" i="0" dirty="0">
                <a:effectLst/>
              </a:rPr>
              <a:t>public</a:t>
            </a:r>
            <a:r>
              <a:rPr lang="en-IN" b="0" i="0" dirty="0">
                <a:effectLst/>
              </a:rPr>
              <a:t> </a:t>
            </a:r>
            <a:r>
              <a:rPr lang="en-IN" b="1" i="0" dirty="0">
                <a:effectLst/>
              </a:rPr>
              <a:t>class</a:t>
            </a:r>
            <a:r>
              <a:rPr lang="en-IN" b="0" i="0" dirty="0">
                <a:effectLst/>
              </a:rPr>
              <a:t> Student{  </a:t>
            </a:r>
          </a:p>
          <a:p>
            <a:pPr lvl="1" algn="just"/>
            <a:r>
              <a:rPr lang="en-IN" b="1" i="0" dirty="0">
                <a:effectLst/>
              </a:rPr>
              <a:t>private</a:t>
            </a:r>
            <a:r>
              <a:rPr lang="en-IN" b="0" i="0" dirty="0">
                <a:effectLst/>
              </a:rPr>
              <a:t> String name;  //private data member  </a:t>
            </a:r>
          </a:p>
          <a:p>
            <a:pPr lvl="1" algn="just"/>
            <a:endParaRPr lang="en-IN" b="0" i="0" dirty="0">
              <a:effectLst/>
            </a:endParaRPr>
          </a:p>
          <a:p>
            <a:pPr lvl="1" algn="just"/>
            <a:r>
              <a:rPr lang="en-IN" b="0" i="0" dirty="0">
                <a:effectLst/>
              </a:rPr>
              <a:t>//getter method for name  </a:t>
            </a:r>
          </a:p>
          <a:p>
            <a:pPr lvl="1" algn="just"/>
            <a:r>
              <a:rPr lang="en-IN" b="1" i="0" dirty="0">
                <a:effectLst/>
              </a:rPr>
              <a:t>public</a:t>
            </a:r>
            <a:r>
              <a:rPr lang="en-IN" b="0" i="0" dirty="0">
                <a:effectLst/>
              </a:rPr>
              <a:t> String </a:t>
            </a:r>
            <a:r>
              <a:rPr lang="en-IN" b="0" i="0" dirty="0" err="1">
                <a:effectLst/>
              </a:rPr>
              <a:t>getName</a:t>
            </a:r>
            <a:r>
              <a:rPr lang="en-IN" b="0" i="0" dirty="0">
                <a:effectLst/>
              </a:rPr>
              <a:t>(){  </a:t>
            </a:r>
          </a:p>
          <a:p>
            <a:pPr lvl="1" algn="just"/>
            <a:r>
              <a:rPr lang="en-IN" b="1" i="0" dirty="0">
                <a:effectLst/>
              </a:rPr>
              <a:t>	return</a:t>
            </a:r>
            <a:r>
              <a:rPr lang="en-IN" b="0" i="0" dirty="0">
                <a:effectLst/>
              </a:rPr>
              <a:t> name;  </a:t>
            </a:r>
          </a:p>
          <a:p>
            <a:pPr lvl="1" algn="just"/>
            <a:r>
              <a:rPr lang="en-IN" b="0" i="0" dirty="0">
                <a:effectLst/>
              </a:rPr>
              <a:t>}  </a:t>
            </a:r>
          </a:p>
          <a:p>
            <a:pPr lvl="1" algn="just"/>
            <a:r>
              <a:rPr lang="en-IN" b="0" i="0" dirty="0">
                <a:effectLst/>
              </a:rPr>
              <a:t>//setter method for name  </a:t>
            </a:r>
          </a:p>
          <a:p>
            <a:pPr lvl="1" algn="just"/>
            <a:r>
              <a:rPr lang="en-IN" b="1" i="0" dirty="0">
                <a:effectLst/>
              </a:rPr>
              <a:t>public</a:t>
            </a:r>
            <a:r>
              <a:rPr lang="en-IN" b="0" i="0" dirty="0">
                <a:effectLst/>
              </a:rPr>
              <a:t> </a:t>
            </a:r>
            <a:r>
              <a:rPr lang="en-IN" b="1" i="0" dirty="0">
                <a:effectLst/>
              </a:rPr>
              <a:t>void</a:t>
            </a:r>
            <a:r>
              <a:rPr lang="en-IN" b="0" i="0" dirty="0">
                <a:effectLst/>
              </a:rPr>
              <a:t> </a:t>
            </a:r>
            <a:r>
              <a:rPr lang="en-IN" b="0" i="0" dirty="0" err="1">
                <a:effectLst/>
              </a:rPr>
              <a:t>setName</a:t>
            </a:r>
            <a:r>
              <a:rPr lang="en-IN" b="0" i="0" dirty="0">
                <a:effectLst/>
              </a:rPr>
              <a:t>(String name){  </a:t>
            </a:r>
          </a:p>
          <a:p>
            <a:pPr lvl="1" algn="just"/>
            <a:r>
              <a:rPr lang="en-IN" b="1" i="0" dirty="0">
                <a:effectLst/>
              </a:rPr>
              <a:t>	this</a:t>
            </a:r>
            <a:r>
              <a:rPr lang="en-IN" b="0" i="0" dirty="0">
                <a:effectLst/>
              </a:rPr>
              <a:t>.name=name  </a:t>
            </a:r>
          </a:p>
          <a:p>
            <a:pPr lvl="1" algn="just"/>
            <a:r>
              <a:rPr lang="en-IN" b="0" i="0" dirty="0">
                <a:effectLst/>
              </a:rPr>
              <a:t>}  </a:t>
            </a:r>
          </a:p>
          <a:p>
            <a:pPr algn="just"/>
            <a:r>
              <a:rPr lang="en-IN" b="0" i="0" dirty="0">
                <a:effectLst/>
              </a:rPr>
              <a:t>}  </a:t>
            </a:r>
          </a:p>
        </p:txBody>
      </p:sp>
    </p:spTree>
    <p:extLst>
      <p:ext uri="{BB962C8B-B14F-4D97-AF65-F5344CB8AC3E}">
        <p14:creationId xmlns:p14="http://schemas.microsoft.com/office/powerpoint/2010/main" val="3739907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0559" y="838200"/>
            <a:ext cx="9141619" cy="2105367"/>
          </a:xfrm>
        </p:spPr>
        <p:txBody>
          <a:bodyPr/>
          <a:lstStyle/>
          <a:p>
            <a:r>
              <a:rPr lang="en-US" dirty="0"/>
              <a:t>Thanks</a:t>
            </a:r>
          </a:p>
        </p:txBody>
      </p:sp>
      <p:sp>
        <p:nvSpPr>
          <p:cNvPr id="4" name="文本框 9"/>
          <p:cNvSpPr txBox="1">
            <a:spLocks noGrp="1"/>
          </p:cNvSpPr>
          <p:nvPr>
            <p:ph type="body" idx="1"/>
          </p:nvPr>
        </p:nvSpPr>
        <p:spPr>
          <a:xfrm>
            <a:off x="2459303" y="3124200"/>
            <a:ext cx="8763000" cy="2424918"/>
          </a:xfrm>
          <a:prstGeom prst="rect">
            <a:avLst/>
          </a:prstGeom>
        </p:spPr>
        <p:txBody>
          <a:bodyPr vert="horz" lIns="121899" tIns="60949" rIns="121899" bIns="60949" rtlCol="0" anchor="b">
            <a:normAutofit/>
          </a:bodyPr>
          <a:lstStyle/>
          <a:p>
            <a:pPr algn="r"/>
            <a:r>
              <a:rPr lang="en-US" sz="3200" b="1" dirty="0"/>
              <a:t>Anirudha Gaikwad</a:t>
            </a:r>
          </a:p>
          <a:p>
            <a:pPr algn="r"/>
            <a:endParaRPr lang="en-US" sz="3200" b="1" dirty="0"/>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Polymorphism </a:t>
            </a:r>
          </a:p>
        </p:txBody>
      </p:sp>
      <p:sp>
        <p:nvSpPr>
          <p:cNvPr id="4" name="TextBox 3">
            <a:extLst>
              <a:ext uri="{FF2B5EF4-FFF2-40B4-BE49-F238E27FC236}">
                <a16:creationId xmlns:a16="http://schemas.microsoft.com/office/drawing/2014/main" id="{74209D25-58F8-0A99-6A96-2EB494662A5D}"/>
              </a:ext>
            </a:extLst>
          </p:cNvPr>
          <p:cNvSpPr txBox="1"/>
          <p:nvPr/>
        </p:nvSpPr>
        <p:spPr>
          <a:xfrm>
            <a:off x="1065212" y="762001"/>
            <a:ext cx="10820400" cy="1089529"/>
          </a:xfrm>
          <a:prstGeom prst="rect">
            <a:avLst/>
          </a:prstGeom>
          <a:noFill/>
        </p:spPr>
        <p:txBody>
          <a:bodyPr wrap="square">
            <a:spAutoFit/>
          </a:bodyPr>
          <a:lstStyle/>
          <a:p>
            <a:pPr>
              <a:lnSpc>
                <a:spcPct val="90000"/>
              </a:lnSpc>
              <a:spcBef>
                <a:spcPts val="1800"/>
              </a:spcBef>
              <a:buClr>
                <a:schemeClr val="accent1">
                  <a:lumMod val="75000"/>
                </a:schemeClr>
              </a:buClr>
            </a:pPr>
            <a:r>
              <a:rPr lang="en-GB" b="0" i="0" dirty="0">
                <a:effectLst/>
              </a:rPr>
              <a:t>The word polymorphism means having many forms. In simple words, we can define polymorphism as the ability of a message to be displayed in more than one form. </a:t>
            </a:r>
            <a:endParaRPr lang="en-GB" sz="2400" b="0" i="0" dirty="0">
              <a:effectLst/>
            </a:endParaRPr>
          </a:p>
        </p:txBody>
      </p:sp>
      <p:pic>
        <p:nvPicPr>
          <p:cNvPr id="1026" name="Picture 2" descr="Polymorphism in Java | | Overloading &amp; Overriding in Java | Java Tutorials  - Tutorialkart">
            <a:extLst>
              <a:ext uri="{FF2B5EF4-FFF2-40B4-BE49-F238E27FC236}">
                <a16:creationId xmlns:a16="http://schemas.microsoft.com/office/drawing/2014/main" id="{4744FFA4-1CA5-513D-5D8E-E7495936CE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3412" y="1676400"/>
            <a:ext cx="8194119" cy="4574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274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Method Overloading  </a:t>
            </a:r>
          </a:p>
        </p:txBody>
      </p:sp>
      <p:sp>
        <p:nvSpPr>
          <p:cNvPr id="4" name="TextBox 3">
            <a:extLst>
              <a:ext uri="{FF2B5EF4-FFF2-40B4-BE49-F238E27FC236}">
                <a16:creationId xmlns:a16="http://schemas.microsoft.com/office/drawing/2014/main" id="{F411DA5D-EC70-A4AE-CEF4-6FD11109816B}"/>
              </a:ext>
            </a:extLst>
          </p:cNvPr>
          <p:cNvSpPr txBox="1"/>
          <p:nvPr/>
        </p:nvSpPr>
        <p:spPr>
          <a:xfrm>
            <a:off x="1293812" y="856474"/>
            <a:ext cx="10660942" cy="707886"/>
          </a:xfrm>
          <a:prstGeom prst="rect">
            <a:avLst/>
          </a:prstGeom>
          <a:noFill/>
        </p:spPr>
        <p:txBody>
          <a:bodyPr wrap="square">
            <a:spAutoFit/>
          </a:bodyPr>
          <a:lstStyle/>
          <a:p>
            <a:pPr algn="just"/>
            <a:r>
              <a:rPr lang="en-GB" sz="2000" b="0" i="0" dirty="0">
                <a:effectLst/>
              </a:rPr>
              <a:t>If a </a:t>
            </a:r>
            <a:r>
              <a:rPr lang="en-GB" sz="2000" b="0" i="0" strike="noStrike" dirty="0">
                <a:effectLst/>
              </a:rPr>
              <a:t>class</a:t>
            </a:r>
            <a:r>
              <a:rPr lang="en-GB" sz="2000" b="0" i="0" dirty="0">
                <a:effectLst/>
              </a:rPr>
              <a:t> has multiple methods having same name but different in parameters, it is known as </a:t>
            </a:r>
            <a:r>
              <a:rPr lang="en-GB" sz="2000" b="1" i="0" dirty="0">
                <a:effectLst/>
              </a:rPr>
              <a:t>Method Overloading</a:t>
            </a:r>
            <a:r>
              <a:rPr lang="en-GB" sz="2000" b="0" i="0" dirty="0">
                <a:effectLst/>
              </a:rPr>
              <a:t>.</a:t>
            </a:r>
            <a:endParaRPr lang="en-GB" sz="1800" b="0" i="0" dirty="0">
              <a:effectLst/>
            </a:endParaRPr>
          </a:p>
        </p:txBody>
      </p:sp>
      <p:sp>
        <p:nvSpPr>
          <p:cNvPr id="6" name="TextBox 5">
            <a:extLst>
              <a:ext uri="{FF2B5EF4-FFF2-40B4-BE49-F238E27FC236}">
                <a16:creationId xmlns:a16="http://schemas.microsoft.com/office/drawing/2014/main" id="{B1EF7C20-D854-0AB6-B98A-610887932466}"/>
              </a:ext>
            </a:extLst>
          </p:cNvPr>
          <p:cNvSpPr txBox="1"/>
          <p:nvPr/>
        </p:nvSpPr>
        <p:spPr>
          <a:xfrm>
            <a:off x="379412" y="1981200"/>
            <a:ext cx="4457700" cy="2554545"/>
          </a:xfrm>
          <a:prstGeom prst="rect">
            <a:avLst/>
          </a:prstGeom>
          <a:noFill/>
        </p:spPr>
        <p:txBody>
          <a:bodyPr wrap="square">
            <a:spAutoFit/>
          </a:bodyPr>
          <a:lstStyle/>
          <a:p>
            <a:pPr algn="just"/>
            <a:r>
              <a:rPr lang="en-GB" sz="2000" b="1" i="0" dirty="0">
                <a:solidFill>
                  <a:schemeClr val="accent1">
                    <a:lumMod val="75000"/>
                  </a:schemeClr>
                </a:solidFill>
                <a:effectLst/>
              </a:rPr>
              <a:t>Different ways to overload the method</a:t>
            </a:r>
          </a:p>
          <a:p>
            <a:pPr marL="457200" indent="-457200" algn="just">
              <a:buFont typeface="+mj-lt"/>
              <a:buAutoNum type="arabicPeriod"/>
            </a:pPr>
            <a:r>
              <a:rPr lang="en-GB" sz="2000" b="0" i="0" dirty="0">
                <a:effectLst/>
              </a:rPr>
              <a:t>By changing number of arguments</a:t>
            </a:r>
          </a:p>
          <a:p>
            <a:pPr marL="457200" indent="-457200" algn="just">
              <a:buFont typeface="+mj-lt"/>
              <a:buAutoNum type="arabicPeriod"/>
            </a:pPr>
            <a:r>
              <a:rPr lang="en-GB" sz="2000" b="0" i="0" dirty="0">
                <a:effectLst/>
              </a:rPr>
              <a:t>By changing the data type</a:t>
            </a:r>
          </a:p>
          <a:p>
            <a:pPr algn="just"/>
            <a:endParaRPr lang="en-GB" sz="2000" b="0" i="0" dirty="0">
              <a:effectLst/>
            </a:endParaRPr>
          </a:p>
          <a:p>
            <a:pPr algn="just"/>
            <a:r>
              <a:rPr lang="en-GB" sz="2000" b="0" i="0" dirty="0">
                <a:solidFill>
                  <a:schemeClr val="accent2">
                    <a:lumMod val="75000"/>
                  </a:schemeClr>
                </a:solidFill>
                <a:effectLst/>
              </a:rPr>
              <a:t>In Java, Method Overloading is not possible by changing the return type of the method only </a:t>
            </a:r>
            <a:r>
              <a:rPr lang="en-IN" sz="2000" b="0" i="0" dirty="0">
                <a:solidFill>
                  <a:schemeClr val="accent2">
                    <a:lumMod val="75000"/>
                  </a:schemeClr>
                </a:solidFill>
                <a:effectLst/>
              </a:rPr>
              <a:t>because of ambiguity.</a:t>
            </a:r>
            <a:endParaRPr lang="en-GB" sz="2000" b="0" i="0" dirty="0">
              <a:solidFill>
                <a:schemeClr val="accent2">
                  <a:lumMod val="75000"/>
                </a:schemeClr>
              </a:solidFill>
              <a:effectLst/>
            </a:endParaRPr>
          </a:p>
        </p:txBody>
      </p:sp>
      <p:sp>
        <p:nvSpPr>
          <p:cNvPr id="9" name="TextBox 8">
            <a:extLst>
              <a:ext uri="{FF2B5EF4-FFF2-40B4-BE49-F238E27FC236}">
                <a16:creationId xmlns:a16="http://schemas.microsoft.com/office/drawing/2014/main" id="{C67B1000-7658-3A10-DD28-716A141A118F}"/>
              </a:ext>
            </a:extLst>
          </p:cNvPr>
          <p:cNvSpPr txBox="1"/>
          <p:nvPr/>
        </p:nvSpPr>
        <p:spPr>
          <a:xfrm>
            <a:off x="5446353" y="1371600"/>
            <a:ext cx="6400801" cy="501675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sz="2000" b="0" i="0" dirty="0">
                <a:effectLst/>
              </a:rPr>
              <a:t>class Demo { </a:t>
            </a:r>
          </a:p>
          <a:p>
            <a:endParaRPr lang="en-IN" sz="2000" b="0" i="0" dirty="0">
              <a:effectLst/>
            </a:endParaRPr>
          </a:p>
          <a:p>
            <a:r>
              <a:rPr lang="en-IN" sz="2000" b="0" i="0" dirty="0">
                <a:effectLst/>
              </a:rPr>
              <a:t>void multiply(int a, int b) {</a:t>
            </a:r>
          </a:p>
          <a:p>
            <a:r>
              <a:rPr lang="en-IN" sz="2000" b="0" i="0" dirty="0">
                <a:effectLst/>
              </a:rPr>
              <a:t> </a:t>
            </a:r>
            <a:r>
              <a:rPr lang="en-IN" sz="2000" b="0" i="0" dirty="0" err="1">
                <a:effectLst/>
              </a:rPr>
              <a:t>System.out.printIn</a:t>
            </a:r>
            <a:r>
              <a:rPr lang="en-IN" sz="2000" b="0" i="0" dirty="0">
                <a:effectLst/>
              </a:rPr>
              <a:t>("Result is"+(a*b)) ; </a:t>
            </a:r>
          </a:p>
          <a:p>
            <a:r>
              <a:rPr lang="en-IN" sz="2000" b="0" i="0" dirty="0">
                <a:effectLst/>
              </a:rPr>
              <a:t>} </a:t>
            </a:r>
          </a:p>
          <a:p>
            <a:endParaRPr lang="en-IN" sz="2000" b="0" i="0" dirty="0">
              <a:effectLst/>
            </a:endParaRPr>
          </a:p>
          <a:p>
            <a:r>
              <a:rPr lang="en-IN" sz="2000" b="0" i="0" dirty="0">
                <a:effectLst/>
              </a:rPr>
              <a:t>void multiply(int a, int </a:t>
            </a:r>
            <a:r>
              <a:rPr lang="en-IN" sz="2000" b="0" i="0" dirty="0" err="1">
                <a:effectLst/>
              </a:rPr>
              <a:t>b,int</a:t>
            </a:r>
            <a:r>
              <a:rPr lang="en-IN" sz="2000" b="0" i="0" dirty="0">
                <a:effectLst/>
              </a:rPr>
              <a:t> c) {           </a:t>
            </a:r>
            <a:r>
              <a:rPr lang="en-IN" sz="2000" b="0" i="0" dirty="0" err="1">
                <a:effectLst/>
              </a:rPr>
              <a:t>System.out.printIn</a:t>
            </a:r>
            <a:r>
              <a:rPr lang="en-IN" sz="2000" b="0" i="0" dirty="0">
                <a:effectLst/>
              </a:rPr>
              <a:t>("Result is"+(a*b*c));</a:t>
            </a:r>
          </a:p>
          <a:p>
            <a:r>
              <a:rPr lang="en-IN" sz="2000" b="0" i="0" dirty="0">
                <a:effectLst/>
              </a:rPr>
              <a:t> } </a:t>
            </a:r>
          </a:p>
          <a:p>
            <a:endParaRPr lang="en-IN" sz="2000" b="0" i="0" dirty="0">
              <a:effectLst/>
            </a:endParaRPr>
          </a:p>
          <a:p>
            <a:r>
              <a:rPr lang="en-IN" sz="2000" b="0" i="0" dirty="0">
                <a:effectLst/>
              </a:rPr>
              <a:t>public static void main(String[] </a:t>
            </a:r>
            <a:r>
              <a:rPr lang="en-IN" sz="2000" b="0" i="0" dirty="0" err="1">
                <a:effectLst/>
              </a:rPr>
              <a:t>args</a:t>
            </a:r>
            <a:r>
              <a:rPr lang="en-IN" sz="2000" b="0" i="0" dirty="0">
                <a:effectLst/>
              </a:rPr>
              <a:t>)</a:t>
            </a:r>
          </a:p>
          <a:p>
            <a:r>
              <a:rPr lang="en-IN" sz="2000" b="0" i="0" dirty="0">
                <a:effectLst/>
              </a:rPr>
              <a:t> { Demo </a:t>
            </a:r>
            <a:r>
              <a:rPr lang="en-IN" sz="2000" b="0" i="0" dirty="0" err="1">
                <a:effectLst/>
              </a:rPr>
              <a:t>obj</a:t>
            </a:r>
            <a:r>
              <a:rPr lang="en-IN" sz="2000" b="0" i="0" dirty="0">
                <a:effectLst/>
              </a:rPr>
              <a:t> = new Demo(); </a:t>
            </a:r>
          </a:p>
          <a:p>
            <a:r>
              <a:rPr lang="en-IN" sz="2000" b="0" i="0" dirty="0">
                <a:effectLst/>
              </a:rPr>
              <a:t>   </a:t>
            </a:r>
            <a:r>
              <a:rPr lang="en-IN" sz="2000" b="0" i="0" dirty="0" err="1">
                <a:effectLst/>
              </a:rPr>
              <a:t>obj.multiply</a:t>
            </a:r>
            <a:r>
              <a:rPr lang="en-IN" sz="2000" b="0" i="0" dirty="0">
                <a:effectLst/>
              </a:rPr>
              <a:t>(8,5);</a:t>
            </a:r>
          </a:p>
          <a:p>
            <a:r>
              <a:rPr lang="en-IN" sz="2000" b="0" i="0" dirty="0">
                <a:effectLst/>
              </a:rPr>
              <a:t>   </a:t>
            </a:r>
            <a:r>
              <a:rPr lang="en-IN" sz="2000" b="0" i="0" dirty="0" err="1">
                <a:effectLst/>
              </a:rPr>
              <a:t>obj.multiply</a:t>
            </a:r>
            <a:r>
              <a:rPr lang="en-IN" sz="2000" b="0" i="0" dirty="0">
                <a:effectLst/>
              </a:rPr>
              <a:t>(4,6,2);</a:t>
            </a:r>
          </a:p>
          <a:p>
            <a:r>
              <a:rPr lang="en-IN" sz="2000" b="0" i="0" dirty="0">
                <a:effectLst/>
              </a:rPr>
              <a:t> } </a:t>
            </a:r>
          </a:p>
          <a:p>
            <a:r>
              <a:rPr lang="en-IN" sz="2000" b="0" i="0" dirty="0">
                <a:effectLst/>
              </a:rPr>
              <a:t>}</a:t>
            </a:r>
            <a:endParaRPr lang="en-IN" sz="2000" dirty="0"/>
          </a:p>
        </p:txBody>
      </p:sp>
    </p:spTree>
    <p:extLst>
      <p:ext uri="{BB962C8B-B14F-4D97-AF65-F5344CB8AC3E}">
        <p14:creationId xmlns:p14="http://schemas.microsoft.com/office/powerpoint/2010/main" val="2377350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Method Overriding  </a:t>
            </a:r>
          </a:p>
        </p:txBody>
      </p:sp>
      <p:sp>
        <p:nvSpPr>
          <p:cNvPr id="4" name="TextBox 3">
            <a:extLst>
              <a:ext uri="{FF2B5EF4-FFF2-40B4-BE49-F238E27FC236}">
                <a16:creationId xmlns:a16="http://schemas.microsoft.com/office/drawing/2014/main" id="{F411DA5D-EC70-A4AE-CEF4-6FD11109816B}"/>
              </a:ext>
            </a:extLst>
          </p:cNvPr>
          <p:cNvSpPr txBox="1"/>
          <p:nvPr/>
        </p:nvSpPr>
        <p:spPr>
          <a:xfrm>
            <a:off x="1141412" y="838200"/>
            <a:ext cx="10660942" cy="1384995"/>
          </a:xfrm>
          <a:prstGeom prst="rect">
            <a:avLst/>
          </a:prstGeom>
          <a:noFill/>
        </p:spPr>
        <p:txBody>
          <a:bodyPr wrap="square">
            <a:spAutoFit/>
          </a:bodyPr>
          <a:lstStyle/>
          <a:p>
            <a:pPr algn="just"/>
            <a:r>
              <a:rPr lang="en-GB" sz="2000" b="0" i="0" dirty="0">
                <a:effectLst/>
              </a:rPr>
              <a:t>If subclass (child class) has the same method as declared in the parent class, it is known as </a:t>
            </a:r>
            <a:r>
              <a:rPr lang="en-GB" sz="2000" b="1" i="0" dirty="0">
                <a:effectLst/>
              </a:rPr>
              <a:t>method overriding in Java</a:t>
            </a:r>
            <a:r>
              <a:rPr lang="en-GB" sz="2000" b="0" i="0" dirty="0">
                <a:effectLst/>
              </a:rPr>
              <a:t>.</a:t>
            </a:r>
          </a:p>
          <a:p>
            <a:br>
              <a:rPr lang="en-GB" sz="2000" dirty="0"/>
            </a:br>
            <a:endParaRPr lang="en-GB" b="0" i="0" dirty="0">
              <a:effectLst/>
            </a:endParaRPr>
          </a:p>
        </p:txBody>
      </p:sp>
      <p:pic>
        <p:nvPicPr>
          <p:cNvPr id="2050" name="Picture 2" descr="Java Rules for Method Overriding">
            <a:extLst>
              <a:ext uri="{FF2B5EF4-FFF2-40B4-BE49-F238E27FC236}">
                <a16:creationId xmlns:a16="http://schemas.microsoft.com/office/drawing/2014/main" id="{DA409EE1-6E1D-0460-3291-A83E98602C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00" t="4667" r="5942" b="24667"/>
          <a:stretch/>
        </p:blipFill>
        <p:spPr bwMode="auto">
          <a:xfrm>
            <a:off x="227012" y="2057400"/>
            <a:ext cx="5444020" cy="3276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Java method overriding example of bank">
            <a:extLst>
              <a:ext uri="{FF2B5EF4-FFF2-40B4-BE49-F238E27FC236}">
                <a16:creationId xmlns:a16="http://schemas.microsoft.com/office/drawing/2014/main" id="{2EF52705-582D-6F15-EE3D-04364A1BAF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2919" y="2209800"/>
            <a:ext cx="6310313"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958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Method Overriding  </a:t>
            </a:r>
          </a:p>
        </p:txBody>
      </p:sp>
      <p:sp>
        <p:nvSpPr>
          <p:cNvPr id="2" name="TextBox 1">
            <a:extLst>
              <a:ext uri="{FF2B5EF4-FFF2-40B4-BE49-F238E27FC236}">
                <a16:creationId xmlns:a16="http://schemas.microsoft.com/office/drawing/2014/main" id="{5E36D263-41DA-68D4-1FB2-DBDD60414EA2}"/>
              </a:ext>
            </a:extLst>
          </p:cNvPr>
          <p:cNvSpPr txBox="1"/>
          <p:nvPr/>
        </p:nvSpPr>
        <p:spPr>
          <a:xfrm>
            <a:off x="379412" y="762001"/>
            <a:ext cx="8763000" cy="594008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sz="2000" i="0" dirty="0">
                <a:solidFill>
                  <a:schemeClr val="tx1"/>
                </a:solidFill>
                <a:effectLst/>
              </a:rPr>
              <a:t>class Bank{  </a:t>
            </a:r>
          </a:p>
          <a:p>
            <a:r>
              <a:rPr lang="en-IN" sz="2000" dirty="0">
                <a:solidFill>
                  <a:schemeClr val="tx1"/>
                </a:solidFill>
              </a:rPr>
              <a:t>    </a:t>
            </a:r>
            <a:r>
              <a:rPr lang="en-IN" sz="2000" i="0" dirty="0">
                <a:solidFill>
                  <a:schemeClr val="tx1"/>
                </a:solidFill>
                <a:effectLst/>
              </a:rPr>
              <a:t>int </a:t>
            </a:r>
            <a:r>
              <a:rPr lang="en-IN" sz="2000" i="0" dirty="0" err="1">
                <a:solidFill>
                  <a:schemeClr val="tx1"/>
                </a:solidFill>
                <a:effectLst/>
              </a:rPr>
              <a:t>getRateOfInterest</a:t>
            </a:r>
            <a:r>
              <a:rPr lang="en-IN" sz="2000" i="0" dirty="0">
                <a:solidFill>
                  <a:schemeClr val="tx1"/>
                </a:solidFill>
                <a:effectLst/>
              </a:rPr>
              <a:t>(){return 0;}  </a:t>
            </a:r>
          </a:p>
          <a:p>
            <a:r>
              <a:rPr lang="en-IN" sz="2000" i="0" dirty="0">
                <a:solidFill>
                  <a:schemeClr val="tx1"/>
                </a:solidFill>
                <a:effectLst/>
              </a:rPr>
              <a:t>}  </a:t>
            </a:r>
          </a:p>
          <a:p>
            <a:r>
              <a:rPr lang="en-IN" sz="2000" i="0" dirty="0">
                <a:solidFill>
                  <a:schemeClr val="tx1"/>
                </a:solidFill>
                <a:effectLst/>
              </a:rPr>
              <a:t>//Creating child classes.  </a:t>
            </a:r>
          </a:p>
          <a:p>
            <a:r>
              <a:rPr lang="en-IN" sz="2000" i="0" dirty="0">
                <a:solidFill>
                  <a:schemeClr val="tx1"/>
                </a:solidFill>
                <a:effectLst/>
              </a:rPr>
              <a:t>class SBI extends Bank{  </a:t>
            </a:r>
          </a:p>
          <a:p>
            <a:r>
              <a:rPr lang="en-IN" sz="2000" i="0" dirty="0">
                <a:solidFill>
                  <a:schemeClr val="tx1"/>
                </a:solidFill>
                <a:effectLst/>
              </a:rPr>
              <a:t>       int </a:t>
            </a:r>
            <a:r>
              <a:rPr lang="en-IN" sz="2000" i="0" dirty="0" err="1">
                <a:solidFill>
                  <a:schemeClr val="tx1"/>
                </a:solidFill>
                <a:effectLst/>
              </a:rPr>
              <a:t>getRateOfInterest</a:t>
            </a:r>
            <a:r>
              <a:rPr lang="en-IN" sz="2000" i="0" dirty="0">
                <a:solidFill>
                  <a:schemeClr val="tx1"/>
                </a:solidFill>
                <a:effectLst/>
              </a:rPr>
              <a:t>(){return 8;}  </a:t>
            </a:r>
          </a:p>
          <a:p>
            <a:r>
              <a:rPr lang="en-IN" sz="2000" i="0" dirty="0">
                <a:solidFill>
                  <a:schemeClr val="tx1"/>
                </a:solidFill>
                <a:effectLst/>
              </a:rPr>
              <a:t>}  </a:t>
            </a:r>
          </a:p>
          <a:p>
            <a:r>
              <a:rPr lang="en-IN" sz="2000" i="0" dirty="0">
                <a:solidFill>
                  <a:schemeClr val="tx1"/>
                </a:solidFill>
                <a:effectLst/>
              </a:rPr>
              <a:t>class ICICI extends Bank{  </a:t>
            </a:r>
          </a:p>
          <a:p>
            <a:r>
              <a:rPr lang="en-IN" sz="2000" i="0" dirty="0">
                <a:solidFill>
                  <a:schemeClr val="tx1"/>
                </a:solidFill>
                <a:effectLst/>
              </a:rPr>
              <a:t>        int </a:t>
            </a:r>
            <a:r>
              <a:rPr lang="en-IN" sz="2000" i="0" dirty="0" err="1">
                <a:solidFill>
                  <a:schemeClr val="tx1"/>
                </a:solidFill>
                <a:effectLst/>
              </a:rPr>
              <a:t>getRateOfInterest</a:t>
            </a:r>
            <a:r>
              <a:rPr lang="en-IN" sz="2000" i="0" dirty="0">
                <a:solidFill>
                  <a:schemeClr val="tx1"/>
                </a:solidFill>
                <a:effectLst/>
              </a:rPr>
              <a:t>(){return 7;}  </a:t>
            </a:r>
          </a:p>
          <a:p>
            <a:r>
              <a:rPr lang="en-IN" sz="2000" i="0" dirty="0">
                <a:solidFill>
                  <a:schemeClr val="tx1"/>
                </a:solidFill>
                <a:effectLst/>
              </a:rPr>
              <a:t>}  </a:t>
            </a:r>
          </a:p>
          <a:p>
            <a:r>
              <a:rPr lang="en-IN" sz="2000" i="0" dirty="0">
                <a:solidFill>
                  <a:schemeClr val="tx1"/>
                </a:solidFill>
                <a:effectLst/>
              </a:rPr>
              <a:t>//Test class to create objects and call the methods  </a:t>
            </a:r>
          </a:p>
          <a:p>
            <a:r>
              <a:rPr lang="en-IN" sz="2000" i="0" dirty="0">
                <a:solidFill>
                  <a:schemeClr val="tx1"/>
                </a:solidFill>
                <a:effectLst/>
              </a:rPr>
              <a:t>class Test2{  </a:t>
            </a:r>
          </a:p>
          <a:p>
            <a:pPr lvl="1"/>
            <a:r>
              <a:rPr lang="en-IN" sz="2000" i="0" dirty="0">
                <a:solidFill>
                  <a:schemeClr val="tx1"/>
                </a:solidFill>
                <a:effectLst/>
              </a:rPr>
              <a:t>public static void main(String </a:t>
            </a:r>
            <a:r>
              <a:rPr lang="en-IN" sz="2000" i="0" dirty="0" err="1">
                <a:solidFill>
                  <a:schemeClr val="tx1"/>
                </a:solidFill>
                <a:effectLst/>
              </a:rPr>
              <a:t>args</a:t>
            </a:r>
            <a:r>
              <a:rPr lang="en-IN" sz="2000" i="0" dirty="0">
                <a:solidFill>
                  <a:schemeClr val="tx1"/>
                </a:solidFill>
                <a:effectLst/>
              </a:rPr>
              <a:t>[]){  </a:t>
            </a:r>
          </a:p>
          <a:p>
            <a:pPr lvl="2"/>
            <a:r>
              <a:rPr lang="en-IN" sz="2000" i="0" dirty="0">
                <a:solidFill>
                  <a:schemeClr val="tx1"/>
                </a:solidFill>
                <a:effectLst/>
              </a:rPr>
              <a:t>SBI s=new SBI();  </a:t>
            </a:r>
          </a:p>
          <a:p>
            <a:pPr lvl="2"/>
            <a:r>
              <a:rPr lang="en-IN" sz="2000" i="0" dirty="0">
                <a:solidFill>
                  <a:schemeClr val="tx1"/>
                </a:solidFill>
                <a:effectLst/>
              </a:rPr>
              <a:t>ICICI </a:t>
            </a:r>
            <a:r>
              <a:rPr lang="en-IN" sz="2000" i="0" dirty="0" err="1">
                <a:solidFill>
                  <a:schemeClr val="tx1"/>
                </a:solidFill>
                <a:effectLst/>
              </a:rPr>
              <a:t>i</a:t>
            </a:r>
            <a:r>
              <a:rPr lang="en-IN" sz="2000" i="0" dirty="0">
                <a:solidFill>
                  <a:schemeClr val="tx1"/>
                </a:solidFill>
                <a:effectLst/>
              </a:rPr>
              <a:t>=new ICICI(); </a:t>
            </a:r>
          </a:p>
          <a:p>
            <a:pPr lvl="2"/>
            <a:r>
              <a:rPr lang="en-IN" sz="2000" i="0" dirty="0" err="1">
                <a:solidFill>
                  <a:schemeClr val="tx1"/>
                </a:solidFill>
                <a:effectLst/>
              </a:rPr>
              <a:t>System.out.println</a:t>
            </a:r>
            <a:r>
              <a:rPr lang="en-IN" sz="2000" i="0" dirty="0">
                <a:solidFill>
                  <a:schemeClr val="tx1"/>
                </a:solidFill>
                <a:effectLst/>
              </a:rPr>
              <a:t>("SBI Rate of Interest: "+</a:t>
            </a:r>
            <a:r>
              <a:rPr lang="en-IN" sz="2000" i="0" dirty="0" err="1">
                <a:solidFill>
                  <a:schemeClr val="tx1"/>
                </a:solidFill>
                <a:effectLst/>
              </a:rPr>
              <a:t>s.getRateOfInterest</a:t>
            </a:r>
            <a:r>
              <a:rPr lang="en-IN" sz="2000" i="0" dirty="0">
                <a:solidFill>
                  <a:schemeClr val="tx1"/>
                </a:solidFill>
                <a:effectLst/>
              </a:rPr>
              <a:t>());  </a:t>
            </a:r>
          </a:p>
          <a:p>
            <a:pPr lvl="2"/>
            <a:r>
              <a:rPr lang="en-IN" sz="2000" i="0" dirty="0" err="1">
                <a:solidFill>
                  <a:schemeClr val="tx1"/>
                </a:solidFill>
                <a:effectLst/>
              </a:rPr>
              <a:t>System.out.println</a:t>
            </a:r>
            <a:r>
              <a:rPr lang="en-IN" sz="2000" i="0" dirty="0">
                <a:solidFill>
                  <a:schemeClr val="tx1"/>
                </a:solidFill>
                <a:effectLst/>
              </a:rPr>
              <a:t>("ICICI Rate of Interest: "+</a:t>
            </a:r>
            <a:r>
              <a:rPr lang="en-IN" sz="2000" i="0" dirty="0" err="1">
                <a:solidFill>
                  <a:schemeClr val="tx1"/>
                </a:solidFill>
                <a:effectLst/>
              </a:rPr>
              <a:t>i.getRateOfInterest</a:t>
            </a:r>
            <a:r>
              <a:rPr lang="en-IN" sz="2000" i="0" dirty="0">
                <a:solidFill>
                  <a:schemeClr val="tx1"/>
                </a:solidFill>
                <a:effectLst/>
              </a:rPr>
              <a:t>());</a:t>
            </a:r>
          </a:p>
          <a:p>
            <a:pPr lvl="1"/>
            <a:r>
              <a:rPr lang="en-IN" sz="2000" i="0" dirty="0">
                <a:solidFill>
                  <a:schemeClr val="tx1"/>
                </a:solidFill>
                <a:effectLst/>
              </a:rPr>
              <a:t>}  </a:t>
            </a:r>
          </a:p>
          <a:p>
            <a:r>
              <a:rPr lang="en-IN" sz="2000" i="0" dirty="0">
                <a:solidFill>
                  <a:schemeClr val="tx1"/>
                </a:solidFill>
                <a:effectLst/>
              </a:rPr>
              <a:t>} </a:t>
            </a:r>
          </a:p>
        </p:txBody>
      </p:sp>
      <p:sp>
        <p:nvSpPr>
          <p:cNvPr id="5" name="Rectangle 1">
            <a:extLst>
              <a:ext uri="{FF2B5EF4-FFF2-40B4-BE49-F238E27FC236}">
                <a16:creationId xmlns:a16="http://schemas.microsoft.com/office/drawing/2014/main" id="{248B0BD0-8500-D880-4CDE-114AF3A2ACE7}"/>
              </a:ext>
            </a:extLst>
          </p:cNvPr>
          <p:cNvSpPr>
            <a:spLocks noChangeArrowheads="1"/>
          </p:cNvSpPr>
          <p:nvPr/>
        </p:nvSpPr>
        <p:spPr bwMode="auto">
          <a:xfrm>
            <a:off x="9160702" y="3086890"/>
            <a:ext cx="278634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1">
                    <a:lumMod val="75000"/>
                  </a:schemeClr>
                </a:solidFill>
                <a:effectLst/>
              </a:rPr>
              <a:t>Output</a:t>
            </a:r>
            <a:r>
              <a:rPr kumimoji="0" lang="en-US" altLang="en-US" sz="2000" b="0" i="0" u="none" strike="noStrike" cap="none" normalizeH="0" baseline="0" dirty="0">
                <a:ln>
                  <a:noFill/>
                </a:ln>
                <a:effectLst/>
              </a:rPr>
              <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rPr>
              <a:t>SBI Rate of Interest: 8</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rPr>
              <a:t>ICICI Rate of Interest: 7</a:t>
            </a:r>
          </a:p>
        </p:txBody>
      </p:sp>
    </p:spTree>
    <p:extLst>
      <p:ext uri="{BB962C8B-B14F-4D97-AF65-F5344CB8AC3E}">
        <p14:creationId xmlns:p14="http://schemas.microsoft.com/office/powerpoint/2010/main" val="130354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11689080" cy="762000"/>
          </a:xfrm>
          <a:prstGeom prst="rect">
            <a:avLst/>
          </a:prstGeom>
        </p:spPr>
        <p:txBody>
          <a:bodyPr vert="horz" lIns="121899" tIns="60949" rIns="121899" bIns="60949" rtlCol="0" anchor="b">
            <a:noAutofit/>
          </a:bodyPr>
          <a:lstStyle/>
          <a:p>
            <a:pPr defTabSz="914400"/>
            <a:r>
              <a:rPr lang="en-US" sz="4000" b="1" dirty="0">
                <a:solidFill>
                  <a:schemeClr val="dk1"/>
                </a:solidFill>
              </a:rPr>
              <a:t>Advantages &amp; Disadvantages of Polymorphism </a:t>
            </a:r>
          </a:p>
        </p:txBody>
      </p:sp>
      <p:sp>
        <p:nvSpPr>
          <p:cNvPr id="5" name="TextBox 4">
            <a:extLst>
              <a:ext uri="{FF2B5EF4-FFF2-40B4-BE49-F238E27FC236}">
                <a16:creationId xmlns:a16="http://schemas.microsoft.com/office/drawing/2014/main" id="{9A00B8B6-C5C4-21BB-4E29-09BA3626449B}"/>
              </a:ext>
            </a:extLst>
          </p:cNvPr>
          <p:cNvSpPr txBox="1"/>
          <p:nvPr/>
        </p:nvSpPr>
        <p:spPr>
          <a:xfrm>
            <a:off x="455612" y="1600200"/>
            <a:ext cx="5867400" cy="4401205"/>
          </a:xfrm>
          <a:prstGeom prst="rect">
            <a:avLst/>
          </a:prstGeom>
          <a:noFill/>
        </p:spPr>
        <p:txBody>
          <a:bodyPr wrap="square">
            <a:spAutoFit/>
          </a:bodyPr>
          <a:lstStyle/>
          <a:p>
            <a:pPr algn="l" fontAlgn="base"/>
            <a:r>
              <a:rPr lang="en-GB" sz="2000" b="1" i="0" dirty="0">
                <a:effectLst/>
              </a:rPr>
              <a:t>Advantages of Polymorphism in Java:</a:t>
            </a:r>
          </a:p>
          <a:p>
            <a:pPr marL="457200" indent="-457200" algn="l" fontAlgn="base">
              <a:buFont typeface="+mj-lt"/>
              <a:buAutoNum type="arabicPeriod"/>
            </a:pPr>
            <a:endParaRPr lang="en-GB" sz="2000" b="1" i="0" dirty="0">
              <a:effectLst/>
            </a:endParaRPr>
          </a:p>
          <a:p>
            <a:pPr marL="457200" indent="-457200" algn="l" fontAlgn="base">
              <a:buFont typeface="+mj-lt"/>
              <a:buAutoNum type="arabicPeriod"/>
            </a:pPr>
            <a:r>
              <a:rPr lang="en-GB" sz="2000" b="0" i="0" dirty="0">
                <a:effectLst/>
              </a:rPr>
              <a:t>Increases code reusability by allowing objects of different classes to be treated as objects of a common class.</a:t>
            </a:r>
          </a:p>
          <a:p>
            <a:pPr marL="457200" indent="-457200" algn="l" fontAlgn="base">
              <a:buFont typeface="+mj-lt"/>
              <a:buAutoNum type="arabicPeriod"/>
            </a:pPr>
            <a:r>
              <a:rPr lang="en-GB" sz="2000" b="0" i="0" dirty="0">
                <a:effectLst/>
              </a:rPr>
              <a:t>Improves readability and maintainability of code by reducing the amount of code that needs to be written and maintained.</a:t>
            </a:r>
          </a:p>
          <a:p>
            <a:pPr marL="457200" indent="-457200" algn="l" fontAlgn="base">
              <a:buFont typeface="+mj-lt"/>
              <a:buAutoNum type="arabicPeriod"/>
            </a:pPr>
            <a:r>
              <a:rPr lang="en-GB" sz="2000" b="0" i="0" dirty="0">
                <a:effectLst/>
              </a:rPr>
              <a:t>Supports dynamic binding, enabling the correct method to be called at runtime, based on the actual class of the object.</a:t>
            </a:r>
          </a:p>
          <a:p>
            <a:pPr marL="457200" indent="-457200" algn="l" fontAlgn="base">
              <a:buFont typeface="+mj-lt"/>
              <a:buAutoNum type="arabicPeriod"/>
            </a:pPr>
            <a:r>
              <a:rPr lang="en-GB" sz="2000" b="0" i="0" dirty="0">
                <a:effectLst/>
              </a:rPr>
              <a:t>Enables objects to be treated as a single type, making it easier to write generic code that can handle objects of different types.</a:t>
            </a:r>
          </a:p>
        </p:txBody>
      </p:sp>
      <p:sp>
        <p:nvSpPr>
          <p:cNvPr id="8" name="TextBox 7">
            <a:extLst>
              <a:ext uri="{FF2B5EF4-FFF2-40B4-BE49-F238E27FC236}">
                <a16:creationId xmlns:a16="http://schemas.microsoft.com/office/drawing/2014/main" id="{573B8B2D-96B6-5E04-D722-21CA1E72CBB7}"/>
              </a:ext>
            </a:extLst>
          </p:cNvPr>
          <p:cNvSpPr txBox="1"/>
          <p:nvPr/>
        </p:nvSpPr>
        <p:spPr>
          <a:xfrm>
            <a:off x="6781196" y="1676400"/>
            <a:ext cx="4952017" cy="2862322"/>
          </a:xfrm>
          <a:prstGeom prst="rect">
            <a:avLst/>
          </a:prstGeom>
          <a:noFill/>
        </p:spPr>
        <p:txBody>
          <a:bodyPr wrap="square">
            <a:spAutoFit/>
          </a:bodyPr>
          <a:lstStyle/>
          <a:p>
            <a:pPr algn="l" fontAlgn="base"/>
            <a:r>
              <a:rPr lang="en-GB" sz="2000" b="1" i="0" dirty="0">
                <a:effectLst/>
              </a:rPr>
              <a:t>Disadvantages of Polymorphism in Java:</a:t>
            </a:r>
          </a:p>
          <a:p>
            <a:pPr algn="l" fontAlgn="base"/>
            <a:endParaRPr lang="en-GB" sz="2000" b="1" i="0" dirty="0">
              <a:effectLst/>
            </a:endParaRPr>
          </a:p>
          <a:p>
            <a:pPr marL="457200" indent="-457200" algn="l" fontAlgn="base">
              <a:buFont typeface="+mj-lt"/>
              <a:buAutoNum type="arabicPeriod"/>
            </a:pPr>
            <a:r>
              <a:rPr lang="en-GB" sz="2000" b="0" i="0" dirty="0">
                <a:effectLst/>
              </a:rPr>
              <a:t>Can make it more difficult to understand the </a:t>
            </a:r>
            <a:r>
              <a:rPr lang="en-GB" sz="2000" b="0" i="0" dirty="0" err="1">
                <a:effectLst/>
              </a:rPr>
              <a:t>behavior</a:t>
            </a:r>
            <a:r>
              <a:rPr lang="en-GB" sz="2000" b="0" i="0" dirty="0">
                <a:effectLst/>
              </a:rPr>
              <a:t> of an object, especially if the code is complex.</a:t>
            </a:r>
          </a:p>
          <a:p>
            <a:pPr marL="457200" indent="-457200" algn="l" fontAlgn="base">
              <a:buFont typeface="+mj-lt"/>
              <a:buAutoNum type="arabicPeriod"/>
            </a:pPr>
            <a:r>
              <a:rPr lang="en-GB" sz="2000" b="0" i="0" dirty="0">
                <a:effectLst/>
              </a:rPr>
              <a:t>May lead to performance issues, as polymorphic </a:t>
            </a:r>
            <a:r>
              <a:rPr lang="en-GB" sz="2000" b="0" i="0" dirty="0" err="1">
                <a:effectLst/>
              </a:rPr>
              <a:t>behavior</a:t>
            </a:r>
            <a:r>
              <a:rPr lang="en-GB" sz="2000" b="0" i="0" dirty="0">
                <a:effectLst/>
              </a:rPr>
              <a:t> may require additional computations at runtime.</a:t>
            </a:r>
          </a:p>
        </p:txBody>
      </p:sp>
    </p:spTree>
    <p:extLst>
      <p:ext uri="{BB962C8B-B14F-4D97-AF65-F5344CB8AC3E}">
        <p14:creationId xmlns:p14="http://schemas.microsoft.com/office/powerpoint/2010/main" val="1935782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super keyword</a:t>
            </a:r>
          </a:p>
        </p:txBody>
      </p:sp>
      <p:sp>
        <p:nvSpPr>
          <p:cNvPr id="4" name="TextBox 3">
            <a:extLst>
              <a:ext uri="{FF2B5EF4-FFF2-40B4-BE49-F238E27FC236}">
                <a16:creationId xmlns:a16="http://schemas.microsoft.com/office/drawing/2014/main" id="{F411DA5D-EC70-A4AE-CEF4-6FD11109816B}"/>
              </a:ext>
            </a:extLst>
          </p:cNvPr>
          <p:cNvSpPr txBox="1"/>
          <p:nvPr/>
        </p:nvSpPr>
        <p:spPr>
          <a:xfrm>
            <a:off x="1141412" y="752062"/>
            <a:ext cx="10660942" cy="707886"/>
          </a:xfrm>
          <a:prstGeom prst="rect">
            <a:avLst/>
          </a:prstGeom>
          <a:noFill/>
        </p:spPr>
        <p:txBody>
          <a:bodyPr wrap="square">
            <a:spAutoFit/>
          </a:bodyPr>
          <a:lstStyle/>
          <a:p>
            <a:pPr algn="just"/>
            <a:r>
              <a:rPr lang="en-GB" sz="2000" b="0" i="0" dirty="0">
                <a:solidFill>
                  <a:srgbClr val="333333"/>
                </a:solidFill>
                <a:effectLst/>
              </a:rPr>
              <a:t>The </a:t>
            </a:r>
            <a:r>
              <a:rPr lang="en-GB" sz="2000" b="1" i="0" dirty="0">
                <a:solidFill>
                  <a:srgbClr val="333333"/>
                </a:solidFill>
                <a:effectLst/>
              </a:rPr>
              <a:t>super</a:t>
            </a:r>
            <a:r>
              <a:rPr lang="en-GB" sz="2000" b="0" i="0" dirty="0">
                <a:solidFill>
                  <a:srgbClr val="333333"/>
                </a:solidFill>
                <a:effectLst/>
              </a:rPr>
              <a:t> keyword in Java is a reference variable which is used to refer immediate parent class object.</a:t>
            </a:r>
            <a:endParaRPr lang="en-GB" sz="3200" b="0" i="0" dirty="0">
              <a:effectLst/>
            </a:endParaRPr>
          </a:p>
        </p:txBody>
      </p:sp>
      <p:pic>
        <p:nvPicPr>
          <p:cNvPr id="4098" name="Picture 2" descr="Usage of Java Super keyword">
            <a:extLst>
              <a:ext uri="{FF2B5EF4-FFF2-40B4-BE49-F238E27FC236}">
                <a16:creationId xmlns:a16="http://schemas.microsoft.com/office/drawing/2014/main" id="{ED90E332-FA55-935F-07BE-219EA7771A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612" y="1752600"/>
            <a:ext cx="4400550" cy="467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5813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final keyword</a:t>
            </a:r>
          </a:p>
        </p:txBody>
      </p:sp>
      <p:sp>
        <p:nvSpPr>
          <p:cNvPr id="4" name="TextBox 3">
            <a:extLst>
              <a:ext uri="{FF2B5EF4-FFF2-40B4-BE49-F238E27FC236}">
                <a16:creationId xmlns:a16="http://schemas.microsoft.com/office/drawing/2014/main" id="{F411DA5D-EC70-A4AE-CEF4-6FD11109816B}"/>
              </a:ext>
            </a:extLst>
          </p:cNvPr>
          <p:cNvSpPr txBox="1"/>
          <p:nvPr/>
        </p:nvSpPr>
        <p:spPr>
          <a:xfrm>
            <a:off x="1217612" y="887968"/>
            <a:ext cx="10660942" cy="461665"/>
          </a:xfrm>
          <a:prstGeom prst="rect">
            <a:avLst/>
          </a:prstGeom>
          <a:noFill/>
        </p:spPr>
        <p:txBody>
          <a:bodyPr wrap="square">
            <a:spAutoFit/>
          </a:bodyPr>
          <a:lstStyle/>
          <a:p>
            <a:pPr algn="just"/>
            <a:r>
              <a:rPr lang="en-GB" b="0" i="0" dirty="0">
                <a:solidFill>
                  <a:srgbClr val="333333"/>
                </a:solidFill>
                <a:effectLst/>
              </a:rPr>
              <a:t>The </a:t>
            </a:r>
            <a:r>
              <a:rPr lang="en-GB" b="1" i="0" dirty="0">
                <a:solidFill>
                  <a:srgbClr val="333333"/>
                </a:solidFill>
                <a:effectLst/>
              </a:rPr>
              <a:t>final keyword</a:t>
            </a:r>
            <a:r>
              <a:rPr lang="en-GB" b="0" i="0" dirty="0">
                <a:solidFill>
                  <a:srgbClr val="333333"/>
                </a:solidFill>
                <a:effectLst/>
              </a:rPr>
              <a:t> in java is used to restrict the user.</a:t>
            </a:r>
            <a:endParaRPr lang="en-GB" sz="4400" b="0" i="0" dirty="0">
              <a:effectLst/>
            </a:endParaRPr>
          </a:p>
        </p:txBody>
      </p:sp>
      <p:pic>
        <p:nvPicPr>
          <p:cNvPr id="5122" name="Picture 2" descr="final keyword in java">
            <a:extLst>
              <a:ext uri="{FF2B5EF4-FFF2-40B4-BE49-F238E27FC236}">
                <a16:creationId xmlns:a16="http://schemas.microsoft.com/office/drawing/2014/main" id="{DBC410F8-E0BA-ADBB-CB77-DC09EACA90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6012" y="2138362"/>
            <a:ext cx="3552825" cy="25812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05A25A1-6795-2C8A-9BC2-D3CE0948DABA}"/>
              </a:ext>
            </a:extLst>
          </p:cNvPr>
          <p:cNvSpPr txBox="1"/>
          <p:nvPr/>
        </p:nvSpPr>
        <p:spPr>
          <a:xfrm>
            <a:off x="1257370" y="1981200"/>
            <a:ext cx="6208642" cy="2308324"/>
          </a:xfrm>
          <a:prstGeom prst="rect">
            <a:avLst/>
          </a:prstGeom>
          <a:noFill/>
        </p:spPr>
        <p:txBody>
          <a:bodyPr wrap="square">
            <a:spAutoFit/>
          </a:bodyPr>
          <a:lstStyle/>
          <a:p>
            <a:pPr algn="just"/>
            <a:r>
              <a:rPr lang="en-GB" b="0" i="0" dirty="0">
                <a:solidFill>
                  <a:schemeClr val="tx1">
                    <a:lumMod val="95000"/>
                    <a:lumOff val="5000"/>
                  </a:schemeClr>
                </a:solidFill>
                <a:effectLst/>
              </a:rPr>
              <a:t>The java final keyword can be used in many context. Final can be:</a:t>
            </a:r>
          </a:p>
          <a:p>
            <a:pPr algn="just"/>
            <a:endParaRPr lang="en-GB" b="0" i="0" dirty="0">
              <a:solidFill>
                <a:schemeClr val="tx1">
                  <a:lumMod val="95000"/>
                  <a:lumOff val="5000"/>
                </a:schemeClr>
              </a:solidFill>
              <a:effectLst/>
            </a:endParaRPr>
          </a:p>
          <a:p>
            <a:pPr marL="457200" indent="-457200" algn="just">
              <a:buClr>
                <a:schemeClr val="accent1"/>
              </a:buClr>
              <a:buFont typeface="+mj-lt"/>
              <a:buAutoNum type="arabicPeriod"/>
            </a:pPr>
            <a:r>
              <a:rPr lang="en-GB" b="0" i="0" dirty="0">
                <a:solidFill>
                  <a:schemeClr val="tx1">
                    <a:lumMod val="95000"/>
                    <a:lumOff val="5000"/>
                  </a:schemeClr>
                </a:solidFill>
                <a:effectLst/>
              </a:rPr>
              <a:t>variable</a:t>
            </a:r>
          </a:p>
          <a:p>
            <a:pPr marL="457200" indent="-457200" algn="just">
              <a:buClr>
                <a:schemeClr val="accent1"/>
              </a:buClr>
              <a:buFont typeface="+mj-lt"/>
              <a:buAutoNum type="arabicPeriod"/>
            </a:pPr>
            <a:r>
              <a:rPr lang="en-GB" b="0" i="0" dirty="0">
                <a:solidFill>
                  <a:schemeClr val="tx1">
                    <a:lumMod val="95000"/>
                    <a:lumOff val="5000"/>
                  </a:schemeClr>
                </a:solidFill>
                <a:effectLst/>
              </a:rPr>
              <a:t>method</a:t>
            </a:r>
          </a:p>
          <a:p>
            <a:pPr marL="457200" indent="-457200" algn="just">
              <a:buClr>
                <a:schemeClr val="accent1"/>
              </a:buClr>
              <a:buFont typeface="+mj-lt"/>
              <a:buAutoNum type="arabicPeriod"/>
            </a:pPr>
            <a:r>
              <a:rPr lang="en-GB" b="0" i="0" dirty="0">
                <a:solidFill>
                  <a:schemeClr val="tx1">
                    <a:lumMod val="95000"/>
                    <a:lumOff val="5000"/>
                  </a:schemeClr>
                </a:solidFill>
                <a:effectLst/>
              </a:rPr>
              <a:t>class</a:t>
            </a:r>
          </a:p>
        </p:txBody>
      </p:sp>
    </p:spTree>
    <p:extLst>
      <p:ext uri="{BB962C8B-B14F-4D97-AF65-F5344CB8AC3E}">
        <p14:creationId xmlns:p14="http://schemas.microsoft.com/office/powerpoint/2010/main" val="1936747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err="1"/>
              <a:t>instanceof</a:t>
            </a:r>
            <a:r>
              <a:rPr lang="en-US" sz="4000" b="1" dirty="0"/>
              <a:t> operator</a:t>
            </a:r>
          </a:p>
        </p:txBody>
      </p:sp>
      <p:sp>
        <p:nvSpPr>
          <p:cNvPr id="4" name="TextBox 3">
            <a:extLst>
              <a:ext uri="{FF2B5EF4-FFF2-40B4-BE49-F238E27FC236}">
                <a16:creationId xmlns:a16="http://schemas.microsoft.com/office/drawing/2014/main" id="{F411DA5D-EC70-A4AE-CEF4-6FD11109816B}"/>
              </a:ext>
            </a:extLst>
          </p:cNvPr>
          <p:cNvSpPr txBox="1"/>
          <p:nvPr/>
        </p:nvSpPr>
        <p:spPr>
          <a:xfrm>
            <a:off x="1272347" y="919163"/>
            <a:ext cx="10439400" cy="830997"/>
          </a:xfrm>
          <a:prstGeom prst="rect">
            <a:avLst/>
          </a:prstGeom>
          <a:noFill/>
        </p:spPr>
        <p:txBody>
          <a:bodyPr wrap="square">
            <a:spAutoFit/>
          </a:bodyPr>
          <a:lstStyle/>
          <a:p>
            <a:pPr algn="just"/>
            <a:r>
              <a:rPr lang="en-GB" b="0" i="0" dirty="0">
                <a:solidFill>
                  <a:schemeClr val="tx1">
                    <a:lumMod val="95000"/>
                    <a:lumOff val="5000"/>
                  </a:schemeClr>
                </a:solidFill>
                <a:effectLst/>
              </a:rPr>
              <a:t>The </a:t>
            </a:r>
            <a:r>
              <a:rPr lang="en-GB" b="1" i="0" dirty="0">
                <a:solidFill>
                  <a:schemeClr val="tx1">
                    <a:lumMod val="95000"/>
                    <a:lumOff val="5000"/>
                  </a:schemeClr>
                </a:solidFill>
                <a:effectLst/>
              </a:rPr>
              <a:t>java </a:t>
            </a:r>
            <a:r>
              <a:rPr lang="en-GB" b="1" i="0" dirty="0" err="1">
                <a:solidFill>
                  <a:schemeClr val="tx1">
                    <a:lumMod val="95000"/>
                    <a:lumOff val="5000"/>
                  </a:schemeClr>
                </a:solidFill>
                <a:effectLst/>
              </a:rPr>
              <a:t>instanceof</a:t>
            </a:r>
            <a:r>
              <a:rPr lang="en-GB" b="1" i="0" dirty="0">
                <a:solidFill>
                  <a:schemeClr val="tx1">
                    <a:lumMod val="95000"/>
                    <a:lumOff val="5000"/>
                  </a:schemeClr>
                </a:solidFill>
                <a:effectLst/>
              </a:rPr>
              <a:t> operator</a:t>
            </a:r>
            <a:r>
              <a:rPr lang="en-GB" b="0" i="0" dirty="0">
                <a:solidFill>
                  <a:schemeClr val="tx1">
                    <a:lumMod val="95000"/>
                    <a:lumOff val="5000"/>
                  </a:schemeClr>
                </a:solidFill>
                <a:effectLst/>
              </a:rPr>
              <a:t> is used to test whether the object is an instance of the specified type (class or subclass or interface).</a:t>
            </a:r>
            <a:endParaRPr lang="en-GB" sz="4400" b="0" i="0" dirty="0">
              <a:solidFill>
                <a:schemeClr val="tx1">
                  <a:lumMod val="95000"/>
                  <a:lumOff val="5000"/>
                </a:schemeClr>
              </a:solidFill>
              <a:effectLst/>
            </a:endParaRPr>
          </a:p>
        </p:txBody>
      </p:sp>
      <p:sp>
        <p:nvSpPr>
          <p:cNvPr id="5" name="TextBox 4">
            <a:extLst>
              <a:ext uri="{FF2B5EF4-FFF2-40B4-BE49-F238E27FC236}">
                <a16:creationId xmlns:a16="http://schemas.microsoft.com/office/drawing/2014/main" id="{605A25A1-6795-2C8A-9BC2-D3CE0948DABA}"/>
              </a:ext>
            </a:extLst>
          </p:cNvPr>
          <p:cNvSpPr txBox="1"/>
          <p:nvPr/>
        </p:nvSpPr>
        <p:spPr>
          <a:xfrm>
            <a:off x="531811" y="1815430"/>
            <a:ext cx="11179935" cy="1200329"/>
          </a:xfrm>
          <a:prstGeom prst="rect">
            <a:avLst/>
          </a:prstGeom>
          <a:noFill/>
        </p:spPr>
        <p:txBody>
          <a:bodyPr wrap="square">
            <a:spAutoFit/>
          </a:bodyPr>
          <a:lstStyle/>
          <a:p>
            <a:pPr algn="just"/>
            <a:r>
              <a:rPr lang="en-GB" b="0" i="0" dirty="0">
                <a:solidFill>
                  <a:schemeClr val="tx1">
                    <a:lumMod val="95000"/>
                    <a:lumOff val="5000"/>
                  </a:schemeClr>
                </a:solidFill>
                <a:effectLst/>
              </a:rPr>
              <a:t>The </a:t>
            </a:r>
            <a:r>
              <a:rPr lang="en-GB" b="0" i="0" dirty="0" err="1">
                <a:solidFill>
                  <a:schemeClr val="tx1">
                    <a:lumMod val="95000"/>
                    <a:lumOff val="5000"/>
                  </a:schemeClr>
                </a:solidFill>
                <a:effectLst/>
              </a:rPr>
              <a:t>instanceof</a:t>
            </a:r>
            <a:r>
              <a:rPr lang="en-GB" b="0" i="0" dirty="0">
                <a:solidFill>
                  <a:schemeClr val="tx1">
                    <a:lumMod val="95000"/>
                    <a:lumOff val="5000"/>
                  </a:schemeClr>
                </a:solidFill>
                <a:effectLst/>
              </a:rPr>
              <a:t> in java is also known as type </a:t>
            </a:r>
            <a:r>
              <a:rPr lang="en-GB" b="0" i="1" dirty="0">
                <a:solidFill>
                  <a:schemeClr val="tx1">
                    <a:lumMod val="95000"/>
                    <a:lumOff val="5000"/>
                  </a:schemeClr>
                </a:solidFill>
                <a:effectLst/>
              </a:rPr>
              <a:t>comparison operator</a:t>
            </a:r>
            <a:r>
              <a:rPr lang="en-GB" b="0" i="0" dirty="0">
                <a:solidFill>
                  <a:schemeClr val="tx1">
                    <a:lumMod val="95000"/>
                    <a:lumOff val="5000"/>
                  </a:schemeClr>
                </a:solidFill>
                <a:effectLst/>
              </a:rPr>
              <a:t> because it compares the instance with type. It returns either true or false. If we apply the </a:t>
            </a:r>
            <a:r>
              <a:rPr lang="en-GB" b="0" i="0" dirty="0" err="1">
                <a:solidFill>
                  <a:schemeClr val="tx1">
                    <a:lumMod val="95000"/>
                    <a:lumOff val="5000"/>
                  </a:schemeClr>
                </a:solidFill>
                <a:effectLst/>
              </a:rPr>
              <a:t>instanceof</a:t>
            </a:r>
            <a:r>
              <a:rPr lang="en-GB" b="0" i="0" dirty="0">
                <a:solidFill>
                  <a:schemeClr val="tx1">
                    <a:lumMod val="95000"/>
                    <a:lumOff val="5000"/>
                  </a:schemeClr>
                </a:solidFill>
                <a:effectLst/>
              </a:rPr>
              <a:t> operator with any variable that has null value, it returns false.</a:t>
            </a:r>
          </a:p>
        </p:txBody>
      </p:sp>
      <p:sp>
        <p:nvSpPr>
          <p:cNvPr id="6" name="TextBox 5">
            <a:extLst>
              <a:ext uri="{FF2B5EF4-FFF2-40B4-BE49-F238E27FC236}">
                <a16:creationId xmlns:a16="http://schemas.microsoft.com/office/drawing/2014/main" id="{CD72E44D-0161-B4C0-ADBE-1976E1B3B43A}"/>
              </a:ext>
            </a:extLst>
          </p:cNvPr>
          <p:cNvSpPr txBox="1"/>
          <p:nvPr/>
        </p:nvSpPr>
        <p:spPr>
          <a:xfrm>
            <a:off x="1446212" y="3429000"/>
            <a:ext cx="8458200" cy="2308324"/>
          </a:xfrm>
          <a:prstGeom prst="rect">
            <a:avLst/>
          </a:prstGeom>
          <a:noFill/>
        </p:spPr>
        <p:txBody>
          <a:bodyPr wrap="square">
            <a:spAutoFit/>
          </a:bodyPr>
          <a:lstStyle/>
          <a:p>
            <a:pPr algn="just"/>
            <a:r>
              <a:rPr lang="en-GB" b="1" i="0" dirty="0">
                <a:solidFill>
                  <a:schemeClr val="tx1">
                    <a:lumMod val="95000"/>
                    <a:lumOff val="5000"/>
                  </a:schemeClr>
                </a:solidFill>
                <a:effectLst/>
              </a:rPr>
              <a:t>class</a:t>
            </a:r>
            <a:r>
              <a:rPr lang="en-GB" b="0" i="0" dirty="0">
                <a:solidFill>
                  <a:schemeClr val="tx1">
                    <a:lumMod val="95000"/>
                    <a:lumOff val="5000"/>
                  </a:schemeClr>
                </a:solidFill>
                <a:effectLst/>
              </a:rPr>
              <a:t> Simple1{  </a:t>
            </a:r>
          </a:p>
          <a:p>
            <a:pPr algn="just"/>
            <a:r>
              <a:rPr lang="en-GB" b="0" i="0" dirty="0">
                <a:solidFill>
                  <a:schemeClr val="tx1">
                    <a:lumMod val="95000"/>
                    <a:lumOff val="5000"/>
                  </a:schemeClr>
                </a:solidFill>
                <a:effectLst/>
              </a:rPr>
              <a:t> </a:t>
            </a:r>
            <a:r>
              <a:rPr lang="en-GB" b="1" i="0" dirty="0">
                <a:solidFill>
                  <a:schemeClr val="tx1">
                    <a:lumMod val="95000"/>
                    <a:lumOff val="5000"/>
                  </a:schemeClr>
                </a:solidFill>
                <a:effectLst/>
              </a:rPr>
              <a:t>public</a:t>
            </a:r>
            <a:r>
              <a:rPr lang="en-GB" b="0" i="0" dirty="0">
                <a:solidFill>
                  <a:schemeClr val="tx1">
                    <a:lumMod val="95000"/>
                    <a:lumOff val="5000"/>
                  </a:schemeClr>
                </a:solidFill>
                <a:effectLst/>
              </a:rPr>
              <a:t> </a:t>
            </a:r>
            <a:r>
              <a:rPr lang="en-GB" b="1" i="0" dirty="0">
                <a:solidFill>
                  <a:schemeClr val="tx1">
                    <a:lumMod val="95000"/>
                    <a:lumOff val="5000"/>
                  </a:schemeClr>
                </a:solidFill>
                <a:effectLst/>
              </a:rPr>
              <a:t>static</a:t>
            </a:r>
            <a:r>
              <a:rPr lang="en-GB" b="0" i="0" dirty="0">
                <a:solidFill>
                  <a:schemeClr val="tx1">
                    <a:lumMod val="95000"/>
                    <a:lumOff val="5000"/>
                  </a:schemeClr>
                </a:solidFill>
                <a:effectLst/>
              </a:rPr>
              <a:t> </a:t>
            </a:r>
            <a:r>
              <a:rPr lang="en-GB" b="1" i="0" dirty="0">
                <a:solidFill>
                  <a:schemeClr val="tx1">
                    <a:lumMod val="95000"/>
                    <a:lumOff val="5000"/>
                  </a:schemeClr>
                </a:solidFill>
                <a:effectLst/>
              </a:rPr>
              <a:t>void</a:t>
            </a:r>
            <a:r>
              <a:rPr lang="en-GB" b="0" i="0" dirty="0">
                <a:solidFill>
                  <a:schemeClr val="tx1">
                    <a:lumMod val="95000"/>
                    <a:lumOff val="5000"/>
                  </a:schemeClr>
                </a:solidFill>
                <a:effectLst/>
              </a:rPr>
              <a:t> main(String </a:t>
            </a:r>
            <a:r>
              <a:rPr lang="en-GB" b="0" i="0" dirty="0" err="1">
                <a:solidFill>
                  <a:schemeClr val="tx1">
                    <a:lumMod val="95000"/>
                    <a:lumOff val="5000"/>
                  </a:schemeClr>
                </a:solidFill>
                <a:effectLst/>
              </a:rPr>
              <a:t>args</a:t>
            </a:r>
            <a:r>
              <a:rPr lang="en-GB" b="0" i="0" dirty="0">
                <a:solidFill>
                  <a:schemeClr val="tx1">
                    <a:lumMod val="95000"/>
                    <a:lumOff val="5000"/>
                  </a:schemeClr>
                </a:solidFill>
                <a:effectLst/>
              </a:rPr>
              <a:t>[]){  </a:t>
            </a:r>
          </a:p>
          <a:p>
            <a:pPr lvl="1" algn="just"/>
            <a:r>
              <a:rPr lang="en-GB" b="0" i="0" dirty="0">
                <a:solidFill>
                  <a:schemeClr val="tx1">
                    <a:lumMod val="95000"/>
                    <a:lumOff val="5000"/>
                  </a:schemeClr>
                </a:solidFill>
                <a:effectLst/>
              </a:rPr>
              <a:t> Simple1 s=</a:t>
            </a:r>
            <a:r>
              <a:rPr lang="en-GB" b="1" i="0" dirty="0">
                <a:solidFill>
                  <a:schemeClr val="tx1">
                    <a:lumMod val="95000"/>
                    <a:lumOff val="5000"/>
                  </a:schemeClr>
                </a:solidFill>
                <a:effectLst/>
              </a:rPr>
              <a:t>new</a:t>
            </a:r>
            <a:r>
              <a:rPr lang="en-GB" b="0" i="0" dirty="0">
                <a:solidFill>
                  <a:schemeClr val="tx1">
                    <a:lumMod val="95000"/>
                    <a:lumOff val="5000"/>
                  </a:schemeClr>
                </a:solidFill>
                <a:effectLst/>
              </a:rPr>
              <a:t> Simple1();  </a:t>
            </a:r>
          </a:p>
          <a:p>
            <a:pPr lvl="1" algn="just"/>
            <a:r>
              <a:rPr lang="en-GB" b="0" i="0" dirty="0">
                <a:solidFill>
                  <a:schemeClr val="tx1">
                    <a:lumMod val="95000"/>
                    <a:lumOff val="5000"/>
                  </a:schemeClr>
                </a:solidFill>
                <a:effectLst/>
              </a:rPr>
              <a:t> </a:t>
            </a:r>
            <a:r>
              <a:rPr lang="en-GB" b="0" i="0" dirty="0" err="1">
                <a:solidFill>
                  <a:schemeClr val="accent2">
                    <a:lumMod val="75000"/>
                  </a:schemeClr>
                </a:solidFill>
                <a:effectLst/>
              </a:rPr>
              <a:t>System.out.println</a:t>
            </a:r>
            <a:r>
              <a:rPr lang="en-GB" b="0" i="0" dirty="0">
                <a:solidFill>
                  <a:schemeClr val="accent2">
                    <a:lumMod val="75000"/>
                  </a:schemeClr>
                </a:solidFill>
                <a:effectLst/>
              </a:rPr>
              <a:t>(s </a:t>
            </a:r>
            <a:r>
              <a:rPr lang="en-GB" b="1" i="0" dirty="0" err="1">
                <a:solidFill>
                  <a:schemeClr val="accent2">
                    <a:lumMod val="75000"/>
                  </a:schemeClr>
                </a:solidFill>
                <a:effectLst/>
              </a:rPr>
              <a:t>instanceof</a:t>
            </a:r>
            <a:r>
              <a:rPr lang="en-GB" b="0" i="0" dirty="0">
                <a:solidFill>
                  <a:schemeClr val="accent2">
                    <a:lumMod val="75000"/>
                  </a:schemeClr>
                </a:solidFill>
                <a:effectLst/>
              </a:rPr>
              <a:t> Simple1);//true  </a:t>
            </a:r>
          </a:p>
          <a:p>
            <a:pPr algn="just"/>
            <a:r>
              <a:rPr lang="en-GB" b="0" i="0" dirty="0">
                <a:solidFill>
                  <a:schemeClr val="tx1">
                    <a:lumMod val="95000"/>
                    <a:lumOff val="5000"/>
                  </a:schemeClr>
                </a:solidFill>
                <a:effectLst/>
              </a:rPr>
              <a:t> }  </a:t>
            </a:r>
          </a:p>
          <a:p>
            <a:pPr algn="just"/>
            <a:r>
              <a:rPr lang="en-GB" b="0" i="0" dirty="0">
                <a:solidFill>
                  <a:schemeClr val="tx1">
                    <a:lumMod val="95000"/>
                    <a:lumOff val="5000"/>
                  </a:schemeClr>
                </a:solidFill>
                <a:effectLst/>
              </a:rPr>
              <a:t>}  </a:t>
            </a:r>
          </a:p>
        </p:txBody>
      </p:sp>
    </p:spTree>
    <p:extLst>
      <p:ext uri="{BB962C8B-B14F-4D97-AF65-F5344CB8AC3E}">
        <p14:creationId xmlns:p14="http://schemas.microsoft.com/office/powerpoint/2010/main" val="409848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E700CCB-20BA-4760-AB9F-AC3B63ED32E0}">
  <ds:schemaRefs>
    <ds:schemaRef ds:uri="http://schemas.microsoft.com/office/infopath/2007/PartnerControls"/>
    <ds:schemaRef ds:uri="http://purl.org/dc/terms/"/>
    <ds:schemaRef ds:uri="http://www.w3.org/XML/1998/namespace"/>
    <ds:schemaRef ds:uri="a4f35948-e619-41b3-aa29-22878b09cfd2"/>
    <ds:schemaRef ds:uri="40262f94-9f35-4ac3-9a90-690165a166b7"/>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3.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975</TotalTime>
  <Words>1022</Words>
  <Application>Microsoft Office PowerPoint</Application>
  <PresentationFormat>Custom</PresentationFormat>
  <Paragraphs>125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Constantia</vt:lpstr>
      <vt:lpstr>Verdana</vt:lpstr>
      <vt:lpstr>Wingdings</vt:lpstr>
      <vt:lpstr>Cooking 16x9</vt:lpstr>
      <vt:lpstr>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Windows User</dc:creator>
  <cp:lastModifiedBy>Vaibhavi Dixit</cp:lastModifiedBy>
  <cp:revision>396</cp:revision>
  <dcterms:created xsi:type="dcterms:W3CDTF">2021-12-19T05:09:16Z</dcterms:created>
  <dcterms:modified xsi:type="dcterms:W3CDTF">2023-02-16T13:23:58Z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