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5" r:id="rId6"/>
    <p:sldId id="313" r:id="rId7"/>
    <p:sldId id="295" r:id="rId8"/>
    <p:sldId id="307" r:id="rId9"/>
    <p:sldId id="314" r:id="rId10"/>
    <p:sldId id="315" r:id="rId11"/>
    <p:sldId id="316" r:id="rId12"/>
    <p:sldId id="317" r:id="rId13"/>
    <p:sldId id="259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7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4" autoAdjust="0"/>
    <p:restoredTop sz="94492" autoAdjust="0"/>
  </p:normalViewPr>
  <p:slideViewPr>
    <p:cSldViewPr>
      <p:cViewPr varScale="1">
        <p:scale>
          <a:sx n="72" d="100"/>
          <a:sy n="72" d="100"/>
        </p:scale>
        <p:origin x="606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3/14/2023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3/14/2023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3/14/2023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3/14/2023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3/14/2023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3/14/2023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3/14/2023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3/14/2023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3/14/2023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3/14/2023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3/14/2023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3/14/2023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3/14/2023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3/14/2023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4" y="152400"/>
            <a:ext cx="10427677" cy="838200"/>
          </a:xfrm>
        </p:spPr>
        <p:txBody>
          <a:bodyPr/>
          <a:lstStyle/>
          <a:p>
            <a:r>
              <a:rPr lang="en-IN" b="1" dirty="0"/>
              <a:t>JAVA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738384"/>
              </p:ext>
            </p:extLst>
          </p:nvPr>
        </p:nvGraphicFramePr>
        <p:xfrm>
          <a:off x="455612" y="2514600"/>
          <a:ext cx="11041040" cy="2174127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52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520">
                  <a:extLst>
                    <a:ext uri="{9D8B030D-6E8A-4147-A177-3AD203B41FA5}">
                      <a16:colId xmlns:a16="http://schemas.microsoft.com/office/drawing/2014/main" val="3486249953"/>
                    </a:ext>
                  </a:extLst>
                </a:gridCol>
              </a:tblGrid>
              <a:tr h="41990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Java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Expressions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30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Package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Accessing package 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441258"/>
                  </a:ext>
                </a:extLst>
              </a:tr>
              <a:tr h="57230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Subpackage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Access modifiers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3298616"/>
                  </a:ext>
                </a:extLst>
              </a:tr>
              <a:tr h="57230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 access modifiers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685407"/>
                  </a:ext>
                </a:extLst>
              </a:tr>
            </a:tbl>
          </a:graphicData>
        </a:graphic>
      </p:graphicFrame>
      <p:sp>
        <p:nvSpPr>
          <p:cNvPr id="6" name="文本框 8"/>
          <p:cNvSpPr txBox="1"/>
          <p:nvPr/>
        </p:nvSpPr>
        <p:spPr>
          <a:xfrm>
            <a:off x="1827212" y="1272879"/>
            <a:ext cx="3179075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28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learn ? 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559" y="838200"/>
            <a:ext cx="9141619" cy="2105367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4" name="文本框 9"/>
          <p:cNvSpPr txBox="1">
            <a:spLocks noGrp="1"/>
          </p:cNvSpPr>
          <p:nvPr>
            <p:ph type="body" idx="1"/>
          </p:nvPr>
        </p:nvSpPr>
        <p:spPr>
          <a:xfrm>
            <a:off x="2459303" y="3124200"/>
            <a:ext cx="8763000" cy="2424918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algn="r"/>
            <a:r>
              <a:rPr lang="en-US" sz="3200" b="1" dirty="0"/>
              <a:t>Anirudha Gaikwad</a:t>
            </a:r>
          </a:p>
          <a:p>
            <a:pPr algn="r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defTabSz="914400"/>
            <a:r>
              <a:rPr lang="en-US" sz="4000" b="1" dirty="0">
                <a:solidFill>
                  <a:schemeClr val="dk1"/>
                </a:solidFill>
              </a:rPr>
              <a:t>Package in JAVA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09D25-58F8-0A99-6A96-2EB494662A5D}"/>
              </a:ext>
            </a:extLst>
          </p:cNvPr>
          <p:cNvSpPr txBox="1"/>
          <p:nvPr/>
        </p:nvSpPr>
        <p:spPr>
          <a:xfrm>
            <a:off x="227013" y="1371598"/>
            <a:ext cx="44957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0" i="0" dirty="0">
                <a:effectLst/>
              </a:rPr>
              <a:t>A </a:t>
            </a:r>
            <a:r>
              <a:rPr lang="en-IN" b="1" i="0" dirty="0">
                <a:effectLst/>
              </a:rPr>
              <a:t>java package</a:t>
            </a:r>
            <a:r>
              <a:rPr lang="en-IN" b="0" i="0" dirty="0">
                <a:effectLst/>
              </a:rPr>
              <a:t> is a group of similar types of classes, interfaces and sub-packages.</a:t>
            </a:r>
          </a:p>
          <a:p>
            <a:pPr algn="just"/>
            <a:endParaRPr lang="en-IN" b="0" i="0" dirty="0">
              <a:effectLst/>
            </a:endParaRPr>
          </a:p>
          <a:p>
            <a:pPr algn="just"/>
            <a:r>
              <a:rPr lang="en-IN" b="0" i="0" dirty="0">
                <a:effectLst/>
              </a:rPr>
              <a:t>Package in java can be categorized in two form, built-in package and user-defined package.</a:t>
            </a:r>
          </a:p>
          <a:p>
            <a:pPr algn="just"/>
            <a:endParaRPr lang="en-IN" b="0" i="0" dirty="0">
              <a:effectLst/>
            </a:endParaRPr>
          </a:p>
          <a:p>
            <a:pPr algn="just"/>
            <a:r>
              <a:rPr lang="en-IN" b="0" i="0" dirty="0">
                <a:effectLst/>
              </a:rPr>
              <a:t>There are many built-in packages such as java, lang, </a:t>
            </a:r>
            <a:r>
              <a:rPr lang="en-IN" b="0" i="0" dirty="0" err="1">
                <a:effectLst/>
              </a:rPr>
              <a:t>awt</a:t>
            </a:r>
            <a:r>
              <a:rPr lang="en-IN" b="0" i="0" dirty="0">
                <a:effectLst/>
              </a:rPr>
              <a:t>, </a:t>
            </a:r>
            <a:r>
              <a:rPr lang="en-IN" b="0" i="0" dirty="0" err="1">
                <a:effectLst/>
              </a:rPr>
              <a:t>javax</a:t>
            </a:r>
            <a:r>
              <a:rPr lang="en-IN" b="0" i="0" dirty="0">
                <a:effectLst/>
              </a:rPr>
              <a:t>, swing, net, io, util, </a:t>
            </a:r>
            <a:r>
              <a:rPr lang="en-IN" b="0" i="0" dirty="0" err="1">
                <a:effectLst/>
              </a:rPr>
              <a:t>sql</a:t>
            </a:r>
            <a:r>
              <a:rPr lang="en-IN" b="0" i="0" dirty="0">
                <a:effectLst/>
              </a:rPr>
              <a:t> etc.</a:t>
            </a:r>
          </a:p>
        </p:txBody>
      </p:sp>
      <p:pic>
        <p:nvPicPr>
          <p:cNvPr id="1026" name="Picture 2" descr="package in java">
            <a:extLst>
              <a:ext uri="{FF2B5EF4-FFF2-40B4-BE49-F238E27FC236}">
                <a16:creationId xmlns:a16="http://schemas.microsoft.com/office/drawing/2014/main" id="{639AE9A4-0C8B-1136-0F1C-2B8178D70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1371597"/>
            <a:ext cx="7162800" cy="432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27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defTabSz="914400"/>
            <a:r>
              <a:rPr lang="en-US" sz="4000" b="1" dirty="0">
                <a:solidFill>
                  <a:schemeClr val="dk1"/>
                </a:solidFill>
              </a:rPr>
              <a:t>Package in JAVA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09D25-58F8-0A99-6A96-2EB494662A5D}"/>
              </a:ext>
            </a:extLst>
          </p:cNvPr>
          <p:cNvSpPr txBox="1"/>
          <p:nvPr/>
        </p:nvSpPr>
        <p:spPr>
          <a:xfrm>
            <a:off x="227013" y="1371598"/>
            <a:ext cx="518159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effectLst/>
              </a:rPr>
              <a:t>Advantage of Java Package:</a:t>
            </a:r>
          </a:p>
          <a:p>
            <a:endParaRPr lang="en-GB" b="1" i="0" dirty="0">
              <a:effectLst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GB" b="0" i="0" dirty="0">
                <a:effectLst/>
              </a:rPr>
              <a:t>Java package is used to categorize the classes and interfaces so that they can be easily maintained.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endParaRPr lang="en-GB" b="0" i="0" dirty="0">
              <a:effectLst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GB" b="0" i="0" dirty="0">
                <a:effectLst/>
              </a:rPr>
              <a:t>Java package provides access protection.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endParaRPr lang="en-GB" b="0" i="0" dirty="0">
              <a:effectLst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GB" b="0" i="0" dirty="0">
                <a:effectLst/>
              </a:rPr>
              <a:t>Java package removes naming collision.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04076-445C-DCF5-D2F2-DF2692D7C6F4}"/>
              </a:ext>
            </a:extLst>
          </p:cNvPr>
          <p:cNvSpPr txBox="1"/>
          <p:nvPr/>
        </p:nvSpPr>
        <p:spPr>
          <a:xfrm>
            <a:off x="5760116" y="228600"/>
            <a:ext cx="6201696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effectLst/>
              </a:rPr>
              <a:t>Example:</a:t>
            </a:r>
          </a:p>
          <a:p>
            <a:endParaRPr lang="en-IN" b="0" i="0" dirty="0">
              <a:effectLst/>
            </a:endParaRPr>
          </a:p>
          <a:p>
            <a:r>
              <a:rPr lang="en-IN" b="0" i="0" dirty="0">
                <a:effectLst/>
              </a:rPr>
              <a:t>//save as Simple.java  </a:t>
            </a:r>
          </a:p>
          <a:p>
            <a:endParaRPr lang="en-IN" b="0" i="0" dirty="0">
              <a:effectLst/>
            </a:endParaRPr>
          </a:p>
          <a:p>
            <a:r>
              <a:rPr lang="en-IN" b="1" i="0" dirty="0">
                <a:effectLst/>
              </a:rPr>
              <a:t>package</a:t>
            </a:r>
            <a:r>
              <a:rPr lang="en-IN" b="0" i="0" dirty="0">
                <a:effectLst/>
              </a:rPr>
              <a:t> </a:t>
            </a:r>
            <a:r>
              <a:rPr lang="en-IN" b="0" i="0" dirty="0" err="1">
                <a:effectLst/>
              </a:rPr>
              <a:t>mypack</a:t>
            </a:r>
            <a:r>
              <a:rPr lang="en-IN" b="0" i="0" dirty="0">
                <a:effectLst/>
              </a:rPr>
              <a:t>;  </a:t>
            </a:r>
          </a:p>
          <a:p>
            <a:r>
              <a:rPr lang="en-IN" b="1" i="0" dirty="0">
                <a:effectLst/>
              </a:rPr>
              <a:t>public</a:t>
            </a:r>
            <a:r>
              <a:rPr lang="en-IN" b="0" i="0" dirty="0">
                <a:effectLst/>
              </a:rPr>
              <a:t> </a:t>
            </a:r>
            <a:r>
              <a:rPr lang="en-IN" b="1" i="0" dirty="0">
                <a:effectLst/>
              </a:rPr>
              <a:t>class</a:t>
            </a:r>
            <a:r>
              <a:rPr lang="en-IN" b="0" i="0" dirty="0">
                <a:effectLst/>
              </a:rPr>
              <a:t> Simple{  </a:t>
            </a:r>
          </a:p>
          <a:p>
            <a:r>
              <a:rPr lang="en-IN" b="0" i="0" dirty="0">
                <a:effectLst/>
              </a:rPr>
              <a:t> </a:t>
            </a:r>
            <a:r>
              <a:rPr lang="en-IN" b="1" i="0" dirty="0">
                <a:effectLst/>
              </a:rPr>
              <a:t>public</a:t>
            </a:r>
            <a:r>
              <a:rPr lang="en-IN" b="0" i="0" dirty="0">
                <a:effectLst/>
              </a:rPr>
              <a:t> </a:t>
            </a:r>
            <a:r>
              <a:rPr lang="en-IN" b="1" i="0" dirty="0">
                <a:effectLst/>
              </a:rPr>
              <a:t>static</a:t>
            </a:r>
            <a:r>
              <a:rPr lang="en-IN" b="0" i="0" dirty="0">
                <a:effectLst/>
              </a:rPr>
              <a:t> </a:t>
            </a:r>
            <a:r>
              <a:rPr lang="en-IN" b="1" i="0" dirty="0">
                <a:effectLst/>
              </a:rPr>
              <a:t>void</a:t>
            </a:r>
            <a:r>
              <a:rPr lang="en-IN" b="0" i="0" dirty="0">
                <a:effectLst/>
              </a:rPr>
              <a:t> main(String </a:t>
            </a:r>
            <a:r>
              <a:rPr lang="en-IN" b="0" i="0" dirty="0" err="1">
                <a:effectLst/>
              </a:rPr>
              <a:t>args</a:t>
            </a:r>
            <a:r>
              <a:rPr lang="en-IN" b="0" i="0" dirty="0">
                <a:effectLst/>
              </a:rPr>
              <a:t>[]){  </a:t>
            </a:r>
          </a:p>
          <a:p>
            <a:r>
              <a:rPr lang="en-IN" b="0" i="0" dirty="0">
                <a:effectLst/>
              </a:rPr>
              <a:t>    </a:t>
            </a:r>
            <a:r>
              <a:rPr lang="en-IN" b="0" i="0" dirty="0" err="1">
                <a:effectLst/>
              </a:rPr>
              <a:t>System.out.println</a:t>
            </a:r>
            <a:r>
              <a:rPr lang="en-IN" b="0" i="0" dirty="0">
                <a:effectLst/>
              </a:rPr>
              <a:t>("Welcome to package");  </a:t>
            </a:r>
          </a:p>
          <a:p>
            <a:r>
              <a:rPr lang="en-IN" b="0" i="0" dirty="0">
                <a:effectLst/>
              </a:rPr>
              <a:t>   }  </a:t>
            </a:r>
          </a:p>
          <a:p>
            <a:r>
              <a:rPr lang="en-IN" b="0" i="0" dirty="0">
                <a:effectLst/>
              </a:rPr>
              <a:t>}  </a:t>
            </a:r>
          </a:p>
          <a:p>
            <a:endParaRPr lang="en-IN" dirty="0"/>
          </a:p>
          <a:p>
            <a:endParaRPr lang="en-IN" b="0" i="0" dirty="0">
              <a:effectLst/>
            </a:endParaRPr>
          </a:p>
          <a:p>
            <a:r>
              <a:rPr lang="en-GB" dirty="0">
                <a:solidFill>
                  <a:srgbClr val="92D050"/>
                </a:solidFill>
              </a:rPr>
              <a:t>To Compile:  </a:t>
            </a:r>
            <a:r>
              <a:rPr lang="en-GB" dirty="0" err="1"/>
              <a:t>javac</a:t>
            </a:r>
            <a:r>
              <a:rPr lang="en-GB" dirty="0"/>
              <a:t> -d . Simple.java </a:t>
            </a:r>
          </a:p>
          <a:p>
            <a:r>
              <a:rPr lang="en-GB" dirty="0">
                <a:solidFill>
                  <a:srgbClr val="92D050"/>
                </a:solidFill>
              </a:rPr>
              <a:t>To Run:   </a:t>
            </a:r>
            <a:r>
              <a:rPr lang="en-GB" dirty="0"/>
              <a:t>java </a:t>
            </a:r>
            <a:r>
              <a:rPr lang="en-GB" dirty="0" err="1"/>
              <a:t>mypack.Simple</a:t>
            </a:r>
            <a:r>
              <a:rPr lang="en-GB" dirty="0"/>
              <a:t> </a:t>
            </a:r>
          </a:p>
          <a:p>
            <a:r>
              <a:rPr lang="en-GB" dirty="0">
                <a:solidFill>
                  <a:srgbClr val="92D050"/>
                </a:solidFill>
              </a:rPr>
              <a:t>Output:  </a:t>
            </a:r>
            <a:r>
              <a:rPr lang="en-GB" dirty="0"/>
              <a:t>Welcome to package</a:t>
            </a:r>
            <a:endParaRPr lang="en-IN" dirty="0"/>
          </a:p>
          <a:p>
            <a:endParaRPr lang="en-IN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0934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Accessing package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11DA5D-EC70-A4AE-CEF4-6FD11109816B}"/>
              </a:ext>
            </a:extLst>
          </p:cNvPr>
          <p:cNvSpPr txBox="1"/>
          <p:nvPr/>
        </p:nvSpPr>
        <p:spPr>
          <a:xfrm>
            <a:off x="1217612" y="762001"/>
            <a:ext cx="4114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b="0" i="0" dirty="0">
                <a:effectLst/>
              </a:rPr>
              <a:t>There are three ways to access the package from outside the package:</a:t>
            </a:r>
          </a:p>
          <a:p>
            <a:pPr algn="just"/>
            <a:endParaRPr lang="en-GB" sz="2000" b="0" i="0" dirty="0">
              <a:effectLst/>
            </a:endParaRPr>
          </a:p>
          <a:p>
            <a:pPr marL="457200" indent="-457200" algn="just">
              <a:buClr>
                <a:schemeClr val="accent1"/>
              </a:buClr>
              <a:buFont typeface="+mj-lt"/>
              <a:buAutoNum type="arabicPeriod"/>
            </a:pPr>
            <a:r>
              <a:rPr lang="en-GB" sz="2000" b="0" i="0" dirty="0">
                <a:effectLst/>
              </a:rPr>
              <a:t>import package.*;</a:t>
            </a:r>
          </a:p>
          <a:p>
            <a:pPr marL="457200" indent="-457200" algn="just">
              <a:buClr>
                <a:schemeClr val="accent1"/>
              </a:buClr>
              <a:buFont typeface="+mj-lt"/>
              <a:buAutoNum type="arabicPeriod"/>
            </a:pPr>
            <a:r>
              <a:rPr lang="en-GB" sz="2000" b="0" i="0" dirty="0">
                <a:effectLst/>
              </a:rPr>
              <a:t>import </a:t>
            </a:r>
            <a:r>
              <a:rPr lang="en-GB" sz="2000" b="0" i="0" dirty="0" err="1">
                <a:effectLst/>
              </a:rPr>
              <a:t>package.classname</a:t>
            </a:r>
            <a:r>
              <a:rPr lang="en-GB" sz="2000" b="0" i="0" dirty="0">
                <a:effectLst/>
              </a:rPr>
              <a:t>;</a:t>
            </a:r>
          </a:p>
          <a:p>
            <a:pPr marL="457200" indent="-457200" algn="just">
              <a:buClr>
                <a:schemeClr val="accent1"/>
              </a:buClr>
              <a:buFont typeface="+mj-lt"/>
              <a:buAutoNum type="arabicPeriod"/>
            </a:pPr>
            <a:r>
              <a:rPr lang="en-GB" sz="2000" b="0" i="0" dirty="0">
                <a:effectLst/>
              </a:rPr>
              <a:t>fully qualified name.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AF0F54-630D-4DEB-6D75-2A921FDEA7EC}"/>
              </a:ext>
            </a:extLst>
          </p:cNvPr>
          <p:cNvSpPr txBox="1"/>
          <p:nvPr/>
        </p:nvSpPr>
        <p:spPr>
          <a:xfrm>
            <a:off x="5890035" y="762001"/>
            <a:ext cx="5892696" cy="1692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000" b="0" i="0" dirty="0">
                <a:effectLst/>
              </a:rPr>
              <a:t>//save by A.java  </a:t>
            </a:r>
          </a:p>
          <a:p>
            <a:pPr algn="just"/>
            <a:r>
              <a:rPr lang="en-IN" sz="2000" b="1" i="0" dirty="0">
                <a:effectLst/>
              </a:rPr>
              <a:t>package</a:t>
            </a:r>
            <a:r>
              <a:rPr lang="en-IN" sz="2000" b="0" i="0" dirty="0">
                <a:effectLst/>
              </a:rPr>
              <a:t> </a:t>
            </a:r>
            <a:r>
              <a:rPr lang="en-IN" sz="20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pack</a:t>
            </a:r>
            <a:r>
              <a:rPr lang="en-IN" sz="2000" b="0" i="0" dirty="0">
                <a:effectLst/>
              </a:rPr>
              <a:t>;  </a:t>
            </a:r>
          </a:p>
          <a:p>
            <a:pPr algn="just"/>
            <a:r>
              <a:rPr lang="en-IN" sz="2000" b="1" i="0" dirty="0">
                <a:effectLst/>
              </a:rPr>
              <a:t>public</a:t>
            </a:r>
            <a:r>
              <a:rPr lang="en-IN" sz="2000" b="0" i="0" dirty="0">
                <a:effectLst/>
              </a:rPr>
              <a:t> </a:t>
            </a:r>
            <a:r>
              <a:rPr lang="en-IN" sz="2000" b="1" i="0" dirty="0">
                <a:effectLst/>
              </a:rPr>
              <a:t>class</a:t>
            </a:r>
            <a:r>
              <a:rPr lang="en-IN" sz="2000" b="0" i="0" dirty="0">
                <a:effectLst/>
              </a:rPr>
              <a:t> A{  </a:t>
            </a:r>
          </a:p>
          <a:p>
            <a:pPr algn="just"/>
            <a:r>
              <a:rPr lang="en-IN" sz="2000" b="0" i="0" dirty="0">
                <a:effectLst/>
              </a:rPr>
              <a:t>  </a:t>
            </a:r>
            <a:r>
              <a:rPr lang="en-IN" sz="2000" b="1" i="0" dirty="0">
                <a:effectLst/>
              </a:rPr>
              <a:t>public</a:t>
            </a:r>
            <a:r>
              <a:rPr lang="en-IN" sz="2000" b="0" i="0" dirty="0">
                <a:effectLst/>
              </a:rPr>
              <a:t> </a:t>
            </a:r>
            <a:r>
              <a:rPr lang="en-IN" sz="2000" b="1" i="0" dirty="0">
                <a:effectLst/>
              </a:rPr>
              <a:t>void</a:t>
            </a:r>
            <a:r>
              <a:rPr lang="en-IN" sz="2000" b="0" i="0" dirty="0">
                <a:effectLst/>
              </a:rPr>
              <a:t> </a:t>
            </a:r>
            <a:r>
              <a:rPr lang="en-IN" sz="2000" b="0" i="0" dirty="0" err="1">
                <a:effectLst/>
              </a:rPr>
              <a:t>msg</a:t>
            </a:r>
            <a:r>
              <a:rPr lang="en-IN" sz="2000" b="0" i="0" dirty="0">
                <a:effectLst/>
              </a:rPr>
              <a:t>(){</a:t>
            </a:r>
            <a:r>
              <a:rPr lang="en-IN" sz="2000" b="0" i="0" dirty="0" err="1">
                <a:effectLst/>
              </a:rPr>
              <a:t>System.out.println</a:t>
            </a:r>
            <a:r>
              <a:rPr lang="en-IN" sz="2000" b="0" i="0" dirty="0">
                <a:effectLst/>
              </a:rPr>
              <a:t>("Hello");}  </a:t>
            </a:r>
          </a:p>
          <a:p>
            <a:pPr algn="just"/>
            <a:r>
              <a:rPr lang="en-IN" sz="2000" b="0" i="0" dirty="0">
                <a:effectLst/>
              </a:rPr>
              <a:t>} 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EDAAE-C235-795A-3FAC-D5C735459FA8}"/>
              </a:ext>
            </a:extLst>
          </p:cNvPr>
          <p:cNvSpPr txBox="1"/>
          <p:nvPr/>
        </p:nvSpPr>
        <p:spPr>
          <a:xfrm>
            <a:off x="150812" y="2819400"/>
            <a:ext cx="3856703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000" b="1" i="0" dirty="0">
                <a:solidFill>
                  <a:srgbClr val="FFC000"/>
                </a:solidFill>
                <a:effectLst/>
              </a:rPr>
              <a:t>// 1</a:t>
            </a:r>
            <a:r>
              <a:rPr lang="en-IN" sz="2000" b="1" i="0" baseline="30000" dirty="0">
                <a:solidFill>
                  <a:srgbClr val="FFC000"/>
                </a:solidFill>
                <a:effectLst/>
              </a:rPr>
              <a:t>st</a:t>
            </a:r>
            <a:r>
              <a:rPr lang="en-IN" sz="2000" b="1" i="0" dirty="0">
                <a:solidFill>
                  <a:srgbClr val="FFC000"/>
                </a:solidFill>
                <a:effectLst/>
              </a:rPr>
              <a:t> way import package.*</a:t>
            </a:r>
          </a:p>
          <a:p>
            <a:pPr algn="just"/>
            <a:endParaRPr lang="en-IN" sz="2000" b="1" i="0" dirty="0">
              <a:effectLst/>
            </a:endParaRPr>
          </a:p>
          <a:p>
            <a:pPr algn="just"/>
            <a:r>
              <a:rPr lang="en-IN" sz="2000" b="1" i="0" dirty="0">
                <a:effectLst/>
              </a:rPr>
              <a:t>package</a:t>
            </a:r>
            <a:r>
              <a:rPr lang="en-IN" sz="2000" b="0" i="0" dirty="0">
                <a:effectLst/>
              </a:rPr>
              <a:t> </a:t>
            </a:r>
            <a:r>
              <a:rPr lang="en-IN" sz="2000" b="0" i="0" dirty="0" err="1">
                <a:effectLst/>
              </a:rPr>
              <a:t>mypack</a:t>
            </a:r>
            <a:r>
              <a:rPr lang="en-IN" sz="2000" b="0" i="0" dirty="0">
                <a:effectLst/>
              </a:rPr>
              <a:t>;  </a:t>
            </a:r>
          </a:p>
          <a:p>
            <a:pPr algn="just"/>
            <a:r>
              <a:rPr lang="en-IN" sz="2000" b="1" i="0" dirty="0">
                <a:effectLst/>
              </a:rPr>
              <a:t>import</a:t>
            </a:r>
            <a:r>
              <a:rPr lang="en-IN" sz="2000" b="0" i="0" dirty="0">
                <a:effectLst/>
              </a:rPr>
              <a:t> </a:t>
            </a:r>
            <a:r>
              <a:rPr lang="en-IN" sz="20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pack</a:t>
            </a:r>
            <a:r>
              <a:rPr lang="en-IN" sz="2000" b="0" i="0" dirty="0">
                <a:effectLst/>
              </a:rPr>
              <a:t>.*;  </a:t>
            </a:r>
          </a:p>
          <a:p>
            <a:pPr algn="just"/>
            <a:r>
              <a:rPr lang="en-IN" sz="2000" b="0" i="0" dirty="0">
                <a:effectLst/>
              </a:rPr>
              <a:t>  </a:t>
            </a:r>
          </a:p>
          <a:p>
            <a:pPr algn="just"/>
            <a:r>
              <a:rPr lang="en-IN" sz="2000" b="1" i="0" dirty="0">
                <a:effectLst/>
              </a:rPr>
              <a:t>class</a:t>
            </a:r>
            <a:r>
              <a:rPr lang="en-IN" sz="2000" b="0" i="0" dirty="0">
                <a:effectLst/>
              </a:rPr>
              <a:t> B{  </a:t>
            </a:r>
          </a:p>
          <a:p>
            <a:pPr algn="just"/>
            <a:r>
              <a:rPr lang="en-IN" sz="2000" b="0" i="0" dirty="0">
                <a:effectLst/>
              </a:rPr>
              <a:t>  </a:t>
            </a:r>
            <a:r>
              <a:rPr lang="en-IN" sz="2000" b="1" i="0" dirty="0">
                <a:effectLst/>
              </a:rPr>
              <a:t>public</a:t>
            </a:r>
            <a:r>
              <a:rPr lang="en-IN" sz="2000" b="0" i="0" dirty="0">
                <a:effectLst/>
              </a:rPr>
              <a:t> </a:t>
            </a:r>
            <a:r>
              <a:rPr lang="en-IN" sz="2000" b="1" i="0" dirty="0">
                <a:effectLst/>
              </a:rPr>
              <a:t>static</a:t>
            </a:r>
            <a:r>
              <a:rPr lang="en-IN" sz="2000" b="0" i="0" dirty="0">
                <a:effectLst/>
              </a:rPr>
              <a:t> </a:t>
            </a:r>
            <a:r>
              <a:rPr lang="en-IN" sz="2000" b="1" i="0" dirty="0">
                <a:effectLst/>
              </a:rPr>
              <a:t>void</a:t>
            </a:r>
            <a:r>
              <a:rPr lang="en-IN" sz="2000" b="0" i="0" dirty="0">
                <a:effectLst/>
              </a:rPr>
              <a:t> main(String </a:t>
            </a:r>
            <a:r>
              <a:rPr lang="en-IN" sz="2000" b="0" i="0" dirty="0" err="1">
                <a:effectLst/>
              </a:rPr>
              <a:t>args</a:t>
            </a:r>
            <a:r>
              <a:rPr lang="en-IN" sz="2000" b="0" i="0" dirty="0">
                <a:effectLst/>
              </a:rPr>
              <a:t>[]){ </a:t>
            </a:r>
          </a:p>
          <a:p>
            <a:pPr algn="just"/>
            <a:r>
              <a:rPr lang="en-IN" sz="2000" b="0" i="0" dirty="0">
                <a:effectLst/>
              </a:rPr>
              <a:t>   A </a:t>
            </a:r>
            <a:r>
              <a:rPr lang="en-IN" sz="2000" b="0" i="0" dirty="0" err="1">
                <a:effectLst/>
              </a:rPr>
              <a:t>obj</a:t>
            </a:r>
            <a:r>
              <a:rPr lang="en-IN" sz="2000" b="0" i="0" dirty="0">
                <a:effectLst/>
              </a:rPr>
              <a:t> = </a:t>
            </a:r>
            <a:r>
              <a:rPr lang="en-IN" sz="2000" b="1" i="0" dirty="0">
                <a:effectLst/>
              </a:rPr>
              <a:t>new</a:t>
            </a:r>
            <a:r>
              <a:rPr lang="en-IN" sz="2000" b="0" i="0" dirty="0">
                <a:effectLst/>
              </a:rPr>
              <a:t> A();  </a:t>
            </a:r>
          </a:p>
          <a:p>
            <a:pPr algn="just"/>
            <a:r>
              <a:rPr lang="en-IN" sz="2000" b="0" i="0" dirty="0">
                <a:effectLst/>
              </a:rPr>
              <a:t>   obj.msg();  </a:t>
            </a:r>
          </a:p>
          <a:p>
            <a:pPr algn="just"/>
            <a:r>
              <a:rPr lang="en-IN" sz="2000" b="0" i="0" dirty="0">
                <a:effectLst/>
              </a:rPr>
              <a:t>  }  </a:t>
            </a:r>
          </a:p>
          <a:p>
            <a:pPr algn="just"/>
            <a:r>
              <a:rPr lang="en-IN" sz="2000" b="0" i="0" dirty="0">
                <a:effectLst/>
              </a:rPr>
              <a:t>} 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0E9ACB-9D2A-7E19-93DD-F056D8F7AF23}"/>
              </a:ext>
            </a:extLst>
          </p:cNvPr>
          <p:cNvSpPr txBox="1"/>
          <p:nvPr/>
        </p:nvSpPr>
        <p:spPr>
          <a:xfrm>
            <a:off x="4142709" y="2665512"/>
            <a:ext cx="3856703" cy="4093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b="1" i="0" dirty="0">
                <a:solidFill>
                  <a:srgbClr val="FFC000"/>
                </a:solidFill>
                <a:effectLst/>
              </a:rPr>
              <a:t>// 2</a:t>
            </a:r>
            <a:r>
              <a:rPr lang="en-IN" sz="2000" b="1" i="0" baseline="30000" dirty="0">
                <a:solidFill>
                  <a:srgbClr val="FFC000"/>
                </a:solidFill>
                <a:effectLst/>
              </a:rPr>
              <a:t>nd</a:t>
            </a:r>
            <a:r>
              <a:rPr lang="en-IN" sz="2000" b="1" i="0" dirty="0">
                <a:solidFill>
                  <a:srgbClr val="FFC000"/>
                </a:solidFill>
                <a:effectLst/>
              </a:rPr>
              <a:t>  way </a:t>
            </a:r>
          </a:p>
          <a:p>
            <a:r>
              <a:rPr lang="en-IN" sz="2000" b="1" i="0" dirty="0">
                <a:solidFill>
                  <a:srgbClr val="FFC000"/>
                </a:solidFill>
                <a:effectLst/>
              </a:rPr>
              <a:t>import </a:t>
            </a:r>
            <a:r>
              <a:rPr lang="en-IN" sz="2000" b="1" i="0" dirty="0" err="1">
                <a:solidFill>
                  <a:srgbClr val="FFC000"/>
                </a:solidFill>
                <a:effectLst/>
              </a:rPr>
              <a:t>package.classname</a:t>
            </a:r>
            <a:endParaRPr lang="en-IN" sz="2000" b="1" i="0" dirty="0">
              <a:solidFill>
                <a:srgbClr val="FFC000"/>
              </a:solidFill>
              <a:effectLst/>
            </a:endParaRPr>
          </a:p>
          <a:p>
            <a:pPr algn="just"/>
            <a:endParaRPr lang="en-IN" sz="2000" b="1" i="0" dirty="0">
              <a:effectLst/>
            </a:endParaRPr>
          </a:p>
          <a:p>
            <a:r>
              <a:rPr lang="en-IN" sz="2000" b="1" i="0" dirty="0">
                <a:solidFill>
                  <a:schemeClr val="tx1"/>
                </a:solidFill>
                <a:effectLst/>
              </a:rPr>
              <a:t>package</a:t>
            </a:r>
            <a:r>
              <a:rPr lang="en-IN" sz="2000" b="0" i="0" dirty="0">
                <a:solidFill>
                  <a:schemeClr val="tx1"/>
                </a:solidFill>
                <a:effectLst/>
              </a:rPr>
              <a:t> </a:t>
            </a:r>
            <a:r>
              <a:rPr lang="en-IN" sz="2000" b="0" i="0" dirty="0" err="1">
                <a:solidFill>
                  <a:schemeClr val="tx1"/>
                </a:solidFill>
                <a:effectLst/>
              </a:rPr>
              <a:t>mypack</a:t>
            </a:r>
            <a:r>
              <a:rPr lang="en-IN" sz="2000" b="0" i="0" dirty="0">
                <a:solidFill>
                  <a:schemeClr val="tx1"/>
                </a:solidFill>
                <a:effectLst/>
              </a:rPr>
              <a:t>;  </a:t>
            </a:r>
          </a:p>
          <a:p>
            <a:r>
              <a:rPr lang="en-IN" sz="2000" b="1" i="0" dirty="0">
                <a:solidFill>
                  <a:schemeClr val="tx1"/>
                </a:solidFill>
                <a:effectLst/>
              </a:rPr>
              <a:t>import</a:t>
            </a:r>
            <a:r>
              <a:rPr lang="en-IN" sz="2000" b="0" i="0" dirty="0">
                <a:solidFill>
                  <a:schemeClr val="tx1"/>
                </a:solidFill>
                <a:effectLst/>
              </a:rPr>
              <a:t> </a:t>
            </a:r>
            <a:r>
              <a:rPr lang="en-IN" sz="2000" i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pack</a:t>
            </a:r>
            <a:r>
              <a:rPr lang="en-IN" sz="2000" b="0" i="0" dirty="0" err="1">
                <a:solidFill>
                  <a:schemeClr val="tx1"/>
                </a:solidFill>
                <a:effectLst/>
              </a:rPr>
              <a:t>.A</a:t>
            </a:r>
            <a:r>
              <a:rPr lang="en-IN" sz="2000" b="0" i="0" dirty="0">
                <a:solidFill>
                  <a:schemeClr val="tx1"/>
                </a:solidFill>
                <a:effectLst/>
              </a:rPr>
              <a:t>;  </a:t>
            </a:r>
          </a:p>
          <a:p>
            <a:r>
              <a:rPr lang="en-IN" sz="2000" b="0" i="0" dirty="0">
                <a:solidFill>
                  <a:schemeClr val="tx1"/>
                </a:solidFill>
                <a:effectLst/>
              </a:rPr>
              <a:t>  </a:t>
            </a:r>
          </a:p>
          <a:p>
            <a:r>
              <a:rPr lang="en-IN" sz="2000" b="1" i="0" dirty="0">
                <a:solidFill>
                  <a:schemeClr val="tx1"/>
                </a:solidFill>
                <a:effectLst/>
              </a:rPr>
              <a:t>class</a:t>
            </a:r>
            <a:r>
              <a:rPr lang="en-IN" sz="2000" b="0" i="0" dirty="0">
                <a:solidFill>
                  <a:schemeClr val="tx1"/>
                </a:solidFill>
                <a:effectLst/>
              </a:rPr>
              <a:t> B{  </a:t>
            </a:r>
          </a:p>
          <a:p>
            <a:r>
              <a:rPr lang="en-IN" sz="2000" b="0" i="0" dirty="0">
                <a:solidFill>
                  <a:schemeClr val="tx1"/>
                </a:solidFill>
                <a:effectLst/>
              </a:rPr>
              <a:t>  </a:t>
            </a:r>
            <a:r>
              <a:rPr lang="en-IN" sz="2000" b="1" i="0" dirty="0">
                <a:solidFill>
                  <a:schemeClr val="tx1"/>
                </a:solidFill>
                <a:effectLst/>
              </a:rPr>
              <a:t>public</a:t>
            </a:r>
            <a:r>
              <a:rPr lang="en-IN" sz="2000" b="0" i="0" dirty="0">
                <a:solidFill>
                  <a:schemeClr val="tx1"/>
                </a:solidFill>
                <a:effectLst/>
              </a:rPr>
              <a:t> </a:t>
            </a:r>
            <a:r>
              <a:rPr lang="en-IN" sz="2000" b="1" i="0" dirty="0">
                <a:solidFill>
                  <a:schemeClr val="tx1"/>
                </a:solidFill>
                <a:effectLst/>
              </a:rPr>
              <a:t>static</a:t>
            </a:r>
            <a:r>
              <a:rPr lang="en-IN" sz="2000" b="0" i="0" dirty="0">
                <a:solidFill>
                  <a:schemeClr val="tx1"/>
                </a:solidFill>
                <a:effectLst/>
              </a:rPr>
              <a:t> </a:t>
            </a:r>
            <a:r>
              <a:rPr lang="en-IN" sz="2000" b="1" i="0" dirty="0">
                <a:solidFill>
                  <a:schemeClr val="tx1"/>
                </a:solidFill>
                <a:effectLst/>
              </a:rPr>
              <a:t>void</a:t>
            </a:r>
            <a:r>
              <a:rPr lang="en-IN" sz="2000" b="0" i="0" dirty="0">
                <a:solidFill>
                  <a:schemeClr val="tx1"/>
                </a:solidFill>
                <a:effectLst/>
              </a:rPr>
              <a:t> main(String </a:t>
            </a:r>
            <a:r>
              <a:rPr lang="en-IN" sz="2000" b="0" i="0" dirty="0" err="1">
                <a:solidFill>
                  <a:schemeClr val="tx1"/>
                </a:solidFill>
                <a:effectLst/>
              </a:rPr>
              <a:t>args</a:t>
            </a:r>
            <a:r>
              <a:rPr lang="en-IN" sz="2000" b="0" i="0" dirty="0">
                <a:solidFill>
                  <a:schemeClr val="tx1"/>
                </a:solidFill>
                <a:effectLst/>
              </a:rPr>
              <a:t>[]){  </a:t>
            </a:r>
          </a:p>
          <a:p>
            <a:r>
              <a:rPr lang="en-IN" sz="2000" b="0" i="0" dirty="0">
                <a:solidFill>
                  <a:schemeClr val="tx1"/>
                </a:solidFill>
                <a:effectLst/>
              </a:rPr>
              <a:t>   A </a:t>
            </a:r>
            <a:r>
              <a:rPr lang="en-IN" sz="2000" b="0" i="0" dirty="0" err="1">
                <a:solidFill>
                  <a:schemeClr val="tx1"/>
                </a:solidFill>
                <a:effectLst/>
              </a:rPr>
              <a:t>obj</a:t>
            </a:r>
            <a:r>
              <a:rPr lang="en-IN" sz="2000" b="0" i="0" dirty="0">
                <a:solidFill>
                  <a:schemeClr val="tx1"/>
                </a:solidFill>
                <a:effectLst/>
              </a:rPr>
              <a:t> = </a:t>
            </a:r>
            <a:r>
              <a:rPr lang="en-IN" sz="2000" b="1" i="0" dirty="0">
                <a:solidFill>
                  <a:schemeClr val="tx1"/>
                </a:solidFill>
                <a:effectLst/>
              </a:rPr>
              <a:t>new</a:t>
            </a:r>
            <a:r>
              <a:rPr lang="en-IN" sz="2000" b="0" i="0" dirty="0">
                <a:solidFill>
                  <a:schemeClr val="tx1"/>
                </a:solidFill>
                <a:effectLst/>
              </a:rPr>
              <a:t> A();  </a:t>
            </a:r>
          </a:p>
          <a:p>
            <a:r>
              <a:rPr lang="en-IN" sz="2000" b="0" i="0" dirty="0">
                <a:solidFill>
                  <a:schemeClr val="tx1"/>
                </a:solidFill>
                <a:effectLst/>
              </a:rPr>
              <a:t>   obj.msg();  </a:t>
            </a:r>
          </a:p>
          <a:p>
            <a:r>
              <a:rPr lang="en-IN" sz="2000" b="0" i="0" dirty="0">
                <a:solidFill>
                  <a:schemeClr val="tx1"/>
                </a:solidFill>
                <a:effectLst/>
              </a:rPr>
              <a:t>  }  </a:t>
            </a:r>
          </a:p>
          <a:p>
            <a:r>
              <a:rPr lang="en-IN" sz="2000" b="0" i="0" dirty="0">
                <a:solidFill>
                  <a:schemeClr val="tx1"/>
                </a:solidFill>
                <a:effectLst/>
              </a:rPr>
              <a:t>} 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009AD8-8E0B-B42C-AF03-3C1EB8ADBD3F}"/>
              </a:ext>
            </a:extLst>
          </p:cNvPr>
          <p:cNvSpPr txBox="1"/>
          <p:nvPr/>
        </p:nvSpPr>
        <p:spPr>
          <a:xfrm>
            <a:off x="8105109" y="2819400"/>
            <a:ext cx="3856703" cy="3477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b="1" i="0" dirty="0">
                <a:solidFill>
                  <a:srgbClr val="FFC000"/>
                </a:solidFill>
                <a:effectLst/>
              </a:rPr>
              <a:t>//3</a:t>
            </a:r>
            <a:r>
              <a:rPr lang="en-IN" sz="2000" b="1" i="0" baseline="30000" dirty="0">
                <a:solidFill>
                  <a:srgbClr val="FFC000"/>
                </a:solidFill>
                <a:effectLst/>
              </a:rPr>
              <a:t>rd</a:t>
            </a:r>
            <a:r>
              <a:rPr lang="en-IN" sz="2000" b="1" i="0" dirty="0">
                <a:solidFill>
                  <a:srgbClr val="FFC000"/>
                </a:solidFill>
                <a:effectLst/>
              </a:rPr>
              <a:t> way fully qualified name</a:t>
            </a:r>
          </a:p>
          <a:p>
            <a:endParaRPr lang="en-IN" sz="2000" b="1" i="0" dirty="0">
              <a:effectLst/>
            </a:endParaRPr>
          </a:p>
          <a:p>
            <a:r>
              <a:rPr lang="en-IN" sz="2000" b="1" i="0" dirty="0">
                <a:solidFill>
                  <a:schemeClr val="tx1"/>
                </a:solidFill>
                <a:effectLst/>
              </a:rPr>
              <a:t>package</a:t>
            </a:r>
            <a:r>
              <a:rPr lang="en-IN" sz="2000" b="0" i="0" dirty="0">
                <a:solidFill>
                  <a:schemeClr val="tx1"/>
                </a:solidFill>
                <a:effectLst/>
              </a:rPr>
              <a:t> </a:t>
            </a:r>
            <a:r>
              <a:rPr lang="en-IN" sz="2000" b="0" i="0" dirty="0" err="1">
                <a:solidFill>
                  <a:schemeClr val="tx1"/>
                </a:solidFill>
                <a:effectLst/>
              </a:rPr>
              <a:t>mypack</a:t>
            </a:r>
            <a:r>
              <a:rPr lang="en-IN" sz="2000" b="0" i="0" dirty="0">
                <a:solidFill>
                  <a:schemeClr val="tx1"/>
                </a:solidFill>
                <a:effectLst/>
              </a:rPr>
              <a:t>;  </a:t>
            </a:r>
          </a:p>
          <a:p>
            <a:r>
              <a:rPr lang="en-IN" sz="2000" b="1" i="0" dirty="0">
                <a:solidFill>
                  <a:schemeClr val="tx1"/>
                </a:solidFill>
                <a:effectLst/>
              </a:rPr>
              <a:t>class</a:t>
            </a:r>
            <a:r>
              <a:rPr lang="en-IN" sz="2000" b="0" i="0" dirty="0">
                <a:solidFill>
                  <a:schemeClr val="tx1"/>
                </a:solidFill>
                <a:effectLst/>
              </a:rPr>
              <a:t> B{  </a:t>
            </a:r>
          </a:p>
          <a:p>
            <a:r>
              <a:rPr lang="en-IN" sz="2000" b="0" i="0" dirty="0">
                <a:solidFill>
                  <a:schemeClr val="tx1"/>
                </a:solidFill>
                <a:effectLst/>
              </a:rPr>
              <a:t>  </a:t>
            </a:r>
            <a:r>
              <a:rPr lang="en-IN" sz="2000" b="1" i="0" dirty="0">
                <a:solidFill>
                  <a:schemeClr val="tx1"/>
                </a:solidFill>
                <a:effectLst/>
              </a:rPr>
              <a:t>public</a:t>
            </a:r>
            <a:r>
              <a:rPr lang="en-IN" sz="2000" b="0" i="0" dirty="0">
                <a:solidFill>
                  <a:schemeClr val="tx1"/>
                </a:solidFill>
                <a:effectLst/>
              </a:rPr>
              <a:t> </a:t>
            </a:r>
            <a:r>
              <a:rPr lang="en-IN" sz="2000" b="1" i="0" dirty="0">
                <a:solidFill>
                  <a:schemeClr val="tx1"/>
                </a:solidFill>
                <a:effectLst/>
              </a:rPr>
              <a:t>static</a:t>
            </a:r>
            <a:r>
              <a:rPr lang="en-IN" sz="2000" b="0" i="0" dirty="0">
                <a:solidFill>
                  <a:schemeClr val="tx1"/>
                </a:solidFill>
                <a:effectLst/>
              </a:rPr>
              <a:t> </a:t>
            </a:r>
            <a:r>
              <a:rPr lang="en-IN" sz="2000" b="1" i="0" dirty="0">
                <a:solidFill>
                  <a:schemeClr val="tx1"/>
                </a:solidFill>
                <a:effectLst/>
              </a:rPr>
              <a:t>void</a:t>
            </a:r>
            <a:r>
              <a:rPr lang="en-IN" sz="2000" b="0" i="0" dirty="0">
                <a:solidFill>
                  <a:schemeClr val="tx1"/>
                </a:solidFill>
                <a:effectLst/>
              </a:rPr>
              <a:t> main(String </a:t>
            </a:r>
            <a:r>
              <a:rPr lang="en-IN" sz="2000" b="0" i="0" dirty="0" err="1">
                <a:solidFill>
                  <a:schemeClr val="tx1"/>
                </a:solidFill>
                <a:effectLst/>
              </a:rPr>
              <a:t>args</a:t>
            </a:r>
            <a:r>
              <a:rPr lang="en-IN" sz="2000" b="0" i="0" dirty="0">
                <a:solidFill>
                  <a:schemeClr val="tx1"/>
                </a:solidFill>
                <a:effectLst/>
              </a:rPr>
              <a:t>[]){  </a:t>
            </a:r>
          </a:p>
          <a:p>
            <a:r>
              <a:rPr lang="en-IN" sz="2000" b="0" i="0" dirty="0">
                <a:solidFill>
                  <a:schemeClr val="tx1"/>
                </a:solidFill>
                <a:effectLst/>
              </a:rPr>
              <a:t>   </a:t>
            </a:r>
            <a:r>
              <a:rPr lang="en-IN" sz="2000" i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pack</a:t>
            </a:r>
            <a:r>
              <a:rPr lang="en-IN" sz="2000" b="0" i="0" dirty="0" err="1">
                <a:solidFill>
                  <a:schemeClr val="tx1"/>
                </a:solidFill>
                <a:effectLst/>
              </a:rPr>
              <a:t>.A</a:t>
            </a:r>
            <a:r>
              <a:rPr lang="en-IN" sz="2000" b="0" i="0" dirty="0">
                <a:solidFill>
                  <a:schemeClr val="tx1"/>
                </a:solidFill>
                <a:effectLst/>
              </a:rPr>
              <a:t> </a:t>
            </a:r>
            <a:r>
              <a:rPr lang="en-IN" sz="2000" b="0" i="0" dirty="0" err="1">
                <a:solidFill>
                  <a:schemeClr val="tx1"/>
                </a:solidFill>
                <a:effectLst/>
              </a:rPr>
              <a:t>obj</a:t>
            </a:r>
            <a:r>
              <a:rPr lang="en-IN" sz="2000" b="0" i="0" dirty="0">
                <a:solidFill>
                  <a:schemeClr val="tx1"/>
                </a:solidFill>
                <a:effectLst/>
              </a:rPr>
              <a:t> = </a:t>
            </a:r>
            <a:r>
              <a:rPr lang="en-IN" sz="2000" b="1" i="0" dirty="0">
                <a:solidFill>
                  <a:schemeClr val="tx1"/>
                </a:solidFill>
                <a:effectLst/>
              </a:rPr>
              <a:t>new</a:t>
            </a:r>
            <a:r>
              <a:rPr lang="en-IN" sz="2000" b="0" i="0" dirty="0">
                <a:solidFill>
                  <a:schemeClr val="tx1"/>
                </a:solidFill>
                <a:effectLst/>
              </a:rPr>
              <a:t> </a:t>
            </a:r>
            <a:r>
              <a:rPr lang="en-IN" sz="2000" i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pack</a:t>
            </a:r>
            <a:r>
              <a:rPr lang="en-IN" sz="2000" b="0" i="0" dirty="0" err="1">
                <a:solidFill>
                  <a:schemeClr val="tx1"/>
                </a:solidFill>
                <a:effectLst/>
              </a:rPr>
              <a:t>.A</a:t>
            </a:r>
            <a:r>
              <a:rPr lang="en-IN" sz="2000" b="0" i="0" dirty="0">
                <a:solidFill>
                  <a:schemeClr val="tx1"/>
                </a:solidFill>
                <a:effectLst/>
              </a:rPr>
              <a:t>();//using fully qualified name  </a:t>
            </a:r>
          </a:p>
          <a:p>
            <a:r>
              <a:rPr lang="en-IN" sz="2000" b="0" i="0" dirty="0">
                <a:solidFill>
                  <a:schemeClr val="tx1"/>
                </a:solidFill>
                <a:effectLst/>
              </a:rPr>
              <a:t>   obj.msg();  </a:t>
            </a:r>
          </a:p>
          <a:p>
            <a:r>
              <a:rPr lang="en-IN" sz="2000" b="0" i="0" dirty="0">
                <a:solidFill>
                  <a:schemeClr val="tx1"/>
                </a:solidFill>
                <a:effectLst/>
              </a:rPr>
              <a:t>  }  </a:t>
            </a:r>
          </a:p>
          <a:p>
            <a:r>
              <a:rPr lang="en-IN" sz="2000" b="0" i="0" dirty="0">
                <a:solidFill>
                  <a:schemeClr val="tx1"/>
                </a:solidFill>
                <a:effectLst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237735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 err="1"/>
              <a:t>Subpackage</a:t>
            </a:r>
            <a:r>
              <a:rPr lang="en-US" sz="4000" b="1" dirty="0"/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11DA5D-EC70-A4AE-CEF4-6FD11109816B}"/>
              </a:ext>
            </a:extLst>
          </p:cNvPr>
          <p:cNvSpPr txBox="1"/>
          <p:nvPr/>
        </p:nvSpPr>
        <p:spPr>
          <a:xfrm>
            <a:off x="1141412" y="762001"/>
            <a:ext cx="106609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b="0" i="0" dirty="0">
                <a:effectLst/>
              </a:rPr>
              <a:t>Note: If you import a package, </a:t>
            </a:r>
            <a:r>
              <a:rPr lang="en-GB" sz="2000" b="0" i="0" dirty="0" err="1">
                <a:effectLst/>
              </a:rPr>
              <a:t>subpackages</a:t>
            </a:r>
            <a:r>
              <a:rPr lang="en-GB" sz="2000" b="0" i="0" dirty="0">
                <a:effectLst/>
              </a:rPr>
              <a:t> will not be imported.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7B1F4E-272B-5EAB-5C2C-4F14E2A02F34}"/>
              </a:ext>
            </a:extLst>
          </p:cNvPr>
          <p:cNvSpPr txBox="1"/>
          <p:nvPr/>
        </p:nvSpPr>
        <p:spPr>
          <a:xfrm>
            <a:off x="227012" y="1371600"/>
            <a:ext cx="112014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0" i="0" dirty="0">
                <a:effectLst/>
              </a:rPr>
              <a:t>If you import a package, all the classes and interface of that package will be imported excluding the classes and interfaces of the </a:t>
            </a:r>
            <a:r>
              <a:rPr lang="en-GB" sz="2000" b="0" i="0" dirty="0" err="1">
                <a:effectLst/>
              </a:rPr>
              <a:t>subpackages</a:t>
            </a:r>
            <a:r>
              <a:rPr lang="en-GB" sz="2000" b="0" i="0" dirty="0">
                <a:effectLst/>
              </a:rPr>
              <a:t>. Hence, you need to import the </a:t>
            </a:r>
            <a:r>
              <a:rPr lang="en-GB" sz="2000" b="0" i="0" dirty="0" err="1">
                <a:effectLst/>
              </a:rPr>
              <a:t>subpackage</a:t>
            </a:r>
            <a:r>
              <a:rPr lang="en-GB" sz="2000" b="0" i="0" dirty="0">
                <a:effectLst/>
              </a:rPr>
              <a:t> as well.</a:t>
            </a:r>
          </a:p>
          <a:p>
            <a:endParaRPr lang="en-GB" sz="2000" b="0" i="0" dirty="0">
              <a:effectLst/>
            </a:endParaRPr>
          </a:p>
          <a:p>
            <a:r>
              <a:rPr lang="en-GB" sz="2000" b="0" i="0" dirty="0">
                <a:effectLst/>
              </a:rPr>
              <a:t>Package inside the package is called the </a:t>
            </a:r>
            <a:r>
              <a:rPr lang="en-GB" sz="2000" b="1" i="0" dirty="0" err="1">
                <a:effectLst/>
              </a:rPr>
              <a:t>subpackage</a:t>
            </a:r>
            <a:r>
              <a:rPr lang="en-GB" sz="2000" b="0" i="0" dirty="0">
                <a:effectLst/>
              </a:rPr>
              <a:t>. It should be created </a:t>
            </a:r>
            <a:r>
              <a:rPr lang="en-GB" sz="2000" b="1" i="0" dirty="0">
                <a:effectLst/>
              </a:rPr>
              <a:t>to categorize the package further</a:t>
            </a:r>
            <a:r>
              <a:rPr lang="en-GB" sz="2000" b="0" i="0" dirty="0">
                <a:effectLst/>
              </a:rPr>
              <a:t>.</a:t>
            </a:r>
            <a:endParaRPr lang="en-I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6831B1-B2C1-997F-3F9A-9BCA256CC27F}"/>
              </a:ext>
            </a:extLst>
          </p:cNvPr>
          <p:cNvSpPr txBox="1"/>
          <p:nvPr/>
        </p:nvSpPr>
        <p:spPr>
          <a:xfrm>
            <a:off x="684212" y="3002816"/>
            <a:ext cx="620169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Example:</a:t>
            </a:r>
          </a:p>
          <a:p>
            <a:endParaRPr lang="en-IN" sz="2000" dirty="0"/>
          </a:p>
          <a:p>
            <a:r>
              <a:rPr lang="en-IN" sz="2000" dirty="0"/>
              <a:t>package </a:t>
            </a:r>
            <a:r>
              <a:rPr lang="en-IN" sz="2000" dirty="0" err="1"/>
              <a:t>com.javatpoint.core</a:t>
            </a:r>
            <a:r>
              <a:rPr lang="en-IN" sz="2000" dirty="0"/>
              <a:t>;  </a:t>
            </a:r>
          </a:p>
          <a:p>
            <a:r>
              <a:rPr lang="en-IN" sz="2000" dirty="0"/>
              <a:t>class Simple{  </a:t>
            </a:r>
          </a:p>
          <a:p>
            <a:r>
              <a:rPr lang="en-IN" sz="2000" dirty="0"/>
              <a:t>  public static void main(String </a:t>
            </a:r>
            <a:r>
              <a:rPr lang="en-IN" sz="2000" dirty="0" err="1"/>
              <a:t>args</a:t>
            </a:r>
            <a:r>
              <a:rPr lang="en-IN" sz="2000" dirty="0"/>
              <a:t>[]){  </a:t>
            </a:r>
          </a:p>
          <a:p>
            <a:r>
              <a:rPr lang="en-IN" sz="2000" dirty="0"/>
              <a:t>   </a:t>
            </a:r>
            <a:r>
              <a:rPr lang="en-IN" sz="2000" dirty="0" err="1"/>
              <a:t>System.out.println</a:t>
            </a:r>
            <a:r>
              <a:rPr lang="en-IN" sz="2000" dirty="0"/>
              <a:t>("Hello </a:t>
            </a:r>
            <a:r>
              <a:rPr lang="en-IN" sz="2000" dirty="0" err="1"/>
              <a:t>subpackage</a:t>
            </a:r>
            <a:r>
              <a:rPr lang="en-IN" sz="2000" dirty="0"/>
              <a:t>");  </a:t>
            </a:r>
          </a:p>
          <a:p>
            <a:r>
              <a:rPr lang="en-IN" sz="2000" dirty="0"/>
              <a:t>  }  </a:t>
            </a:r>
          </a:p>
          <a:p>
            <a:r>
              <a:rPr lang="en-IN" sz="2000" dirty="0"/>
              <a:t>}  </a:t>
            </a:r>
          </a:p>
          <a:p>
            <a:endParaRPr lang="en-IN" sz="2000" dirty="0"/>
          </a:p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To Compile:</a:t>
            </a:r>
            <a:r>
              <a:rPr lang="en-IN" sz="2000" dirty="0"/>
              <a:t> </a:t>
            </a:r>
            <a:r>
              <a:rPr lang="en-IN" sz="2000" dirty="0" err="1"/>
              <a:t>javac</a:t>
            </a:r>
            <a:r>
              <a:rPr lang="en-IN" sz="2000" dirty="0"/>
              <a:t> -d . Simple.java</a:t>
            </a:r>
          </a:p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To Run: </a:t>
            </a:r>
            <a:r>
              <a:rPr lang="en-IN" sz="2000" dirty="0"/>
              <a:t>java </a:t>
            </a:r>
            <a:r>
              <a:rPr lang="en-IN" sz="2000" dirty="0" err="1"/>
              <a:t>com.javatpoint.core.Simple</a:t>
            </a:r>
            <a:endParaRPr lang="en-IN" sz="2000" dirty="0"/>
          </a:p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Output: </a:t>
            </a:r>
            <a:r>
              <a:rPr lang="en-IN" sz="2000" dirty="0"/>
              <a:t>Hello </a:t>
            </a:r>
            <a:r>
              <a:rPr lang="en-IN" sz="2000" dirty="0" err="1"/>
              <a:t>subpackage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7995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-1325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Access Modifiers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7B1F4E-272B-5EAB-5C2C-4F14E2A02F34}"/>
              </a:ext>
            </a:extLst>
          </p:cNvPr>
          <p:cNvSpPr txBox="1"/>
          <p:nvPr/>
        </p:nvSpPr>
        <p:spPr>
          <a:xfrm>
            <a:off x="227013" y="990600"/>
            <a:ext cx="67818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GB" sz="2000" b="1" i="0" dirty="0">
              <a:solidFill>
                <a:srgbClr val="333333"/>
              </a:solidFill>
              <a:effectLst/>
            </a:endParaRPr>
          </a:p>
          <a:p>
            <a:pPr algn="just">
              <a:buFont typeface="+mj-lt"/>
              <a:buAutoNum type="arabicPeriod"/>
            </a:pPr>
            <a:r>
              <a:rPr lang="en-GB" sz="2000" b="1" i="0" dirty="0">
                <a:solidFill>
                  <a:srgbClr val="000000"/>
                </a:solidFill>
                <a:effectLst/>
              </a:rPr>
              <a:t>Private</a:t>
            </a:r>
            <a:r>
              <a:rPr lang="en-GB" sz="2000" b="0" i="0" dirty="0">
                <a:solidFill>
                  <a:srgbClr val="000000"/>
                </a:solidFill>
                <a:effectLst/>
              </a:rPr>
              <a:t>: The access level of a private modifier is only within the class. It cannot be accessed from outside the class.</a:t>
            </a:r>
          </a:p>
          <a:p>
            <a:pPr algn="just">
              <a:buFont typeface="+mj-lt"/>
              <a:buAutoNum type="arabicPeriod"/>
            </a:pPr>
            <a:endParaRPr lang="en-GB" sz="2000" b="0" i="0" dirty="0">
              <a:solidFill>
                <a:srgbClr val="000000"/>
              </a:solidFill>
              <a:effectLst/>
            </a:endParaRPr>
          </a:p>
          <a:p>
            <a:pPr algn="just">
              <a:buFont typeface="+mj-lt"/>
              <a:buAutoNum type="arabicPeriod"/>
            </a:pPr>
            <a:r>
              <a:rPr lang="en-GB" sz="2000" b="1" i="0" dirty="0">
                <a:solidFill>
                  <a:srgbClr val="000000"/>
                </a:solidFill>
                <a:effectLst/>
              </a:rPr>
              <a:t>Default</a:t>
            </a:r>
            <a:r>
              <a:rPr lang="en-GB" sz="2000" b="0" i="0" dirty="0">
                <a:solidFill>
                  <a:srgbClr val="000000"/>
                </a:solidFill>
                <a:effectLst/>
              </a:rPr>
              <a:t>: The access level of a default modifier is only within the package. It cannot be accessed from outside the package. If you do not specify any access level, it will be the default.</a:t>
            </a:r>
          </a:p>
          <a:p>
            <a:pPr algn="just">
              <a:buFont typeface="+mj-lt"/>
              <a:buAutoNum type="arabicPeriod"/>
            </a:pPr>
            <a:endParaRPr lang="en-GB" sz="2000" b="0" i="0" dirty="0">
              <a:solidFill>
                <a:srgbClr val="000000"/>
              </a:solidFill>
              <a:effectLst/>
            </a:endParaRPr>
          </a:p>
          <a:p>
            <a:pPr algn="just">
              <a:buFont typeface="+mj-lt"/>
              <a:buAutoNum type="arabicPeriod"/>
            </a:pPr>
            <a:r>
              <a:rPr lang="en-GB" sz="2000" b="1" i="0" dirty="0">
                <a:solidFill>
                  <a:srgbClr val="000000"/>
                </a:solidFill>
                <a:effectLst/>
              </a:rPr>
              <a:t>Protected</a:t>
            </a:r>
            <a:r>
              <a:rPr lang="en-GB" sz="2000" b="0" i="0" dirty="0">
                <a:solidFill>
                  <a:srgbClr val="000000"/>
                </a:solidFill>
                <a:effectLst/>
              </a:rPr>
              <a:t>: The access level of a protected modifier is within the package and outside the package through child class. If you do not make the child class, it cannot be accessed from outside the package.</a:t>
            </a:r>
          </a:p>
          <a:p>
            <a:pPr algn="just">
              <a:buFont typeface="+mj-lt"/>
              <a:buAutoNum type="arabicPeriod"/>
            </a:pPr>
            <a:endParaRPr lang="en-GB" sz="2000" b="0" i="0" dirty="0">
              <a:solidFill>
                <a:srgbClr val="000000"/>
              </a:solidFill>
              <a:effectLst/>
            </a:endParaRPr>
          </a:p>
          <a:p>
            <a:pPr algn="just">
              <a:buFont typeface="+mj-lt"/>
              <a:buAutoNum type="arabicPeriod"/>
            </a:pPr>
            <a:r>
              <a:rPr lang="en-GB" sz="2000" b="1" i="0" dirty="0">
                <a:solidFill>
                  <a:srgbClr val="000000"/>
                </a:solidFill>
                <a:effectLst/>
              </a:rPr>
              <a:t>Public</a:t>
            </a:r>
            <a:r>
              <a:rPr lang="en-GB" sz="2000" b="0" i="0" dirty="0">
                <a:solidFill>
                  <a:srgbClr val="000000"/>
                </a:solidFill>
                <a:effectLst/>
              </a:rPr>
              <a:t>: The access level of a public modifier is everywhere. It can be accessed from within the class, outside the class, within the package and outside the package.</a:t>
            </a:r>
          </a:p>
        </p:txBody>
      </p:sp>
      <p:pic>
        <p:nvPicPr>
          <p:cNvPr id="1026" name="Picture 2" descr="Access modifier in java">
            <a:extLst>
              <a:ext uri="{FF2B5EF4-FFF2-40B4-BE49-F238E27FC236}">
                <a16:creationId xmlns:a16="http://schemas.microsoft.com/office/drawing/2014/main" id="{DBBF33DB-7596-A2F6-2880-57B7F3F38F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0" r="6909"/>
          <a:stretch/>
        </p:blipFill>
        <p:spPr bwMode="auto">
          <a:xfrm>
            <a:off x="7237411" y="1219200"/>
            <a:ext cx="4876801" cy="461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2FD933-6F3F-F762-B4EA-CADC3AD1B9FB}"/>
              </a:ext>
            </a:extLst>
          </p:cNvPr>
          <p:cNvSpPr txBox="1"/>
          <p:nvPr/>
        </p:nvSpPr>
        <p:spPr>
          <a:xfrm>
            <a:off x="1217612" y="793105"/>
            <a:ext cx="105087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b="1" i="0" dirty="0">
                <a:effectLst/>
              </a:rPr>
              <a:t>There are four types of Java access modifiers:</a:t>
            </a:r>
          </a:p>
        </p:txBody>
      </p:sp>
    </p:spTree>
    <p:extLst>
      <p:ext uri="{BB962C8B-B14F-4D97-AF65-F5344CB8AC3E}">
        <p14:creationId xmlns:p14="http://schemas.microsoft.com/office/powerpoint/2010/main" val="349523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Access Modifiers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7B1F4E-272B-5EAB-5C2C-4F14E2A02F34}"/>
              </a:ext>
            </a:extLst>
          </p:cNvPr>
          <p:cNvSpPr txBox="1"/>
          <p:nvPr/>
        </p:nvSpPr>
        <p:spPr>
          <a:xfrm>
            <a:off x="227012" y="1371600"/>
            <a:ext cx="11506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b="0" i="0" dirty="0">
                <a:effectLst/>
              </a:rPr>
              <a:t>The access modifiers in Java specifies the accessibility or scope of a field, method, constructor, or class. We can change the access level of fields, constructors, methods, and class by applying the access modifier on it.</a:t>
            </a:r>
          </a:p>
          <a:p>
            <a:pPr algn="just"/>
            <a:endParaRPr lang="en-GB" sz="2000" dirty="0"/>
          </a:p>
          <a:p>
            <a:pPr algn="just"/>
            <a:endParaRPr lang="en-GB" sz="2800" b="0" i="0" dirty="0">
              <a:effectLst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89187BD-A8BB-B0C0-7885-D02FB8BE4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927536"/>
              </p:ext>
            </p:extLst>
          </p:nvPr>
        </p:nvGraphicFramePr>
        <p:xfrm>
          <a:off x="760412" y="2590800"/>
          <a:ext cx="10058400" cy="3398520"/>
        </p:xfrm>
        <a:graphic>
          <a:graphicData uri="http://schemas.openxmlformats.org/drawingml/2006/table">
            <a:tbl>
              <a:tblPr/>
              <a:tblGrid>
                <a:gridCol w="2011680">
                  <a:extLst>
                    <a:ext uri="{9D8B030D-6E8A-4147-A177-3AD203B41FA5}">
                      <a16:colId xmlns:a16="http://schemas.microsoft.com/office/drawing/2014/main" val="2377286876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15442825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97989846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597707476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956163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Access Modifier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585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85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85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50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within class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585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85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85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50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within package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585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85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85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50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outside package by subclass only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585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85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85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50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outside package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585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85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85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5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427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b="1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Private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698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b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Default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988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b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Protected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199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b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Public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545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70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Non Access Modifiers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92B5C-F9D8-BAAA-E646-16A82225227E}"/>
              </a:ext>
            </a:extLst>
          </p:cNvPr>
          <p:cNvSpPr txBox="1"/>
          <p:nvPr/>
        </p:nvSpPr>
        <p:spPr>
          <a:xfrm>
            <a:off x="760412" y="1447800"/>
            <a:ext cx="103632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Along with access modifiers, Java provides non-access modifiers as well. These modifier are used to set special properties to the variable or method.</a:t>
            </a:r>
          </a:p>
          <a:p>
            <a:endParaRPr lang="en-IN" dirty="0"/>
          </a:p>
          <a:p>
            <a:r>
              <a:rPr lang="en-IN" dirty="0"/>
              <a:t>Non-access modifiers do not change the accessibility of variable or method, but they provide special properties to them. </a:t>
            </a:r>
          </a:p>
          <a:p>
            <a:endParaRPr lang="en-IN" dirty="0"/>
          </a:p>
          <a:p>
            <a:r>
              <a:rPr lang="en-IN" dirty="0"/>
              <a:t>Java provides following non-access modifiers.</a:t>
            </a:r>
          </a:p>
          <a:p>
            <a:endParaRPr lang="en-IN" dirty="0"/>
          </a:p>
          <a:p>
            <a:pPr marL="1066693" lvl="1" indent="-457200">
              <a:buFont typeface="+mj-lt"/>
              <a:buAutoNum type="arabicPeriod"/>
            </a:pPr>
            <a:r>
              <a:rPr lang="en-IN" dirty="0"/>
              <a:t>Final</a:t>
            </a:r>
          </a:p>
          <a:p>
            <a:pPr marL="1066693" lvl="1" indent="-457200">
              <a:buFont typeface="+mj-lt"/>
              <a:buAutoNum type="arabicPeriod"/>
            </a:pPr>
            <a:r>
              <a:rPr lang="en-IN" dirty="0"/>
              <a:t>Static</a:t>
            </a:r>
          </a:p>
          <a:p>
            <a:pPr marL="1066693" lvl="1" indent="-457200">
              <a:buFont typeface="+mj-lt"/>
              <a:buAutoNum type="arabicPeriod"/>
            </a:pPr>
            <a:r>
              <a:rPr lang="en-IN" dirty="0"/>
              <a:t>Transient</a:t>
            </a:r>
          </a:p>
          <a:p>
            <a:pPr marL="1066693" lvl="1" indent="-457200">
              <a:buFont typeface="+mj-lt"/>
              <a:buAutoNum type="arabicPeriod"/>
            </a:pPr>
            <a:r>
              <a:rPr lang="en-IN" dirty="0"/>
              <a:t>Synchronized</a:t>
            </a:r>
          </a:p>
          <a:p>
            <a:pPr marL="1066693" lvl="1" indent="-457200">
              <a:buFont typeface="+mj-lt"/>
              <a:buAutoNum type="arabicPeriod"/>
            </a:pPr>
            <a:r>
              <a:rPr lang="en-IN" dirty="0"/>
              <a:t>Volatile</a:t>
            </a:r>
          </a:p>
        </p:txBody>
      </p:sp>
    </p:spTree>
    <p:extLst>
      <p:ext uri="{BB962C8B-B14F-4D97-AF65-F5344CB8AC3E}">
        <p14:creationId xmlns:p14="http://schemas.microsoft.com/office/powerpoint/2010/main" val="4146553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Non Access Modifiers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92B5C-F9D8-BAAA-E646-16A82225227E}"/>
              </a:ext>
            </a:extLst>
          </p:cNvPr>
          <p:cNvSpPr txBox="1"/>
          <p:nvPr/>
        </p:nvSpPr>
        <p:spPr>
          <a:xfrm>
            <a:off x="380205" y="1454289"/>
            <a:ext cx="1142841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chemeClr val="accent1"/>
                </a:solidFill>
              </a:rPr>
              <a:t>Final Modifier:</a:t>
            </a:r>
          </a:p>
          <a:p>
            <a:r>
              <a:rPr lang="en-GB" sz="1800" dirty="0"/>
              <a:t>If variable is declared final then we cannot change its value. If method is declared final then it can not be overridden and if a class is declared final then we can not inherit it.</a:t>
            </a:r>
          </a:p>
          <a:p>
            <a:endParaRPr lang="en-GB" sz="1800" dirty="0"/>
          </a:p>
          <a:p>
            <a:r>
              <a:rPr lang="en-GB" sz="1800" b="1" dirty="0">
                <a:solidFill>
                  <a:schemeClr val="accent1"/>
                </a:solidFill>
              </a:rPr>
              <a:t>Static modifier:</a:t>
            </a:r>
          </a:p>
          <a:p>
            <a:r>
              <a:rPr lang="en-GB" sz="1800" dirty="0"/>
              <a:t>We can use it to declare static variable, method, class etc. static can be use to declare class level variable. If a method is declared static then we don’t need to have object to access that. </a:t>
            </a:r>
          </a:p>
          <a:p>
            <a:endParaRPr lang="en-GB" sz="1800" b="1" dirty="0">
              <a:solidFill>
                <a:schemeClr val="accent1"/>
              </a:solidFill>
            </a:endParaRPr>
          </a:p>
          <a:p>
            <a:r>
              <a:rPr lang="en-GB" sz="1800" b="1" dirty="0">
                <a:solidFill>
                  <a:schemeClr val="accent1"/>
                </a:solidFill>
              </a:rPr>
              <a:t>Transient modifier:</a:t>
            </a:r>
          </a:p>
          <a:p>
            <a:r>
              <a:rPr lang="en-GB" sz="1800" dirty="0"/>
              <a:t>When an instance variable is declared as transient, then its value doesn't persist when an object is serialized</a:t>
            </a:r>
          </a:p>
          <a:p>
            <a:endParaRPr lang="en-GB" sz="1800" dirty="0"/>
          </a:p>
          <a:p>
            <a:r>
              <a:rPr lang="en-GB" sz="1800" b="1" dirty="0">
                <a:solidFill>
                  <a:schemeClr val="accent1"/>
                </a:solidFill>
              </a:rPr>
              <a:t>Synchronized modifier:</a:t>
            </a:r>
          </a:p>
          <a:p>
            <a:r>
              <a:rPr lang="en-GB" sz="1800" dirty="0"/>
              <a:t>When a method is synchronized it can be accessed by only one thread at a time. We will discuss it in detail in Thread.</a:t>
            </a:r>
          </a:p>
          <a:p>
            <a:endParaRPr lang="en-GB" sz="1800" b="1" dirty="0">
              <a:solidFill>
                <a:schemeClr val="accent1"/>
              </a:solidFill>
            </a:endParaRPr>
          </a:p>
          <a:p>
            <a:r>
              <a:rPr lang="en-GB" sz="1800" b="1" dirty="0">
                <a:solidFill>
                  <a:schemeClr val="accent1"/>
                </a:solidFill>
              </a:rPr>
              <a:t>Volatile modifier:</a:t>
            </a:r>
          </a:p>
          <a:p>
            <a:r>
              <a:rPr lang="en-GB" sz="1800" dirty="0"/>
              <a:t>Volatile modifier tells to the compiler that the volatile variable can be changed unexpectedly by other parts of a program. Volatile variables are used in case of multi-threading program. It can be only used with a variable.</a:t>
            </a:r>
          </a:p>
        </p:txBody>
      </p:sp>
    </p:spTree>
    <p:extLst>
      <p:ext uri="{BB962C8B-B14F-4D97-AF65-F5344CB8AC3E}">
        <p14:creationId xmlns:p14="http://schemas.microsoft.com/office/powerpoint/2010/main" val="1711611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terms/"/>
    <ds:schemaRef ds:uri="http://www.w3.org/XML/1998/namespace"/>
    <ds:schemaRef ds:uri="a4f35948-e619-41b3-aa29-22878b09cfd2"/>
    <ds:schemaRef ds:uri="40262f94-9f35-4ac3-9a90-690165a166b7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1310</TotalTime>
  <Words>954</Words>
  <Application>Microsoft Office PowerPoint</Application>
  <PresentationFormat>Custom</PresentationFormat>
  <Paragraphs>163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Constantia</vt:lpstr>
      <vt:lpstr>inter-regular</vt:lpstr>
      <vt:lpstr>Verdana</vt:lpstr>
      <vt:lpstr>Wingdings</vt:lpstr>
      <vt:lpstr>Cooking 16x9</vt:lpstr>
      <vt:lpstr>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Windows User</dc:creator>
  <cp:lastModifiedBy>Vaibhavi Dixit</cp:lastModifiedBy>
  <cp:revision>467</cp:revision>
  <dcterms:created xsi:type="dcterms:W3CDTF">2021-12-19T05:09:16Z</dcterms:created>
  <dcterms:modified xsi:type="dcterms:W3CDTF">2023-03-14T04:17:35Z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