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59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7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4" autoAdjust="0"/>
    <p:restoredTop sz="94492" autoAdjust="0"/>
  </p:normalViewPr>
  <p:slideViewPr>
    <p:cSldViewPr>
      <p:cViewPr varScale="1">
        <p:scale>
          <a:sx n="72" d="100"/>
          <a:sy n="72" d="100"/>
        </p:scale>
        <p:origin x="606" y="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2/11/2023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2/11/2023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2/11/2023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2/11/2023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2/11/2023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2/11/2023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2/11/2023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2/11/2023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2/11/2023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2/11/2023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2/11/2023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2/11/2023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2/11/2023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2/11/2023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34" y="152400"/>
            <a:ext cx="10427677" cy="838200"/>
          </a:xfrm>
        </p:spPr>
        <p:txBody>
          <a:bodyPr/>
          <a:lstStyle/>
          <a:p>
            <a:r>
              <a:rPr lang="en-IN" b="1" dirty="0"/>
              <a:t>JAVA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328192"/>
              </p:ext>
            </p:extLst>
          </p:nvPr>
        </p:nvGraphicFramePr>
        <p:xfrm>
          <a:off x="455612" y="2514600"/>
          <a:ext cx="11041040" cy="1852469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52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0520">
                  <a:extLst>
                    <a:ext uri="{9D8B030D-6E8A-4147-A177-3AD203B41FA5}">
                      <a16:colId xmlns:a16="http://schemas.microsoft.com/office/drawing/2014/main" val="3486249953"/>
                    </a:ext>
                  </a:extLst>
                </a:gridCol>
              </a:tblGrid>
              <a:tr h="41990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Java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Expressions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30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Functional Programming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 aspects of Functional Programming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441258"/>
                  </a:ext>
                </a:extLst>
              </a:tr>
              <a:tr h="57230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Functional interface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Lambda Interface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3298616"/>
                  </a:ext>
                </a:extLst>
              </a:tr>
            </a:tbl>
          </a:graphicData>
        </a:graphic>
      </p:graphicFrame>
      <p:sp>
        <p:nvSpPr>
          <p:cNvPr id="6" name="文本框 8"/>
          <p:cNvSpPr txBox="1"/>
          <p:nvPr/>
        </p:nvSpPr>
        <p:spPr>
          <a:xfrm>
            <a:off x="1827212" y="1272879"/>
            <a:ext cx="3179075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28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learn ? 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0559" y="838200"/>
            <a:ext cx="9141619" cy="2105367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4" name="文本框 9"/>
          <p:cNvSpPr txBox="1">
            <a:spLocks noGrp="1"/>
          </p:cNvSpPr>
          <p:nvPr>
            <p:ph type="body" idx="1"/>
          </p:nvPr>
        </p:nvSpPr>
        <p:spPr>
          <a:xfrm>
            <a:off x="2459303" y="3124200"/>
            <a:ext cx="8763000" cy="2424918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algn="r"/>
            <a:r>
              <a:rPr lang="en-US" sz="3200" b="1" dirty="0"/>
              <a:t>Anirudha Gaikwad</a:t>
            </a:r>
          </a:p>
          <a:p>
            <a:pPr algn="r"/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defTabSz="914400"/>
            <a:r>
              <a:rPr lang="en-US" sz="4000" b="1" dirty="0">
                <a:solidFill>
                  <a:schemeClr val="dk1"/>
                </a:solidFill>
              </a:rPr>
              <a:t>Functional Programming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209D25-58F8-0A99-6A96-2EB494662A5D}"/>
              </a:ext>
            </a:extLst>
          </p:cNvPr>
          <p:cNvSpPr txBox="1"/>
          <p:nvPr/>
        </p:nvSpPr>
        <p:spPr>
          <a:xfrm>
            <a:off x="951706" y="1447800"/>
            <a:ext cx="1028541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0" i="0" dirty="0">
                <a:effectLst/>
              </a:rPr>
              <a:t>From Java 8 onwards, many functional programming elements are introduced like lambda expression, functional interfaces in Java. These elements are to ease functional programming in Java which was originally a imperative and Object Oriented language.</a:t>
            </a:r>
          </a:p>
          <a:p>
            <a:pPr algn="just"/>
            <a:endParaRPr lang="en-GB" dirty="0"/>
          </a:p>
          <a:p>
            <a:pPr algn="just"/>
            <a:endParaRPr lang="en-GB" b="0" i="0" dirty="0">
              <a:effectLst/>
            </a:endParaRPr>
          </a:p>
          <a:p>
            <a:pPr algn="just"/>
            <a:r>
              <a:rPr lang="en-GB" b="0" i="0" dirty="0">
                <a:effectLst/>
              </a:rPr>
              <a:t>In functional programming paradigm, an application is written mostly using pure functions. Here pure function is a function having no side effects. An example of side effect is modification of instance level variable while returning a value from the function.</a:t>
            </a:r>
          </a:p>
        </p:txBody>
      </p:sp>
    </p:spTree>
    <p:extLst>
      <p:ext uri="{BB962C8B-B14F-4D97-AF65-F5344CB8AC3E}">
        <p14:creationId xmlns:p14="http://schemas.microsoft.com/office/powerpoint/2010/main" val="235427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9" y="1"/>
            <a:ext cx="12220893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defTabSz="914400"/>
            <a:r>
              <a:rPr lang="en-US" sz="4000" b="1" dirty="0">
                <a:solidFill>
                  <a:schemeClr val="dk1"/>
                </a:solidFill>
              </a:rPr>
              <a:t>Key aspects of Functional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62305-4825-C20F-5963-41567F57EEDE}"/>
              </a:ext>
            </a:extLst>
          </p:cNvPr>
          <p:cNvSpPr txBox="1"/>
          <p:nvPr/>
        </p:nvSpPr>
        <p:spPr>
          <a:xfrm>
            <a:off x="760413" y="1548348"/>
            <a:ext cx="108966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Functional Programming revolves around first class functions, pure functions and high order functions.</a:t>
            </a:r>
          </a:p>
          <a:p>
            <a:endParaRPr lang="en-IN" dirty="0"/>
          </a:p>
          <a:p>
            <a:r>
              <a:rPr lang="en-IN" dirty="0"/>
              <a:t>A </a:t>
            </a:r>
            <a:r>
              <a:rPr lang="en-IN" b="1" dirty="0"/>
              <a:t>First Class Function </a:t>
            </a:r>
            <a:r>
              <a:rPr lang="en-IN" dirty="0"/>
              <a:t>is the one that uses first class entities like String, numbers which can be passed as arguments, can be returned or assigned to a variable.</a:t>
            </a:r>
          </a:p>
          <a:p>
            <a:endParaRPr lang="en-IN" dirty="0"/>
          </a:p>
          <a:p>
            <a:r>
              <a:rPr lang="en-IN" dirty="0"/>
              <a:t>A </a:t>
            </a:r>
            <a:r>
              <a:rPr lang="en-IN" b="1" dirty="0"/>
              <a:t>High Order Function </a:t>
            </a:r>
            <a:r>
              <a:rPr lang="en-IN" dirty="0"/>
              <a:t>is the one which can either take a function as an argument and/or can return a function.</a:t>
            </a:r>
          </a:p>
          <a:p>
            <a:endParaRPr lang="en-IN" dirty="0"/>
          </a:p>
          <a:p>
            <a:r>
              <a:rPr lang="en-IN" dirty="0"/>
              <a:t>A </a:t>
            </a:r>
            <a:r>
              <a:rPr lang="en-IN" b="1" dirty="0"/>
              <a:t>Pure Function </a:t>
            </a:r>
            <a:r>
              <a:rPr lang="en-IN" dirty="0"/>
              <a:t>is the one which has no side effect while its execution.</a:t>
            </a:r>
          </a:p>
        </p:txBody>
      </p:sp>
    </p:spTree>
    <p:extLst>
      <p:ext uri="{BB962C8B-B14F-4D97-AF65-F5344CB8AC3E}">
        <p14:creationId xmlns:p14="http://schemas.microsoft.com/office/powerpoint/2010/main" val="2135021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9" y="1"/>
            <a:ext cx="12220893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defTabSz="914400"/>
            <a:r>
              <a:rPr lang="en-US" sz="4000" b="1" dirty="0">
                <a:solidFill>
                  <a:schemeClr val="dk1"/>
                </a:solidFill>
              </a:rPr>
              <a:t>First class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62305-4825-C20F-5963-41567F57EEDE}"/>
              </a:ext>
            </a:extLst>
          </p:cNvPr>
          <p:cNvSpPr txBox="1"/>
          <p:nvPr/>
        </p:nvSpPr>
        <p:spPr>
          <a:xfrm>
            <a:off x="210977" y="1905506"/>
            <a:ext cx="527383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 first class function can be treated as a variable. That means it can be passed as a parameter to a function, it can be returned by a function or can be assigned to a variable as well. </a:t>
            </a:r>
          </a:p>
          <a:p>
            <a:endParaRPr lang="en-GB" dirty="0"/>
          </a:p>
          <a:p>
            <a:r>
              <a:rPr lang="en-GB" dirty="0"/>
              <a:t>Java supports first class function using lambda expression. </a:t>
            </a:r>
          </a:p>
          <a:p>
            <a:endParaRPr lang="en-GB" dirty="0"/>
          </a:p>
          <a:p>
            <a:r>
              <a:rPr lang="en-GB" dirty="0"/>
              <a:t>A lambda expression is analogous to an anonymous function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BB50C6-D08A-F77D-9716-B135206C70EE}"/>
              </a:ext>
            </a:extLst>
          </p:cNvPr>
          <p:cNvSpPr txBox="1"/>
          <p:nvPr/>
        </p:nvSpPr>
        <p:spPr>
          <a:xfrm>
            <a:off x="5776152" y="228600"/>
            <a:ext cx="6201696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public class </a:t>
            </a:r>
            <a:r>
              <a:rPr lang="en-IN" sz="2000" dirty="0" err="1"/>
              <a:t>FunctionTester</a:t>
            </a:r>
            <a:r>
              <a:rPr lang="en-IN" sz="2000" dirty="0"/>
              <a:t> {</a:t>
            </a:r>
          </a:p>
          <a:p>
            <a:r>
              <a:rPr lang="en-IN" sz="2000" dirty="0"/>
              <a:t>   public static void main(String[] </a:t>
            </a:r>
            <a:r>
              <a:rPr lang="en-IN" sz="2000" dirty="0" err="1"/>
              <a:t>args</a:t>
            </a:r>
            <a:r>
              <a:rPr lang="en-IN" sz="2000" dirty="0"/>
              <a:t>) {</a:t>
            </a:r>
          </a:p>
          <a:p>
            <a:r>
              <a:rPr lang="en-IN" sz="2000" dirty="0"/>
              <a:t>      int[] array = {1, 2, 3, 4, 5};</a:t>
            </a:r>
          </a:p>
          <a:p>
            <a:r>
              <a:rPr lang="en-IN" sz="2000" dirty="0"/>
              <a:t>      </a:t>
            </a:r>
            <a:r>
              <a:rPr lang="en-IN" sz="2000" dirty="0" err="1"/>
              <a:t>SquareMaker</a:t>
            </a:r>
            <a:r>
              <a:rPr lang="en-IN" sz="2000" dirty="0"/>
              <a:t> </a:t>
            </a:r>
            <a:r>
              <a:rPr lang="en-IN" sz="2000" dirty="0" err="1"/>
              <a:t>squareMaker</a:t>
            </a:r>
            <a:r>
              <a:rPr lang="en-IN" sz="2000" dirty="0"/>
              <a:t> = item -&gt; item * item;</a:t>
            </a:r>
          </a:p>
          <a:p>
            <a:r>
              <a:rPr lang="en-IN" sz="2000" dirty="0"/>
              <a:t>      for(int </a:t>
            </a:r>
            <a:r>
              <a:rPr lang="en-IN" sz="2000" dirty="0" err="1"/>
              <a:t>i</a:t>
            </a:r>
            <a:r>
              <a:rPr lang="en-IN" sz="2000" dirty="0"/>
              <a:t> = 0; </a:t>
            </a:r>
            <a:r>
              <a:rPr lang="en-IN" sz="2000" dirty="0" err="1"/>
              <a:t>i</a:t>
            </a:r>
            <a:r>
              <a:rPr lang="en-IN" sz="2000" dirty="0"/>
              <a:t> &lt; </a:t>
            </a:r>
            <a:r>
              <a:rPr lang="en-IN" sz="2000" dirty="0" err="1"/>
              <a:t>array.length</a:t>
            </a:r>
            <a:r>
              <a:rPr lang="en-IN" sz="2000" dirty="0"/>
              <a:t>; </a:t>
            </a:r>
            <a:r>
              <a:rPr lang="en-IN" sz="2000" dirty="0" err="1"/>
              <a:t>i</a:t>
            </a:r>
            <a:r>
              <a:rPr lang="en-IN" sz="2000" dirty="0"/>
              <a:t>++){</a:t>
            </a:r>
          </a:p>
          <a:p>
            <a:r>
              <a:rPr lang="en-IN" sz="2000" dirty="0"/>
              <a:t>         </a:t>
            </a:r>
            <a:r>
              <a:rPr lang="en-IN" sz="2000" dirty="0" err="1"/>
              <a:t>System.out.println</a:t>
            </a:r>
            <a:r>
              <a:rPr lang="en-IN" sz="2000" dirty="0"/>
              <a:t>(</a:t>
            </a:r>
            <a:r>
              <a:rPr lang="en-IN" sz="2000" dirty="0" err="1"/>
              <a:t>squareMaker.square</a:t>
            </a:r>
            <a:r>
              <a:rPr lang="en-IN" sz="2000" dirty="0"/>
              <a:t>(array[</a:t>
            </a:r>
            <a:r>
              <a:rPr lang="en-IN" sz="2000" dirty="0" err="1"/>
              <a:t>i</a:t>
            </a:r>
            <a:r>
              <a:rPr lang="en-IN" sz="2000" dirty="0"/>
              <a:t>]));</a:t>
            </a:r>
          </a:p>
          <a:p>
            <a:r>
              <a:rPr lang="en-IN" sz="2000" dirty="0"/>
              <a:t>      }</a:t>
            </a:r>
          </a:p>
          <a:p>
            <a:r>
              <a:rPr lang="en-IN" sz="2000" dirty="0"/>
              <a:t>   }</a:t>
            </a:r>
          </a:p>
          <a:p>
            <a:r>
              <a:rPr lang="en-IN" sz="2000" dirty="0"/>
              <a:t>}</a:t>
            </a:r>
          </a:p>
          <a:p>
            <a:r>
              <a:rPr lang="en-IN" sz="2000" dirty="0"/>
              <a:t>interface </a:t>
            </a:r>
            <a:r>
              <a:rPr lang="en-IN" sz="2000" dirty="0" err="1"/>
              <a:t>SquareMaker</a:t>
            </a:r>
            <a:r>
              <a:rPr lang="en-IN" sz="2000" dirty="0"/>
              <a:t> {</a:t>
            </a:r>
          </a:p>
          <a:p>
            <a:r>
              <a:rPr lang="en-IN" sz="2000" dirty="0"/>
              <a:t>   int square(int item);</a:t>
            </a:r>
          </a:p>
          <a:p>
            <a:r>
              <a:rPr lang="en-IN" sz="2000" dirty="0"/>
              <a:t>}</a:t>
            </a:r>
          </a:p>
          <a:p>
            <a:endParaRPr lang="en-IN" sz="2000" dirty="0"/>
          </a:p>
          <a:p>
            <a:r>
              <a:rPr lang="en-IN" sz="2000" b="1" dirty="0"/>
              <a:t>Output:</a:t>
            </a:r>
          </a:p>
          <a:p>
            <a:r>
              <a:rPr lang="en-IN" sz="2000" dirty="0"/>
              <a:t>1</a:t>
            </a:r>
          </a:p>
          <a:p>
            <a:r>
              <a:rPr lang="en-IN" sz="2000" dirty="0"/>
              <a:t>4</a:t>
            </a:r>
          </a:p>
          <a:p>
            <a:r>
              <a:rPr lang="en-IN" sz="2000" dirty="0"/>
              <a:t>9</a:t>
            </a:r>
          </a:p>
          <a:p>
            <a:r>
              <a:rPr lang="en-IN" sz="2000" dirty="0"/>
              <a:t>16</a:t>
            </a:r>
          </a:p>
          <a:p>
            <a:r>
              <a:rPr lang="en-IN" sz="2000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064313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9" y="1"/>
            <a:ext cx="12220893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defTabSz="914400"/>
            <a:r>
              <a:rPr lang="en-US" sz="4000" b="1" dirty="0">
                <a:solidFill>
                  <a:schemeClr val="dk1"/>
                </a:solidFill>
              </a:rPr>
              <a:t>Higher order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62305-4825-C20F-5963-41567F57EEDE}"/>
              </a:ext>
            </a:extLst>
          </p:cNvPr>
          <p:cNvSpPr txBox="1"/>
          <p:nvPr/>
        </p:nvSpPr>
        <p:spPr>
          <a:xfrm>
            <a:off x="210977" y="1905506"/>
            <a:ext cx="405463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 high order function either takes a function as a parameter or returns a function. </a:t>
            </a:r>
          </a:p>
          <a:p>
            <a:endParaRPr lang="en-GB" dirty="0"/>
          </a:p>
          <a:p>
            <a:r>
              <a:rPr lang="en-GB" dirty="0"/>
              <a:t>In Java, we can pass or return a lambda expression to achieve such functionality.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BB50C6-D08A-F77D-9716-B135206C70EE}"/>
              </a:ext>
            </a:extLst>
          </p:cNvPr>
          <p:cNvSpPr txBox="1"/>
          <p:nvPr/>
        </p:nvSpPr>
        <p:spPr>
          <a:xfrm>
            <a:off x="5776152" y="76200"/>
            <a:ext cx="6201696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import </a:t>
            </a:r>
            <a:r>
              <a:rPr lang="en-IN" sz="2000" dirty="0" err="1"/>
              <a:t>java.util.function.Function</a:t>
            </a:r>
            <a:r>
              <a:rPr lang="en-IN" sz="2000" dirty="0"/>
              <a:t>;</a:t>
            </a:r>
          </a:p>
          <a:p>
            <a:endParaRPr lang="en-IN" sz="2000" dirty="0"/>
          </a:p>
          <a:p>
            <a:r>
              <a:rPr lang="en-IN" sz="2000" dirty="0"/>
              <a:t>public class </a:t>
            </a:r>
            <a:r>
              <a:rPr lang="en-IN" sz="2000" dirty="0" err="1"/>
              <a:t>FunctionTester</a:t>
            </a:r>
            <a:r>
              <a:rPr lang="en-IN" sz="2000" dirty="0"/>
              <a:t> {</a:t>
            </a:r>
          </a:p>
          <a:p>
            <a:r>
              <a:rPr lang="en-IN" sz="2000" dirty="0"/>
              <a:t>   public static void main(String[] </a:t>
            </a:r>
            <a:r>
              <a:rPr lang="en-IN" sz="2000" dirty="0" err="1"/>
              <a:t>args</a:t>
            </a:r>
            <a:r>
              <a:rPr lang="en-IN" sz="2000" dirty="0"/>
              <a:t>) {</a:t>
            </a:r>
          </a:p>
          <a:p>
            <a:r>
              <a:rPr lang="en-IN" sz="2000" dirty="0"/>
              <a:t>      int[] array = {1, 2, 3, 4, 5};</a:t>
            </a:r>
          </a:p>
          <a:p>
            <a:endParaRPr lang="en-IN" sz="2000" dirty="0"/>
          </a:p>
          <a:p>
            <a:r>
              <a:rPr lang="en-IN" sz="2000" dirty="0"/>
              <a:t>      Function&lt;Integer, Integer&gt; square = t -&gt; t * t;        </a:t>
            </a:r>
          </a:p>
          <a:p>
            <a:r>
              <a:rPr lang="en-IN" sz="2000" dirty="0"/>
              <a:t>      Function&lt;Integer, Integer&gt; cube = t -&gt; t * t * t;</a:t>
            </a:r>
          </a:p>
          <a:p>
            <a:endParaRPr lang="en-IN" sz="2000" dirty="0"/>
          </a:p>
          <a:p>
            <a:r>
              <a:rPr lang="en-IN" sz="2000" dirty="0"/>
              <a:t>      for(int </a:t>
            </a:r>
            <a:r>
              <a:rPr lang="en-IN" sz="2000" dirty="0" err="1"/>
              <a:t>i</a:t>
            </a:r>
            <a:r>
              <a:rPr lang="en-IN" sz="2000" dirty="0"/>
              <a:t> = 0; </a:t>
            </a:r>
            <a:r>
              <a:rPr lang="en-IN" sz="2000" dirty="0" err="1"/>
              <a:t>i</a:t>
            </a:r>
            <a:r>
              <a:rPr lang="en-IN" sz="2000" dirty="0"/>
              <a:t> &lt; </a:t>
            </a:r>
            <a:r>
              <a:rPr lang="en-IN" sz="2000" dirty="0" err="1"/>
              <a:t>array.length</a:t>
            </a:r>
            <a:r>
              <a:rPr lang="en-IN" sz="2000" dirty="0"/>
              <a:t>; </a:t>
            </a:r>
            <a:r>
              <a:rPr lang="en-IN" sz="2000" dirty="0" err="1"/>
              <a:t>i</a:t>
            </a:r>
            <a:r>
              <a:rPr lang="en-IN" sz="2000" dirty="0"/>
              <a:t>++){</a:t>
            </a:r>
          </a:p>
          <a:p>
            <a:r>
              <a:rPr lang="en-IN" sz="2000" dirty="0"/>
              <a:t>         print(square, array[</a:t>
            </a:r>
            <a:r>
              <a:rPr lang="en-IN" sz="2000" dirty="0" err="1"/>
              <a:t>i</a:t>
            </a:r>
            <a:r>
              <a:rPr lang="en-IN" sz="2000" dirty="0"/>
              <a:t>]);</a:t>
            </a:r>
          </a:p>
          <a:p>
            <a:r>
              <a:rPr lang="en-IN" sz="2000" dirty="0"/>
              <a:t>      }        </a:t>
            </a:r>
          </a:p>
          <a:p>
            <a:r>
              <a:rPr lang="en-IN" sz="2000" dirty="0"/>
              <a:t>      for(int </a:t>
            </a:r>
            <a:r>
              <a:rPr lang="en-IN" sz="2000" dirty="0" err="1"/>
              <a:t>i</a:t>
            </a:r>
            <a:r>
              <a:rPr lang="en-IN" sz="2000" dirty="0"/>
              <a:t> = 0; </a:t>
            </a:r>
            <a:r>
              <a:rPr lang="en-IN" sz="2000" dirty="0" err="1"/>
              <a:t>i</a:t>
            </a:r>
            <a:r>
              <a:rPr lang="en-IN" sz="2000" dirty="0"/>
              <a:t> &lt; </a:t>
            </a:r>
            <a:r>
              <a:rPr lang="en-IN" sz="2000" dirty="0" err="1"/>
              <a:t>array.length</a:t>
            </a:r>
            <a:r>
              <a:rPr lang="en-IN" sz="2000" dirty="0"/>
              <a:t>; </a:t>
            </a:r>
            <a:r>
              <a:rPr lang="en-IN" sz="2000" dirty="0" err="1"/>
              <a:t>i</a:t>
            </a:r>
            <a:r>
              <a:rPr lang="en-IN" sz="2000" dirty="0"/>
              <a:t>++){</a:t>
            </a:r>
          </a:p>
          <a:p>
            <a:r>
              <a:rPr lang="en-IN" sz="2000" dirty="0"/>
              <a:t>         print(cube, array[</a:t>
            </a:r>
            <a:r>
              <a:rPr lang="en-IN" sz="2000" dirty="0" err="1"/>
              <a:t>i</a:t>
            </a:r>
            <a:r>
              <a:rPr lang="en-IN" sz="2000" dirty="0"/>
              <a:t>]);</a:t>
            </a:r>
          </a:p>
          <a:p>
            <a:r>
              <a:rPr lang="en-IN" sz="2000" dirty="0"/>
              <a:t>      }</a:t>
            </a:r>
          </a:p>
          <a:p>
            <a:r>
              <a:rPr lang="en-IN" sz="2000" dirty="0"/>
              <a:t>   }</a:t>
            </a:r>
          </a:p>
          <a:p>
            <a:endParaRPr lang="en-IN" sz="2000" dirty="0"/>
          </a:p>
          <a:p>
            <a:r>
              <a:rPr lang="en-IN" sz="2000" dirty="0"/>
              <a:t>   private static &lt;T, R&gt; void print(Function&lt;T, R&gt; function, T </a:t>
            </a:r>
            <a:r>
              <a:rPr lang="en-IN" sz="2000" dirty="0" err="1"/>
              <a:t>t</a:t>
            </a:r>
            <a:r>
              <a:rPr lang="en-IN" sz="2000" dirty="0"/>
              <a:t> ) {</a:t>
            </a:r>
          </a:p>
          <a:p>
            <a:r>
              <a:rPr lang="en-IN" sz="2000" dirty="0"/>
              <a:t>      </a:t>
            </a:r>
            <a:r>
              <a:rPr lang="en-IN" sz="2000" dirty="0" err="1"/>
              <a:t>System.out.println</a:t>
            </a:r>
            <a:r>
              <a:rPr lang="en-IN" sz="2000" dirty="0"/>
              <a:t>(</a:t>
            </a:r>
            <a:r>
              <a:rPr lang="en-IN" sz="2000" dirty="0" err="1"/>
              <a:t>function.apply</a:t>
            </a:r>
            <a:r>
              <a:rPr lang="en-IN" sz="2000" dirty="0"/>
              <a:t>(t));</a:t>
            </a:r>
          </a:p>
          <a:p>
            <a:r>
              <a:rPr lang="en-IN" sz="2000" dirty="0"/>
              <a:t>   }</a:t>
            </a:r>
          </a:p>
          <a:p>
            <a:r>
              <a:rPr lang="en-IN" sz="2000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19DA77-6477-476A-6D9B-13B9356CE0BE}"/>
              </a:ext>
            </a:extLst>
          </p:cNvPr>
          <p:cNvSpPr txBox="1"/>
          <p:nvPr/>
        </p:nvSpPr>
        <p:spPr>
          <a:xfrm>
            <a:off x="4265612" y="2514600"/>
            <a:ext cx="1358140" cy="41549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b="1" dirty="0"/>
              <a:t>Output:</a:t>
            </a:r>
          </a:p>
          <a:p>
            <a:r>
              <a:rPr lang="en-IN" dirty="0"/>
              <a:t>1</a:t>
            </a:r>
          </a:p>
          <a:p>
            <a:r>
              <a:rPr lang="en-IN" dirty="0"/>
              <a:t>4</a:t>
            </a:r>
          </a:p>
          <a:p>
            <a:r>
              <a:rPr lang="en-IN" dirty="0"/>
              <a:t>9</a:t>
            </a:r>
          </a:p>
          <a:p>
            <a:r>
              <a:rPr lang="en-IN" dirty="0"/>
              <a:t>16</a:t>
            </a:r>
          </a:p>
          <a:p>
            <a:r>
              <a:rPr lang="en-IN" dirty="0"/>
              <a:t>25</a:t>
            </a:r>
          </a:p>
          <a:p>
            <a:r>
              <a:rPr lang="en-IN" dirty="0"/>
              <a:t>1</a:t>
            </a:r>
          </a:p>
          <a:p>
            <a:r>
              <a:rPr lang="en-IN" dirty="0"/>
              <a:t>8</a:t>
            </a:r>
          </a:p>
          <a:p>
            <a:r>
              <a:rPr lang="en-IN" dirty="0"/>
              <a:t>27</a:t>
            </a:r>
          </a:p>
          <a:p>
            <a:r>
              <a:rPr lang="en-IN" dirty="0"/>
              <a:t>64</a:t>
            </a:r>
          </a:p>
          <a:p>
            <a:r>
              <a:rPr lang="en-IN" dirty="0"/>
              <a:t>125</a:t>
            </a:r>
          </a:p>
        </p:txBody>
      </p:sp>
    </p:spTree>
    <p:extLst>
      <p:ext uri="{BB962C8B-B14F-4D97-AF65-F5344CB8AC3E}">
        <p14:creationId xmlns:p14="http://schemas.microsoft.com/office/powerpoint/2010/main" val="3717430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9" y="1"/>
            <a:ext cx="12220893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defTabSz="914400"/>
            <a:r>
              <a:rPr lang="en-US" sz="4000" b="1" dirty="0">
                <a:solidFill>
                  <a:schemeClr val="dk1"/>
                </a:solidFill>
              </a:rPr>
              <a:t>Pure virtual function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62305-4825-C20F-5963-41567F57EEDE}"/>
              </a:ext>
            </a:extLst>
          </p:cNvPr>
          <p:cNvSpPr txBox="1"/>
          <p:nvPr/>
        </p:nvSpPr>
        <p:spPr>
          <a:xfrm>
            <a:off x="210977" y="1524000"/>
            <a:ext cx="588343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/>
              <a:t>A pure function does not modify any global variable or modify any reference passed as a parameter to it. So it has no side-effect. It always returns the same value when invoked with same parameters. 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Such functions are very useful and are thread safe. In example below, sum is a pure function.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BB50C6-D08A-F77D-9716-B135206C70EE}"/>
              </a:ext>
            </a:extLst>
          </p:cNvPr>
          <p:cNvSpPr txBox="1"/>
          <p:nvPr/>
        </p:nvSpPr>
        <p:spPr>
          <a:xfrm>
            <a:off x="6536447" y="838200"/>
            <a:ext cx="620169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public class </a:t>
            </a:r>
            <a:r>
              <a:rPr lang="en-IN" sz="2000" dirty="0" err="1"/>
              <a:t>FunctionTester</a:t>
            </a:r>
            <a:r>
              <a:rPr lang="en-IN" sz="2000" dirty="0"/>
              <a:t> {</a:t>
            </a:r>
          </a:p>
          <a:p>
            <a:r>
              <a:rPr lang="en-IN" sz="2000" dirty="0"/>
              <a:t>   public static void main(String[] </a:t>
            </a:r>
            <a:r>
              <a:rPr lang="en-IN" sz="2000" dirty="0" err="1"/>
              <a:t>args</a:t>
            </a:r>
            <a:r>
              <a:rPr lang="en-IN" sz="2000" dirty="0"/>
              <a:t>) {</a:t>
            </a:r>
          </a:p>
          <a:p>
            <a:r>
              <a:rPr lang="en-IN" sz="2000" dirty="0"/>
              <a:t>      int a, b;</a:t>
            </a:r>
          </a:p>
          <a:p>
            <a:r>
              <a:rPr lang="en-IN" sz="2000" dirty="0"/>
              <a:t>      a = 1;</a:t>
            </a:r>
          </a:p>
          <a:p>
            <a:r>
              <a:rPr lang="en-IN" sz="2000" dirty="0"/>
              <a:t>      b = 2;</a:t>
            </a:r>
          </a:p>
          <a:p>
            <a:r>
              <a:rPr lang="en-IN" sz="2000" dirty="0"/>
              <a:t>      </a:t>
            </a:r>
            <a:r>
              <a:rPr lang="en-IN" sz="2000" dirty="0" err="1"/>
              <a:t>System.out.println</a:t>
            </a:r>
            <a:r>
              <a:rPr lang="en-IN" sz="2000" dirty="0"/>
              <a:t>(sum(a, b));</a:t>
            </a:r>
          </a:p>
          <a:p>
            <a:r>
              <a:rPr lang="en-IN" sz="2000" dirty="0"/>
              <a:t>   }</a:t>
            </a:r>
          </a:p>
          <a:p>
            <a:endParaRPr lang="en-IN" sz="2000" dirty="0"/>
          </a:p>
          <a:p>
            <a:r>
              <a:rPr lang="en-IN" sz="2000" dirty="0"/>
              <a:t>   private static int sum(int a, int b){</a:t>
            </a:r>
          </a:p>
          <a:p>
            <a:r>
              <a:rPr lang="en-IN" sz="2000" dirty="0"/>
              <a:t>      return a + b;</a:t>
            </a:r>
          </a:p>
          <a:p>
            <a:r>
              <a:rPr lang="en-IN" sz="2000" dirty="0"/>
              <a:t>   }</a:t>
            </a:r>
          </a:p>
          <a:p>
            <a:r>
              <a:rPr lang="en-IN" sz="2000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19DA77-6477-476A-6D9B-13B9356CE0BE}"/>
              </a:ext>
            </a:extLst>
          </p:cNvPr>
          <p:cNvSpPr txBox="1"/>
          <p:nvPr/>
        </p:nvSpPr>
        <p:spPr>
          <a:xfrm>
            <a:off x="6793672" y="4807803"/>
            <a:ext cx="135814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b="1" dirty="0"/>
              <a:t>Output:</a:t>
            </a:r>
          </a:p>
          <a:p>
            <a:r>
              <a:rPr lang="en-IN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99754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9" y="1"/>
            <a:ext cx="12220893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defTabSz="914400"/>
            <a:r>
              <a:rPr lang="en-US" sz="4000" b="1" dirty="0">
                <a:solidFill>
                  <a:schemeClr val="dk1"/>
                </a:solidFill>
              </a:rPr>
              <a:t>Lambda Expression &amp; Functional Interface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62305-4825-C20F-5963-41567F57EEDE}"/>
              </a:ext>
            </a:extLst>
          </p:cNvPr>
          <p:cNvSpPr txBox="1"/>
          <p:nvPr/>
        </p:nvSpPr>
        <p:spPr>
          <a:xfrm>
            <a:off x="485694" y="1676400"/>
            <a:ext cx="1121743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/>
              <a:t>Lambda expression is a new and important feature of Java which was included in Java SE 8. It provides a clear and concise way to represent one method interface using an expression. It is very useful in collection library. It helps to iterate, filter and extract data from collection.</a:t>
            </a:r>
          </a:p>
          <a:p>
            <a:pPr algn="just"/>
            <a:endParaRPr lang="en-GB" dirty="0"/>
          </a:p>
          <a:p>
            <a:pPr algn="just"/>
            <a:r>
              <a:rPr lang="en-GB" b="1" dirty="0">
                <a:solidFill>
                  <a:schemeClr val="accent1"/>
                </a:solidFill>
              </a:rPr>
              <a:t>Functional Interface:</a:t>
            </a:r>
          </a:p>
          <a:p>
            <a:pPr algn="just"/>
            <a:endParaRPr lang="en-GB" b="1" dirty="0">
              <a:solidFill>
                <a:schemeClr val="accent1"/>
              </a:solidFill>
            </a:endParaRPr>
          </a:p>
          <a:p>
            <a:pPr algn="just"/>
            <a:r>
              <a:rPr lang="en-GB" dirty="0"/>
              <a:t>Lambda expression provides implementation of functional interface. An interface which has only one abstract method is called functional interface. Java provides an </a:t>
            </a:r>
            <a:r>
              <a:rPr lang="en-GB" dirty="0" err="1"/>
              <a:t>anotation</a:t>
            </a:r>
            <a:r>
              <a:rPr lang="en-GB" dirty="0"/>
              <a:t> @FunctionalInterface, which is used to declare an interface as functional interface.</a:t>
            </a:r>
          </a:p>
        </p:txBody>
      </p:sp>
    </p:spTree>
    <p:extLst>
      <p:ext uri="{BB962C8B-B14F-4D97-AF65-F5344CB8AC3E}">
        <p14:creationId xmlns:p14="http://schemas.microsoft.com/office/powerpoint/2010/main" val="453773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9" y="1"/>
            <a:ext cx="12220893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defTabSz="914400"/>
            <a:r>
              <a:rPr lang="en-US" sz="4000" b="1" dirty="0">
                <a:solidFill>
                  <a:schemeClr val="dk1"/>
                </a:solidFill>
              </a:rPr>
              <a:t>Lambda Expression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62305-4825-C20F-5963-41567F57EEDE}"/>
              </a:ext>
            </a:extLst>
          </p:cNvPr>
          <p:cNvSpPr txBox="1"/>
          <p:nvPr/>
        </p:nvSpPr>
        <p:spPr>
          <a:xfrm>
            <a:off x="1049177" y="685800"/>
            <a:ext cx="1083643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/>
              <a:t>Why use Lambda Expression?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dirty="0"/>
              <a:t>To provide the implementation of Functional interface.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dirty="0"/>
              <a:t>Less coding.</a:t>
            </a:r>
          </a:p>
          <a:p>
            <a:pPr algn="just"/>
            <a:endParaRPr lang="en-GB" dirty="0"/>
          </a:p>
          <a:p>
            <a:pPr algn="just"/>
            <a:r>
              <a:rPr lang="en-GB" b="1" dirty="0"/>
              <a:t>Java Lambda Expression Syntax:</a:t>
            </a:r>
          </a:p>
          <a:p>
            <a:pPr algn="just"/>
            <a:r>
              <a:rPr lang="en-GB" dirty="0">
                <a:solidFill>
                  <a:schemeClr val="accent1"/>
                </a:solidFill>
              </a:rPr>
              <a:t>(argument-list) -&gt; {body}  </a:t>
            </a:r>
          </a:p>
          <a:p>
            <a:pPr algn="just"/>
            <a:endParaRPr lang="en-GB" dirty="0">
              <a:solidFill>
                <a:schemeClr val="accent1"/>
              </a:solidFill>
            </a:endParaRPr>
          </a:p>
          <a:p>
            <a:pPr algn="just"/>
            <a:r>
              <a:rPr lang="en-GB" dirty="0"/>
              <a:t>Java lambda expression is consisted of three components.</a:t>
            </a:r>
          </a:p>
          <a:p>
            <a:pPr algn="just"/>
            <a:r>
              <a:rPr lang="en-GB" dirty="0"/>
              <a:t>1) Argument-list: It can be empty or non-empty as well.</a:t>
            </a:r>
          </a:p>
          <a:p>
            <a:pPr algn="just"/>
            <a:r>
              <a:rPr lang="en-GB" dirty="0"/>
              <a:t>2) Arrow-token: It is used to link arguments-list and body of expression.</a:t>
            </a:r>
          </a:p>
          <a:p>
            <a:pPr algn="just"/>
            <a:r>
              <a:rPr lang="en-GB" dirty="0"/>
              <a:t>3) Body: It contains expressions and statements for lambda expression.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7ACBE-ED6C-A8F8-9C54-37E686D3EF83}"/>
              </a:ext>
            </a:extLst>
          </p:cNvPr>
          <p:cNvSpPr txBox="1"/>
          <p:nvPr/>
        </p:nvSpPr>
        <p:spPr>
          <a:xfrm>
            <a:off x="760412" y="4953000"/>
            <a:ext cx="44958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/>
              <a:t>No Parameter Syntax</a:t>
            </a:r>
          </a:p>
          <a:p>
            <a:pPr algn="just"/>
            <a:r>
              <a:rPr lang="en-GB" dirty="0"/>
              <a:t>() -&gt; {  </a:t>
            </a:r>
          </a:p>
          <a:p>
            <a:pPr algn="just"/>
            <a:r>
              <a:rPr lang="en-GB" dirty="0"/>
              <a:t>//Body of no parameter lambda  </a:t>
            </a:r>
          </a:p>
          <a:p>
            <a:pPr algn="just"/>
            <a:r>
              <a:rPr lang="en-GB" dirty="0"/>
              <a:t>}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2E3BAD-609C-1E69-6D18-A0E912AE6FF0}"/>
              </a:ext>
            </a:extLst>
          </p:cNvPr>
          <p:cNvSpPr txBox="1"/>
          <p:nvPr/>
        </p:nvSpPr>
        <p:spPr>
          <a:xfrm>
            <a:off x="5711824" y="4919007"/>
            <a:ext cx="396398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One Parameter Syntax</a:t>
            </a:r>
            <a:endParaRPr lang="en-IN" dirty="0"/>
          </a:p>
          <a:p>
            <a:r>
              <a:rPr lang="en-IN" dirty="0"/>
              <a:t>(p1) -&gt; {  </a:t>
            </a:r>
          </a:p>
          <a:p>
            <a:r>
              <a:rPr lang="en-IN" dirty="0"/>
              <a:t>//Body of single parameter lambda  </a:t>
            </a:r>
          </a:p>
          <a:p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562894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9" y="1"/>
            <a:ext cx="12220893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defTabSz="914400"/>
            <a:r>
              <a:rPr lang="en-US" sz="4000" b="1" dirty="0">
                <a:solidFill>
                  <a:schemeClr val="dk1"/>
                </a:solidFill>
              </a:rPr>
              <a:t>Lambda Expression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62305-4825-C20F-5963-41567F57EEDE}"/>
              </a:ext>
            </a:extLst>
          </p:cNvPr>
          <p:cNvSpPr txBox="1"/>
          <p:nvPr/>
        </p:nvSpPr>
        <p:spPr>
          <a:xfrm>
            <a:off x="1217613" y="685800"/>
            <a:ext cx="105918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/>
              <a:t>interface Drawable{  </a:t>
            </a:r>
          </a:p>
          <a:p>
            <a:pPr algn="just"/>
            <a:r>
              <a:rPr lang="en-GB" dirty="0"/>
              <a:t>    public void draw();  </a:t>
            </a:r>
          </a:p>
          <a:p>
            <a:pPr algn="just"/>
            <a:r>
              <a:rPr lang="en-GB" dirty="0"/>
              <a:t>}  </a:t>
            </a:r>
          </a:p>
          <a:p>
            <a:pPr algn="just"/>
            <a:r>
              <a:rPr lang="en-GB" dirty="0"/>
              <a:t>public class </a:t>
            </a:r>
            <a:r>
              <a:rPr lang="en-GB" dirty="0" err="1"/>
              <a:t>LambdaExpressionExample</a:t>
            </a:r>
            <a:r>
              <a:rPr lang="en-GB" dirty="0"/>
              <a:t> {  </a:t>
            </a:r>
          </a:p>
          <a:p>
            <a:pPr algn="just"/>
            <a:r>
              <a:rPr lang="en-GB" dirty="0"/>
              <a:t>    public static void main(String[] </a:t>
            </a:r>
            <a:r>
              <a:rPr lang="en-GB" dirty="0" err="1"/>
              <a:t>args</a:t>
            </a:r>
            <a:r>
              <a:rPr lang="en-GB" dirty="0"/>
              <a:t>) {  </a:t>
            </a:r>
          </a:p>
          <a:p>
            <a:pPr algn="just"/>
            <a:r>
              <a:rPr lang="en-GB" dirty="0"/>
              <a:t>        int width=10;  </a:t>
            </a:r>
          </a:p>
          <a:p>
            <a:pPr algn="just"/>
            <a:r>
              <a:rPr lang="en-GB" dirty="0"/>
              <a:t>  </a:t>
            </a:r>
          </a:p>
          <a:p>
            <a:pPr algn="just"/>
            <a:r>
              <a:rPr lang="en-GB" dirty="0"/>
              <a:t>        //without lambda, Drawable implementation using anonymous class  </a:t>
            </a:r>
          </a:p>
          <a:p>
            <a:pPr algn="just"/>
            <a:r>
              <a:rPr lang="en-GB" dirty="0"/>
              <a:t>        Drawable d=new Drawable(){  </a:t>
            </a:r>
          </a:p>
          <a:p>
            <a:pPr algn="just"/>
            <a:r>
              <a:rPr lang="en-GB" dirty="0"/>
              <a:t>            public void draw(){</a:t>
            </a:r>
            <a:r>
              <a:rPr lang="en-GB" dirty="0" err="1"/>
              <a:t>System.out.println</a:t>
            </a:r>
            <a:r>
              <a:rPr lang="en-GB" dirty="0"/>
              <a:t>("Drawing "+width);}  </a:t>
            </a:r>
          </a:p>
          <a:p>
            <a:pPr algn="just"/>
            <a:r>
              <a:rPr lang="en-GB" dirty="0"/>
              <a:t>        };  </a:t>
            </a:r>
          </a:p>
          <a:p>
            <a:pPr algn="just"/>
            <a:r>
              <a:rPr lang="en-GB" dirty="0"/>
              <a:t>        </a:t>
            </a:r>
            <a:r>
              <a:rPr lang="en-GB" dirty="0" err="1"/>
              <a:t>d.draw</a:t>
            </a:r>
            <a:r>
              <a:rPr lang="en-GB" dirty="0"/>
              <a:t>();  </a:t>
            </a:r>
          </a:p>
          <a:p>
            <a:pPr algn="just"/>
            <a:r>
              <a:rPr lang="en-GB" dirty="0"/>
              <a:t>    }  </a:t>
            </a:r>
          </a:p>
          <a:p>
            <a:pPr algn="just"/>
            <a:r>
              <a:rPr lang="en-GB" dirty="0"/>
              <a:t>} </a:t>
            </a:r>
          </a:p>
          <a:p>
            <a:pPr algn="just"/>
            <a:r>
              <a:rPr lang="en-GB" b="1" dirty="0"/>
              <a:t>Output:</a:t>
            </a:r>
          </a:p>
          <a:p>
            <a:pPr algn="just"/>
            <a:r>
              <a:rPr lang="en-GB" dirty="0"/>
              <a:t>Drawing 10</a:t>
            </a:r>
          </a:p>
        </p:txBody>
      </p:sp>
    </p:spTree>
    <p:extLst>
      <p:ext uri="{BB962C8B-B14F-4D97-AF65-F5344CB8AC3E}">
        <p14:creationId xmlns:p14="http://schemas.microsoft.com/office/powerpoint/2010/main" val="3113872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terms/"/>
    <ds:schemaRef ds:uri="http://www.w3.org/XML/1998/namespace"/>
    <ds:schemaRef ds:uri="a4f35948-e619-41b3-aa29-22878b09cfd2"/>
    <ds:schemaRef ds:uri="40262f94-9f35-4ac3-9a90-690165a166b7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1607</TotalTime>
  <Words>986</Words>
  <Application>Microsoft Office PowerPoint</Application>
  <PresentationFormat>Custom</PresentationFormat>
  <Paragraphs>144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Constantia</vt:lpstr>
      <vt:lpstr>Verdana</vt:lpstr>
      <vt:lpstr>Wingdings</vt:lpstr>
      <vt:lpstr>Cooking 16x9</vt:lpstr>
      <vt:lpstr>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Windows User</dc:creator>
  <cp:lastModifiedBy>Vaibhavi Dixit</cp:lastModifiedBy>
  <cp:revision>523</cp:revision>
  <dcterms:created xsi:type="dcterms:W3CDTF">2021-12-19T05:09:16Z</dcterms:created>
  <dcterms:modified xsi:type="dcterms:W3CDTF">2023-02-11T14:20:15Z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