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56" r:id="rId5"/>
    <p:sldId id="275" r:id="rId6"/>
    <p:sldId id="334" r:id="rId7"/>
    <p:sldId id="295" r:id="rId8"/>
    <p:sldId id="299" r:id="rId9"/>
    <p:sldId id="302" r:id="rId10"/>
    <p:sldId id="301" r:id="rId11"/>
    <p:sldId id="303" r:id="rId12"/>
    <p:sldId id="283" r:id="rId13"/>
    <p:sldId id="307" r:id="rId14"/>
    <p:sldId id="308" r:id="rId15"/>
    <p:sldId id="309" r:id="rId16"/>
    <p:sldId id="310" r:id="rId17"/>
    <p:sldId id="311" r:id="rId18"/>
    <p:sldId id="312" r:id="rId19"/>
    <p:sldId id="313" r:id="rId20"/>
    <p:sldId id="314" r:id="rId21"/>
    <p:sldId id="315" r:id="rId22"/>
    <p:sldId id="318" r:id="rId23"/>
    <p:sldId id="317" r:id="rId24"/>
    <p:sldId id="316" r:id="rId25"/>
    <p:sldId id="319" r:id="rId26"/>
    <p:sldId id="320" r:id="rId27"/>
    <p:sldId id="321" r:id="rId28"/>
    <p:sldId id="322" r:id="rId29"/>
    <p:sldId id="323" r:id="rId30"/>
    <p:sldId id="324" r:id="rId31"/>
    <p:sldId id="325" r:id="rId32"/>
    <p:sldId id="326" r:id="rId33"/>
    <p:sldId id="331" r:id="rId34"/>
    <p:sldId id="332" r:id="rId35"/>
    <p:sldId id="327" r:id="rId36"/>
    <p:sldId id="328" r:id="rId37"/>
    <p:sldId id="329" r:id="rId38"/>
    <p:sldId id="330" r:id="rId39"/>
    <p:sldId id="276" r:id="rId40"/>
    <p:sldId id="277" r:id="rId41"/>
    <p:sldId id="278" r:id="rId42"/>
    <p:sldId id="280" r:id="rId43"/>
    <p:sldId id="279" r:id="rId44"/>
    <p:sldId id="281" r:id="rId45"/>
    <p:sldId id="282" r:id="rId46"/>
    <p:sldId id="259" r:id="rId4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92" autoAdjust="0"/>
  </p:normalViewPr>
  <p:slideViewPr>
    <p:cSldViewPr>
      <p:cViewPr varScale="1">
        <p:scale>
          <a:sx n="69" d="100"/>
          <a:sy n="69" d="100"/>
        </p:scale>
        <p:origin x="726"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3/9/2023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3/9/2023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3/9/2023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3/9/2023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208725065"/>
              </p:ext>
            </p:extLst>
          </p:nvPr>
        </p:nvGraphicFramePr>
        <p:xfrm>
          <a:off x="455612" y="2514600"/>
          <a:ext cx="11041040" cy="217412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Recursion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Searching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Sorting</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Analysis of Algorithm</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Asymptotic Notations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Recursive Complexity </a:t>
                      </a:r>
                    </a:p>
                  </a:txBody>
                  <a:tcPr anchor="ctr"/>
                </a:tc>
                <a:extLst>
                  <a:ext uri="{0D108BD9-81ED-4DB2-BD59-A6C34878D82A}">
                    <a16:rowId xmlns:a16="http://schemas.microsoft.com/office/drawing/2014/main" val="2311190731"/>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093064" y="815876"/>
            <a:ext cx="10182947" cy="2308324"/>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b="1" i="0" dirty="0">
                <a:solidFill>
                  <a:schemeClr val="tx1">
                    <a:lumMod val="95000"/>
                    <a:lumOff val="5000"/>
                  </a:schemeClr>
                </a:solidFill>
                <a:effectLst/>
              </a:rPr>
              <a:t>Bubble sort</a:t>
            </a:r>
            <a:r>
              <a:rPr lang="en-GB" b="0" i="0" dirty="0">
                <a:solidFill>
                  <a:schemeClr val="tx1">
                    <a:lumMod val="95000"/>
                    <a:lumOff val="5000"/>
                  </a:schemeClr>
                </a:solidFill>
                <a:effectLst/>
              </a:rPr>
              <a:t> is </a:t>
            </a:r>
            <a:r>
              <a:rPr lang="en-GB" dirty="0">
                <a:solidFill>
                  <a:schemeClr val="tx1">
                    <a:lumMod val="95000"/>
                    <a:lumOff val="5000"/>
                  </a:schemeClr>
                </a:solidFill>
              </a:rPr>
              <a:t>a sorting algorithm</a:t>
            </a:r>
            <a:r>
              <a:rPr lang="en-GB" b="0" i="0" dirty="0">
                <a:solidFill>
                  <a:schemeClr val="tx1">
                    <a:lumMod val="95000"/>
                    <a:lumOff val="5000"/>
                  </a:schemeClr>
                </a:solidFill>
                <a:effectLst/>
              </a:rPr>
              <a:t> that compares two adjacent elements and swaps them until they are in the intended order.</a:t>
            </a:r>
          </a:p>
          <a:p>
            <a:pPr rtl="0" fontAlgn="base">
              <a:spcBef>
                <a:spcPts val="0"/>
              </a:spcBef>
              <a:spcAft>
                <a:spcPts val="0"/>
              </a:spcAft>
            </a:pPr>
            <a:endParaRPr lang="en-GB" sz="2400" b="0" i="0" strike="noStrike" dirty="0">
              <a:solidFill>
                <a:schemeClr val="tx1">
                  <a:lumMod val="95000"/>
                  <a:lumOff val="5000"/>
                </a:schemeClr>
              </a:solidFill>
              <a:effectLst/>
            </a:endParaRPr>
          </a:p>
          <a:p>
            <a:pPr marL="342900" indent="-342900" rtl="0" fontAlgn="base">
              <a:spcBef>
                <a:spcPts val="0"/>
              </a:spcBef>
              <a:spcAft>
                <a:spcPts val="0"/>
              </a:spcAft>
              <a:buFont typeface="Wingdings" panose="05000000000000000000" pitchFamily="2" charset="2"/>
              <a:buChar char="§"/>
            </a:pPr>
            <a:r>
              <a:rPr lang="en-GB" b="0" i="0" dirty="0">
                <a:effectLst/>
              </a:rPr>
              <a:t>Just like the movement of air bubbles in the water that rise up to the surface, each element of the array move to the end in each iteration. Therefore, it is called a bubble sort.</a:t>
            </a:r>
            <a:endParaRPr lang="en-GB" sz="2400" b="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dirty="0">
                          <a:effectLst/>
                        </a:rPr>
                        <a:t>Time Complexity</a:t>
                      </a:r>
                      <a:endParaRPr lang="en-IN" b="0" dirty="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dirty="0">
                          <a:effectLst/>
                        </a:rPr>
                        <a:t>Best</a:t>
                      </a: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dirty="0">
                          <a:effectLst/>
                        </a:rPr>
                        <a:t>O(n</a:t>
                      </a:r>
                      <a:r>
                        <a:rPr lang="en-IN" baseline="30000" dirty="0">
                          <a:effectLst/>
                        </a:rPr>
                        <a:t>2</a:t>
                      </a:r>
                      <a:r>
                        <a:rPr lang="en-IN" dirty="0">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dirty="0">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pic>
        <p:nvPicPr>
          <p:cNvPr id="2050" name="Picture 2" descr="bubble-sort">
            <a:extLst>
              <a:ext uri="{FF2B5EF4-FFF2-40B4-BE49-F238E27FC236}">
                <a16:creationId xmlns:a16="http://schemas.microsoft.com/office/drawing/2014/main" id="{686E3BAB-4D7E-F7FD-09E3-464404F8E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52399"/>
            <a:ext cx="5638800" cy="6561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spTree>
    <p:extLst>
      <p:ext uri="{BB962C8B-B14F-4D97-AF65-F5344CB8AC3E}">
        <p14:creationId xmlns:p14="http://schemas.microsoft.com/office/powerpoint/2010/main" val="182284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Bubble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6208642" cy="3785652"/>
          </a:xfrm>
          <a:prstGeom prst="rect">
            <a:avLst/>
          </a:prstGeom>
          <a:noFill/>
        </p:spPr>
        <p:txBody>
          <a:bodyPr wrap="square">
            <a:spAutoFit/>
          </a:bodyPr>
          <a:lstStyle/>
          <a:p>
            <a:r>
              <a:rPr lang="en-IN" b="1" dirty="0">
                <a:solidFill>
                  <a:schemeClr val="tx1">
                    <a:lumMod val="95000"/>
                    <a:lumOff val="5000"/>
                  </a:schemeClr>
                </a:solidFill>
              </a:rPr>
              <a:t>Algorithm:</a:t>
            </a:r>
          </a:p>
          <a:p>
            <a:endParaRPr lang="en-IN" dirty="0">
              <a:solidFill>
                <a:schemeClr val="tx1">
                  <a:lumMod val="95000"/>
                  <a:lumOff val="5000"/>
                </a:schemeClr>
              </a:solidFill>
            </a:endParaRPr>
          </a:p>
          <a:p>
            <a:r>
              <a:rPr lang="en-IN" dirty="0">
                <a:solidFill>
                  <a:schemeClr val="tx1">
                    <a:lumMod val="95000"/>
                    <a:lumOff val="5000"/>
                  </a:schemeClr>
                </a:solidFill>
              </a:rPr>
              <a:t>begin </a:t>
            </a:r>
            <a:r>
              <a:rPr lang="en-IN" dirty="0" err="1">
                <a:solidFill>
                  <a:schemeClr val="tx1">
                    <a:lumMod val="95000"/>
                    <a:lumOff val="5000"/>
                  </a:schemeClr>
                </a:solidFill>
              </a:rPr>
              <a:t>BubbleSort</a:t>
            </a:r>
            <a:r>
              <a:rPr lang="en-IN" dirty="0">
                <a:solidFill>
                  <a:schemeClr val="tx1">
                    <a:lumMod val="95000"/>
                    <a:lumOff val="5000"/>
                  </a:schemeClr>
                </a:solidFill>
              </a:rPr>
              <a:t>(list) </a:t>
            </a:r>
          </a:p>
          <a:p>
            <a:r>
              <a:rPr lang="en-IN" dirty="0">
                <a:solidFill>
                  <a:schemeClr val="tx1">
                    <a:lumMod val="95000"/>
                    <a:lumOff val="5000"/>
                  </a:schemeClr>
                </a:solidFill>
              </a:rPr>
              <a:t>for all elements of list </a:t>
            </a:r>
          </a:p>
          <a:p>
            <a:r>
              <a:rPr lang="en-IN" dirty="0">
                <a:solidFill>
                  <a:schemeClr val="tx1">
                    <a:lumMod val="95000"/>
                    <a:lumOff val="5000"/>
                  </a:schemeClr>
                </a:solidFill>
              </a:rPr>
              <a:t>	if list[</a:t>
            </a:r>
            <a:r>
              <a:rPr lang="en-IN" dirty="0" err="1">
                <a:solidFill>
                  <a:schemeClr val="tx1">
                    <a:lumMod val="95000"/>
                    <a:lumOff val="5000"/>
                  </a:schemeClr>
                </a:solidFill>
              </a:rPr>
              <a:t>i</a:t>
            </a:r>
            <a:r>
              <a:rPr lang="en-IN" dirty="0">
                <a:solidFill>
                  <a:schemeClr val="tx1">
                    <a:lumMod val="95000"/>
                    <a:lumOff val="5000"/>
                  </a:schemeClr>
                </a:solidFill>
              </a:rPr>
              <a:t>] &gt; list[i+1] </a:t>
            </a:r>
          </a:p>
          <a:p>
            <a:r>
              <a:rPr lang="en-IN" dirty="0">
                <a:solidFill>
                  <a:schemeClr val="tx1">
                    <a:lumMod val="95000"/>
                    <a:lumOff val="5000"/>
                  </a:schemeClr>
                </a:solidFill>
              </a:rPr>
              <a:t>	     swap(list[</a:t>
            </a:r>
            <a:r>
              <a:rPr lang="en-IN" dirty="0" err="1">
                <a:solidFill>
                  <a:schemeClr val="tx1">
                    <a:lumMod val="95000"/>
                    <a:lumOff val="5000"/>
                  </a:schemeClr>
                </a:solidFill>
              </a:rPr>
              <a:t>i</a:t>
            </a:r>
            <a:r>
              <a:rPr lang="en-IN" dirty="0">
                <a:solidFill>
                  <a:schemeClr val="tx1">
                    <a:lumMod val="95000"/>
                    <a:lumOff val="5000"/>
                  </a:schemeClr>
                </a:solidFill>
              </a:rPr>
              <a:t>], list[i+1])</a:t>
            </a:r>
          </a:p>
          <a:p>
            <a:r>
              <a:rPr lang="en-IN" dirty="0">
                <a:solidFill>
                  <a:schemeClr val="tx1">
                    <a:lumMod val="95000"/>
                    <a:lumOff val="5000"/>
                  </a:schemeClr>
                </a:solidFill>
              </a:rPr>
              <a:t>	 end if </a:t>
            </a:r>
          </a:p>
          <a:p>
            <a:r>
              <a:rPr lang="en-IN" dirty="0">
                <a:solidFill>
                  <a:schemeClr val="tx1">
                    <a:lumMod val="95000"/>
                    <a:lumOff val="5000"/>
                  </a:schemeClr>
                </a:solidFill>
              </a:rPr>
              <a:t>end for </a:t>
            </a:r>
          </a:p>
          <a:p>
            <a:r>
              <a:rPr lang="en-IN" dirty="0">
                <a:solidFill>
                  <a:schemeClr val="tx1">
                    <a:lumMod val="95000"/>
                    <a:lumOff val="5000"/>
                  </a:schemeClr>
                </a:solidFill>
              </a:rPr>
              <a:t>return list</a:t>
            </a:r>
          </a:p>
          <a:p>
            <a:r>
              <a:rPr lang="en-IN" dirty="0">
                <a:solidFill>
                  <a:schemeClr val="tx1">
                    <a:lumMod val="95000"/>
                    <a:lumOff val="5000"/>
                  </a:schemeClr>
                </a:solidFill>
              </a:rPr>
              <a:t>end </a:t>
            </a:r>
            <a:r>
              <a:rPr lang="en-IN" dirty="0" err="1">
                <a:solidFill>
                  <a:schemeClr val="tx1">
                    <a:lumMod val="95000"/>
                    <a:lumOff val="5000"/>
                  </a:schemeClr>
                </a:solidFill>
              </a:rPr>
              <a:t>BubbleSort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3242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524000"/>
            <a:ext cx="10182947" cy="1200329"/>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Selection sort is a sorting algorithm that selects the smallest element from an unsorted list in each iteration and places that element at the beginning of the unsorted list.</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74925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2" name="Picture 2" descr="Selection Sort (With Code in Python/C++/Java/C)">
            <a:extLst>
              <a:ext uri="{FF2B5EF4-FFF2-40B4-BE49-F238E27FC236}">
                <a16:creationId xmlns:a16="http://schemas.microsoft.com/office/drawing/2014/main" id="{81F7AF43-3B52-9F3A-92F3-0FF8265E0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629" y="0"/>
            <a:ext cx="5688542"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55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Selection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154984"/>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dirty="0" err="1">
                <a:solidFill>
                  <a:schemeClr val="tx1">
                    <a:lumMod val="95000"/>
                    <a:lumOff val="5000"/>
                  </a:schemeClr>
                </a:solidFill>
              </a:rPr>
              <a:t>selectionSort</a:t>
            </a:r>
            <a:r>
              <a:rPr lang="en-GB" dirty="0">
                <a:solidFill>
                  <a:schemeClr val="tx1">
                    <a:lumMod val="95000"/>
                    <a:lumOff val="5000"/>
                  </a:schemeClr>
                </a:solidFill>
              </a:rPr>
              <a:t>(array, size) </a:t>
            </a:r>
          </a:p>
          <a:p>
            <a:pPr lvl="1"/>
            <a:r>
              <a:rPr lang="en-GB" dirty="0">
                <a:solidFill>
                  <a:schemeClr val="tx1">
                    <a:lumMod val="95000"/>
                    <a:lumOff val="5000"/>
                  </a:schemeClr>
                </a:solidFill>
              </a:rPr>
              <a:t>repeat (size - 1) times</a:t>
            </a:r>
          </a:p>
          <a:p>
            <a:pPr lvl="1"/>
            <a:r>
              <a:rPr lang="en-GB" dirty="0">
                <a:solidFill>
                  <a:schemeClr val="tx1">
                    <a:lumMod val="95000"/>
                    <a:lumOff val="5000"/>
                  </a:schemeClr>
                </a:solidFill>
              </a:rPr>
              <a:t>set the first unsorted element as the minimum </a:t>
            </a:r>
          </a:p>
          <a:p>
            <a:pPr lvl="1"/>
            <a:endParaRPr lang="en-GB" dirty="0">
              <a:solidFill>
                <a:schemeClr val="tx1">
                  <a:lumMod val="95000"/>
                  <a:lumOff val="5000"/>
                </a:schemeClr>
              </a:solidFill>
            </a:endParaRPr>
          </a:p>
          <a:p>
            <a:pPr lvl="1"/>
            <a:r>
              <a:rPr lang="en-GB" dirty="0">
                <a:solidFill>
                  <a:schemeClr val="tx1">
                    <a:lumMod val="95000"/>
                    <a:lumOff val="5000"/>
                  </a:schemeClr>
                </a:solidFill>
              </a:rPr>
              <a:t>for each of the unsorted elements </a:t>
            </a:r>
          </a:p>
          <a:p>
            <a:pPr lvl="1"/>
            <a:r>
              <a:rPr lang="en-GB" dirty="0">
                <a:solidFill>
                  <a:schemeClr val="tx1">
                    <a:lumMod val="95000"/>
                    <a:lumOff val="5000"/>
                  </a:schemeClr>
                </a:solidFill>
              </a:rPr>
              <a:t>	If element &lt; </a:t>
            </a:r>
            <a:r>
              <a:rPr lang="en-GB" dirty="0" err="1">
                <a:solidFill>
                  <a:schemeClr val="tx1">
                    <a:lumMod val="95000"/>
                    <a:lumOff val="5000"/>
                  </a:schemeClr>
                </a:solidFill>
              </a:rPr>
              <a:t>currentMinimum</a:t>
            </a:r>
            <a:r>
              <a:rPr lang="en-GB" dirty="0">
                <a:solidFill>
                  <a:schemeClr val="tx1">
                    <a:lumMod val="95000"/>
                    <a:lumOff val="5000"/>
                  </a:schemeClr>
                </a:solidFill>
              </a:rPr>
              <a:t> </a:t>
            </a:r>
          </a:p>
          <a:p>
            <a:pPr lvl="1"/>
            <a:r>
              <a:rPr lang="en-GB" dirty="0">
                <a:solidFill>
                  <a:schemeClr val="tx1">
                    <a:lumMod val="95000"/>
                    <a:lumOff val="5000"/>
                  </a:schemeClr>
                </a:solidFill>
              </a:rPr>
              <a:t>		set element as new minimum</a:t>
            </a:r>
          </a:p>
          <a:p>
            <a:pPr lvl="1"/>
            <a:r>
              <a:rPr lang="en-GB" dirty="0">
                <a:solidFill>
                  <a:schemeClr val="tx1">
                    <a:lumMod val="95000"/>
                    <a:lumOff val="5000"/>
                  </a:schemeClr>
                </a:solidFill>
              </a:rPr>
              <a:t>swap minimum with first unsorted position </a:t>
            </a:r>
          </a:p>
          <a:p>
            <a:r>
              <a:rPr lang="en-GB" dirty="0">
                <a:solidFill>
                  <a:schemeClr val="tx1">
                    <a:lumMod val="95000"/>
                    <a:lumOff val="5000"/>
                  </a:schemeClr>
                </a:solidFill>
              </a:rPr>
              <a:t>end </a:t>
            </a:r>
            <a:r>
              <a:rPr lang="en-GB" dirty="0" err="1">
                <a:solidFill>
                  <a:schemeClr val="tx1">
                    <a:lumMod val="95000"/>
                    <a:lumOff val="5000"/>
                  </a:schemeClr>
                </a:solidFill>
              </a:rPr>
              <a:t>selectionSort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5365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524000"/>
            <a:ext cx="10182947" cy="1200329"/>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Insertion sort is a sorting algorithm that places an unsorted element at its suitable place in each iteration. Insertion sort works similarly as we sort cards in our hand in a card game</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0957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3074" name="Picture 2" descr="Insertion Sort">
            <a:extLst>
              <a:ext uri="{FF2B5EF4-FFF2-40B4-BE49-F238E27FC236}">
                <a16:creationId xmlns:a16="http://schemas.microsoft.com/office/drawing/2014/main" id="{EBDEBC1B-B0AE-E3B8-A86B-A5D9173DA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45" y="795131"/>
            <a:ext cx="4910137" cy="528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Insertion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154984"/>
          </a:xfrm>
          <a:prstGeom prst="rect">
            <a:avLst/>
          </a:prstGeom>
          <a:noFill/>
        </p:spPr>
        <p:txBody>
          <a:bodyPr wrap="square">
            <a:spAutoFit/>
          </a:bodyPr>
          <a:lstStyle/>
          <a:p>
            <a:r>
              <a:rPr lang="en-IN" b="1" dirty="0">
                <a:solidFill>
                  <a:schemeClr val="tx1">
                    <a:lumMod val="95000"/>
                    <a:lumOff val="5000"/>
                  </a:schemeClr>
                </a:solidFill>
              </a:rPr>
              <a:t>Algorithm:</a:t>
            </a:r>
          </a:p>
          <a:p>
            <a:endParaRPr lang="en-GB" dirty="0">
              <a:solidFill>
                <a:schemeClr val="tx1">
                  <a:lumMod val="95000"/>
                  <a:lumOff val="5000"/>
                </a:schemeClr>
              </a:solidFill>
            </a:endParaRPr>
          </a:p>
          <a:p>
            <a:r>
              <a:rPr lang="en-GB" dirty="0" err="1">
                <a:solidFill>
                  <a:schemeClr val="tx1">
                    <a:lumMod val="95000"/>
                    <a:lumOff val="5000"/>
                  </a:schemeClr>
                </a:solidFill>
              </a:rPr>
              <a:t>insertionSort</a:t>
            </a:r>
            <a:r>
              <a:rPr lang="en-GB" dirty="0">
                <a:solidFill>
                  <a:schemeClr val="tx1">
                    <a:lumMod val="95000"/>
                    <a:lumOff val="5000"/>
                  </a:schemeClr>
                </a:solidFill>
              </a:rPr>
              <a:t>(array)</a:t>
            </a:r>
          </a:p>
          <a:p>
            <a:r>
              <a:rPr lang="en-GB" dirty="0">
                <a:solidFill>
                  <a:schemeClr val="tx1">
                    <a:lumMod val="95000"/>
                    <a:lumOff val="5000"/>
                  </a:schemeClr>
                </a:solidFill>
              </a:rPr>
              <a:t>  mark first element as sorted</a:t>
            </a:r>
          </a:p>
          <a:p>
            <a:r>
              <a:rPr lang="en-GB" dirty="0">
                <a:solidFill>
                  <a:schemeClr val="tx1">
                    <a:lumMod val="95000"/>
                    <a:lumOff val="5000"/>
                  </a:schemeClr>
                </a:solidFill>
              </a:rPr>
              <a:t>  for each unsorted element X</a:t>
            </a:r>
          </a:p>
          <a:p>
            <a:r>
              <a:rPr lang="en-GB" dirty="0">
                <a:solidFill>
                  <a:schemeClr val="tx1">
                    <a:lumMod val="95000"/>
                    <a:lumOff val="5000"/>
                  </a:schemeClr>
                </a:solidFill>
              </a:rPr>
              <a:t>    'extract' the element X</a:t>
            </a:r>
          </a:p>
          <a:p>
            <a:r>
              <a:rPr lang="en-GB" dirty="0">
                <a:solidFill>
                  <a:schemeClr val="tx1">
                    <a:lumMod val="95000"/>
                    <a:lumOff val="5000"/>
                  </a:schemeClr>
                </a:solidFill>
              </a:rPr>
              <a:t>    for j &lt;- </a:t>
            </a:r>
            <a:r>
              <a:rPr lang="en-GB" dirty="0" err="1">
                <a:solidFill>
                  <a:schemeClr val="tx1">
                    <a:lumMod val="95000"/>
                    <a:lumOff val="5000"/>
                  </a:schemeClr>
                </a:solidFill>
              </a:rPr>
              <a:t>lastSortedIndex</a:t>
            </a:r>
            <a:r>
              <a:rPr lang="en-GB" dirty="0">
                <a:solidFill>
                  <a:schemeClr val="tx1">
                    <a:lumMod val="95000"/>
                    <a:lumOff val="5000"/>
                  </a:schemeClr>
                </a:solidFill>
              </a:rPr>
              <a:t> down to 0</a:t>
            </a:r>
          </a:p>
          <a:p>
            <a:r>
              <a:rPr lang="en-GB" dirty="0">
                <a:solidFill>
                  <a:schemeClr val="tx1">
                    <a:lumMod val="95000"/>
                    <a:lumOff val="5000"/>
                  </a:schemeClr>
                </a:solidFill>
              </a:rPr>
              <a:t>      if current element j &gt; X</a:t>
            </a:r>
          </a:p>
          <a:p>
            <a:r>
              <a:rPr lang="en-GB" dirty="0">
                <a:solidFill>
                  <a:schemeClr val="tx1">
                    <a:lumMod val="95000"/>
                    <a:lumOff val="5000"/>
                  </a:schemeClr>
                </a:solidFill>
              </a:rPr>
              <a:t>        move sorted element to the right by 1</a:t>
            </a:r>
          </a:p>
          <a:p>
            <a:r>
              <a:rPr lang="en-GB" dirty="0">
                <a:solidFill>
                  <a:schemeClr val="tx1">
                    <a:lumMod val="95000"/>
                    <a:lumOff val="5000"/>
                  </a:schemeClr>
                </a:solidFill>
              </a:rPr>
              <a:t>    break loop and insert X here</a:t>
            </a:r>
          </a:p>
          <a:p>
            <a:r>
              <a:rPr lang="en-GB" dirty="0">
                <a:solidFill>
                  <a:schemeClr val="tx1">
                    <a:lumMod val="95000"/>
                    <a:lumOff val="5000"/>
                  </a:schemeClr>
                </a:solidFill>
              </a:rPr>
              <a:t>end </a:t>
            </a:r>
            <a:r>
              <a:rPr lang="en-GB" dirty="0" err="1">
                <a:solidFill>
                  <a:schemeClr val="tx1">
                    <a:lumMod val="95000"/>
                    <a:lumOff val="5000"/>
                  </a:schemeClr>
                </a:solidFill>
              </a:rPr>
              <a:t>insertionSort</a:t>
            </a:r>
            <a:endParaRPr lang="en-IN" dirty="0">
              <a:solidFill>
                <a:schemeClr val="tx1">
                  <a:lumMod val="95000"/>
                  <a:lumOff val="5000"/>
                </a:schemeClr>
              </a:solidFill>
            </a:endParaRPr>
          </a:p>
        </p:txBody>
      </p:sp>
    </p:spTree>
    <p:extLst>
      <p:ext uri="{BB962C8B-B14F-4D97-AF65-F5344CB8AC3E}">
        <p14:creationId xmlns:p14="http://schemas.microsoft.com/office/powerpoint/2010/main" val="52899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370012" y="1000542"/>
            <a:ext cx="10182947" cy="1938992"/>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Merge Sort is one of the most popular sorting algorithms that is based on the principle of Divide and Conquer Algorithm. Here, a problem is divided into multiple sub-problems. Each sub-problem is solved individually. Finally, sub-problems are combined to form the final solution.</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132012" y="3178075"/>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O(n)</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1206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Recursion  </a:t>
            </a:r>
          </a:p>
        </p:txBody>
      </p:sp>
      <p:sp>
        <p:nvSpPr>
          <p:cNvPr id="4" name="TextBox 3">
            <a:extLst>
              <a:ext uri="{FF2B5EF4-FFF2-40B4-BE49-F238E27FC236}">
                <a16:creationId xmlns:a16="http://schemas.microsoft.com/office/drawing/2014/main" id="{74209D25-58F8-0A99-6A96-2EB494662A5D}"/>
              </a:ext>
            </a:extLst>
          </p:cNvPr>
          <p:cNvSpPr txBox="1"/>
          <p:nvPr/>
        </p:nvSpPr>
        <p:spPr>
          <a:xfrm>
            <a:off x="684212" y="685800"/>
            <a:ext cx="10933906" cy="1200329"/>
          </a:xfrm>
          <a:prstGeom prst="rect">
            <a:avLst/>
          </a:prstGeom>
          <a:solidFill>
            <a:schemeClr val="bg1"/>
          </a:solidFill>
        </p:spPr>
        <p:txBody>
          <a:bodyPr wrap="square">
            <a:spAutoFit/>
          </a:bodyPr>
          <a:lstStyle/>
          <a:p>
            <a:pPr algn="just"/>
            <a:r>
              <a:rPr lang="en-GB" b="0" i="0" dirty="0">
                <a:effectLst/>
              </a:rPr>
              <a:t>Recursion is the technique of making a function call itself. This technique provides a way to break complicated problems down into simple problems which are easier to solve.</a:t>
            </a:r>
          </a:p>
        </p:txBody>
      </p:sp>
      <p:sp>
        <p:nvSpPr>
          <p:cNvPr id="5" name="TextBox 4">
            <a:extLst>
              <a:ext uri="{FF2B5EF4-FFF2-40B4-BE49-F238E27FC236}">
                <a16:creationId xmlns:a16="http://schemas.microsoft.com/office/drawing/2014/main" id="{06014907-C56D-3FEF-4F0B-FDD8D60BF6AE}"/>
              </a:ext>
            </a:extLst>
          </p:cNvPr>
          <p:cNvSpPr txBox="1"/>
          <p:nvPr/>
        </p:nvSpPr>
        <p:spPr>
          <a:xfrm>
            <a:off x="760412" y="1600200"/>
            <a:ext cx="6206836" cy="5016758"/>
          </a:xfrm>
          <a:prstGeom prst="rect">
            <a:avLst/>
          </a:prstGeom>
          <a:noFill/>
        </p:spPr>
        <p:txBody>
          <a:bodyPr wrap="square">
            <a:spAutoFit/>
          </a:bodyPr>
          <a:lstStyle/>
          <a:p>
            <a:endParaRPr lang="en-IN" sz="2000" dirty="0"/>
          </a:p>
          <a:p>
            <a:r>
              <a:rPr lang="en-IN" sz="2000" b="1" dirty="0"/>
              <a:t>Example: </a:t>
            </a:r>
          </a:p>
          <a:p>
            <a:endParaRPr lang="en-IN" sz="2000" b="1" dirty="0"/>
          </a:p>
          <a:p>
            <a:r>
              <a:rPr lang="en-IN" sz="2000" dirty="0"/>
              <a:t>public class Main {</a:t>
            </a:r>
          </a:p>
          <a:p>
            <a:r>
              <a:rPr lang="en-IN" sz="2000" dirty="0"/>
              <a:t>  public static void main(String[] </a:t>
            </a:r>
            <a:r>
              <a:rPr lang="en-IN" sz="2000" dirty="0" err="1"/>
              <a:t>args</a:t>
            </a:r>
            <a:r>
              <a:rPr lang="en-IN" sz="2000" dirty="0"/>
              <a:t>) {</a:t>
            </a:r>
          </a:p>
          <a:p>
            <a:r>
              <a:rPr lang="en-IN" sz="2000" dirty="0"/>
              <a:t>    int result = </a:t>
            </a:r>
            <a:r>
              <a:rPr lang="en-IN" sz="2000" dirty="0">
                <a:solidFill>
                  <a:schemeClr val="accent1"/>
                </a:solidFill>
              </a:rPr>
              <a:t>sum(10);</a:t>
            </a:r>
          </a:p>
          <a:p>
            <a:r>
              <a:rPr lang="en-IN" sz="2000" dirty="0"/>
              <a:t>    </a:t>
            </a:r>
            <a:r>
              <a:rPr lang="en-IN" sz="2000" dirty="0" err="1"/>
              <a:t>System.out.println</a:t>
            </a:r>
            <a:r>
              <a:rPr lang="en-IN" sz="2000" dirty="0"/>
              <a:t>(result);</a:t>
            </a:r>
          </a:p>
          <a:p>
            <a:r>
              <a:rPr lang="en-IN" sz="2000" dirty="0"/>
              <a:t>  }</a:t>
            </a:r>
          </a:p>
          <a:p>
            <a:r>
              <a:rPr lang="en-IN" sz="2000" dirty="0"/>
              <a:t>  public static int sum(int k) {</a:t>
            </a:r>
          </a:p>
          <a:p>
            <a:r>
              <a:rPr lang="en-IN" sz="2000" dirty="0"/>
              <a:t>    if (k &gt; 0) {</a:t>
            </a:r>
          </a:p>
          <a:p>
            <a:r>
              <a:rPr lang="en-IN" sz="2000" dirty="0"/>
              <a:t>      return k + </a:t>
            </a:r>
            <a:r>
              <a:rPr lang="en-IN" sz="2000" dirty="0">
                <a:solidFill>
                  <a:schemeClr val="accent1"/>
                </a:solidFill>
              </a:rPr>
              <a:t>sum(k - 1);</a:t>
            </a:r>
          </a:p>
          <a:p>
            <a:r>
              <a:rPr lang="en-IN" sz="2000" dirty="0"/>
              <a:t>    } else {</a:t>
            </a:r>
          </a:p>
          <a:p>
            <a:r>
              <a:rPr lang="en-IN" sz="2000" dirty="0"/>
              <a:t>      return 0;</a:t>
            </a:r>
          </a:p>
          <a:p>
            <a:r>
              <a:rPr lang="en-IN" sz="2000" dirty="0"/>
              <a:t>    }</a:t>
            </a:r>
          </a:p>
          <a:p>
            <a:r>
              <a:rPr lang="en-IN" sz="2000" dirty="0"/>
              <a:t>  }</a:t>
            </a:r>
          </a:p>
          <a:p>
            <a:r>
              <a:rPr lang="en-IN" sz="2000" dirty="0"/>
              <a:t>}</a:t>
            </a:r>
          </a:p>
        </p:txBody>
      </p:sp>
      <p:sp>
        <p:nvSpPr>
          <p:cNvPr id="7" name="TextBox 6">
            <a:extLst>
              <a:ext uri="{FF2B5EF4-FFF2-40B4-BE49-F238E27FC236}">
                <a16:creationId xmlns:a16="http://schemas.microsoft.com/office/drawing/2014/main" id="{AEE92B27-1825-8F1B-CD9B-B8E4D1CA2E94}"/>
              </a:ext>
            </a:extLst>
          </p:cNvPr>
          <p:cNvSpPr txBox="1"/>
          <p:nvPr/>
        </p:nvSpPr>
        <p:spPr>
          <a:xfrm>
            <a:off x="5725932" y="3429000"/>
            <a:ext cx="5892186"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solidFill>
                  <a:schemeClr val="accent1"/>
                </a:solidFill>
              </a:rPr>
              <a:t>Syntax:</a:t>
            </a:r>
          </a:p>
          <a:p>
            <a:endParaRPr lang="en-IN" dirty="0"/>
          </a:p>
          <a:p>
            <a:r>
              <a:rPr lang="en-IN" dirty="0" err="1"/>
              <a:t>returntype</a:t>
            </a:r>
            <a:r>
              <a:rPr lang="en-IN" dirty="0"/>
              <a:t> </a:t>
            </a:r>
            <a:r>
              <a:rPr lang="en-IN" dirty="0" err="1"/>
              <a:t>methodname</a:t>
            </a:r>
            <a:r>
              <a:rPr lang="en-IN" dirty="0"/>
              <a:t>(){  </a:t>
            </a:r>
          </a:p>
          <a:p>
            <a:r>
              <a:rPr lang="en-IN" dirty="0"/>
              <a:t>      //code to be executed  </a:t>
            </a:r>
          </a:p>
          <a:p>
            <a:r>
              <a:rPr lang="en-IN" dirty="0"/>
              <a:t>      </a:t>
            </a:r>
            <a:r>
              <a:rPr lang="en-IN" dirty="0" err="1"/>
              <a:t>methodname</a:t>
            </a:r>
            <a:r>
              <a:rPr lang="en-IN" dirty="0"/>
              <a:t>();//calling same method  </a:t>
            </a:r>
          </a:p>
          <a:p>
            <a:r>
              <a:rPr lang="en-IN" dirty="0"/>
              <a:t>} </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4098" name="Picture 2" descr="merge sort example">
            <a:extLst>
              <a:ext uri="{FF2B5EF4-FFF2-40B4-BE49-F238E27FC236}">
                <a16:creationId xmlns:a16="http://schemas.microsoft.com/office/drawing/2014/main" id="{6E14C06C-289B-77E8-2C45-58C278E81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954" y="152400"/>
            <a:ext cx="6447014"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37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Merge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751012" y="1536174"/>
            <a:ext cx="9906000" cy="4524315"/>
          </a:xfrm>
          <a:prstGeom prst="rect">
            <a:avLst/>
          </a:prstGeom>
          <a:noFill/>
        </p:spPr>
        <p:txBody>
          <a:bodyPr wrap="square">
            <a:spAutoFit/>
          </a:bodyPr>
          <a:lstStyle/>
          <a:p>
            <a:r>
              <a:rPr lang="en-IN" b="1" dirty="0">
                <a:solidFill>
                  <a:schemeClr val="tx1">
                    <a:lumMod val="95000"/>
                    <a:lumOff val="5000"/>
                  </a:schemeClr>
                </a:solidFill>
              </a:rPr>
              <a:t>Algorithm:</a:t>
            </a:r>
          </a:p>
          <a:p>
            <a:endParaRPr lang="en-GB" dirty="0">
              <a:solidFill>
                <a:schemeClr val="tx1">
                  <a:lumMod val="95000"/>
                  <a:lumOff val="5000"/>
                </a:schemeClr>
              </a:solidFill>
            </a:endParaRPr>
          </a:p>
          <a:p>
            <a:r>
              <a:rPr lang="da-DK" dirty="0">
                <a:solidFill>
                  <a:schemeClr val="tx1">
                    <a:lumMod val="95000"/>
                    <a:lumOff val="5000"/>
                  </a:schemeClr>
                </a:solidFill>
              </a:rPr>
              <a:t>MERGE_SORT(arr, beg, end)  </a:t>
            </a:r>
          </a:p>
          <a:p>
            <a:r>
              <a:rPr lang="da-DK" dirty="0">
                <a:solidFill>
                  <a:schemeClr val="tx1">
                    <a:lumMod val="95000"/>
                    <a:lumOff val="5000"/>
                  </a:schemeClr>
                </a:solidFill>
              </a:rPr>
              <a:t>  </a:t>
            </a:r>
          </a:p>
          <a:p>
            <a:r>
              <a:rPr lang="da-DK" dirty="0">
                <a:solidFill>
                  <a:schemeClr val="tx1">
                    <a:lumMod val="95000"/>
                    <a:lumOff val="5000"/>
                  </a:schemeClr>
                </a:solidFill>
              </a:rPr>
              <a:t>if beg &lt; end  </a:t>
            </a:r>
          </a:p>
          <a:p>
            <a:r>
              <a:rPr lang="da-DK" dirty="0">
                <a:solidFill>
                  <a:schemeClr val="tx1">
                    <a:lumMod val="95000"/>
                    <a:lumOff val="5000"/>
                  </a:schemeClr>
                </a:solidFill>
              </a:rPr>
              <a:t>	set mid = (beg + end)/2  </a:t>
            </a:r>
          </a:p>
          <a:p>
            <a:r>
              <a:rPr lang="da-DK" dirty="0">
                <a:solidFill>
                  <a:schemeClr val="tx1">
                    <a:lumMod val="95000"/>
                    <a:lumOff val="5000"/>
                  </a:schemeClr>
                </a:solidFill>
              </a:rPr>
              <a:t>	MERGE_SORT(arr, beg, mid)  </a:t>
            </a:r>
          </a:p>
          <a:p>
            <a:r>
              <a:rPr lang="da-DK" dirty="0">
                <a:solidFill>
                  <a:schemeClr val="tx1">
                    <a:lumMod val="95000"/>
                    <a:lumOff val="5000"/>
                  </a:schemeClr>
                </a:solidFill>
              </a:rPr>
              <a:t>	MERGE_SORT(arr, mid + 1, end)  </a:t>
            </a:r>
          </a:p>
          <a:p>
            <a:r>
              <a:rPr lang="da-DK" dirty="0">
                <a:solidFill>
                  <a:schemeClr val="tx1">
                    <a:lumMod val="95000"/>
                    <a:lumOff val="5000"/>
                  </a:schemeClr>
                </a:solidFill>
              </a:rPr>
              <a:t>	MERGE (arr, beg, mid, end)  </a:t>
            </a:r>
          </a:p>
          <a:p>
            <a:r>
              <a:rPr lang="da-DK" dirty="0">
                <a:solidFill>
                  <a:schemeClr val="tx1">
                    <a:lumMod val="95000"/>
                    <a:lumOff val="5000"/>
                  </a:schemeClr>
                </a:solidFill>
              </a:rPr>
              <a:t>end of if  </a:t>
            </a:r>
          </a:p>
          <a:p>
            <a:r>
              <a:rPr lang="da-DK" dirty="0">
                <a:solidFill>
                  <a:schemeClr val="tx1">
                    <a:lumMod val="95000"/>
                    <a:lumOff val="5000"/>
                  </a:schemeClr>
                </a:solidFill>
              </a:rPr>
              <a:t>  </a:t>
            </a:r>
          </a:p>
          <a:p>
            <a:r>
              <a:rPr lang="da-DK" dirty="0">
                <a:solidFill>
                  <a:schemeClr val="tx1">
                    <a:lumMod val="95000"/>
                    <a:lumOff val="5000"/>
                  </a:schemeClr>
                </a:solidFill>
              </a:rPr>
              <a:t>END MERGE_SORT</a:t>
            </a:r>
            <a:endParaRPr lang="en-IN" dirty="0">
              <a:solidFill>
                <a:schemeClr val="tx1">
                  <a:lumMod val="95000"/>
                  <a:lumOff val="5000"/>
                </a:schemeClr>
              </a:solidFill>
            </a:endParaRPr>
          </a:p>
        </p:txBody>
      </p:sp>
    </p:spTree>
    <p:extLst>
      <p:ext uri="{BB962C8B-B14F-4D97-AF65-F5344CB8AC3E}">
        <p14:creationId xmlns:p14="http://schemas.microsoft.com/office/powerpoint/2010/main" val="107812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293812" y="751344"/>
            <a:ext cx="10182947" cy="2677656"/>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Quicksort is a sorting algorithm based on the divide and conquer approach where</a:t>
            </a:r>
          </a:p>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An array is divided into subarrays by selecting a pivot element (element selected from the array).</a:t>
            </a:r>
          </a:p>
          <a:p>
            <a:pPr marL="342900" indent="-342900" rtl="0" fontAlgn="base">
              <a:spcBef>
                <a:spcPts val="0"/>
              </a:spcBef>
              <a:spcAft>
                <a:spcPts val="0"/>
              </a:spcAft>
              <a:buFont typeface="Wingdings" panose="05000000000000000000" pitchFamily="2" charset="2"/>
              <a:buChar char="§"/>
            </a:pPr>
            <a:r>
              <a:rPr lang="en-GB" i="0" dirty="0">
                <a:solidFill>
                  <a:schemeClr val="tx1">
                    <a:lumMod val="95000"/>
                    <a:lumOff val="5000"/>
                  </a:schemeClr>
                </a:solidFill>
                <a:effectLst/>
              </a:rPr>
              <a:t>While dividing the array, the pivot element should be positioned in such a way that elements less than pivot are kept on the left side and elements greater than pivot are on the right side of the pivot.</a:t>
            </a: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005685" y="3298466"/>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O(log n)</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2468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5122" name="Picture 2" descr="Quicksort Algorithm – C++, Java, and Python Implementation | Techie Delight">
            <a:extLst>
              <a:ext uri="{FF2B5EF4-FFF2-40B4-BE49-F238E27FC236}">
                <a16:creationId xmlns:a16="http://schemas.microsoft.com/office/drawing/2014/main" id="{91D7CB0C-B1E0-3EF3-2FF8-C8EE62E3B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219200"/>
            <a:ext cx="6943398" cy="493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6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Quick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9906000" cy="6001643"/>
          </a:xfrm>
          <a:prstGeom prst="rect">
            <a:avLst/>
          </a:prstGeom>
          <a:noFill/>
        </p:spPr>
        <p:txBody>
          <a:bodyPr wrap="square">
            <a:spAutoFit/>
          </a:bodyPr>
          <a:lstStyle/>
          <a:p>
            <a:r>
              <a:rPr lang="en-IN" b="1" dirty="0">
                <a:solidFill>
                  <a:schemeClr val="tx1">
                    <a:lumMod val="95000"/>
                    <a:lumOff val="5000"/>
                  </a:schemeClr>
                </a:solidFill>
              </a:rPr>
              <a:t>Algorithm:</a:t>
            </a:r>
          </a:p>
          <a:p>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if (</a:t>
            </a:r>
            <a:r>
              <a:rPr lang="en-GB" dirty="0" err="1">
                <a:solidFill>
                  <a:schemeClr val="tx1">
                    <a:lumMod val="95000"/>
                    <a:lumOff val="5000"/>
                  </a:schemeClr>
                </a:solidFill>
              </a:rPr>
              <a:t>leftmostIndex</a:t>
            </a:r>
            <a:r>
              <a:rPr lang="en-GB" dirty="0">
                <a:solidFill>
                  <a:schemeClr val="tx1">
                    <a:lumMod val="95000"/>
                    <a:lumOff val="5000"/>
                  </a:schemeClr>
                </a:solidFill>
              </a:rPr>
              <a:t> &lt;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pivotIndex</a:t>
            </a:r>
            <a:r>
              <a:rPr lang="en-GB" dirty="0">
                <a:solidFill>
                  <a:schemeClr val="tx1">
                    <a:lumMod val="95000"/>
                    <a:lumOff val="5000"/>
                  </a:schemeClr>
                </a:solidFill>
              </a:rPr>
              <a:t> &lt;- partition(</a:t>
            </a:r>
            <a:r>
              <a:rPr lang="en-GB" dirty="0" err="1">
                <a:solidFill>
                  <a:schemeClr val="tx1">
                    <a:lumMod val="95000"/>
                    <a:lumOff val="5000"/>
                  </a:schemeClr>
                </a:solidFill>
              </a:rPr>
              <a:t>array,leftmostIndex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pivotIndex</a:t>
            </a:r>
            <a:r>
              <a:rPr lang="en-GB" dirty="0">
                <a:solidFill>
                  <a:schemeClr val="tx1">
                    <a:lumMod val="95000"/>
                    <a:lumOff val="5000"/>
                  </a:schemeClr>
                </a:solidFill>
              </a:rPr>
              <a:t> - 1)</a:t>
            </a:r>
          </a:p>
          <a:p>
            <a:r>
              <a:rPr lang="en-GB" dirty="0">
                <a:solidFill>
                  <a:schemeClr val="tx1">
                    <a:lumMod val="95000"/>
                    <a:lumOff val="5000"/>
                  </a:schemeClr>
                </a:solidFill>
              </a:rPr>
              <a:t>    </a:t>
            </a:r>
            <a:r>
              <a:rPr lang="en-GB" dirty="0" err="1">
                <a:solidFill>
                  <a:schemeClr val="tx1">
                    <a:lumMod val="95000"/>
                    <a:lumOff val="5000"/>
                  </a:schemeClr>
                </a:solidFill>
              </a:rPr>
              <a:t>quickSort</a:t>
            </a:r>
            <a:r>
              <a:rPr lang="en-GB" dirty="0">
                <a:solidFill>
                  <a:schemeClr val="tx1">
                    <a:lumMod val="95000"/>
                    <a:lumOff val="5000"/>
                  </a:schemeClr>
                </a:solidFill>
              </a:rPr>
              <a:t>(array, </a:t>
            </a:r>
            <a:r>
              <a:rPr lang="en-GB" dirty="0" err="1">
                <a:solidFill>
                  <a:schemeClr val="tx1">
                    <a:lumMod val="95000"/>
                    <a:lumOff val="5000"/>
                  </a:schemeClr>
                </a:solidFill>
              </a:rPr>
              <a:t>pivotIndex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endParaRPr lang="en-GB" dirty="0">
              <a:solidFill>
                <a:schemeClr val="tx1">
                  <a:lumMod val="95000"/>
                  <a:lumOff val="5000"/>
                </a:schemeClr>
              </a:solidFill>
            </a:endParaRPr>
          </a:p>
          <a:p>
            <a:r>
              <a:rPr lang="en-GB" dirty="0">
                <a:solidFill>
                  <a:schemeClr val="tx1">
                    <a:lumMod val="95000"/>
                    <a:lumOff val="5000"/>
                  </a:schemeClr>
                </a:solidFill>
              </a:rPr>
              <a:t>partition(array, </a:t>
            </a:r>
            <a:r>
              <a:rPr lang="en-GB" dirty="0" err="1">
                <a:solidFill>
                  <a:schemeClr val="tx1">
                    <a:lumMod val="95000"/>
                    <a:lumOff val="5000"/>
                  </a:schemeClr>
                </a:solidFill>
              </a:rPr>
              <a:t>leftmostIndex</a:t>
            </a:r>
            <a:r>
              <a:rPr lang="en-GB" dirty="0">
                <a:solidFill>
                  <a:schemeClr val="tx1">
                    <a:lumMod val="95000"/>
                    <a:lumOff val="5000"/>
                  </a:schemeClr>
                </a:solidFill>
              </a:rPr>
              <a:t>, </a:t>
            </a:r>
            <a:r>
              <a:rPr lang="en-GB" dirty="0" err="1">
                <a:solidFill>
                  <a:schemeClr val="tx1">
                    <a:lumMod val="95000"/>
                    <a:lumOff val="5000"/>
                  </a:schemeClr>
                </a:solidFill>
              </a:rPr>
              <a:t>rightmostIndex</a:t>
            </a:r>
            <a:r>
              <a:rPr lang="en-GB" dirty="0">
                <a:solidFill>
                  <a:schemeClr val="tx1">
                    <a:lumMod val="95000"/>
                    <a:lumOff val="5000"/>
                  </a:schemeClr>
                </a:solidFill>
              </a:rPr>
              <a:t>)</a:t>
            </a:r>
          </a:p>
          <a:p>
            <a:r>
              <a:rPr lang="en-GB" dirty="0">
                <a:solidFill>
                  <a:schemeClr val="tx1">
                    <a:lumMod val="95000"/>
                    <a:lumOff val="5000"/>
                  </a:schemeClr>
                </a:solidFill>
              </a:rPr>
              <a:t>  set </a:t>
            </a:r>
            <a:r>
              <a:rPr lang="en-GB" dirty="0" err="1">
                <a:solidFill>
                  <a:schemeClr val="tx1">
                    <a:lumMod val="95000"/>
                    <a:lumOff val="5000"/>
                  </a:schemeClr>
                </a:solidFill>
              </a:rPr>
              <a:t>rightmostIndex</a:t>
            </a:r>
            <a:r>
              <a:rPr lang="en-GB" dirty="0">
                <a:solidFill>
                  <a:schemeClr val="tx1">
                    <a:lumMod val="95000"/>
                    <a:lumOff val="5000"/>
                  </a:schemeClr>
                </a:solidFill>
              </a:rPr>
              <a:t> as </a:t>
            </a:r>
            <a:r>
              <a:rPr lang="en-GB" dirty="0" err="1">
                <a:solidFill>
                  <a:schemeClr val="tx1">
                    <a:lumMod val="95000"/>
                    <a:lumOff val="5000"/>
                  </a:schemeClr>
                </a:solidFill>
              </a:rPr>
              <a:t>pivotIndex</a:t>
            </a:r>
            <a:endParaRPr lang="en-GB" dirty="0">
              <a:solidFill>
                <a:schemeClr val="tx1">
                  <a:lumMod val="95000"/>
                  <a:lumOff val="5000"/>
                </a:schemeClr>
              </a:solidFill>
            </a:endParaRPr>
          </a:p>
          <a:p>
            <a:r>
              <a:rPr lang="en-GB" dirty="0">
                <a:solidFill>
                  <a:schemeClr val="tx1">
                    <a:lumMod val="95000"/>
                    <a:lumOff val="5000"/>
                  </a:schemeClr>
                </a:solidFill>
              </a:rPr>
              <a:t>  </a:t>
            </a:r>
            <a:r>
              <a:rPr lang="en-GB" dirty="0" err="1">
                <a:solidFill>
                  <a:schemeClr val="tx1">
                    <a:lumMod val="95000"/>
                    <a:lumOff val="5000"/>
                  </a:schemeClr>
                </a:solidFill>
              </a:rPr>
              <a:t>storeIndex</a:t>
            </a:r>
            <a:r>
              <a:rPr lang="en-GB" dirty="0">
                <a:solidFill>
                  <a:schemeClr val="tx1">
                    <a:lumMod val="95000"/>
                    <a:lumOff val="5000"/>
                  </a:schemeClr>
                </a:solidFill>
              </a:rPr>
              <a:t> &lt;- </a:t>
            </a:r>
            <a:r>
              <a:rPr lang="en-GB" dirty="0" err="1">
                <a:solidFill>
                  <a:schemeClr val="tx1">
                    <a:lumMod val="95000"/>
                    <a:lumOff val="5000"/>
                  </a:schemeClr>
                </a:solidFill>
              </a:rPr>
              <a:t>leftmostIndex</a:t>
            </a:r>
            <a:r>
              <a:rPr lang="en-GB" dirty="0">
                <a:solidFill>
                  <a:schemeClr val="tx1">
                    <a:lumMod val="95000"/>
                    <a:lumOff val="5000"/>
                  </a:schemeClr>
                </a:solidFill>
              </a:rPr>
              <a:t> - 1</a:t>
            </a:r>
          </a:p>
          <a:p>
            <a:r>
              <a:rPr lang="en-GB" dirty="0">
                <a:solidFill>
                  <a:schemeClr val="tx1">
                    <a:lumMod val="95000"/>
                    <a:lumOff val="5000"/>
                  </a:schemeClr>
                </a:solidFill>
              </a:rPr>
              <a:t>  for </a:t>
            </a:r>
            <a:r>
              <a:rPr lang="en-GB" dirty="0" err="1">
                <a:solidFill>
                  <a:schemeClr val="tx1">
                    <a:lumMod val="95000"/>
                    <a:lumOff val="5000"/>
                  </a:schemeClr>
                </a:solidFill>
              </a:rPr>
              <a:t>i</a:t>
            </a:r>
            <a:r>
              <a:rPr lang="en-GB" dirty="0">
                <a:solidFill>
                  <a:schemeClr val="tx1">
                    <a:lumMod val="95000"/>
                    <a:lumOff val="5000"/>
                  </a:schemeClr>
                </a:solidFill>
              </a:rPr>
              <a:t> &lt;- </a:t>
            </a:r>
            <a:r>
              <a:rPr lang="en-GB" dirty="0" err="1">
                <a:solidFill>
                  <a:schemeClr val="tx1">
                    <a:lumMod val="95000"/>
                    <a:lumOff val="5000"/>
                  </a:schemeClr>
                </a:solidFill>
              </a:rPr>
              <a:t>leftmostIndex</a:t>
            </a:r>
            <a:r>
              <a:rPr lang="en-GB" dirty="0">
                <a:solidFill>
                  <a:schemeClr val="tx1">
                    <a:lumMod val="95000"/>
                    <a:lumOff val="5000"/>
                  </a:schemeClr>
                </a:solidFill>
              </a:rPr>
              <a:t> + 1 to </a:t>
            </a:r>
            <a:r>
              <a:rPr lang="en-GB" dirty="0" err="1">
                <a:solidFill>
                  <a:schemeClr val="tx1">
                    <a:lumMod val="95000"/>
                    <a:lumOff val="5000"/>
                  </a:schemeClr>
                </a:solidFill>
              </a:rPr>
              <a:t>rightmostIndex</a:t>
            </a:r>
            <a:endParaRPr lang="en-GB" dirty="0">
              <a:solidFill>
                <a:schemeClr val="tx1">
                  <a:lumMod val="95000"/>
                  <a:lumOff val="5000"/>
                </a:schemeClr>
              </a:solidFill>
            </a:endParaRPr>
          </a:p>
          <a:p>
            <a:r>
              <a:rPr lang="en-GB" dirty="0">
                <a:solidFill>
                  <a:schemeClr val="tx1">
                    <a:lumMod val="95000"/>
                    <a:lumOff val="5000"/>
                  </a:schemeClr>
                </a:solidFill>
              </a:rPr>
              <a:t>  if element[</a:t>
            </a:r>
            <a:r>
              <a:rPr lang="en-GB" dirty="0" err="1">
                <a:solidFill>
                  <a:schemeClr val="tx1">
                    <a:lumMod val="95000"/>
                    <a:lumOff val="5000"/>
                  </a:schemeClr>
                </a:solidFill>
              </a:rPr>
              <a:t>i</a:t>
            </a:r>
            <a:r>
              <a:rPr lang="en-GB" dirty="0">
                <a:solidFill>
                  <a:schemeClr val="tx1">
                    <a:lumMod val="95000"/>
                    <a:lumOff val="5000"/>
                  </a:schemeClr>
                </a:solidFill>
              </a:rPr>
              <a:t>] &lt; </a:t>
            </a:r>
            <a:r>
              <a:rPr lang="en-GB" dirty="0" err="1">
                <a:solidFill>
                  <a:schemeClr val="tx1">
                    <a:lumMod val="95000"/>
                    <a:lumOff val="5000"/>
                  </a:schemeClr>
                </a:solidFill>
              </a:rPr>
              <a:t>pivotElement</a:t>
            </a:r>
            <a:endParaRPr lang="en-GB" dirty="0">
              <a:solidFill>
                <a:schemeClr val="tx1">
                  <a:lumMod val="95000"/>
                  <a:lumOff val="5000"/>
                </a:schemeClr>
              </a:solidFill>
            </a:endParaRPr>
          </a:p>
          <a:p>
            <a:r>
              <a:rPr lang="en-GB" dirty="0">
                <a:solidFill>
                  <a:schemeClr val="tx1">
                    <a:lumMod val="95000"/>
                    <a:lumOff val="5000"/>
                  </a:schemeClr>
                </a:solidFill>
              </a:rPr>
              <a:t>    swap element[</a:t>
            </a:r>
            <a:r>
              <a:rPr lang="en-GB" dirty="0" err="1">
                <a:solidFill>
                  <a:schemeClr val="tx1">
                    <a:lumMod val="95000"/>
                    <a:lumOff val="5000"/>
                  </a:schemeClr>
                </a:solidFill>
              </a:rPr>
              <a:t>i</a:t>
            </a:r>
            <a:r>
              <a:rPr lang="en-GB" dirty="0">
                <a:solidFill>
                  <a:schemeClr val="tx1">
                    <a:lumMod val="95000"/>
                    <a:lumOff val="5000"/>
                  </a:schemeClr>
                </a:solidFill>
              </a:rPr>
              <a:t>] and element[</a:t>
            </a:r>
            <a:r>
              <a:rPr lang="en-GB" dirty="0" err="1">
                <a:solidFill>
                  <a:schemeClr val="tx1">
                    <a:lumMod val="95000"/>
                    <a:lumOff val="5000"/>
                  </a:schemeClr>
                </a:solidFill>
              </a:rPr>
              <a:t>storeIndex</a:t>
            </a:r>
            <a:r>
              <a:rPr lang="en-GB" dirty="0">
                <a:solidFill>
                  <a:schemeClr val="tx1">
                    <a:lumMod val="95000"/>
                    <a:lumOff val="5000"/>
                  </a:schemeClr>
                </a:solidFill>
              </a:rPr>
              <a:t>]</a:t>
            </a:r>
          </a:p>
          <a:p>
            <a:r>
              <a:rPr lang="en-GB" dirty="0">
                <a:solidFill>
                  <a:schemeClr val="tx1">
                    <a:lumMod val="95000"/>
                    <a:lumOff val="5000"/>
                  </a:schemeClr>
                </a:solidFill>
              </a:rPr>
              <a:t>    </a:t>
            </a:r>
            <a:r>
              <a:rPr lang="en-GB" dirty="0" err="1">
                <a:solidFill>
                  <a:schemeClr val="tx1">
                    <a:lumMod val="95000"/>
                    <a:lumOff val="5000"/>
                  </a:schemeClr>
                </a:solidFill>
              </a:rPr>
              <a:t>storeIndex</a:t>
            </a:r>
            <a:r>
              <a:rPr lang="en-GB" dirty="0">
                <a:solidFill>
                  <a:schemeClr val="tx1">
                    <a:lumMod val="95000"/>
                    <a:lumOff val="5000"/>
                  </a:schemeClr>
                </a:solidFill>
              </a:rPr>
              <a:t>++</a:t>
            </a:r>
          </a:p>
          <a:p>
            <a:r>
              <a:rPr lang="en-GB" dirty="0">
                <a:solidFill>
                  <a:schemeClr val="tx1">
                    <a:lumMod val="95000"/>
                    <a:lumOff val="5000"/>
                  </a:schemeClr>
                </a:solidFill>
              </a:rPr>
              <a:t>  swap </a:t>
            </a:r>
            <a:r>
              <a:rPr lang="en-GB" dirty="0" err="1">
                <a:solidFill>
                  <a:schemeClr val="tx1">
                    <a:lumMod val="95000"/>
                    <a:lumOff val="5000"/>
                  </a:schemeClr>
                </a:solidFill>
              </a:rPr>
              <a:t>pivotElement</a:t>
            </a:r>
            <a:r>
              <a:rPr lang="en-GB" dirty="0">
                <a:solidFill>
                  <a:schemeClr val="tx1">
                    <a:lumMod val="95000"/>
                    <a:lumOff val="5000"/>
                  </a:schemeClr>
                </a:solidFill>
              </a:rPr>
              <a:t> and element[storeIndex+1]</a:t>
            </a:r>
          </a:p>
          <a:p>
            <a:r>
              <a:rPr lang="en-GB" dirty="0">
                <a:solidFill>
                  <a:schemeClr val="tx1">
                    <a:lumMod val="95000"/>
                    <a:lumOff val="5000"/>
                  </a:schemeClr>
                </a:solidFill>
              </a:rPr>
              <a:t>return </a:t>
            </a:r>
            <a:r>
              <a:rPr lang="en-GB" dirty="0" err="1">
                <a:solidFill>
                  <a:schemeClr val="tx1">
                    <a:lumMod val="95000"/>
                    <a:lumOff val="5000"/>
                  </a:schemeClr>
                </a:solidFill>
              </a:rPr>
              <a:t>storeIndex</a:t>
            </a:r>
            <a:r>
              <a:rPr lang="en-GB" dirty="0">
                <a:solidFill>
                  <a:schemeClr val="tx1">
                    <a:lumMod val="95000"/>
                    <a:lumOff val="5000"/>
                  </a:schemeClr>
                </a:solidFill>
              </a:rPr>
              <a:t> + 1</a:t>
            </a:r>
            <a:endParaRPr lang="en-IN" dirty="0">
              <a:solidFill>
                <a:schemeClr val="tx1">
                  <a:lumMod val="95000"/>
                  <a:lumOff val="5000"/>
                </a:schemeClr>
              </a:solidFill>
            </a:endParaRPr>
          </a:p>
        </p:txBody>
      </p:sp>
    </p:spTree>
    <p:extLst>
      <p:ext uri="{BB962C8B-B14F-4D97-AF65-F5344CB8AC3E}">
        <p14:creationId xmlns:p14="http://schemas.microsoft.com/office/powerpoint/2010/main" val="29678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060737"/>
            <a:ext cx="10182947" cy="1938992"/>
          </a:xfrm>
          <a:prstGeom prst="rect">
            <a:avLst/>
          </a:prstGeom>
          <a:noFill/>
        </p:spPr>
        <p:txBody>
          <a:bodyPr wrap="square">
            <a:spAutoFit/>
          </a:bodyPr>
          <a:lstStyle/>
          <a:p>
            <a:pPr rtl="0" fontAlgn="base">
              <a:spcBef>
                <a:spcPts val="0"/>
              </a:spcBef>
              <a:spcAft>
                <a:spcPts val="0"/>
              </a:spcAft>
            </a:pPr>
            <a:r>
              <a:rPr lang="en-GB" sz="2400" i="0" strike="noStrike" dirty="0">
                <a:solidFill>
                  <a:schemeClr val="tx1">
                    <a:lumMod val="95000"/>
                    <a:lumOff val="5000"/>
                  </a:schemeClr>
                </a:solidFill>
                <a:effectLst/>
              </a:rPr>
              <a:t>Radix sort is a sorting algorithm that sorts the elements by first grouping the individual digits of the same place value. Then, sort the elements according to their increasing/decreasing order.</a:t>
            </a:r>
          </a:p>
          <a:p>
            <a:pPr rtl="0" fontAlgn="base">
              <a:spcBef>
                <a:spcPts val="0"/>
              </a:spcBef>
              <a:spcAft>
                <a:spcPts val="0"/>
              </a:spcAft>
            </a:pPr>
            <a:endParaRPr lang="en-GB" sz="2400" i="0" strike="noStrike" dirty="0">
              <a:solidFill>
                <a:schemeClr val="tx1">
                  <a:lumMod val="95000"/>
                  <a:lumOff val="5000"/>
                </a:schemeClr>
              </a:solidFill>
              <a:effectLst/>
            </a:endParaRPr>
          </a:p>
          <a:p>
            <a:pPr rtl="0" fontAlgn="base">
              <a:spcBef>
                <a:spcPts val="0"/>
              </a:spcBef>
              <a:spcAft>
                <a:spcPts val="0"/>
              </a:spcAft>
            </a:pPr>
            <a:endParaRPr lang="en-GB" sz="2400" i="0" strike="noStrike" dirty="0">
              <a:solidFill>
                <a:schemeClr val="tx1">
                  <a:lumMod val="95000"/>
                  <a:lumOff val="5000"/>
                </a:schemeClr>
              </a:solidFill>
              <a:effectLst/>
            </a:endParaRP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005685" y="289560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O(n+k)</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O(max)</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Yes</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296206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6146" name="Picture 2" descr="Radix Sort Working">
            <a:extLst>
              <a:ext uri="{FF2B5EF4-FFF2-40B4-BE49-F238E27FC236}">
                <a16:creationId xmlns:a16="http://schemas.microsoft.com/office/drawing/2014/main" id="{E7CED826-9420-4B82-83F3-0ADF7F2D0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495300"/>
            <a:ext cx="6705600"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3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Radix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9906000" cy="6063198"/>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sz="2000" dirty="0" err="1">
                <a:solidFill>
                  <a:schemeClr val="tx1">
                    <a:lumMod val="95000"/>
                    <a:lumOff val="5000"/>
                  </a:schemeClr>
                </a:solidFill>
              </a:rPr>
              <a:t>radixSort</a:t>
            </a:r>
            <a:r>
              <a:rPr lang="en-GB" sz="2000" dirty="0">
                <a:solidFill>
                  <a:schemeClr val="tx1">
                    <a:lumMod val="95000"/>
                    <a:lumOff val="5000"/>
                  </a:schemeClr>
                </a:solidFill>
              </a:rPr>
              <a:t>(array)</a:t>
            </a:r>
          </a:p>
          <a:p>
            <a:r>
              <a:rPr lang="en-GB" sz="2000" dirty="0">
                <a:solidFill>
                  <a:schemeClr val="tx1">
                    <a:lumMod val="95000"/>
                    <a:lumOff val="5000"/>
                  </a:schemeClr>
                </a:solidFill>
              </a:rPr>
              <a:t>  d &lt;- maximum number of digits in the largest element</a:t>
            </a:r>
          </a:p>
          <a:p>
            <a:r>
              <a:rPr lang="en-GB" sz="2000" dirty="0">
                <a:solidFill>
                  <a:schemeClr val="tx1">
                    <a:lumMod val="95000"/>
                    <a:lumOff val="5000"/>
                  </a:schemeClr>
                </a:solidFill>
              </a:rPr>
              <a:t>  create d buckets of size 0-9</a:t>
            </a:r>
          </a:p>
          <a:p>
            <a:r>
              <a:rPr lang="en-GB" sz="2000" dirty="0">
                <a:solidFill>
                  <a:schemeClr val="tx1">
                    <a:lumMod val="95000"/>
                    <a:lumOff val="5000"/>
                  </a:schemeClr>
                </a:solidFill>
              </a:rPr>
              <a:t>  for </a:t>
            </a:r>
            <a:r>
              <a:rPr lang="en-GB" sz="2000" dirty="0" err="1">
                <a:solidFill>
                  <a:schemeClr val="tx1">
                    <a:lumMod val="95000"/>
                    <a:lumOff val="5000"/>
                  </a:schemeClr>
                </a:solidFill>
              </a:rPr>
              <a:t>i</a:t>
            </a:r>
            <a:r>
              <a:rPr lang="en-GB" sz="2000" dirty="0">
                <a:solidFill>
                  <a:schemeClr val="tx1">
                    <a:lumMod val="95000"/>
                    <a:lumOff val="5000"/>
                  </a:schemeClr>
                </a:solidFill>
              </a:rPr>
              <a:t> &lt;- 0 to d</a:t>
            </a:r>
          </a:p>
          <a:p>
            <a:r>
              <a:rPr lang="en-GB" sz="2000" dirty="0">
                <a:solidFill>
                  <a:schemeClr val="tx1">
                    <a:lumMod val="95000"/>
                    <a:lumOff val="5000"/>
                  </a:schemeClr>
                </a:solidFill>
              </a:rPr>
              <a:t>    sort the elements according to </a:t>
            </a:r>
            <a:r>
              <a:rPr lang="en-GB" sz="2000" dirty="0" err="1">
                <a:solidFill>
                  <a:schemeClr val="tx1">
                    <a:lumMod val="95000"/>
                    <a:lumOff val="5000"/>
                  </a:schemeClr>
                </a:solidFill>
              </a:rPr>
              <a:t>ith</a:t>
            </a:r>
            <a:r>
              <a:rPr lang="en-GB" sz="2000" dirty="0">
                <a:solidFill>
                  <a:schemeClr val="tx1">
                    <a:lumMod val="95000"/>
                    <a:lumOff val="5000"/>
                  </a:schemeClr>
                </a:solidFill>
              </a:rPr>
              <a:t> place digits using </a:t>
            </a:r>
            <a:r>
              <a:rPr lang="en-GB" sz="2000" dirty="0" err="1">
                <a:solidFill>
                  <a:schemeClr val="tx1">
                    <a:lumMod val="95000"/>
                    <a:lumOff val="5000"/>
                  </a:schemeClr>
                </a:solidFill>
              </a:rPr>
              <a:t>countingSort</a:t>
            </a:r>
            <a:endParaRPr lang="en-GB" sz="2000" dirty="0">
              <a:solidFill>
                <a:schemeClr val="tx1">
                  <a:lumMod val="95000"/>
                  <a:lumOff val="5000"/>
                </a:schemeClr>
              </a:solidFill>
            </a:endParaRPr>
          </a:p>
          <a:p>
            <a:endParaRPr lang="en-GB" sz="2000" dirty="0">
              <a:solidFill>
                <a:schemeClr val="tx1">
                  <a:lumMod val="95000"/>
                  <a:lumOff val="5000"/>
                </a:schemeClr>
              </a:solidFill>
            </a:endParaRPr>
          </a:p>
          <a:p>
            <a:r>
              <a:rPr lang="en-GB" sz="2000" dirty="0" err="1">
                <a:solidFill>
                  <a:schemeClr val="tx1">
                    <a:lumMod val="95000"/>
                    <a:lumOff val="5000"/>
                  </a:schemeClr>
                </a:solidFill>
              </a:rPr>
              <a:t>countingSort</a:t>
            </a:r>
            <a:r>
              <a:rPr lang="en-GB" sz="2000" dirty="0">
                <a:solidFill>
                  <a:schemeClr val="tx1">
                    <a:lumMod val="95000"/>
                    <a:lumOff val="5000"/>
                  </a:schemeClr>
                </a:solidFill>
              </a:rPr>
              <a:t>(array, d)</a:t>
            </a:r>
          </a:p>
          <a:p>
            <a:r>
              <a:rPr lang="en-GB" sz="2000" dirty="0">
                <a:solidFill>
                  <a:schemeClr val="tx1">
                    <a:lumMod val="95000"/>
                    <a:lumOff val="5000"/>
                  </a:schemeClr>
                </a:solidFill>
              </a:rPr>
              <a:t>  max &lt;- find largest element among </a:t>
            </a:r>
            <a:r>
              <a:rPr lang="en-GB" sz="2000" dirty="0" err="1">
                <a:solidFill>
                  <a:schemeClr val="tx1">
                    <a:lumMod val="95000"/>
                    <a:lumOff val="5000"/>
                  </a:schemeClr>
                </a:solidFill>
              </a:rPr>
              <a:t>dth</a:t>
            </a:r>
            <a:r>
              <a:rPr lang="en-GB" sz="2000" dirty="0">
                <a:solidFill>
                  <a:schemeClr val="tx1">
                    <a:lumMod val="95000"/>
                    <a:lumOff val="5000"/>
                  </a:schemeClr>
                </a:solidFill>
              </a:rPr>
              <a:t> place elements</a:t>
            </a:r>
          </a:p>
          <a:p>
            <a:r>
              <a:rPr lang="en-GB" sz="2000" dirty="0">
                <a:solidFill>
                  <a:schemeClr val="tx1">
                    <a:lumMod val="95000"/>
                    <a:lumOff val="5000"/>
                  </a:schemeClr>
                </a:solidFill>
              </a:rPr>
              <a:t>  initialize count array with all zeros</a:t>
            </a:r>
          </a:p>
          <a:p>
            <a:r>
              <a:rPr lang="en-GB" sz="2000" dirty="0">
                <a:solidFill>
                  <a:schemeClr val="tx1">
                    <a:lumMod val="95000"/>
                    <a:lumOff val="5000"/>
                  </a:schemeClr>
                </a:solidFill>
              </a:rPr>
              <a:t>  for j &lt;- 0 to size</a:t>
            </a:r>
          </a:p>
          <a:p>
            <a:r>
              <a:rPr lang="en-GB" sz="2000" dirty="0">
                <a:solidFill>
                  <a:schemeClr val="tx1">
                    <a:lumMod val="95000"/>
                    <a:lumOff val="5000"/>
                  </a:schemeClr>
                </a:solidFill>
              </a:rPr>
              <a:t>    find the total count of each unique digit in </a:t>
            </a:r>
            <a:r>
              <a:rPr lang="en-GB" sz="2000" dirty="0" err="1">
                <a:solidFill>
                  <a:schemeClr val="tx1">
                    <a:lumMod val="95000"/>
                    <a:lumOff val="5000"/>
                  </a:schemeClr>
                </a:solidFill>
              </a:rPr>
              <a:t>dth</a:t>
            </a:r>
            <a:r>
              <a:rPr lang="en-GB" sz="2000" dirty="0">
                <a:solidFill>
                  <a:schemeClr val="tx1">
                    <a:lumMod val="95000"/>
                    <a:lumOff val="5000"/>
                  </a:schemeClr>
                </a:solidFill>
              </a:rPr>
              <a:t> place of elements and</a:t>
            </a:r>
          </a:p>
          <a:p>
            <a:r>
              <a:rPr lang="en-GB" sz="2000" dirty="0">
                <a:solidFill>
                  <a:schemeClr val="tx1">
                    <a:lumMod val="95000"/>
                    <a:lumOff val="5000"/>
                  </a:schemeClr>
                </a:solidFill>
              </a:rPr>
              <a:t>    store the count at </a:t>
            </a:r>
            <a:r>
              <a:rPr lang="en-GB" sz="2000" dirty="0" err="1">
                <a:solidFill>
                  <a:schemeClr val="tx1">
                    <a:lumMod val="95000"/>
                    <a:lumOff val="5000"/>
                  </a:schemeClr>
                </a:solidFill>
              </a:rPr>
              <a:t>jth</a:t>
            </a:r>
            <a:r>
              <a:rPr lang="en-GB" sz="2000" dirty="0">
                <a:solidFill>
                  <a:schemeClr val="tx1">
                    <a:lumMod val="95000"/>
                    <a:lumOff val="5000"/>
                  </a:schemeClr>
                </a:solidFill>
              </a:rPr>
              <a:t> index in count array</a:t>
            </a:r>
          </a:p>
          <a:p>
            <a:r>
              <a:rPr lang="en-GB" sz="2000" dirty="0">
                <a:solidFill>
                  <a:schemeClr val="tx1">
                    <a:lumMod val="95000"/>
                    <a:lumOff val="5000"/>
                  </a:schemeClr>
                </a:solidFill>
              </a:rPr>
              <a:t>  for </a:t>
            </a:r>
            <a:r>
              <a:rPr lang="en-GB" sz="2000" dirty="0" err="1">
                <a:solidFill>
                  <a:schemeClr val="tx1">
                    <a:lumMod val="95000"/>
                    <a:lumOff val="5000"/>
                  </a:schemeClr>
                </a:solidFill>
              </a:rPr>
              <a:t>i</a:t>
            </a:r>
            <a:r>
              <a:rPr lang="en-GB" sz="2000" dirty="0">
                <a:solidFill>
                  <a:schemeClr val="tx1">
                    <a:lumMod val="95000"/>
                    <a:lumOff val="5000"/>
                  </a:schemeClr>
                </a:solidFill>
              </a:rPr>
              <a:t> &lt;- 1 to max</a:t>
            </a:r>
          </a:p>
          <a:p>
            <a:r>
              <a:rPr lang="en-GB" sz="2000" dirty="0">
                <a:solidFill>
                  <a:schemeClr val="tx1">
                    <a:lumMod val="95000"/>
                    <a:lumOff val="5000"/>
                  </a:schemeClr>
                </a:solidFill>
              </a:rPr>
              <a:t>    find the cumulative sum and store it in count array itself</a:t>
            </a:r>
          </a:p>
          <a:p>
            <a:r>
              <a:rPr lang="en-GB" sz="2000" dirty="0">
                <a:solidFill>
                  <a:schemeClr val="tx1">
                    <a:lumMod val="95000"/>
                    <a:lumOff val="5000"/>
                  </a:schemeClr>
                </a:solidFill>
              </a:rPr>
              <a:t>  for j &lt;- size down to 1</a:t>
            </a:r>
          </a:p>
          <a:p>
            <a:r>
              <a:rPr lang="en-GB" sz="2000" dirty="0">
                <a:solidFill>
                  <a:schemeClr val="tx1">
                    <a:lumMod val="95000"/>
                    <a:lumOff val="5000"/>
                  </a:schemeClr>
                </a:solidFill>
              </a:rPr>
              <a:t>    restore the elements to array</a:t>
            </a:r>
          </a:p>
          <a:p>
            <a:r>
              <a:rPr lang="en-GB" sz="2000" dirty="0">
                <a:solidFill>
                  <a:schemeClr val="tx1">
                    <a:lumMod val="95000"/>
                    <a:lumOff val="5000"/>
                  </a:schemeClr>
                </a:solidFill>
              </a:rPr>
              <a:t>    decrease count of each element restored by 1</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82161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762001"/>
            <a:ext cx="10182947" cy="2246769"/>
          </a:xfrm>
          <a:prstGeom prst="rect">
            <a:avLst/>
          </a:prstGeom>
          <a:noFill/>
        </p:spPr>
        <p:txBody>
          <a:bodyPr wrap="square">
            <a:spAutoFit/>
          </a:bodyPr>
          <a:lstStyle/>
          <a:p>
            <a:pPr rtl="0" fontAlgn="base">
              <a:spcBef>
                <a:spcPts val="0"/>
              </a:spcBef>
              <a:spcAft>
                <a:spcPts val="0"/>
              </a:spcAft>
            </a:pPr>
            <a:r>
              <a:rPr lang="en-GB" sz="2000" i="0" strike="noStrike" dirty="0">
                <a:solidFill>
                  <a:schemeClr val="tx1">
                    <a:lumMod val="95000"/>
                    <a:lumOff val="5000"/>
                  </a:schemeClr>
                </a:solidFill>
                <a:effectLst/>
              </a:rPr>
              <a:t>Heap sort processes the elements by creating the min-heap or max-heap using the elements of the given array. Min-heap or max-heap represents the ordering of array in which the root element represents the minimum or maximum element of the array.</a:t>
            </a:r>
          </a:p>
          <a:p>
            <a:pPr rtl="0" fontAlgn="base">
              <a:spcBef>
                <a:spcPts val="0"/>
              </a:spcBef>
              <a:spcAft>
                <a:spcPts val="0"/>
              </a:spcAft>
            </a:pPr>
            <a:endParaRPr lang="en-GB" sz="2000" i="0" strike="noStrike" dirty="0">
              <a:solidFill>
                <a:schemeClr val="tx1">
                  <a:lumMod val="95000"/>
                  <a:lumOff val="5000"/>
                </a:schemeClr>
              </a:solidFill>
              <a:effectLst/>
            </a:endParaRPr>
          </a:p>
          <a:p>
            <a:pPr rtl="0" fontAlgn="base">
              <a:spcBef>
                <a:spcPts val="0"/>
              </a:spcBef>
              <a:spcAft>
                <a:spcPts val="0"/>
              </a:spcAft>
            </a:pPr>
            <a:r>
              <a:rPr lang="en-GB" sz="2000" i="0" strike="noStrike" dirty="0">
                <a:solidFill>
                  <a:schemeClr val="tx1">
                    <a:lumMod val="95000"/>
                    <a:lumOff val="5000"/>
                  </a:schemeClr>
                </a:solidFill>
                <a:effectLst/>
              </a:rPr>
              <a:t>Heap sort basically recursively performs two main operations -</a:t>
            </a:r>
          </a:p>
          <a:p>
            <a:pPr marL="952393" lvl="1" indent="-342900" fontAlgn="base">
              <a:buFont typeface="Arial" panose="020B0604020202020204" pitchFamily="34" charset="0"/>
              <a:buChar char="•"/>
            </a:pPr>
            <a:r>
              <a:rPr lang="en-GB" sz="2000" i="0" strike="noStrike" dirty="0">
                <a:solidFill>
                  <a:schemeClr val="tx1">
                    <a:lumMod val="95000"/>
                    <a:lumOff val="5000"/>
                  </a:schemeClr>
                </a:solidFill>
                <a:effectLst/>
              </a:rPr>
              <a:t>Build a heap H, using the elements of array.</a:t>
            </a:r>
          </a:p>
          <a:p>
            <a:pPr marL="952393" lvl="1" indent="-342900" fontAlgn="base">
              <a:buFont typeface="Arial" panose="020B0604020202020204" pitchFamily="34" charset="0"/>
              <a:buChar char="•"/>
            </a:pPr>
            <a:r>
              <a:rPr lang="en-GB" sz="2000" i="0" strike="noStrike" dirty="0">
                <a:solidFill>
                  <a:schemeClr val="tx1">
                    <a:lumMod val="95000"/>
                    <a:lumOff val="5000"/>
                  </a:schemeClr>
                </a:solidFill>
                <a:effectLst/>
              </a:rPr>
              <a:t>Repeatedly delete the root element of the heap formed in 1st phase.</a:t>
            </a: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005685" y="321564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dirty="0">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10277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7174" name="Picture 6" descr="Heap Sort Algorithm">
            <a:extLst>
              <a:ext uri="{FF2B5EF4-FFF2-40B4-BE49-F238E27FC236}">
                <a16:creationId xmlns:a16="http://schemas.microsoft.com/office/drawing/2014/main" id="{F1CDC6BC-3C3C-EABC-0969-CBB1433A4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1334481"/>
            <a:ext cx="3324226" cy="46539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eap Sort Algorithm">
            <a:extLst>
              <a:ext uri="{FF2B5EF4-FFF2-40B4-BE49-F238E27FC236}">
                <a16:creationId xmlns:a16="http://schemas.microsoft.com/office/drawing/2014/main" id="{DF05C1CB-D815-2B6E-2710-D348C4EC5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03" y="2514600"/>
            <a:ext cx="3324226" cy="15231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eap Sort Algorithm">
            <a:extLst>
              <a:ext uri="{FF2B5EF4-FFF2-40B4-BE49-F238E27FC236}">
                <a16:creationId xmlns:a16="http://schemas.microsoft.com/office/drawing/2014/main" id="{7C1AE126-8CCD-C262-19D2-C8C0C5F9C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03" y="4876800"/>
            <a:ext cx="3558057" cy="498128"/>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eap Sort Algorithm">
            <a:extLst>
              <a:ext uri="{FF2B5EF4-FFF2-40B4-BE49-F238E27FC236}">
                <a16:creationId xmlns:a16="http://schemas.microsoft.com/office/drawing/2014/main" id="{C7EE6B03-5238-5F2B-9B1C-0A068917D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5012" y="151639"/>
            <a:ext cx="3925992" cy="155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995734-A91E-B0DE-0CF8-34B517336722}"/>
              </a:ext>
            </a:extLst>
          </p:cNvPr>
          <p:cNvSpPr txBox="1"/>
          <p:nvPr/>
        </p:nvSpPr>
        <p:spPr>
          <a:xfrm>
            <a:off x="172415" y="1808146"/>
            <a:ext cx="4702797" cy="707886"/>
          </a:xfrm>
          <a:prstGeom prst="rect">
            <a:avLst/>
          </a:prstGeom>
          <a:noFill/>
        </p:spPr>
        <p:txBody>
          <a:bodyPr wrap="square">
            <a:spAutoFit/>
          </a:bodyPr>
          <a:lstStyle/>
          <a:p>
            <a:r>
              <a:rPr lang="en-GB" sz="2000" b="0" i="0" dirty="0">
                <a:solidFill>
                  <a:srgbClr val="333333"/>
                </a:solidFill>
                <a:effectLst/>
                <a:latin typeface="inter-regular"/>
              </a:rPr>
              <a:t>First, we have to construct a heap from the given array and convert it into max heap.</a:t>
            </a:r>
            <a:endParaRPr lang="en-IN" sz="2000" dirty="0"/>
          </a:p>
        </p:txBody>
      </p:sp>
      <p:sp>
        <p:nvSpPr>
          <p:cNvPr id="7" name="TextBox 6">
            <a:extLst>
              <a:ext uri="{FF2B5EF4-FFF2-40B4-BE49-F238E27FC236}">
                <a16:creationId xmlns:a16="http://schemas.microsoft.com/office/drawing/2014/main" id="{690CF175-579A-4E0D-FDF2-B7D88CAF0EFE}"/>
              </a:ext>
            </a:extLst>
          </p:cNvPr>
          <p:cNvSpPr txBox="1"/>
          <p:nvPr/>
        </p:nvSpPr>
        <p:spPr>
          <a:xfrm>
            <a:off x="119407" y="4191000"/>
            <a:ext cx="4368179" cy="707886"/>
          </a:xfrm>
          <a:prstGeom prst="rect">
            <a:avLst/>
          </a:prstGeom>
          <a:noFill/>
        </p:spPr>
        <p:txBody>
          <a:bodyPr wrap="square">
            <a:spAutoFit/>
          </a:bodyPr>
          <a:lstStyle/>
          <a:p>
            <a:r>
              <a:rPr lang="en-GB" sz="2000" b="0" i="0" dirty="0">
                <a:solidFill>
                  <a:srgbClr val="333333"/>
                </a:solidFill>
                <a:effectLst/>
                <a:latin typeface="inter-regular"/>
              </a:rPr>
              <a:t>After converting the given heap into max heap, the array elements are -</a:t>
            </a:r>
            <a:endParaRPr lang="en-IN" sz="2000" dirty="0"/>
          </a:p>
        </p:txBody>
      </p:sp>
      <p:sp>
        <p:nvSpPr>
          <p:cNvPr id="9" name="TextBox 8">
            <a:extLst>
              <a:ext uri="{FF2B5EF4-FFF2-40B4-BE49-F238E27FC236}">
                <a16:creationId xmlns:a16="http://schemas.microsoft.com/office/drawing/2014/main" id="{9C56356C-7590-03EF-F12F-53E6A627E6A5}"/>
              </a:ext>
            </a:extLst>
          </p:cNvPr>
          <p:cNvSpPr txBox="1"/>
          <p:nvPr/>
        </p:nvSpPr>
        <p:spPr>
          <a:xfrm>
            <a:off x="109604" y="5410200"/>
            <a:ext cx="5984807" cy="1323439"/>
          </a:xfrm>
          <a:prstGeom prst="rect">
            <a:avLst/>
          </a:prstGeom>
          <a:noFill/>
        </p:spPr>
        <p:txBody>
          <a:bodyPr wrap="square">
            <a:spAutoFit/>
          </a:bodyPr>
          <a:lstStyle/>
          <a:p>
            <a:r>
              <a:rPr lang="en-GB" sz="2000" b="0" i="0" dirty="0">
                <a:solidFill>
                  <a:srgbClr val="333333"/>
                </a:solidFill>
                <a:effectLst/>
                <a:latin typeface="inter-regular"/>
              </a:rPr>
              <a:t>Next, we have to delete the root element </a:t>
            </a:r>
            <a:r>
              <a:rPr lang="en-GB" sz="2000" b="1" i="0" dirty="0">
                <a:solidFill>
                  <a:srgbClr val="333333"/>
                </a:solidFill>
                <a:effectLst/>
                <a:latin typeface="inter-bold"/>
              </a:rPr>
              <a:t>(89)</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(11).</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000" dirty="0"/>
          </a:p>
        </p:txBody>
      </p:sp>
      <p:sp>
        <p:nvSpPr>
          <p:cNvPr id="11" name="TextBox 10">
            <a:extLst>
              <a:ext uri="{FF2B5EF4-FFF2-40B4-BE49-F238E27FC236}">
                <a16:creationId xmlns:a16="http://schemas.microsoft.com/office/drawing/2014/main" id="{AC842E2E-FC5E-2522-163B-22BE08F81CB3}"/>
              </a:ext>
            </a:extLst>
          </p:cNvPr>
          <p:cNvSpPr txBox="1"/>
          <p:nvPr/>
        </p:nvSpPr>
        <p:spPr>
          <a:xfrm>
            <a:off x="6142519" y="1654257"/>
            <a:ext cx="5686546" cy="1015663"/>
          </a:xfrm>
          <a:prstGeom prst="rect">
            <a:avLst/>
          </a:prstGeom>
          <a:noFill/>
        </p:spPr>
        <p:txBody>
          <a:bodyPr wrap="square">
            <a:spAutoFit/>
          </a:bodyPr>
          <a:lstStyle/>
          <a:p>
            <a:pPr algn="just"/>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89</a:t>
            </a:r>
            <a:r>
              <a:rPr lang="en-GB" sz="2000" b="0" i="0" dirty="0">
                <a:solidFill>
                  <a:srgbClr val="333333"/>
                </a:solidFill>
                <a:effectLst/>
                <a:latin typeface="inter-regular"/>
              </a:rPr>
              <a:t> with </a:t>
            </a:r>
            <a:r>
              <a:rPr lang="en-GB" sz="2000" b="1" i="0" dirty="0">
                <a:solidFill>
                  <a:srgbClr val="333333"/>
                </a:solidFill>
                <a:effectLst/>
                <a:latin typeface="inter-bold"/>
              </a:rPr>
              <a:t>11,</a:t>
            </a:r>
            <a:r>
              <a:rPr lang="en-GB" sz="2000" b="0" i="0" dirty="0">
                <a:solidFill>
                  <a:srgbClr val="333333"/>
                </a:solidFill>
                <a:effectLst/>
                <a:latin typeface="inter-regular"/>
              </a:rPr>
              <a:t> and converting the heap into max-heap, the elements of array are -</a:t>
            </a:r>
            <a:endParaRPr lang="en-IN" sz="2000" dirty="0"/>
          </a:p>
        </p:txBody>
      </p:sp>
      <p:pic>
        <p:nvPicPr>
          <p:cNvPr id="7182" name="Picture 14" descr="Heap Sort Algorithm">
            <a:extLst>
              <a:ext uri="{FF2B5EF4-FFF2-40B4-BE49-F238E27FC236}">
                <a16:creationId xmlns:a16="http://schemas.microsoft.com/office/drawing/2014/main" id="{063DB359-2645-921B-71DD-36E6488A4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038" y="2362200"/>
            <a:ext cx="3762374" cy="5267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01293E1-6871-9E86-0264-BBE3FEB5FFD7}"/>
              </a:ext>
            </a:extLst>
          </p:cNvPr>
          <p:cNvSpPr txBox="1"/>
          <p:nvPr/>
        </p:nvSpPr>
        <p:spPr>
          <a:xfrm>
            <a:off x="6170612" y="2965373"/>
            <a:ext cx="5898806" cy="1631216"/>
          </a:xfrm>
          <a:prstGeom prst="rect">
            <a:avLst/>
          </a:prstGeom>
          <a:noFill/>
        </p:spPr>
        <p:txBody>
          <a:bodyPr wrap="square">
            <a:spAutoFit/>
          </a:bodyPr>
          <a:lstStyle/>
          <a:p>
            <a:pPr algn="just"/>
            <a:r>
              <a:rPr lang="en-GB" sz="2000" b="0" i="0" dirty="0">
                <a:effectLst/>
                <a:latin typeface="inter-regular"/>
              </a:rPr>
              <a:t>In the next step, again, we have to delete the root element </a:t>
            </a:r>
            <a:r>
              <a:rPr lang="en-GB" sz="2000" b="1" i="0" dirty="0">
                <a:effectLst/>
                <a:latin typeface="inter-bold"/>
              </a:rPr>
              <a:t>(81)</a:t>
            </a:r>
            <a:r>
              <a:rPr lang="en-GB" sz="2000" b="0" i="0" dirty="0">
                <a:effectLst/>
                <a:latin typeface="inter-regular"/>
              </a:rPr>
              <a:t> from the max heap. To delete this node, we have to swap it with the last node, i.e. </a:t>
            </a:r>
            <a:r>
              <a:rPr lang="en-GB" sz="2000" b="1" i="0" dirty="0">
                <a:effectLst/>
                <a:latin typeface="inter-bold"/>
              </a:rPr>
              <a:t>(54).</a:t>
            </a:r>
            <a:r>
              <a:rPr lang="en-GB" sz="2000" b="0" i="0" dirty="0">
                <a:effectLst/>
                <a:latin typeface="inter-regular"/>
              </a:rPr>
              <a:t> After deleting the root element, we again have to </a:t>
            </a:r>
            <a:r>
              <a:rPr lang="en-GB" sz="2000" b="0" i="0" dirty="0" err="1">
                <a:effectLst/>
                <a:latin typeface="inter-regular"/>
              </a:rPr>
              <a:t>heapify</a:t>
            </a:r>
            <a:r>
              <a:rPr lang="en-GB" sz="2000" b="0" i="0" dirty="0">
                <a:effectLst/>
                <a:latin typeface="inter-regular"/>
              </a:rPr>
              <a:t> it to convert it into max heap.</a:t>
            </a:r>
            <a:endParaRPr lang="en-IN" sz="2000" dirty="0"/>
          </a:p>
        </p:txBody>
      </p:sp>
      <p:pic>
        <p:nvPicPr>
          <p:cNvPr id="7184" name="Picture 16" descr="Heap Sort Algorithm">
            <a:extLst>
              <a:ext uri="{FF2B5EF4-FFF2-40B4-BE49-F238E27FC236}">
                <a16:creationId xmlns:a16="http://schemas.microsoft.com/office/drawing/2014/main" id="{9A89E28C-42C7-1071-3EF6-FC27E9CD7C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012" y="4743141"/>
            <a:ext cx="4368179" cy="173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2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Linear Search</a:t>
            </a:r>
          </a:p>
        </p:txBody>
      </p:sp>
      <p:sp>
        <p:nvSpPr>
          <p:cNvPr id="6" name="TextBox 5">
            <a:extLst>
              <a:ext uri="{FF2B5EF4-FFF2-40B4-BE49-F238E27FC236}">
                <a16:creationId xmlns:a16="http://schemas.microsoft.com/office/drawing/2014/main" id="{A66A512E-CB93-9D87-A165-A37DA2508782}"/>
              </a:ext>
            </a:extLst>
          </p:cNvPr>
          <p:cNvSpPr txBox="1"/>
          <p:nvPr/>
        </p:nvSpPr>
        <p:spPr>
          <a:xfrm>
            <a:off x="841817" y="1905000"/>
            <a:ext cx="10505189" cy="3785652"/>
          </a:xfrm>
          <a:prstGeom prst="rect">
            <a:avLst/>
          </a:prstGeom>
          <a:noFill/>
        </p:spPr>
        <p:txBody>
          <a:bodyPr wrap="square">
            <a:spAutoFit/>
          </a:bodyPr>
          <a:lstStyle/>
          <a:p>
            <a:pPr algn="just"/>
            <a:r>
              <a:rPr lang="en-GB" b="0" i="0" dirty="0">
                <a:solidFill>
                  <a:schemeClr val="tx1">
                    <a:lumMod val="95000"/>
                    <a:lumOff val="5000"/>
                  </a:schemeClr>
                </a:solidFill>
                <a:effectLst/>
              </a:rPr>
              <a:t>Linear search is also called as </a:t>
            </a:r>
            <a:r>
              <a:rPr lang="en-GB" b="1" i="0" dirty="0">
                <a:solidFill>
                  <a:schemeClr val="tx1">
                    <a:lumMod val="95000"/>
                    <a:lumOff val="5000"/>
                  </a:schemeClr>
                </a:solidFill>
                <a:effectLst/>
              </a:rPr>
              <a:t>sequential search algorithm.</a:t>
            </a:r>
            <a:r>
              <a:rPr lang="en-GB" b="0" i="0" dirty="0">
                <a:solidFill>
                  <a:schemeClr val="tx1">
                    <a:lumMod val="95000"/>
                    <a:lumOff val="5000"/>
                  </a:schemeClr>
                </a:solidFill>
                <a:effectLst/>
              </a:rPr>
              <a:t> It is the simplest searching algorithm. </a:t>
            </a:r>
          </a:p>
          <a:p>
            <a:pPr algn="just"/>
            <a:endParaRPr lang="en-GB" dirty="0">
              <a:solidFill>
                <a:schemeClr val="tx1">
                  <a:lumMod val="95000"/>
                  <a:lumOff val="5000"/>
                </a:schemeClr>
              </a:solidFill>
            </a:endParaRPr>
          </a:p>
          <a:p>
            <a:pPr algn="just"/>
            <a:r>
              <a:rPr lang="en-GB" b="0" i="0" dirty="0">
                <a:solidFill>
                  <a:schemeClr val="tx1">
                    <a:lumMod val="95000"/>
                    <a:lumOff val="5000"/>
                  </a:schemeClr>
                </a:solidFill>
                <a:effectLst/>
              </a:rPr>
              <a:t>In Linear search, we simply traverse the list completely and match each element of the list with the item whose location is to be found. If the match is found, then the location of the item is returned; otherwise, the algorithm returns NULL.</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It is widely used to search an element from the unordered list, i.e., the list in which items are not sorted.</a:t>
            </a:r>
          </a:p>
        </p:txBody>
      </p:sp>
    </p:spTree>
    <p:extLst>
      <p:ext uri="{BB962C8B-B14F-4D97-AF65-F5344CB8AC3E}">
        <p14:creationId xmlns:p14="http://schemas.microsoft.com/office/powerpoint/2010/main" val="11889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3481594" cy="461665"/>
          </a:xfrm>
          <a:prstGeom prst="rect">
            <a:avLst/>
          </a:prstGeom>
          <a:noFill/>
        </p:spPr>
        <p:txBody>
          <a:bodyPr wrap="none" rtlCol="0">
            <a:spAutoFit/>
          </a:bodyPr>
          <a:lstStyle/>
          <a:p>
            <a:r>
              <a:rPr lang="en-IN" b="1" dirty="0">
                <a:solidFill>
                  <a:schemeClr val="tx1">
                    <a:lumMod val="95000"/>
                    <a:lumOff val="5000"/>
                  </a:schemeClr>
                </a:solidFill>
              </a:rPr>
              <a:t>Example Continued…: </a:t>
            </a:r>
          </a:p>
        </p:txBody>
      </p:sp>
      <p:sp>
        <p:nvSpPr>
          <p:cNvPr id="4" name="TextBox 3">
            <a:extLst>
              <a:ext uri="{FF2B5EF4-FFF2-40B4-BE49-F238E27FC236}">
                <a16:creationId xmlns:a16="http://schemas.microsoft.com/office/drawing/2014/main" id="{5C995734-A91E-B0DE-0CF8-34B517336722}"/>
              </a:ext>
            </a:extLst>
          </p:cNvPr>
          <p:cNvSpPr txBox="1"/>
          <p:nvPr/>
        </p:nvSpPr>
        <p:spPr>
          <a:xfrm>
            <a:off x="119407" y="1376838"/>
            <a:ext cx="4984406" cy="1015663"/>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81</a:t>
            </a:r>
            <a:r>
              <a:rPr lang="en-GB" sz="2000" b="0" i="0" dirty="0">
                <a:solidFill>
                  <a:srgbClr val="333333"/>
                </a:solidFill>
                <a:effectLst/>
                <a:latin typeface="inter-regular"/>
              </a:rPr>
              <a:t> with </a:t>
            </a:r>
            <a:r>
              <a:rPr lang="en-GB" sz="2000" b="1" i="0" dirty="0">
                <a:solidFill>
                  <a:srgbClr val="333333"/>
                </a:solidFill>
                <a:effectLst/>
                <a:latin typeface="inter-bold"/>
              </a:rPr>
              <a:t>54</a:t>
            </a:r>
            <a:r>
              <a:rPr lang="en-GB" sz="2000" b="0" i="0" dirty="0">
                <a:solidFill>
                  <a:srgbClr val="333333"/>
                </a:solidFill>
                <a:effectLst/>
                <a:latin typeface="inter-regular"/>
              </a:rPr>
              <a:t> and converting the heap into max-heap, the elements of array are -</a:t>
            </a:r>
            <a:endParaRPr lang="en-IN" sz="2800" dirty="0"/>
          </a:p>
        </p:txBody>
      </p:sp>
      <p:sp>
        <p:nvSpPr>
          <p:cNvPr id="7" name="TextBox 6">
            <a:extLst>
              <a:ext uri="{FF2B5EF4-FFF2-40B4-BE49-F238E27FC236}">
                <a16:creationId xmlns:a16="http://schemas.microsoft.com/office/drawing/2014/main" id="{690CF175-579A-4E0D-FDF2-B7D88CAF0EFE}"/>
              </a:ext>
            </a:extLst>
          </p:cNvPr>
          <p:cNvSpPr txBox="1"/>
          <p:nvPr/>
        </p:nvSpPr>
        <p:spPr>
          <a:xfrm>
            <a:off x="85206" y="3007338"/>
            <a:ext cx="55940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we have to delete the root element </a:t>
            </a:r>
            <a:r>
              <a:rPr lang="en-GB" sz="2000" b="1" i="0" dirty="0">
                <a:solidFill>
                  <a:srgbClr val="333333"/>
                </a:solidFill>
                <a:effectLst/>
                <a:latin typeface="inter-bold"/>
              </a:rPr>
              <a:t>(76)</a:t>
            </a:r>
            <a:r>
              <a:rPr lang="en-GB" sz="2000" b="0" i="0" dirty="0">
                <a:solidFill>
                  <a:srgbClr val="333333"/>
                </a:solidFill>
                <a:effectLst/>
                <a:latin typeface="inter-regular"/>
              </a:rPr>
              <a:t> from the max heap again.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800" dirty="0"/>
          </a:p>
        </p:txBody>
      </p:sp>
      <p:sp>
        <p:nvSpPr>
          <p:cNvPr id="11" name="TextBox 10">
            <a:extLst>
              <a:ext uri="{FF2B5EF4-FFF2-40B4-BE49-F238E27FC236}">
                <a16:creationId xmlns:a16="http://schemas.microsoft.com/office/drawing/2014/main" id="{AC842E2E-FC5E-2522-163B-22BE08F81CB3}"/>
              </a:ext>
            </a:extLst>
          </p:cNvPr>
          <p:cNvSpPr txBox="1"/>
          <p:nvPr/>
        </p:nvSpPr>
        <p:spPr>
          <a:xfrm>
            <a:off x="6156757" y="1481340"/>
            <a:ext cx="5810854" cy="1631216"/>
          </a:xfrm>
          <a:prstGeom prst="rect">
            <a:avLst/>
          </a:prstGeom>
          <a:noFill/>
        </p:spPr>
        <p:txBody>
          <a:bodyPr wrap="square">
            <a:spAutoFit/>
          </a:bodyPr>
          <a:lstStyle/>
          <a:p>
            <a:pPr algn="just"/>
            <a:r>
              <a:rPr lang="en-GB" sz="2000" b="0" i="0" dirty="0">
                <a:effectLst/>
                <a:latin typeface="inter-regular"/>
              </a:rPr>
              <a:t>In the next step, again we have to delete the root element </a:t>
            </a:r>
            <a:r>
              <a:rPr lang="en-GB" sz="2000" b="1" i="0" dirty="0">
                <a:effectLst/>
                <a:latin typeface="inter-bold"/>
              </a:rPr>
              <a:t>(54)</a:t>
            </a:r>
            <a:r>
              <a:rPr lang="en-GB" sz="2000" b="0" i="0" dirty="0">
                <a:effectLst/>
                <a:latin typeface="inter-regular"/>
              </a:rPr>
              <a:t> from the max heap. To delete this node, we have to swap it with the last node, i.e. </a:t>
            </a:r>
            <a:r>
              <a:rPr lang="en-GB" sz="2000" b="1" i="0" dirty="0">
                <a:effectLst/>
                <a:latin typeface="inter-bold"/>
              </a:rPr>
              <a:t>(14).</a:t>
            </a:r>
            <a:r>
              <a:rPr lang="en-GB" sz="2000" b="0" i="0" dirty="0">
                <a:effectLst/>
                <a:latin typeface="inter-regular"/>
              </a:rPr>
              <a:t> After deleting the root element, we again have to </a:t>
            </a:r>
            <a:r>
              <a:rPr lang="en-GB" sz="2000" b="0" i="0" dirty="0" err="1">
                <a:effectLst/>
                <a:latin typeface="inter-regular"/>
              </a:rPr>
              <a:t>heapify</a:t>
            </a:r>
            <a:r>
              <a:rPr lang="en-GB" sz="2000" b="0" i="0" dirty="0">
                <a:effectLst/>
                <a:latin typeface="inter-regular"/>
              </a:rPr>
              <a:t> it to convert it into max heap.</a:t>
            </a:r>
            <a:endParaRPr lang="en-IN" sz="2800" dirty="0"/>
          </a:p>
        </p:txBody>
      </p:sp>
      <p:sp>
        <p:nvSpPr>
          <p:cNvPr id="13" name="TextBox 12">
            <a:extLst>
              <a:ext uri="{FF2B5EF4-FFF2-40B4-BE49-F238E27FC236}">
                <a16:creationId xmlns:a16="http://schemas.microsoft.com/office/drawing/2014/main" id="{E01293E1-6871-9E86-0264-BBE3FEB5FFD7}"/>
              </a:ext>
            </a:extLst>
          </p:cNvPr>
          <p:cNvSpPr txBox="1"/>
          <p:nvPr/>
        </p:nvSpPr>
        <p:spPr>
          <a:xfrm>
            <a:off x="6144211" y="4882080"/>
            <a:ext cx="5898806" cy="1015663"/>
          </a:xfrm>
          <a:prstGeom prst="rect">
            <a:avLst/>
          </a:prstGeom>
          <a:noFill/>
        </p:spPr>
        <p:txBody>
          <a:bodyPr wrap="square">
            <a:spAutoFit/>
          </a:bodyPr>
          <a:lstStyle/>
          <a:p>
            <a:pPr algn="just"/>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54</a:t>
            </a:r>
            <a:r>
              <a:rPr lang="en-GB" sz="2000" b="0" i="0" dirty="0">
                <a:solidFill>
                  <a:srgbClr val="333333"/>
                </a:solidFill>
                <a:effectLst/>
                <a:latin typeface="inter-regular"/>
              </a:rPr>
              <a:t> with </a:t>
            </a:r>
            <a:r>
              <a:rPr lang="en-GB" sz="2000" b="1" i="0" dirty="0">
                <a:solidFill>
                  <a:srgbClr val="333333"/>
                </a:solidFill>
                <a:effectLst/>
                <a:latin typeface="inter-bold"/>
              </a:rPr>
              <a:t>14</a:t>
            </a:r>
            <a:r>
              <a:rPr lang="en-GB" sz="2000" b="0" i="0" dirty="0">
                <a:solidFill>
                  <a:srgbClr val="333333"/>
                </a:solidFill>
                <a:effectLst/>
                <a:latin typeface="inter-regular"/>
              </a:rPr>
              <a:t> and converting the heap into max-heap, the elements of array are -</a:t>
            </a:r>
            <a:endParaRPr lang="en-IN" sz="2800" dirty="0"/>
          </a:p>
        </p:txBody>
      </p:sp>
      <p:pic>
        <p:nvPicPr>
          <p:cNvPr id="9218" name="Picture 2" descr="Heap Sort Algorithm">
            <a:extLst>
              <a:ext uri="{FF2B5EF4-FFF2-40B4-BE49-F238E27FC236}">
                <a16:creationId xmlns:a16="http://schemas.microsoft.com/office/drawing/2014/main" id="{1DF0C377-8CEC-85D2-642B-4CC207B4A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 y="2286000"/>
            <a:ext cx="4403380" cy="6164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eap Sort Algorithm">
            <a:extLst>
              <a:ext uri="{FF2B5EF4-FFF2-40B4-BE49-F238E27FC236}">
                <a16:creationId xmlns:a16="http://schemas.microsoft.com/office/drawing/2014/main" id="{FA8B3772-A466-9572-EF85-04F32200A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2" y="4695662"/>
            <a:ext cx="4866206" cy="19287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56D46AA-96F2-1F74-2142-32E77C414D2F}"/>
              </a:ext>
            </a:extLst>
          </p:cNvPr>
          <p:cNvSpPr/>
          <p:nvPr/>
        </p:nvSpPr>
        <p:spPr>
          <a:xfrm>
            <a:off x="-32068" y="-13251"/>
            <a:ext cx="9483750" cy="762000"/>
          </a:xfrm>
          <a:prstGeom prst="rect">
            <a:avLst/>
          </a:prstGeom>
        </p:spPr>
        <p:txBody>
          <a:bodyPr vert="horz" lIns="121899" tIns="60949" rIns="121899" bIns="60949" rtlCol="0" anchor="b">
            <a:noAutofit/>
          </a:bodyPr>
          <a:lstStyle/>
          <a:p>
            <a:r>
              <a:rPr lang="en-US" sz="4000" b="1"/>
              <a:t>Heap Sort </a:t>
            </a:r>
            <a:endParaRPr lang="en-US" sz="4000" b="1" dirty="0"/>
          </a:p>
        </p:txBody>
      </p:sp>
      <p:sp>
        <p:nvSpPr>
          <p:cNvPr id="8" name="TextBox 7">
            <a:extLst>
              <a:ext uri="{FF2B5EF4-FFF2-40B4-BE49-F238E27FC236}">
                <a16:creationId xmlns:a16="http://schemas.microsoft.com/office/drawing/2014/main" id="{A1D5B538-8D34-6E21-395B-CDDFFE8E5220}"/>
              </a:ext>
            </a:extLst>
          </p:cNvPr>
          <p:cNvSpPr txBox="1"/>
          <p:nvPr/>
        </p:nvSpPr>
        <p:spPr>
          <a:xfrm>
            <a:off x="6144211" y="147417"/>
            <a:ext cx="5898806" cy="1015663"/>
          </a:xfrm>
          <a:prstGeom prst="rect">
            <a:avLst/>
          </a:prstGeom>
          <a:noFill/>
        </p:spPr>
        <p:txBody>
          <a:bodyPr wrap="square">
            <a:spAutoFit/>
          </a:bodyPr>
          <a:lstStyle/>
          <a:p>
            <a:pPr algn="just"/>
            <a:r>
              <a:rPr lang="en-GB" sz="2000" b="0" i="0" dirty="0">
                <a:effectLst/>
                <a:latin typeface="inter-regular"/>
              </a:rPr>
              <a:t>After swapping the array element </a:t>
            </a:r>
            <a:r>
              <a:rPr lang="en-GB" sz="2000" b="1" i="0" dirty="0">
                <a:effectLst/>
                <a:latin typeface="inter-bold"/>
              </a:rPr>
              <a:t>76</a:t>
            </a:r>
            <a:r>
              <a:rPr lang="en-GB" sz="2000" b="0" i="0" dirty="0">
                <a:effectLst/>
                <a:latin typeface="inter-regular"/>
              </a:rPr>
              <a:t> with </a:t>
            </a:r>
            <a:r>
              <a:rPr lang="en-GB" sz="2000" b="1" i="0" dirty="0">
                <a:effectLst/>
                <a:latin typeface="inter-bold"/>
              </a:rPr>
              <a:t>9</a:t>
            </a:r>
            <a:r>
              <a:rPr lang="en-GB" sz="2000" b="0" i="0" dirty="0">
                <a:effectLst/>
                <a:latin typeface="inter-regular"/>
              </a:rPr>
              <a:t> and converting the heap into max-heap, the elements of array are -</a:t>
            </a:r>
            <a:endParaRPr lang="en-IN" sz="2000" dirty="0"/>
          </a:p>
        </p:txBody>
      </p:sp>
      <p:pic>
        <p:nvPicPr>
          <p:cNvPr id="9222" name="Picture 6" descr="Heap Sort Algorithm">
            <a:extLst>
              <a:ext uri="{FF2B5EF4-FFF2-40B4-BE49-F238E27FC236}">
                <a16:creationId xmlns:a16="http://schemas.microsoft.com/office/drawing/2014/main" id="{7A3094EC-B208-8F77-940F-458C74867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820" y="815007"/>
            <a:ext cx="4286249" cy="6000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eap Sort Algorithm">
            <a:extLst>
              <a:ext uri="{FF2B5EF4-FFF2-40B4-BE49-F238E27FC236}">
                <a16:creationId xmlns:a16="http://schemas.microsoft.com/office/drawing/2014/main" id="{E559FBD6-C147-D6EA-3AA8-F26BF29EB5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286" y="3038316"/>
            <a:ext cx="3959139" cy="156925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eap Sort Algorithm">
            <a:extLst>
              <a:ext uri="{FF2B5EF4-FFF2-40B4-BE49-F238E27FC236}">
                <a16:creationId xmlns:a16="http://schemas.microsoft.com/office/drawing/2014/main" id="{8763D43C-A4ED-5E6F-8E22-A8C8C88CEF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7286" y="6042993"/>
            <a:ext cx="3852657" cy="53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1141412" y="802928"/>
            <a:ext cx="3481594" cy="461665"/>
          </a:xfrm>
          <a:prstGeom prst="rect">
            <a:avLst/>
          </a:prstGeom>
          <a:noFill/>
        </p:spPr>
        <p:txBody>
          <a:bodyPr wrap="none" rtlCol="0">
            <a:spAutoFit/>
          </a:bodyPr>
          <a:lstStyle/>
          <a:p>
            <a:r>
              <a:rPr lang="en-IN" b="1" dirty="0">
                <a:solidFill>
                  <a:schemeClr val="tx1">
                    <a:lumMod val="95000"/>
                    <a:lumOff val="5000"/>
                  </a:schemeClr>
                </a:solidFill>
              </a:rPr>
              <a:t>Example Continued…: </a:t>
            </a:r>
          </a:p>
        </p:txBody>
      </p:sp>
      <p:sp>
        <p:nvSpPr>
          <p:cNvPr id="4" name="TextBox 3">
            <a:extLst>
              <a:ext uri="{FF2B5EF4-FFF2-40B4-BE49-F238E27FC236}">
                <a16:creationId xmlns:a16="http://schemas.microsoft.com/office/drawing/2014/main" id="{5C995734-A91E-B0DE-0CF8-34B517336722}"/>
              </a:ext>
            </a:extLst>
          </p:cNvPr>
          <p:cNvSpPr txBox="1"/>
          <p:nvPr/>
        </p:nvSpPr>
        <p:spPr>
          <a:xfrm>
            <a:off x="119406" y="1219200"/>
            <a:ext cx="5517805" cy="2492990"/>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(22)</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(11).</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p>
          <a:p>
            <a:br>
              <a:rPr lang="en-GB" sz="2000" dirty="0"/>
            </a:br>
            <a:endParaRPr lang="en-IN" sz="3600" dirty="0"/>
          </a:p>
        </p:txBody>
      </p:sp>
      <p:sp>
        <p:nvSpPr>
          <p:cNvPr id="13" name="TextBox 12">
            <a:extLst>
              <a:ext uri="{FF2B5EF4-FFF2-40B4-BE49-F238E27FC236}">
                <a16:creationId xmlns:a16="http://schemas.microsoft.com/office/drawing/2014/main" id="{E01293E1-6871-9E86-0264-BBE3FEB5FFD7}"/>
              </a:ext>
            </a:extLst>
          </p:cNvPr>
          <p:cNvSpPr txBox="1"/>
          <p:nvPr/>
        </p:nvSpPr>
        <p:spPr>
          <a:xfrm>
            <a:off x="6152458" y="2331184"/>
            <a:ext cx="58988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(11)</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3600" dirty="0"/>
          </a:p>
        </p:txBody>
      </p:sp>
      <p:sp>
        <p:nvSpPr>
          <p:cNvPr id="2" name="Rectangle 1">
            <a:extLst>
              <a:ext uri="{FF2B5EF4-FFF2-40B4-BE49-F238E27FC236}">
                <a16:creationId xmlns:a16="http://schemas.microsoft.com/office/drawing/2014/main" id="{F56D46AA-96F2-1F74-2142-32E77C414D2F}"/>
              </a:ext>
            </a:extLst>
          </p:cNvPr>
          <p:cNvSpPr/>
          <p:nvPr/>
        </p:nvSpPr>
        <p:spPr>
          <a:xfrm>
            <a:off x="-32068" y="-13251"/>
            <a:ext cx="9483750" cy="762000"/>
          </a:xfrm>
          <a:prstGeom prst="rect">
            <a:avLst/>
          </a:prstGeom>
        </p:spPr>
        <p:txBody>
          <a:bodyPr vert="horz" lIns="121899" tIns="60949" rIns="121899" bIns="60949" rtlCol="0" anchor="b">
            <a:noAutofit/>
          </a:bodyPr>
          <a:lstStyle/>
          <a:p>
            <a:r>
              <a:rPr lang="en-US" sz="4000" b="1"/>
              <a:t>Heap Sort </a:t>
            </a:r>
            <a:endParaRPr lang="en-US" sz="4000" b="1" dirty="0"/>
          </a:p>
        </p:txBody>
      </p:sp>
      <p:sp>
        <p:nvSpPr>
          <p:cNvPr id="8" name="TextBox 7">
            <a:extLst>
              <a:ext uri="{FF2B5EF4-FFF2-40B4-BE49-F238E27FC236}">
                <a16:creationId xmlns:a16="http://schemas.microsoft.com/office/drawing/2014/main" id="{A1D5B538-8D34-6E21-395B-CDDFFE8E5220}"/>
              </a:ext>
            </a:extLst>
          </p:cNvPr>
          <p:cNvSpPr txBox="1"/>
          <p:nvPr/>
        </p:nvSpPr>
        <p:spPr>
          <a:xfrm>
            <a:off x="119118" y="5105400"/>
            <a:ext cx="5898806" cy="1631216"/>
          </a:xfrm>
          <a:prstGeom prst="rect">
            <a:avLst/>
          </a:prstGeom>
          <a:noFill/>
        </p:spPr>
        <p:txBody>
          <a:bodyPr wrap="square">
            <a:spAutoFit/>
          </a:bodyPr>
          <a:lstStyle/>
          <a:p>
            <a:pPr algn="just"/>
            <a:r>
              <a:rPr lang="en-GB" sz="2000" b="0" i="0" dirty="0">
                <a:solidFill>
                  <a:srgbClr val="333333"/>
                </a:solidFill>
                <a:effectLst/>
                <a:latin typeface="inter-regular"/>
              </a:rPr>
              <a:t>In the next step, again we have to delete the root element </a:t>
            </a:r>
            <a:r>
              <a:rPr lang="en-GB" sz="2000" b="1" i="0" dirty="0">
                <a:solidFill>
                  <a:srgbClr val="333333"/>
                </a:solidFill>
                <a:effectLst/>
                <a:latin typeface="inter-bold"/>
              </a:rPr>
              <a:t>(14)</a:t>
            </a:r>
            <a:r>
              <a:rPr lang="en-GB" sz="2000" b="0" i="0" dirty="0">
                <a:solidFill>
                  <a:srgbClr val="333333"/>
                </a:solidFill>
                <a:effectLst/>
                <a:latin typeface="inter-regular"/>
              </a:rPr>
              <a:t> from the max heap. To delete this node, we have to swap it with the last node, i.e. </a:t>
            </a:r>
            <a:r>
              <a:rPr lang="en-GB" sz="2000" b="1" i="0" dirty="0">
                <a:solidFill>
                  <a:srgbClr val="333333"/>
                </a:solidFill>
                <a:effectLst/>
                <a:latin typeface="inter-bold"/>
              </a:rPr>
              <a:t>(9).</a:t>
            </a:r>
            <a:r>
              <a:rPr lang="en-GB" sz="2000" b="0" i="0" dirty="0">
                <a:solidFill>
                  <a:srgbClr val="333333"/>
                </a:solidFill>
                <a:effectLst/>
                <a:latin typeface="inter-regular"/>
              </a:rPr>
              <a:t> After deleting the root element, we again have to </a:t>
            </a:r>
            <a:r>
              <a:rPr lang="en-GB" sz="2000" b="0" i="0" dirty="0" err="1">
                <a:solidFill>
                  <a:srgbClr val="333333"/>
                </a:solidFill>
                <a:effectLst/>
                <a:latin typeface="inter-regular"/>
              </a:rPr>
              <a:t>heapify</a:t>
            </a:r>
            <a:r>
              <a:rPr lang="en-GB" sz="2000" b="0" i="0" dirty="0">
                <a:solidFill>
                  <a:srgbClr val="333333"/>
                </a:solidFill>
                <a:effectLst/>
                <a:latin typeface="inter-regular"/>
              </a:rPr>
              <a:t> it to convert it into max heap.</a:t>
            </a:r>
            <a:endParaRPr lang="en-IN" sz="2800" dirty="0"/>
          </a:p>
        </p:txBody>
      </p:sp>
      <p:pic>
        <p:nvPicPr>
          <p:cNvPr id="10242" name="Picture 2" descr="Heap Sort Algorithm">
            <a:extLst>
              <a:ext uri="{FF2B5EF4-FFF2-40B4-BE49-F238E27FC236}">
                <a16:creationId xmlns:a16="http://schemas.microsoft.com/office/drawing/2014/main" id="{61A7AE41-EB5C-A982-1E4D-9061483266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72"/>
          <a:stretch/>
        </p:blipFill>
        <p:spPr bwMode="auto">
          <a:xfrm>
            <a:off x="1011226" y="2743200"/>
            <a:ext cx="4091155" cy="1219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83C193-6901-9699-C0B6-820C0FBB66C4}"/>
              </a:ext>
            </a:extLst>
          </p:cNvPr>
          <p:cNvSpPr txBox="1"/>
          <p:nvPr/>
        </p:nvSpPr>
        <p:spPr>
          <a:xfrm>
            <a:off x="74612" y="4038600"/>
            <a:ext cx="6102400" cy="1015663"/>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22</a:t>
            </a:r>
            <a:r>
              <a:rPr lang="en-GB" sz="2000" b="0" i="0" dirty="0">
                <a:solidFill>
                  <a:srgbClr val="333333"/>
                </a:solidFill>
                <a:effectLst/>
                <a:latin typeface="inter-regular"/>
              </a:rPr>
              <a:t> with </a:t>
            </a:r>
            <a:r>
              <a:rPr lang="en-GB" sz="2000" b="1" i="0" dirty="0">
                <a:solidFill>
                  <a:srgbClr val="333333"/>
                </a:solidFill>
                <a:effectLst/>
                <a:latin typeface="inter-bold"/>
              </a:rPr>
              <a:t>11</a:t>
            </a:r>
            <a:r>
              <a:rPr lang="en-GB" sz="2000" b="0" i="0" dirty="0">
                <a:solidFill>
                  <a:srgbClr val="333333"/>
                </a:solidFill>
                <a:effectLst/>
                <a:latin typeface="inter-regular"/>
              </a:rPr>
              <a:t> and converting the heap into max-heap, the elements of array are -</a:t>
            </a:r>
            <a:endParaRPr lang="en-IN" sz="2000" dirty="0"/>
          </a:p>
        </p:txBody>
      </p:sp>
      <p:pic>
        <p:nvPicPr>
          <p:cNvPr id="10244" name="Picture 4" descr="Heap Sort Algorithm">
            <a:extLst>
              <a:ext uri="{FF2B5EF4-FFF2-40B4-BE49-F238E27FC236}">
                <a16:creationId xmlns:a16="http://schemas.microsoft.com/office/drawing/2014/main" id="{5D6EBE9C-D80E-9ABE-1A99-122AA7189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2" y="4648200"/>
            <a:ext cx="3907404" cy="54703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eap Sort Algorithm">
            <a:extLst>
              <a:ext uri="{FF2B5EF4-FFF2-40B4-BE49-F238E27FC236}">
                <a16:creationId xmlns:a16="http://schemas.microsoft.com/office/drawing/2014/main" id="{44673904-749B-D0B5-22E7-BEA5DAD7D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780" y="64520"/>
            <a:ext cx="4042634" cy="12495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0D87998-DEC7-94B0-78C5-9D6ADFB2B84B}"/>
              </a:ext>
            </a:extLst>
          </p:cNvPr>
          <p:cNvSpPr txBox="1"/>
          <p:nvPr/>
        </p:nvSpPr>
        <p:spPr>
          <a:xfrm>
            <a:off x="6213423" y="1295400"/>
            <a:ext cx="6018213" cy="1015663"/>
          </a:xfrm>
          <a:prstGeom prst="rect">
            <a:avLst/>
          </a:prstGeom>
          <a:noFill/>
        </p:spPr>
        <p:txBody>
          <a:bodyPr wrap="square">
            <a:spAutoFit/>
          </a:bodyPr>
          <a:lstStyle/>
          <a:p>
            <a:r>
              <a:rPr lang="en-GB" sz="2000" b="0" i="0" dirty="0">
                <a:effectLst/>
                <a:latin typeface="inter-regular"/>
              </a:rPr>
              <a:t>After swapping the array element </a:t>
            </a:r>
            <a:r>
              <a:rPr lang="en-GB" sz="2000" b="1" i="0" dirty="0">
                <a:effectLst/>
                <a:latin typeface="inter-bold"/>
              </a:rPr>
              <a:t>14</a:t>
            </a:r>
            <a:r>
              <a:rPr lang="en-GB" sz="2000" b="0" i="0" dirty="0">
                <a:effectLst/>
                <a:latin typeface="inter-regular"/>
              </a:rPr>
              <a:t> with </a:t>
            </a:r>
            <a:r>
              <a:rPr lang="en-GB" sz="2000" b="1" i="0" dirty="0">
                <a:effectLst/>
                <a:latin typeface="inter-bold"/>
              </a:rPr>
              <a:t>9</a:t>
            </a:r>
            <a:r>
              <a:rPr lang="en-GB" sz="2000" b="0" i="0" dirty="0">
                <a:effectLst/>
                <a:latin typeface="inter-regular"/>
              </a:rPr>
              <a:t> and converting the heap into max-heap, the elements of array are -</a:t>
            </a:r>
            <a:endParaRPr lang="en-IN" sz="2000" dirty="0"/>
          </a:p>
        </p:txBody>
      </p:sp>
      <p:pic>
        <p:nvPicPr>
          <p:cNvPr id="10248" name="Picture 8" descr="Heap Sort Algorithm">
            <a:extLst>
              <a:ext uri="{FF2B5EF4-FFF2-40B4-BE49-F238E27FC236}">
                <a16:creationId xmlns:a16="http://schemas.microsoft.com/office/drawing/2014/main" id="{D649D427-8AB1-5806-F0DB-D7E86A9650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5755" y="1899028"/>
            <a:ext cx="3852657" cy="539372"/>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eap Sort Algorithm">
            <a:extLst>
              <a:ext uri="{FF2B5EF4-FFF2-40B4-BE49-F238E27FC236}">
                <a16:creationId xmlns:a16="http://schemas.microsoft.com/office/drawing/2014/main" id="{05EB5E61-5710-F18E-5E8A-8C3110D0BD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8330" y="3886200"/>
            <a:ext cx="4208401" cy="7900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72A9AC9-C6FC-3E03-531B-6F0BAFAF2FA3}"/>
              </a:ext>
            </a:extLst>
          </p:cNvPr>
          <p:cNvSpPr txBox="1"/>
          <p:nvPr/>
        </p:nvSpPr>
        <p:spPr>
          <a:xfrm>
            <a:off x="6198583" y="4765649"/>
            <a:ext cx="6228522" cy="707886"/>
          </a:xfrm>
          <a:prstGeom prst="rect">
            <a:avLst/>
          </a:prstGeom>
          <a:noFill/>
        </p:spPr>
        <p:txBody>
          <a:bodyPr wrap="square">
            <a:spAutoFit/>
          </a:bodyPr>
          <a:lstStyle/>
          <a:p>
            <a:r>
              <a:rPr lang="en-GB" sz="2000" b="0" i="0" dirty="0">
                <a:solidFill>
                  <a:srgbClr val="333333"/>
                </a:solidFill>
                <a:effectLst/>
                <a:latin typeface="inter-regular"/>
              </a:rPr>
              <a:t>After swapping the array element </a:t>
            </a:r>
            <a:r>
              <a:rPr lang="en-GB" sz="2000" b="1" i="0" dirty="0">
                <a:solidFill>
                  <a:srgbClr val="333333"/>
                </a:solidFill>
                <a:effectLst/>
                <a:latin typeface="inter-bold"/>
              </a:rPr>
              <a:t>11</a:t>
            </a:r>
            <a:r>
              <a:rPr lang="en-GB" sz="2000" b="0" i="0" dirty="0">
                <a:solidFill>
                  <a:srgbClr val="333333"/>
                </a:solidFill>
                <a:effectLst/>
                <a:latin typeface="inter-regular"/>
              </a:rPr>
              <a:t> with </a:t>
            </a:r>
            <a:r>
              <a:rPr lang="en-GB" sz="2000" b="1" i="0" dirty="0">
                <a:solidFill>
                  <a:srgbClr val="333333"/>
                </a:solidFill>
                <a:effectLst/>
                <a:latin typeface="inter-bold"/>
              </a:rPr>
              <a:t>9,</a:t>
            </a:r>
            <a:r>
              <a:rPr lang="en-GB" sz="2000" b="0" i="0" dirty="0">
                <a:solidFill>
                  <a:srgbClr val="333333"/>
                </a:solidFill>
                <a:effectLst/>
                <a:latin typeface="inter-regular"/>
              </a:rPr>
              <a:t> the elements of array are -</a:t>
            </a:r>
            <a:endParaRPr lang="en-IN" sz="2000" dirty="0"/>
          </a:p>
        </p:txBody>
      </p:sp>
      <p:pic>
        <p:nvPicPr>
          <p:cNvPr id="10252" name="Picture 12" descr="Heap Sort Algorithm">
            <a:extLst>
              <a:ext uri="{FF2B5EF4-FFF2-40B4-BE49-F238E27FC236}">
                <a16:creationId xmlns:a16="http://schemas.microsoft.com/office/drawing/2014/main" id="{27BB03A3-9E8D-99C3-A912-2FAA8AE56D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8257" y="5105400"/>
            <a:ext cx="4091155" cy="5727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AADD965-91C1-64BF-3A90-2A02E19660A3}"/>
              </a:ext>
            </a:extLst>
          </p:cNvPr>
          <p:cNvSpPr txBox="1"/>
          <p:nvPr/>
        </p:nvSpPr>
        <p:spPr>
          <a:xfrm>
            <a:off x="6213423" y="5641608"/>
            <a:ext cx="6255026" cy="707886"/>
          </a:xfrm>
          <a:prstGeom prst="rect">
            <a:avLst/>
          </a:prstGeom>
          <a:noFill/>
        </p:spPr>
        <p:txBody>
          <a:bodyPr wrap="square">
            <a:spAutoFit/>
          </a:bodyPr>
          <a:lstStyle/>
          <a:p>
            <a:r>
              <a:rPr lang="en-GB" sz="2000" b="0" i="0" dirty="0">
                <a:solidFill>
                  <a:srgbClr val="333333"/>
                </a:solidFill>
                <a:effectLst/>
                <a:latin typeface="inter-regular"/>
              </a:rPr>
              <a:t>Now, heap has only one element left. After deleting it, heap will be empty. Sorted array is-</a:t>
            </a:r>
            <a:endParaRPr lang="en-IN" sz="2000" dirty="0"/>
          </a:p>
        </p:txBody>
      </p:sp>
      <p:pic>
        <p:nvPicPr>
          <p:cNvPr id="10254" name="Picture 14" descr="Heap Sort Algorithm">
            <a:extLst>
              <a:ext uri="{FF2B5EF4-FFF2-40B4-BE49-F238E27FC236}">
                <a16:creationId xmlns:a16="http://schemas.microsoft.com/office/drawing/2014/main" id="{0C76564F-F972-DB55-53A7-05C20591F7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9277" y="6316757"/>
            <a:ext cx="3405167" cy="47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8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Heap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762001"/>
            <a:ext cx="5105400" cy="5324535"/>
          </a:xfrm>
          <a:prstGeom prst="rect">
            <a:avLst/>
          </a:prstGeom>
          <a:noFill/>
        </p:spPr>
        <p:txBody>
          <a:bodyPr wrap="square">
            <a:spAutoFit/>
          </a:bodyPr>
          <a:lstStyle/>
          <a:p>
            <a:r>
              <a:rPr lang="en-IN" sz="2000" b="1" dirty="0">
                <a:solidFill>
                  <a:schemeClr val="tx1">
                    <a:lumMod val="95000"/>
                    <a:lumOff val="5000"/>
                  </a:schemeClr>
                </a:solidFill>
              </a:rPr>
              <a:t>Algorithm:</a:t>
            </a:r>
          </a:p>
          <a:p>
            <a:endParaRPr lang="en-IN" sz="2000" dirty="0">
              <a:solidFill>
                <a:schemeClr val="tx1">
                  <a:lumMod val="95000"/>
                  <a:lumOff val="5000"/>
                </a:schemeClr>
              </a:solidFill>
            </a:endParaRPr>
          </a:p>
          <a:p>
            <a:r>
              <a:rPr lang="en-IN" sz="2000" dirty="0" err="1">
                <a:solidFill>
                  <a:schemeClr val="tx1">
                    <a:lumMod val="95000"/>
                    <a:lumOff val="5000"/>
                  </a:schemeClr>
                </a:solidFill>
              </a:rPr>
              <a:t>HeapSort</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err="1">
                <a:solidFill>
                  <a:schemeClr val="tx1">
                    <a:lumMod val="95000"/>
                    <a:lumOff val="5000"/>
                  </a:schemeClr>
                </a:solidFill>
              </a:rPr>
              <a:t>BuildMaxHeap</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for </a:t>
            </a:r>
            <a:r>
              <a:rPr lang="en-IN" sz="2000" dirty="0" err="1">
                <a:solidFill>
                  <a:schemeClr val="tx1">
                    <a:lumMod val="95000"/>
                    <a:lumOff val="5000"/>
                  </a:schemeClr>
                </a:solidFill>
              </a:rPr>
              <a:t>i</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 to 2  </a:t>
            </a:r>
          </a:p>
          <a:p>
            <a:r>
              <a:rPr lang="en-IN" sz="2000" dirty="0">
                <a:solidFill>
                  <a:schemeClr val="tx1">
                    <a:lumMod val="95000"/>
                    <a:lumOff val="5000"/>
                  </a:schemeClr>
                </a:solidFill>
              </a:rPr>
              <a:t>    swap </a:t>
            </a:r>
            <a:r>
              <a:rPr lang="en-IN" sz="2000" dirty="0" err="1">
                <a:solidFill>
                  <a:schemeClr val="tx1">
                    <a:lumMod val="95000"/>
                    <a:lumOff val="5000"/>
                  </a:schemeClr>
                </a:solidFill>
              </a:rPr>
              <a:t>arr</a:t>
            </a:r>
            <a:r>
              <a:rPr lang="en-IN" sz="2000" dirty="0">
                <a:solidFill>
                  <a:schemeClr val="tx1">
                    <a:lumMod val="95000"/>
                    <a:lumOff val="5000"/>
                  </a:schemeClr>
                </a:solidFill>
              </a:rPr>
              <a:t>[1] with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1  </a:t>
            </a:r>
          </a:p>
          <a:p>
            <a:r>
              <a:rPr lang="en-IN" sz="2000" dirty="0">
                <a:solidFill>
                  <a:schemeClr val="tx1">
                    <a:lumMod val="95000"/>
                    <a:lumOff val="5000"/>
                  </a:schemeClr>
                </a:solidFill>
              </a:rPr>
              <a:t>        </a:t>
            </a:r>
            <a:r>
              <a:rPr lang="en-IN" sz="2000" dirty="0" err="1">
                <a:solidFill>
                  <a:schemeClr val="tx1">
                    <a:lumMod val="95000"/>
                    <a:lumOff val="5000"/>
                  </a:schemeClr>
                </a:solidFill>
              </a:rPr>
              <a:t>MaxHeapify</a:t>
            </a:r>
            <a:r>
              <a:rPr lang="en-IN" sz="2000" dirty="0">
                <a:solidFill>
                  <a:schemeClr val="tx1">
                    <a:lumMod val="95000"/>
                    <a:lumOff val="5000"/>
                  </a:schemeClr>
                </a:solidFill>
              </a:rPr>
              <a:t>(arr,1)  </a:t>
            </a:r>
          </a:p>
          <a:p>
            <a:r>
              <a:rPr lang="en-IN" sz="2000" dirty="0">
                <a:solidFill>
                  <a:schemeClr val="tx1">
                    <a:lumMod val="95000"/>
                    <a:lumOff val="5000"/>
                  </a:schemeClr>
                </a:solidFill>
              </a:rPr>
              <a:t>End  </a:t>
            </a:r>
          </a:p>
          <a:p>
            <a:endParaRPr lang="en-IN" sz="2000" dirty="0">
              <a:solidFill>
                <a:schemeClr val="tx1">
                  <a:lumMod val="95000"/>
                  <a:lumOff val="5000"/>
                </a:schemeClr>
              </a:solidFill>
            </a:endParaRPr>
          </a:p>
          <a:p>
            <a:r>
              <a:rPr lang="en-IN" sz="2000" b="1" dirty="0" err="1">
                <a:solidFill>
                  <a:schemeClr val="tx1">
                    <a:lumMod val="95000"/>
                    <a:lumOff val="5000"/>
                  </a:schemeClr>
                </a:solidFill>
              </a:rPr>
              <a:t>BuildMaxHeap</a:t>
            </a:r>
            <a:r>
              <a:rPr lang="en-IN" sz="2000" b="1" dirty="0">
                <a:solidFill>
                  <a:schemeClr val="tx1">
                    <a:lumMod val="95000"/>
                    <a:lumOff val="5000"/>
                  </a:schemeClr>
                </a:solidFill>
              </a:rPr>
              <a:t>(</a:t>
            </a:r>
            <a:r>
              <a:rPr lang="en-IN" sz="2000" b="1" dirty="0" err="1">
                <a:solidFill>
                  <a:schemeClr val="tx1">
                    <a:lumMod val="95000"/>
                    <a:lumOff val="5000"/>
                  </a:schemeClr>
                </a:solidFill>
              </a:rPr>
              <a:t>arr</a:t>
            </a:r>
            <a:r>
              <a:rPr lang="en-IN" sz="2000" b="1" dirty="0">
                <a:solidFill>
                  <a:schemeClr val="tx1">
                    <a:lumMod val="95000"/>
                    <a:lumOff val="5000"/>
                  </a:schemeClr>
                </a:solidFill>
              </a:rPr>
              <a:t>)</a:t>
            </a:r>
          </a:p>
          <a:p>
            <a:endParaRPr lang="en-IN" sz="2000" dirty="0">
              <a:solidFill>
                <a:schemeClr val="tx1">
                  <a:lumMod val="95000"/>
                  <a:lumOff val="5000"/>
                </a:schemeClr>
              </a:solidFill>
            </a:endParaRPr>
          </a:p>
          <a:p>
            <a:r>
              <a:rPr lang="en-IN" sz="2000" dirty="0" err="1">
                <a:solidFill>
                  <a:schemeClr val="tx1">
                    <a:lumMod val="95000"/>
                    <a:lumOff val="5000"/>
                  </a:schemeClr>
                </a:solidFill>
              </a:rPr>
              <a:t>BuildMaxHeap</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  </a:t>
            </a:r>
          </a:p>
          <a:p>
            <a:r>
              <a:rPr lang="en-IN" sz="2000" dirty="0">
                <a:solidFill>
                  <a:schemeClr val="tx1">
                    <a:lumMod val="95000"/>
                    <a:lumOff val="5000"/>
                  </a:schemeClr>
                </a:solidFill>
              </a:rPr>
              <a:t>    for </a:t>
            </a:r>
            <a:r>
              <a:rPr lang="en-IN" sz="2000" dirty="0" err="1">
                <a:solidFill>
                  <a:schemeClr val="tx1">
                    <a:lumMod val="95000"/>
                    <a:lumOff val="5000"/>
                  </a:schemeClr>
                </a:solidFill>
              </a:rPr>
              <a:t>i</a:t>
            </a:r>
            <a:r>
              <a:rPr lang="en-IN" sz="2000" dirty="0">
                <a:solidFill>
                  <a:schemeClr val="tx1">
                    <a:lumMod val="95000"/>
                    <a:lumOff val="5000"/>
                  </a:schemeClr>
                </a:solidFill>
              </a:rPr>
              <a:t> = length(</a:t>
            </a:r>
            <a:r>
              <a:rPr lang="en-IN" sz="2000" dirty="0" err="1">
                <a:solidFill>
                  <a:schemeClr val="tx1">
                    <a:lumMod val="95000"/>
                    <a:lumOff val="5000"/>
                  </a:schemeClr>
                </a:solidFill>
              </a:rPr>
              <a:t>arr</a:t>
            </a:r>
            <a:r>
              <a:rPr lang="en-IN" sz="2000" dirty="0">
                <a:solidFill>
                  <a:schemeClr val="tx1">
                    <a:lumMod val="95000"/>
                    <a:lumOff val="5000"/>
                  </a:schemeClr>
                </a:solidFill>
              </a:rPr>
              <a:t>)/2 to 1  </a:t>
            </a: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arr,i</a:t>
            </a:r>
            <a:r>
              <a:rPr lang="en-IN" sz="2000" dirty="0">
                <a:solidFill>
                  <a:schemeClr val="tx1">
                    <a:lumMod val="95000"/>
                    <a:lumOff val="5000"/>
                  </a:schemeClr>
                </a:solidFill>
              </a:rPr>
              <a:t>)  </a:t>
            </a:r>
          </a:p>
          <a:p>
            <a:r>
              <a:rPr lang="en-IN" sz="2000" dirty="0">
                <a:solidFill>
                  <a:schemeClr val="tx1">
                    <a:lumMod val="95000"/>
                    <a:lumOff val="5000"/>
                  </a:schemeClr>
                </a:solidFill>
              </a:rPr>
              <a:t>End  </a:t>
            </a:r>
          </a:p>
        </p:txBody>
      </p:sp>
      <p:sp>
        <p:nvSpPr>
          <p:cNvPr id="4" name="TextBox 3">
            <a:extLst>
              <a:ext uri="{FF2B5EF4-FFF2-40B4-BE49-F238E27FC236}">
                <a16:creationId xmlns:a16="http://schemas.microsoft.com/office/drawing/2014/main" id="{C46D343F-9028-D550-ACC7-BDD42A8E2F17}"/>
              </a:ext>
            </a:extLst>
          </p:cNvPr>
          <p:cNvSpPr txBox="1"/>
          <p:nvPr/>
        </p:nvSpPr>
        <p:spPr>
          <a:xfrm>
            <a:off x="6652728" y="915889"/>
            <a:ext cx="6208642" cy="5016758"/>
          </a:xfrm>
          <a:prstGeom prst="rect">
            <a:avLst/>
          </a:prstGeom>
          <a:noFill/>
        </p:spPr>
        <p:txBody>
          <a:bodyPr wrap="square">
            <a:spAutoFit/>
          </a:bodyPr>
          <a:lstStyle/>
          <a:p>
            <a:endParaRPr lang="en-IN" sz="2000" dirty="0">
              <a:solidFill>
                <a:schemeClr val="tx1">
                  <a:lumMod val="95000"/>
                  <a:lumOff val="5000"/>
                </a:schemeClr>
              </a:solidFill>
            </a:endParaRPr>
          </a:p>
          <a:p>
            <a:r>
              <a:rPr lang="en-IN" sz="2000" b="1" dirty="0" err="1">
                <a:solidFill>
                  <a:schemeClr val="tx1">
                    <a:lumMod val="95000"/>
                    <a:lumOff val="5000"/>
                  </a:schemeClr>
                </a:solidFill>
              </a:rPr>
              <a:t>MaxHeapify</a:t>
            </a:r>
            <a:r>
              <a:rPr lang="en-IN" sz="2000" b="1" dirty="0">
                <a:solidFill>
                  <a:schemeClr val="tx1">
                    <a:lumMod val="95000"/>
                    <a:lumOff val="5000"/>
                  </a:schemeClr>
                </a:solidFill>
              </a:rPr>
              <a:t>(</a:t>
            </a:r>
            <a:r>
              <a:rPr lang="en-IN" sz="2000" b="1" dirty="0" err="1">
                <a:solidFill>
                  <a:schemeClr val="tx1">
                    <a:lumMod val="95000"/>
                    <a:lumOff val="5000"/>
                  </a:schemeClr>
                </a:solidFill>
              </a:rPr>
              <a:t>arr,i</a:t>
            </a:r>
            <a:r>
              <a:rPr lang="en-IN" sz="2000" b="1" dirty="0">
                <a:solidFill>
                  <a:schemeClr val="tx1">
                    <a:lumMod val="95000"/>
                    <a:lumOff val="5000"/>
                  </a:schemeClr>
                </a:solidFill>
              </a:rPr>
              <a:t>)</a:t>
            </a:r>
          </a:p>
          <a:p>
            <a:endParaRPr lang="en-IN" sz="2000" dirty="0">
              <a:solidFill>
                <a:schemeClr val="tx1">
                  <a:lumMod val="95000"/>
                  <a:lumOff val="5000"/>
                </a:schemeClr>
              </a:solidFill>
            </a:endParaRP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arr,i</a:t>
            </a:r>
            <a:r>
              <a:rPr lang="en-IN" sz="2000" dirty="0">
                <a:solidFill>
                  <a:schemeClr val="tx1">
                    <a:lumMod val="95000"/>
                    <a:lumOff val="5000"/>
                  </a:schemeClr>
                </a:solidFill>
              </a:rPr>
              <a:t>)  </a:t>
            </a:r>
          </a:p>
          <a:p>
            <a:r>
              <a:rPr lang="en-IN" sz="2000" dirty="0">
                <a:solidFill>
                  <a:schemeClr val="tx1">
                    <a:lumMod val="95000"/>
                    <a:lumOff val="5000"/>
                  </a:schemeClr>
                </a:solidFill>
              </a:rPr>
              <a:t>L = left(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R = right(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if L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and </a:t>
            </a:r>
            <a:r>
              <a:rPr lang="en-IN" sz="2000" dirty="0" err="1">
                <a:solidFill>
                  <a:schemeClr val="tx1">
                    <a:lumMod val="95000"/>
                    <a:lumOff val="5000"/>
                  </a:schemeClr>
                </a:solidFill>
              </a:rPr>
              <a:t>arr</a:t>
            </a:r>
            <a:r>
              <a:rPr lang="en-IN" sz="2000" dirty="0">
                <a:solidFill>
                  <a:schemeClr val="tx1">
                    <a:lumMod val="95000"/>
                    <a:lumOff val="5000"/>
                  </a:schemeClr>
                </a:solidFill>
              </a:rPr>
              <a:t>[L] &gt;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largest = L  </a:t>
            </a:r>
          </a:p>
          <a:p>
            <a:r>
              <a:rPr lang="en-IN" sz="2000" dirty="0">
                <a:solidFill>
                  <a:schemeClr val="tx1">
                    <a:lumMod val="95000"/>
                    <a:lumOff val="5000"/>
                  </a:schemeClr>
                </a:solidFill>
              </a:rPr>
              <a:t>else  </a:t>
            </a:r>
          </a:p>
          <a:p>
            <a:r>
              <a:rPr lang="en-IN" sz="2000" dirty="0">
                <a:solidFill>
                  <a:schemeClr val="tx1">
                    <a:lumMod val="95000"/>
                    <a:lumOff val="5000"/>
                  </a:schemeClr>
                </a:solidFill>
              </a:rPr>
              <a:t>largest = </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if R ? </a:t>
            </a:r>
            <a:r>
              <a:rPr lang="en-IN" sz="2000" dirty="0" err="1">
                <a:solidFill>
                  <a:schemeClr val="tx1">
                    <a:lumMod val="95000"/>
                    <a:lumOff val="5000"/>
                  </a:schemeClr>
                </a:solidFill>
              </a:rPr>
              <a:t>heap_size</a:t>
            </a:r>
            <a:r>
              <a:rPr lang="en-IN" sz="2000" dirty="0">
                <a:solidFill>
                  <a:schemeClr val="tx1">
                    <a:lumMod val="95000"/>
                    <a:lumOff val="5000"/>
                  </a:schemeClr>
                </a:solidFill>
              </a:rPr>
              <a:t>[</a:t>
            </a:r>
            <a:r>
              <a:rPr lang="en-IN" sz="2000" dirty="0" err="1">
                <a:solidFill>
                  <a:schemeClr val="tx1">
                    <a:lumMod val="95000"/>
                    <a:lumOff val="5000"/>
                  </a:schemeClr>
                </a:solidFill>
              </a:rPr>
              <a:t>arr</a:t>
            </a:r>
            <a:r>
              <a:rPr lang="en-IN" sz="2000" dirty="0">
                <a:solidFill>
                  <a:schemeClr val="tx1">
                    <a:lumMod val="95000"/>
                    <a:lumOff val="5000"/>
                  </a:schemeClr>
                </a:solidFill>
              </a:rPr>
              <a:t>] and </a:t>
            </a:r>
            <a:r>
              <a:rPr lang="en-IN" sz="2000" dirty="0" err="1">
                <a:solidFill>
                  <a:schemeClr val="tx1">
                    <a:lumMod val="95000"/>
                    <a:lumOff val="5000"/>
                  </a:schemeClr>
                </a:solidFill>
              </a:rPr>
              <a:t>arr</a:t>
            </a:r>
            <a:r>
              <a:rPr lang="en-IN" sz="2000" dirty="0">
                <a:solidFill>
                  <a:schemeClr val="tx1">
                    <a:lumMod val="95000"/>
                    <a:lumOff val="5000"/>
                  </a:schemeClr>
                </a:solidFill>
              </a:rPr>
              <a:t>[R] &gt; </a:t>
            </a:r>
            <a:r>
              <a:rPr lang="en-IN" sz="2000" dirty="0" err="1">
                <a:solidFill>
                  <a:schemeClr val="tx1">
                    <a:lumMod val="95000"/>
                    <a:lumOff val="5000"/>
                  </a:schemeClr>
                </a:solidFill>
              </a:rPr>
              <a:t>arr</a:t>
            </a:r>
            <a:r>
              <a:rPr lang="en-IN" sz="2000" dirty="0">
                <a:solidFill>
                  <a:schemeClr val="tx1">
                    <a:lumMod val="95000"/>
                    <a:lumOff val="5000"/>
                  </a:schemeClr>
                </a:solidFill>
              </a:rPr>
              <a:t>[largest]  </a:t>
            </a:r>
          </a:p>
          <a:p>
            <a:r>
              <a:rPr lang="en-IN" sz="2000" dirty="0">
                <a:solidFill>
                  <a:schemeClr val="tx1">
                    <a:lumMod val="95000"/>
                    <a:lumOff val="5000"/>
                  </a:schemeClr>
                </a:solidFill>
              </a:rPr>
              <a:t>largest = R  </a:t>
            </a:r>
          </a:p>
          <a:p>
            <a:r>
              <a:rPr lang="en-IN" sz="2000" dirty="0">
                <a:solidFill>
                  <a:schemeClr val="tx1">
                    <a:lumMod val="95000"/>
                    <a:lumOff val="5000"/>
                  </a:schemeClr>
                </a:solidFill>
              </a:rPr>
              <a:t>if largest != </a:t>
            </a:r>
            <a:r>
              <a:rPr lang="en-IN" sz="2000" dirty="0" err="1">
                <a:solidFill>
                  <a:schemeClr val="tx1">
                    <a:lumMod val="95000"/>
                    <a:lumOff val="5000"/>
                  </a:schemeClr>
                </a:solidFill>
              </a:rPr>
              <a:t>i</a:t>
            </a:r>
            <a:r>
              <a:rPr lang="en-IN" sz="2000" dirty="0">
                <a:solidFill>
                  <a:schemeClr val="tx1">
                    <a:lumMod val="95000"/>
                    <a:lumOff val="5000"/>
                  </a:schemeClr>
                </a:solidFill>
              </a:rPr>
              <a:t>  </a:t>
            </a:r>
          </a:p>
          <a:p>
            <a:r>
              <a:rPr lang="en-IN" sz="2000" dirty="0">
                <a:solidFill>
                  <a:schemeClr val="tx1">
                    <a:lumMod val="95000"/>
                    <a:lumOff val="5000"/>
                  </a:schemeClr>
                </a:solidFill>
              </a:rPr>
              <a:t>swap </a:t>
            </a:r>
            <a:r>
              <a:rPr lang="en-IN" sz="2000" dirty="0" err="1">
                <a:solidFill>
                  <a:schemeClr val="tx1">
                    <a:lumMod val="95000"/>
                    <a:lumOff val="5000"/>
                  </a:schemeClr>
                </a:solidFill>
              </a:rPr>
              <a:t>arr</a:t>
            </a:r>
            <a:r>
              <a:rPr lang="en-IN" sz="2000" dirty="0">
                <a:solidFill>
                  <a:schemeClr val="tx1">
                    <a:lumMod val="95000"/>
                    <a:lumOff val="5000"/>
                  </a:schemeClr>
                </a:solidFill>
              </a:rPr>
              <a:t>[</a:t>
            </a:r>
            <a:r>
              <a:rPr lang="en-IN" sz="2000" dirty="0" err="1">
                <a:solidFill>
                  <a:schemeClr val="tx1">
                    <a:lumMod val="95000"/>
                    <a:lumOff val="5000"/>
                  </a:schemeClr>
                </a:solidFill>
              </a:rPr>
              <a:t>i</a:t>
            </a:r>
            <a:r>
              <a:rPr lang="en-IN" sz="2000" dirty="0">
                <a:solidFill>
                  <a:schemeClr val="tx1">
                    <a:lumMod val="95000"/>
                    <a:lumOff val="5000"/>
                  </a:schemeClr>
                </a:solidFill>
              </a:rPr>
              <a:t>] with </a:t>
            </a:r>
            <a:r>
              <a:rPr lang="en-IN" sz="2000" dirty="0" err="1">
                <a:solidFill>
                  <a:schemeClr val="tx1">
                    <a:lumMod val="95000"/>
                    <a:lumOff val="5000"/>
                  </a:schemeClr>
                </a:solidFill>
              </a:rPr>
              <a:t>arr</a:t>
            </a:r>
            <a:r>
              <a:rPr lang="en-IN" sz="2000" dirty="0">
                <a:solidFill>
                  <a:schemeClr val="tx1">
                    <a:lumMod val="95000"/>
                    <a:lumOff val="5000"/>
                  </a:schemeClr>
                </a:solidFill>
              </a:rPr>
              <a:t>[largest]  </a:t>
            </a:r>
          </a:p>
          <a:p>
            <a:r>
              <a:rPr lang="en-IN" sz="2000" dirty="0" err="1">
                <a:solidFill>
                  <a:schemeClr val="tx1">
                    <a:lumMod val="95000"/>
                    <a:lumOff val="5000"/>
                  </a:schemeClr>
                </a:solidFill>
              </a:rPr>
              <a:t>MaxHeapify</a:t>
            </a:r>
            <a:r>
              <a:rPr lang="en-IN" sz="2000" dirty="0">
                <a:solidFill>
                  <a:schemeClr val="tx1">
                    <a:lumMod val="95000"/>
                    <a:lumOff val="5000"/>
                  </a:schemeClr>
                </a:solidFill>
              </a:rPr>
              <a:t>(</a:t>
            </a:r>
            <a:r>
              <a:rPr lang="en-IN" sz="2000" dirty="0" err="1">
                <a:solidFill>
                  <a:schemeClr val="tx1">
                    <a:lumMod val="95000"/>
                    <a:lumOff val="5000"/>
                  </a:schemeClr>
                </a:solidFill>
              </a:rPr>
              <a:t>arr,largest</a:t>
            </a:r>
            <a:r>
              <a:rPr lang="en-IN" sz="2000" dirty="0">
                <a:solidFill>
                  <a:schemeClr val="tx1">
                    <a:lumMod val="95000"/>
                    <a:lumOff val="5000"/>
                  </a:schemeClr>
                </a:solidFill>
              </a:rPr>
              <a:t>)  </a:t>
            </a:r>
          </a:p>
          <a:p>
            <a:r>
              <a:rPr lang="en-IN" sz="2000" dirty="0">
                <a:solidFill>
                  <a:schemeClr val="tx1">
                    <a:lumMod val="95000"/>
                    <a:lumOff val="5000"/>
                  </a:schemeClr>
                </a:solidFill>
              </a:rPr>
              <a:t>End</a:t>
            </a:r>
          </a:p>
        </p:txBody>
      </p:sp>
    </p:spTree>
    <p:extLst>
      <p:ext uri="{BB962C8B-B14F-4D97-AF65-F5344CB8AC3E}">
        <p14:creationId xmlns:p14="http://schemas.microsoft.com/office/powerpoint/2010/main" val="284935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4" name="TextBox 3">
            <a:extLst>
              <a:ext uri="{FF2B5EF4-FFF2-40B4-BE49-F238E27FC236}">
                <a16:creationId xmlns:a16="http://schemas.microsoft.com/office/drawing/2014/main" id="{3B2E9DE3-7632-147B-2C63-009F4A7AC600}"/>
              </a:ext>
            </a:extLst>
          </p:cNvPr>
          <p:cNvSpPr txBox="1"/>
          <p:nvPr/>
        </p:nvSpPr>
        <p:spPr>
          <a:xfrm>
            <a:off x="1446212" y="1060737"/>
            <a:ext cx="10182947" cy="1569660"/>
          </a:xfrm>
          <a:prstGeom prst="rect">
            <a:avLst/>
          </a:prstGeom>
          <a:noFill/>
        </p:spPr>
        <p:txBody>
          <a:bodyPr wrap="square">
            <a:spAutoFit/>
          </a:bodyPr>
          <a:lstStyle/>
          <a:p>
            <a:pPr rtl="0" fontAlgn="base">
              <a:spcBef>
                <a:spcPts val="0"/>
              </a:spcBef>
              <a:spcAft>
                <a:spcPts val="0"/>
              </a:spcAft>
            </a:pPr>
            <a:r>
              <a:rPr lang="en-GB" sz="2400" i="0" strike="noStrike" dirty="0">
                <a:solidFill>
                  <a:schemeClr val="tx1">
                    <a:lumMod val="95000"/>
                    <a:lumOff val="5000"/>
                  </a:schemeClr>
                </a:solidFill>
                <a:effectLst/>
              </a:rPr>
              <a:t>Shell sort is a generalized version of the insertion sort algorithm. It first sorts elements that are far apart from each other and successively reduces the interval between the elements to be sorted.</a:t>
            </a:r>
          </a:p>
          <a:p>
            <a:pPr rtl="0" fontAlgn="base">
              <a:spcBef>
                <a:spcPts val="0"/>
              </a:spcBef>
              <a:spcAft>
                <a:spcPts val="0"/>
              </a:spcAft>
            </a:pPr>
            <a:r>
              <a:rPr lang="en-GB" sz="2400" i="0" strike="noStrike" dirty="0">
                <a:solidFill>
                  <a:schemeClr val="tx1">
                    <a:lumMod val="95000"/>
                    <a:lumOff val="5000"/>
                  </a:schemeClr>
                </a:solidFill>
                <a:effectLst/>
              </a:rPr>
              <a:t>The interval between the elements is reduced based on the sequence used.</a:t>
            </a:r>
          </a:p>
        </p:txBody>
      </p:sp>
      <p:graphicFrame>
        <p:nvGraphicFramePr>
          <p:cNvPr id="6" name="Table 5">
            <a:extLst>
              <a:ext uri="{FF2B5EF4-FFF2-40B4-BE49-F238E27FC236}">
                <a16:creationId xmlns:a16="http://schemas.microsoft.com/office/drawing/2014/main" id="{142FF9F3-BE03-82F5-2384-20D8FA4E5B4D}"/>
              </a:ext>
            </a:extLst>
          </p:cNvPr>
          <p:cNvGraphicFramePr>
            <a:graphicFrameLocks noGrp="1"/>
          </p:cNvGraphicFramePr>
          <p:nvPr/>
        </p:nvGraphicFramePr>
        <p:xfrm>
          <a:off x="2005685" y="2895600"/>
          <a:ext cx="7467600" cy="3566160"/>
        </p:xfrm>
        <a:graphic>
          <a:graphicData uri="http://schemas.openxmlformats.org/drawingml/2006/table">
            <a:tbl>
              <a:tblPr>
                <a:tableStyleId>{2D5ABB26-0587-4C30-8999-92F81FD0307C}</a:tableStyleId>
              </a:tblPr>
              <a:tblGrid>
                <a:gridCol w="3733800">
                  <a:extLst>
                    <a:ext uri="{9D8B030D-6E8A-4147-A177-3AD203B41FA5}">
                      <a16:colId xmlns:a16="http://schemas.microsoft.com/office/drawing/2014/main" val="3526403392"/>
                    </a:ext>
                  </a:extLst>
                </a:gridCol>
                <a:gridCol w="3733800">
                  <a:extLst>
                    <a:ext uri="{9D8B030D-6E8A-4147-A177-3AD203B41FA5}">
                      <a16:colId xmlns:a16="http://schemas.microsoft.com/office/drawing/2014/main" val="999058891"/>
                    </a:ext>
                  </a:extLst>
                </a:gridCol>
              </a:tblGrid>
              <a:tr h="0">
                <a:tc>
                  <a:txBody>
                    <a:bodyPr/>
                    <a:lstStyle/>
                    <a:p>
                      <a:pPr algn="l"/>
                      <a:r>
                        <a:rPr lang="en-IN" b="1">
                          <a:effectLst/>
                        </a:rPr>
                        <a:t>Time Complexity</a:t>
                      </a:r>
                      <a:endParaRPr lang="en-IN" b="0">
                        <a:effectLst/>
                      </a:endParaRPr>
                    </a:p>
                  </a:txBody>
                  <a:tcPr marL="228600" marR="228600" marT="114300" marB="114300" anchor="ctr"/>
                </a:tc>
                <a:tc>
                  <a:txBody>
                    <a:bodyPr/>
                    <a:lstStyle/>
                    <a:p>
                      <a:r>
                        <a:rPr lang="en-IN">
                          <a:effectLst/>
                        </a:rPr>
                        <a:t> </a:t>
                      </a:r>
                    </a:p>
                  </a:txBody>
                  <a:tcPr marL="228600" marR="228600" marT="114300" marB="114300" anchor="ctr"/>
                </a:tc>
                <a:extLst>
                  <a:ext uri="{0D108BD9-81ED-4DB2-BD59-A6C34878D82A}">
                    <a16:rowId xmlns:a16="http://schemas.microsoft.com/office/drawing/2014/main" val="960895124"/>
                  </a:ext>
                </a:extLst>
              </a:tr>
              <a:tr h="0">
                <a:tc>
                  <a:txBody>
                    <a:bodyPr/>
                    <a:lstStyle/>
                    <a:p>
                      <a:r>
                        <a:rPr lang="en-IN">
                          <a:effectLst/>
                        </a:rPr>
                        <a:t>Best</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3859883387"/>
                  </a:ext>
                </a:extLst>
              </a:tr>
              <a:tr h="0">
                <a:tc>
                  <a:txBody>
                    <a:bodyPr/>
                    <a:lstStyle/>
                    <a:p>
                      <a:r>
                        <a:rPr lang="en-IN">
                          <a:effectLst/>
                        </a:rPr>
                        <a:t>Worst</a:t>
                      </a:r>
                    </a:p>
                  </a:txBody>
                  <a:tcPr marL="228600" marR="228600" marT="114300" marB="114300" anchor="ctr"/>
                </a:tc>
                <a:tc>
                  <a:txBody>
                    <a:bodyPr/>
                    <a:lstStyle/>
                    <a:p>
                      <a:r>
                        <a:rPr lang="en-IN">
                          <a:effectLst/>
                        </a:rPr>
                        <a:t>O(n</a:t>
                      </a:r>
                      <a:r>
                        <a:rPr lang="en-IN" baseline="30000">
                          <a:effectLst/>
                        </a:rPr>
                        <a:t>2</a:t>
                      </a:r>
                      <a:r>
                        <a:rPr lang="en-IN">
                          <a:effectLst/>
                        </a:rPr>
                        <a:t>)</a:t>
                      </a:r>
                    </a:p>
                  </a:txBody>
                  <a:tcPr marL="228600" marR="228600" marT="114300" marB="114300" anchor="ctr"/>
                </a:tc>
                <a:extLst>
                  <a:ext uri="{0D108BD9-81ED-4DB2-BD59-A6C34878D82A}">
                    <a16:rowId xmlns:a16="http://schemas.microsoft.com/office/drawing/2014/main" val="3413334192"/>
                  </a:ext>
                </a:extLst>
              </a:tr>
              <a:tr h="0">
                <a:tc>
                  <a:txBody>
                    <a:bodyPr/>
                    <a:lstStyle/>
                    <a:p>
                      <a:r>
                        <a:rPr lang="en-IN">
                          <a:effectLst/>
                        </a:rPr>
                        <a:t>Average</a:t>
                      </a:r>
                    </a:p>
                  </a:txBody>
                  <a:tcPr marL="228600" marR="228600" marT="114300" marB="114300" anchor="ctr"/>
                </a:tc>
                <a:tc>
                  <a:txBody>
                    <a:bodyPr/>
                    <a:lstStyle/>
                    <a:p>
                      <a:r>
                        <a:rPr lang="en-IN">
                          <a:effectLst/>
                        </a:rPr>
                        <a:t>O(nlog n)</a:t>
                      </a:r>
                    </a:p>
                  </a:txBody>
                  <a:tcPr marL="228600" marR="228600" marT="114300" marB="114300" anchor="ctr"/>
                </a:tc>
                <a:extLst>
                  <a:ext uri="{0D108BD9-81ED-4DB2-BD59-A6C34878D82A}">
                    <a16:rowId xmlns:a16="http://schemas.microsoft.com/office/drawing/2014/main" val="1196148139"/>
                  </a:ext>
                </a:extLst>
              </a:tr>
              <a:tr h="0">
                <a:tc>
                  <a:txBody>
                    <a:bodyPr/>
                    <a:lstStyle/>
                    <a:p>
                      <a:pPr algn="l"/>
                      <a:r>
                        <a:rPr lang="en-IN" b="1">
                          <a:effectLst/>
                        </a:rPr>
                        <a:t>Space Complexity</a:t>
                      </a:r>
                      <a:endParaRPr lang="en-IN" b="0">
                        <a:effectLst/>
                      </a:endParaRPr>
                    </a:p>
                  </a:txBody>
                  <a:tcPr marL="228600" marR="228600" marT="114300" marB="114300" anchor="ctr"/>
                </a:tc>
                <a:tc>
                  <a:txBody>
                    <a:bodyPr/>
                    <a:lstStyle/>
                    <a:p>
                      <a:r>
                        <a:rPr lang="en-IN">
                          <a:effectLst/>
                        </a:rPr>
                        <a:t>O(1)</a:t>
                      </a:r>
                    </a:p>
                  </a:txBody>
                  <a:tcPr marL="228600" marR="228600" marT="114300" marB="114300" anchor="ctr"/>
                </a:tc>
                <a:extLst>
                  <a:ext uri="{0D108BD9-81ED-4DB2-BD59-A6C34878D82A}">
                    <a16:rowId xmlns:a16="http://schemas.microsoft.com/office/drawing/2014/main" val="2598493366"/>
                  </a:ext>
                </a:extLst>
              </a:tr>
              <a:tr h="0">
                <a:tc>
                  <a:txBody>
                    <a:bodyPr/>
                    <a:lstStyle/>
                    <a:p>
                      <a:pPr algn="l"/>
                      <a:r>
                        <a:rPr lang="en-IN" b="1">
                          <a:effectLst/>
                        </a:rPr>
                        <a:t>Stability</a:t>
                      </a:r>
                      <a:endParaRPr lang="en-IN" b="0">
                        <a:effectLst/>
                      </a:endParaRPr>
                    </a:p>
                  </a:txBody>
                  <a:tcPr marL="228600" marR="228600" marT="114300" marB="114300" anchor="ctr"/>
                </a:tc>
                <a:tc>
                  <a:txBody>
                    <a:bodyPr/>
                    <a:lstStyle/>
                    <a:p>
                      <a:r>
                        <a:rPr lang="en-IN" dirty="0">
                          <a:effectLst/>
                        </a:rPr>
                        <a:t>No</a:t>
                      </a:r>
                    </a:p>
                  </a:txBody>
                  <a:tcPr marL="228600" marR="228600" marT="114300" marB="114300" anchor="ctr"/>
                </a:tc>
                <a:extLst>
                  <a:ext uri="{0D108BD9-81ED-4DB2-BD59-A6C34878D82A}">
                    <a16:rowId xmlns:a16="http://schemas.microsoft.com/office/drawing/2014/main" val="363156750"/>
                  </a:ext>
                </a:extLst>
              </a:tr>
            </a:tbl>
          </a:graphicData>
        </a:graphic>
      </p:graphicFrame>
    </p:spTree>
    <p:extLst>
      <p:ext uri="{BB962C8B-B14F-4D97-AF65-F5344CB8AC3E}">
        <p14:creationId xmlns:p14="http://schemas.microsoft.com/office/powerpoint/2010/main" val="34701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6" name="TextBox 5">
            <a:extLst>
              <a:ext uri="{FF2B5EF4-FFF2-40B4-BE49-F238E27FC236}">
                <a16:creationId xmlns:a16="http://schemas.microsoft.com/office/drawing/2014/main" id="{812B7688-4E0A-BACD-B8BB-3EECD43387A8}"/>
              </a:ext>
            </a:extLst>
          </p:cNvPr>
          <p:cNvSpPr txBox="1"/>
          <p:nvPr/>
        </p:nvSpPr>
        <p:spPr>
          <a:xfrm>
            <a:off x="935168" y="1524000"/>
            <a:ext cx="1601208" cy="461665"/>
          </a:xfrm>
          <a:prstGeom prst="rect">
            <a:avLst/>
          </a:prstGeom>
          <a:noFill/>
        </p:spPr>
        <p:txBody>
          <a:bodyPr wrap="none" rtlCol="0">
            <a:spAutoFit/>
          </a:bodyPr>
          <a:lstStyle/>
          <a:p>
            <a:r>
              <a:rPr lang="en-IN" b="1" dirty="0">
                <a:solidFill>
                  <a:schemeClr val="tx1">
                    <a:lumMod val="95000"/>
                    <a:lumOff val="5000"/>
                  </a:schemeClr>
                </a:solidFill>
              </a:rPr>
              <a:t>Example: </a:t>
            </a:r>
          </a:p>
        </p:txBody>
      </p:sp>
      <p:pic>
        <p:nvPicPr>
          <p:cNvPr id="8194" name="Picture 2" descr="Shell Sort (With Code in Python, C++, Java and C)">
            <a:extLst>
              <a:ext uri="{FF2B5EF4-FFF2-40B4-BE49-F238E27FC236}">
                <a16:creationId xmlns:a16="http://schemas.microsoft.com/office/drawing/2014/main" id="{8F0ABBEC-BD06-5C19-93E9-308344E63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338" y="139148"/>
            <a:ext cx="5454148" cy="657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9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Shell Sort </a:t>
            </a:r>
          </a:p>
        </p:txBody>
      </p:sp>
      <p:sp>
        <p:nvSpPr>
          <p:cNvPr id="9" name="TextBox 8">
            <a:extLst>
              <a:ext uri="{FF2B5EF4-FFF2-40B4-BE49-F238E27FC236}">
                <a16:creationId xmlns:a16="http://schemas.microsoft.com/office/drawing/2014/main" id="{71F3B412-2CC2-B129-59D3-509AF0912FD3}"/>
              </a:ext>
            </a:extLst>
          </p:cNvPr>
          <p:cNvSpPr txBox="1"/>
          <p:nvPr/>
        </p:nvSpPr>
        <p:spPr>
          <a:xfrm>
            <a:off x="1522412" y="1295400"/>
            <a:ext cx="9906000" cy="2369880"/>
          </a:xfrm>
          <a:prstGeom prst="rect">
            <a:avLst/>
          </a:prstGeom>
          <a:noFill/>
        </p:spPr>
        <p:txBody>
          <a:bodyPr wrap="square">
            <a:spAutoFit/>
          </a:bodyPr>
          <a:lstStyle/>
          <a:p>
            <a:r>
              <a:rPr lang="en-IN" b="1" dirty="0">
                <a:solidFill>
                  <a:schemeClr val="tx1">
                    <a:lumMod val="95000"/>
                    <a:lumOff val="5000"/>
                  </a:schemeClr>
                </a:solidFill>
              </a:rPr>
              <a:t>Algorithm:</a:t>
            </a:r>
          </a:p>
          <a:p>
            <a:endParaRPr lang="en-IN" b="1" dirty="0">
              <a:solidFill>
                <a:schemeClr val="tx1">
                  <a:lumMod val="95000"/>
                  <a:lumOff val="5000"/>
                </a:schemeClr>
              </a:solidFill>
            </a:endParaRPr>
          </a:p>
          <a:p>
            <a:r>
              <a:rPr lang="en-GB" sz="2000" dirty="0" err="1">
                <a:solidFill>
                  <a:schemeClr val="tx1">
                    <a:lumMod val="95000"/>
                    <a:lumOff val="5000"/>
                  </a:schemeClr>
                </a:solidFill>
              </a:rPr>
              <a:t>shellSort</a:t>
            </a:r>
            <a:r>
              <a:rPr lang="en-GB" sz="2000" dirty="0">
                <a:solidFill>
                  <a:schemeClr val="tx1">
                    <a:lumMod val="95000"/>
                    <a:lumOff val="5000"/>
                  </a:schemeClr>
                </a:solidFill>
              </a:rPr>
              <a:t>(array, size)</a:t>
            </a:r>
          </a:p>
          <a:p>
            <a:r>
              <a:rPr lang="en-GB" sz="2000" dirty="0">
                <a:solidFill>
                  <a:schemeClr val="tx1">
                    <a:lumMod val="95000"/>
                    <a:lumOff val="5000"/>
                  </a:schemeClr>
                </a:solidFill>
              </a:rPr>
              <a:t>  for interval </a:t>
            </a:r>
            <a:r>
              <a:rPr lang="en-GB" sz="2000" dirty="0" err="1">
                <a:solidFill>
                  <a:schemeClr val="tx1">
                    <a:lumMod val="95000"/>
                    <a:lumOff val="5000"/>
                  </a:schemeClr>
                </a:solidFill>
              </a:rPr>
              <a:t>i</a:t>
            </a:r>
            <a:r>
              <a:rPr lang="en-GB" sz="2000" dirty="0">
                <a:solidFill>
                  <a:schemeClr val="tx1">
                    <a:lumMod val="95000"/>
                    <a:lumOff val="5000"/>
                  </a:schemeClr>
                </a:solidFill>
              </a:rPr>
              <a:t> &lt;- size/2n down to 1</a:t>
            </a:r>
          </a:p>
          <a:p>
            <a:r>
              <a:rPr lang="en-GB" sz="2000" dirty="0">
                <a:solidFill>
                  <a:schemeClr val="tx1">
                    <a:lumMod val="95000"/>
                    <a:lumOff val="5000"/>
                  </a:schemeClr>
                </a:solidFill>
              </a:rPr>
              <a:t>    for each interval "</a:t>
            </a:r>
            <a:r>
              <a:rPr lang="en-GB" sz="2000" dirty="0" err="1">
                <a:solidFill>
                  <a:schemeClr val="tx1">
                    <a:lumMod val="95000"/>
                    <a:lumOff val="5000"/>
                  </a:schemeClr>
                </a:solidFill>
              </a:rPr>
              <a:t>i</a:t>
            </a:r>
            <a:r>
              <a:rPr lang="en-GB" sz="2000" dirty="0">
                <a:solidFill>
                  <a:schemeClr val="tx1">
                    <a:lumMod val="95000"/>
                    <a:lumOff val="5000"/>
                  </a:schemeClr>
                </a:solidFill>
              </a:rPr>
              <a:t>" in array</a:t>
            </a:r>
          </a:p>
          <a:p>
            <a:r>
              <a:rPr lang="en-GB" sz="2000" dirty="0">
                <a:solidFill>
                  <a:schemeClr val="tx1">
                    <a:lumMod val="95000"/>
                    <a:lumOff val="5000"/>
                  </a:schemeClr>
                </a:solidFill>
              </a:rPr>
              <a:t>        sort all the elements at interval "</a:t>
            </a:r>
            <a:r>
              <a:rPr lang="en-GB" sz="2000" dirty="0" err="1">
                <a:solidFill>
                  <a:schemeClr val="tx1">
                    <a:lumMod val="95000"/>
                    <a:lumOff val="5000"/>
                  </a:schemeClr>
                </a:solidFill>
              </a:rPr>
              <a:t>i</a:t>
            </a:r>
            <a:r>
              <a:rPr lang="en-GB" sz="2000" dirty="0">
                <a:solidFill>
                  <a:schemeClr val="tx1">
                    <a:lumMod val="95000"/>
                    <a:lumOff val="5000"/>
                  </a:schemeClr>
                </a:solidFill>
              </a:rPr>
              <a:t>"</a:t>
            </a:r>
          </a:p>
          <a:p>
            <a:r>
              <a:rPr lang="en-GB" sz="2000" dirty="0">
                <a:solidFill>
                  <a:schemeClr val="tx1">
                    <a:lumMod val="95000"/>
                    <a:lumOff val="5000"/>
                  </a:schemeClr>
                </a:solidFill>
              </a:rPr>
              <a:t>end </a:t>
            </a:r>
            <a:r>
              <a:rPr lang="en-GB" sz="2000" dirty="0" err="1">
                <a:solidFill>
                  <a:schemeClr val="tx1">
                    <a:lumMod val="95000"/>
                    <a:lumOff val="5000"/>
                  </a:schemeClr>
                </a:solidFill>
              </a:rPr>
              <a:t>shellSort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08619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Analysis of Algorithms</a:t>
            </a:r>
          </a:p>
        </p:txBody>
      </p:sp>
      <p:sp>
        <p:nvSpPr>
          <p:cNvPr id="6" name="TextBox 5">
            <a:extLst>
              <a:ext uri="{FF2B5EF4-FFF2-40B4-BE49-F238E27FC236}">
                <a16:creationId xmlns:a16="http://schemas.microsoft.com/office/drawing/2014/main" id="{4687DA16-0DC3-0A9C-C129-4881B6A4C9C1}"/>
              </a:ext>
            </a:extLst>
          </p:cNvPr>
          <p:cNvSpPr txBox="1"/>
          <p:nvPr/>
        </p:nvSpPr>
        <p:spPr>
          <a:xfrm>
            <a:off x="1179512" y="762000"/>
            <a:ext cx="10096500" cy="4524315"/>
          </a:xfrm>
          <a:prstGeom prst="rect">
            <a:avLst/>
          </a:prstGeom>
          <a:noFill/>
        </p:spPr>
        <p:txBody>
          <a:bodyPr wrap="square">
            <a:spAutoFit/>
          </a:bodyPr>
          <a:lstStyle/>
          <a:p>
            <a:r>
              <a:rPr lang="en-IN" dirty="0"/>
              <a:t>In the analysis of the algorithm, it generally focused on CPU (time) usage, Memory usage, Disk usage, and Network usage.</a:t>
            </a:r>
          </a:p>
          <a:p>
            <a:r>
              <a:rPr lang="en-IN" dirty="0"/>
              <a:t> All are important, but the most concern is about the CPU time. Be careful to differentiate between:</a:t>
            </a:r>
          </a:p>
          <a:p>
            <a:endParaRPr lang="en-IN" dirty="0"/>
          </a:p>
          <a:p>
            <a:r>
              <a:rPr lang="en-IN" b="1" dirty="0">
                <a:solidFill>
                  <a:schemeClr val="accent1"/>
                </a:solidFill>
              </a:rPr>
              <a:t>Performance: </a:t>
            </a:r>
            <a:r>
              <a:rPr lang="en-IN" dirty="0"/>
              <a:t>How much time/memory/disk/etc. is used when a program is run. This depends on the machine, compiler, etc. as well as the code we write.</a:t>
            </a:r>
          </a:p>
          <a:p>
            <a:endParaRPr lang="en-IN" dirty="0"/>
          </a:p>
          <a:p>
            <a:r>
              <a:rPr lang="en-IN" b="1" dirty="0">
                <a:solidFill>
                  <a:schemeClr val="accent1"/>
                </a:solidFill>
              </a:rPr>
              <a:t>Complexity: </a:t>
            </a:r>
            <a:r>
              <a:rPr lang="en-IN" dirty="0"/>
              <a:t>How do the resource requirements of a program or algorithm scale, i.e. what happens as the size of the problem being solved by the code gets larger.</a:t>
            </a:r>
          </a:p>
        </p:txBody>
      </p:sp>
      <p:sp>
        <p:nvSpPr>
          <p:cNvPr id="9" name="TextBox 8">
            <a:extLst>
              <a:ext uri="{FF2B5EF4-FFF2-40B4-BE49-F238E27FC236}">
                <a16:creationId xmlns:a16="http://schemas.microsoft.com/office/drawing/2014/main" id="{A6C71E7B-EE3F-C231-AE33-77231B07D64E}"/>
              </a:ext>
            </a:extLst>
          </p:cNvPr>
          <p:cNvSpPr txBox="1"/>
          <p:nvPr/>
        </p:nvSpPr>
        <p:spPr>
          <a:xfrm>
            <a:off x="627062" y="5495835"/>
            <a:ext cx="11201400" cy="1200329"/>
          </a:xfrm>
          <a:prstGeom prst="rect">
            <a:avLst/>
          </a:prstGeom>
          <a:noFill/>
        </p:spPr>
        <p:txBody>
          <a:bodyPr wrap="square">
            <a:spAutoFit/>
          </a:bodyPr>
          <a:lstStyle/>
          <a:p>
            <a:r>
              <a:rPr lang="en-GB" dirty="0"/>
              <a:t>Usually, the </a:t>
            </a:r>
            <a:r>
              <a:rPr lang="en-GB" b="1" dirty="0"/>
              <a:t>time complexity </a:t>
            </a:r>
            <a:r>
              <a:rPr lang="en-GB" dirty="0"/>
              <a:t>is determined by the size of the algorithm's input to the number of steps taken to execute it. Also, the </a:t>
            </a:r>
            <a:r>
              <a:rPr lang="en-GB" b="1" dirty="0"/>
              <a:t>space complexity </a:t>
            </a:r>
            <a:r>
              <a:rPr lang="en-GB" dirty="0"/>
              <a:t>is mostly determined by the amount of storage needed by the algorithm to execute.</a:t>
            </a:r>
            <a:endParaRPr lang="en-IN" dirty="0"/>
          </a:p>
        </p:txBody>
      </p:sp>
    </p:spTree>
    <p:extLst>
      <p:ext uri="{BB962C8B-B14F-4D97-AF65-F5344CB8AC3E}">
        <p14:creationId xmlns:p14="http://schemas.microsoft.com/office/powerpoint/2010/main" val="384927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Analysis of Algorithms</a:t>
            </a:r>
          </a:p>
        </p:txBody>
      </p:sp>
      <p:sp>
        <p:nvSpPr>
          <p:cNvPr id="6" name="TextBox 5">
            <a:extLst>
              <a:ext uri="{FF2B5EF4-FFF2-40B4-BE49-F238E27FC236}">
                <a16:creationId xmlns:a16="http://schemas.microsoft.com/office/drawing/2014/main" id="{4687DA16-0DC3-0A9C-C129-4881B6A4C9C1}"/>
              </a:ext>
            </a:extLst>
          </p:cNvPr>
          <p:cNvSpPr txBox="1"/>
          <p:nvPr/>
        </p:nvSpPr>
        <p:spPr>
          <a:xfrm>
            <a:off x="1046162" y="791498"/>
            <a:ext cx="10096500" cy="1569660"/>
          </a:xfrm>
          <a:prstGeom prst="rect">
            <a:avLst/>
          </a:prstGeom>
          <a:noFill/>
        </p:spPr>
        <p:txBody>
          <a:bodyPr wrap="square">
            <a:spAutoFit/>
          </a:bodyPr>
          <a:lstStyle/>
          <a:p>
            <a:r>
              <a:rPr lang="en-GB" b="1" dirty="0"/>
              <a:t>Types of Algorithm Analysis:</a:t>
            </a:r>
            <a:endParaRPr lang="en-GB" dirty="0"/>
          </a:p>
          <a:p>
            <a:pPr marL="457200" indent="-457200">
              <a:buClr>
                <a:schemeClr val="accent1"/>
              </a:buClr>
              <a:buFont typeface="+mj-lt"/>
              <a:buAutoNum type="arabicParenR"/>
            </a:pPr>
            <a:r>
              <a:rPr lang="en-GB" dirty="0"/>
              <a:t>Best case </a:t>
            </a:r>
          </a:p>
          <a:p>
            <a:pPr marL="457200" indent="-457200">
              <a:buClr>
                <a:schemeClr val="accent1"/>
              </a:buClr>
              <a:buFont typeface="+mj-lt"/>
              <a:buAutoNum type="arabicParenR"/>
            </a:pPr>
            <a:r>
              <a:rPr lang="en-GB" dirty="0"/>
              <a:t>Worst case</a:t>
            </a:r>
          </a:p>
          <a:p>
            <a:pPr marL="457200" indent="-457200">
              <a:buClr>
                <a:schemeClr val="accent1"/>
              </a:buClr>
              <a:buFont typeface="+mj-lt"/>
              <a:buAutoNum type="arabicParenR"/>
            </a:pPr>
            <a:r>
              <a:rPr lang="en-GB" dirty="0"/>
              <a:t>Average case</a:t>
            </a:r>
          </a:p>
        </p:txBody>
      </p:sp>
      <p:sp>
        <p:nvSpPr>
          <p:cNvPr id="4" name="TextBox 3">
            <a:extLst>
              <a:ext uri="{FF2B5EF4-FFF2-40B4-BE49-F238E27FC236}">
                <a16:creationId xmlns:a16="http://schemas.microsoft.com/office/drawing/2014/main" id="{6B2DA3E4-EAAA-3B24-A0B6-28BB3A92B300}"/>
              </a:ext>
            </a:extLst>
          </p:cNvPr>
          <p:cNvSpPr txBox="1"/>
          <p:nvPr/>
        </p:nvSpPr>
        <p:spPr>
          <a:xfrm>
            <a:off x="303212" y="2438400"/>
            <a:ext cx="11125200" cy="4524315"/>
          </a:xfrm>
          <a:prstGeom prst="rect">
            <a:avLst/>
          </a:prstGeom>
          <a:noFill/>
        </p:spPr>
        <p:txBody>
          <a:bodyPr wrap="square">
            <a:spAutoFit/>
          </a:bodyPr>
          <a:lstStyle/>
          <a:p>
            <a:r>
              <a:rPr lang="en-GB" b="1" dirty="0">
                <a:solidFill>
                  <a:schemeClr val="accent1"/>
                </a:solidFill>
              </a:rPr>
              <a:t>1) Best case: </a:t>
            </a:r>
            <a:r>
              <a:rPr lang="en-GB" dirty="0"/>
              <a:t>Define the input for which algorithm takes less time or minimum time. In the best case calculate the lower bound of an algorithm. Example: In the linear search when search data is present at the first location of large data then the best case occurs.</a:t>
            </a:r>
          </a:p>
          <a:p>
            <a:endParaRPr lang="en-GB" dirty="0"/>
          </a:p>
          <a:p>
            <a:r>
              <a:rPr lang="en-GB" b="1" dirty="0">
                <a:solidFill>
                  <a:schemeClr val="accent1"/>
                </a:solidFill>
              </a:rPr>
              <a:t>2) Worst Case: </a:t>
            </a:r>
            <a:r>
              <a:rPr lang="en-GB" dirty="0"/>
              <a:t>Define the input for which algorithm takes a long time or maximum time. In the worst calculate the upper bound of an algorithm. Example: In the linear search when search data is not present at all then the worst case occurs.</a:t>
            </a:r>
          </a:p>
          <a:p>
            <a:endParaRPr lang="en-GB" dirty="0"/>
          </a:p>
          <a:p>
            <a:r>
              <a:rPr lang="en-GB" b="1" dirty="0">
                <a:solidFill>
                  <a:schemeClr val="accent1"/>
                </a:solidFill>
              </a:rPr>
              <a:t>3) Average case: </a:t>
            </a:r>
            <a:r>
              <a:rPr lang="en-GB" dirty="0"/>
              <a:t>In the average case take all random inputs and calculate the computation time for all inputs.</a:t>
            </a:r>
          </a:p>
          <a:p>
            <a:r>
              <a:rPr lang="en-GB" dirty="0"/>
              <a:t>And then we divide it by the total number of inputs.</a:t>
            </a:r>
            <a:endParaRPr lang="en-IN" dirty="0"/>
          </a:p>
        </p:txBody>
      </p:sp>
    </p:spTree>
    <p:extLst>
      <p:ext uri="{BB962C8B-B14F-4D97-AF65-F5344CB8AC3E}">
        <p14:creationId xmlns:p14="http://schemas.microsoft.com/office/powerpoint/2010/main" val="38023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Asymptotic Notations </a:t>
            </a:r>
          </a:p>
        </p:txBody>
      </p:sp>
      <p:sp>
        <p:nvSpPr>
          <p:cNvPr id="2" name="AutoShape 2" descr="three-types-of-asymptotic-notations">
            <a:extLst>
              <a:ext uri="{FF2B5EF4-FFF2-40B4-BE49-F238E27FC236}">
                <a16:creationId xmlns:a16="http://schemas.microsoft.com/office/drawing/2014/main" id="{6DA45767-43B8-C77E-983A-03459131061C}"/>
              </a:ext>
            </a:extLst>
          </p:cNvPr>
          <p:cNvSpPr>
            <a:spLocks noChangeAspect="1" noChangeArrowheads="1"/>
          </p:cNvSpPr>
          <p:nvPr/>
        </p:nvSpPr>
        <p:spPr bwMode="auto">
          <a:xfrm>
            <a:off x="5942012" y="3276599"/>
            <a:ext cx="3276599" cy="3276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Box 7">
            <a:extLst>
              <a:ext uri="{FF2B5EF4-FFF2-40B4-BE49-F238E27FC236}">
                <a16:creationId xmlns:a16="http://schemas.microsoft.com/office/drawing/2014/main" id="{2589018E-CCDC-0154-AF29-A48FC909450D}"/>
              </a:ext>
            </a:extLst>
          </p:cNvPr>
          <p:cNvSpPr txBox="1"/>
          <p:nvPr/>
        </p:nvSpPr>
        <p:spPr>
          <a:xfrm>
            <a:off x="1141412" y="838200"/>
            <a:ext cx="10598234" cy="3046988"/>
          </a:xfrm>
          <a:prstGeom prst="rect">
            <a:avLst/>
          </a:prstGeom>
          <a:noFill/>
        </p:spPr>
        <p:txBody>
          <a:bodyPr wrap="square">
            <a:spAutoFit/>
          </a:bodyPr>
          <a:lstStyle/>
          <a:p>
            <a:r>
              <a:rPr lang="en-IN" dirty="0"/>
              <a:t>Asymptotic notations in general tell us about how good an algorithm performs when compared to another algorithm.</a:t>
            </a:r>
          </a:p>
          <a:p>
            <a:endParaRPr lang="en-IN" dirty="0"/>
          </a:p>
          <a:p>
            <a:r>
              <a:rPr lang="en-GB" dirty="0"/>
              <a:t>Asymptotic notations are used to represent the complexities of algorithms for asymptotic analysis. These notations are mathematical tools to represent the complexities. </a:t>
            </a:r>
            <a:endParaRPr lang="en-IN" dirty="0"/>
          </a:p>
          <a:p>
            <a:endParaRPr lang="en-IN" dirty="0"/>
          </a:p>
          <a:p>
            <a:r>
              <a:rPr lang="en-IN" dirty="0"/>
              <a:t>There are three types of Asymptotic notations. They are as stated below :</a:t>
            </a:r>
          </a:p>
        </p:txBody>
      </p:sp>
      <p:sp>
        <p:nvSpPr>
          <p:cNvPr id="12" name="TextBox 11">
            <a:extLst>
              <a:ext uri="{FF2B5EF4-FFF2-40B4-BE49-F238E27FC236}">
                <a16:creationId xmlns:a16="http://schemas.microsoft.com/office/drawing/2014/main" id="{9E100408-6968-D9A3-0EA2-DDF70A038928}"/>
              </a:ext>
            </a:extLst>
          </p:cNvPr>
          <p:cNvSpPr txBox="1"/>
          <p:nvPr/>
        </p:nvSpPr>
        <p:spPr>
          <a:xfrm>
            <a:off x="1163887" y="4309408"/>
            <a:ext cx="6208294" cy="1938992"/>
          </a:xfrm>
          <a:prstGeom prst="rect">
            <a:avLst/>
          </a:prstGeom>
          <a:noFill/>
        </p:spPr>
        <p:txBody>
          <a:bodyPr wrap="square">
            <a:spAutoFit/>
          </a:bodyPr>
          <a:lstStyle/>
          <a:p>
            <a:pPr marL="457200" indent="-457200" algn="l">
              <a:buClr>
                <a:schemeClr val="accent1"/>
              </a:buClr>
              <a:buFont typeface="+mj-lt"/>
              <a:buAutoNum type="arabicPeriod"/>
            </a:pPr>
            <a:r>
              <a:rPr lang="en-GB" b="1" i="0" dirty="0">
                <a:effectLst/>
              </a:rPr>
              <a:t>Big-Oh (</a:t>
            </a:r>
            <a:r>
              <a:rPr lang="en-GB" b="1" i="1" dirty="0">
                <a:effectLst/>
              </a:rPr>
              <a:t>O</a:t>
            </a:r>
            <a:r>
              <a:rPr lang="en-GB" b="1" i="0" dirty="0">
                <a:effectLst/>
              </a:rPr>
              <a:t>) notation.</a:t>
            </a:r>
          </a:p>
          <a:p>
            <a:pPr marL="457200" indent="-457200" algn="l">
              <a:buClr>
                <a:schemeClr val="accent1"/>
              </a:buClr>
              <a:buFont typeface="+mj-lt"/>
              <a:buAutoNum type="arabicPeriod"/>
            </a:pPr>
            <a:r>
              <a:rPr lang="en-GB" b="1" i="0" dirty="0">
                <a:effectLst/>
              </a:rPr>
              <a:t>Big Omega (Ω) notation.</a:t>
            </a:r>
          </a:p>
          <a:p>
            <a:pPr marL="457200" indent="-457200" algn="l">
              <a:buClr>
                <a:schemeClr val="accent1"/>
              </a:buClr>
              <a:buFont typeface="+mj-lt"/>
              <a:buAutoNum type="arabicPeriod"/>
            </a:pPr>
            <a:r>
              <a:rPr lang="en-GB" b="1" i="0" dirty="0">
                <a:effectLst/>
              </a:rPr>
              <a:t>Big Theta (Θ) notation</a:t>
            </a:r>
            <a:r>
              <a:rPr lang="en-GB" b="0" i="0" dirty="0">
                <a:effectLst/>
              </a:rPr>
              <a:t>.</a:t>
            </a:r>
          </a:p>
          <a:p>
            <a:pPr>
              <a:buClr>
                <a:schemeClr val="accent1"/>
              </a:buClr>
            </a:pPr>
            <a:br>
              <a:rPr lang="en-GB" dirty="0"/>
            </a:br>
            <a:endParaRPr lang="en-IN" dirty="0"/>
          </a:p>
        </p:txBody>
      </p:sp>
    </p:spTree>
    <p:extLst>
      <p:ext uri="{BB962C8B-B14F-4D97-AF65-F5344CB8AC3E}">
        <p14:creationId xmlns:p14="http://schemas.microsoft.com/office/powerpoint/2010/main" val="168396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Asymptotic Notations </a:t>
            </a:r>
          </a:p>
        </p:txBody>
      </p:sp>
      <p:sp>
        <p:nvSpPr>
          <p:cNvPr id="2" name="AutoShape 2" descr="three-types-of-asymptotic-notations">
            <a:extLst>
              <a:ext uri="{FF2B5EF4-FFF2-40B4-BE49-F238E27FC236}">
                <a16:creationId xmlns:a16="http://schemas.microsoft.com/office/drawing/2014/main" id="{6DA45767-43B8-C77E-983A-03459131061C}"/>
              </a:ext>
            </a:extLst>
          </p:cNvPr>
          <p:cNvSpPr>
            <a:spLocks noChangeAspect="1" noChangeArrowheads="1"/>
          </p:cNvSpPr>
          <p:nvPr/>
        </p:nvSpPr>
        <p:spPr bwMode="auto">
          <a:xfrm>
            <a:off x="5942012" y="3276599"/>
            <a:ext cx="3276599" cy="3276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9E100408-6968-D9A3-0EA2-DDF70A038928}"/>
              </a:ext>
            </a:extLst>
          </p:cNvPr>
          <p:cNvSpPr txBox="1"/>
          <p:nvPr/>
        </p:nvSpPr>
        <p:spPr>
          <a:xfrm>
            <a:off x="2837865" y="914400"/>
            <a:ext cx="6208294" cy="830997"/>
          </a:xfrm>
          <a:prstGeom prst="rect">
            <a:avLst/>
          </a:prstGeom>
          <a:noFill/>
        </p:spPr>
        <p:txBody>
          <a:bodyPr wrap="square">
            <a:spAutoFit/>
          </a:bodyPr>
          <a:lstStyle/>
          <a:p>
            <a:pPr marL="457200" indent="-457200" algn="ctr">
              <a:buClr>
                <a:schemeClr val="accent1"/>
              </a:buClr>
              <a:buFont typeface="+mj-lt"/>
              <a:buAutoNum type="arabicPeriod"/>
            </a:pPr>
            <a:r>
              <a:rPr lang="en-GB" b="1" i="0" dirty="0">
                <a:effectLst/>
              </a:rPr>
              <a:t>Big-Oh (</a:t>
            </a:r>
            <a:r>
              <a:rPr lang="en-GB" b="1" i="1" dirty="0">
                <a:effectLst/>
              </a:rPr>
              <a:t>O</a:t>
            </a:r>
            <a:r>
              <a:rPr lang="en-GB" b="1" i="0" dirty="0">
                <a:effectLst/>
              </a:rPr>
              <a:t>) notation.</a:t>
            </a:r>
            <a:br>
              <a:rPr lang="en-GB" dirty="0"/>
            </a:br>
            <a:endParaRPr lang="en-IN" dirty="0"/>
          </a:p>
        </p:txBody>
      </p:sp>
      <p:sp>
        <p:nvSpPr>
          <p:cNvPr id="5" name="TextBox 4">
            <a:extLst>
              <a:ext uri="{FF2B5EF4-FFF2-40B4-BE49-F238E27FC236}">
                <a16:creationId xmlns:a16="http://schemas.microsoft.com/office/drawing/2014/main" id="{49A5AB1E-0BB8-38E4-AE25-64BCBE9A718E}"/>
              </a:ext>
            </a:extLst>
          </p:cNvPr>
          <p:cNvSpPr txBox="1"/>
          <p:nvPr/>
        </p:nvSpPr>
        <p:spPr>
          <a:xfrm>
            <a:off x="455612" y="1603801"/>
            <a:ext cx="11580813" cy="830997"/>
          </a:xfrm>
          <a:prstGeom prst="rect">
            <a:avLst/>
          </a:prstGeom>
          <a:noFill/>
        </p:spPr>
        <p:txBody>
          <a:bodyPr wrap="square">
            <a:spAutoFit/>
          </a:bodyPr>
          <a:lstStyle/>
          <a:p>
            <a:r>
              <a:rPr lang="en-IN" dirty="0"/>
              <a:t>Big-Oh (O) notation gives an upper bound for a function f(n) to within a constant factor.</a:t>
            </a:r>
          </a:p>
        </p:txBody>
      </p:sp>
      <p:pic>
        <p:nvPicPr>
          <p:cNvPr id="2050" name="Picture 2">
            <a:extLst>
              <a:ext uri="{FF2B5EF4-FFF2-40B4-BE49-F238E27FC236}">
                <a16:creationId xmlns:a16="http://schemas.microsoft.com/office/drawing/2014/main" id="{874E14EC-DB54-E7D7-6358-D0650DCB5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434798"/>
            <a:ext cx="4118400" cy="411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3E6AFC5-CC52-84C3-7A49-FC4D117B832F}"/>
              </a:ext>
            </a:extLst>
          </p:cNvPr>
          <p:cNvSpPr txBox="1"/>
          <p:nvPr/>
        </p:nvSpPr>
        <p:spPr>
          <a:xfrm>
            <a:off x="523379" y="2896612"/>
            <a:ext cx="6208294" cy="3046988"/>
          </a:xfrm>
          <a:prstGeom prst="rect">
            <a:avLst/>
          </a:prstGeom>
          <a:noFill/>
        </p:spPr>
        <p:txBody>
          <a:bodyPr wrap="square">
            <a:spAutoFit/>
          </a:bodyPr>
          <a:lstStyle/>
          <a:p>
            <a:endParaRPr lang="en-IN" dirty="0"/>
          </a:p>
          <a:p>
            <a:r>
              <a:rPr lang="en-IN" dirty="0"/>
              <a:t>We write f(n) = O(g(n)), If there are positive constantsn0  and c such that, to the right of n0 the f(n) always lies on or below c*g(n).</a:t>
            </a:r>
          </a:p>
          <a:p>
            <a:endParaRPr lang="en-IN" dirty="0"/>
          </a:p>
          <a:p>
            <a:r>
              <a:rPr lang="en-IN" dirty="0"/>
              <a:t>O(g(n)) = { f(n) : There exist positive constant c and n0 such that 0 ≤ f(n) ≤ c g(n), for all n ≥ n0}</a:t>
            </a:r>
          </a:p>
        </p:txBody>
      </p:sp>
    </p:spTree>
    <p:extLst>
      <p:ext uri="{BB962C8B-B14F-4D97-AF65-F5344CB8AC3E}">
        <p14:creationId xmlns:p14="http://schemas.microsoft.com/office/powerpoint/2010/main" val="382620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Linear Search</a:t>
            </a:r>
          </a:p>
        </p:txBody>
      </p:sp>
      <p:sp>
        <p:nvSpPr>
          <p:cNvPr id="4" name="TextBox 3">
            <a:extLst>
              <a:ext uri="{FF2B5EF4-FFF2-40B4-BE49-F238E27FC236}">
                <a16:creationId xmlns:a16="http://schemas.microsoft.com/office/drawing/2014/main" id="{E450EE6D-C7DA-CB6E-02D9-59616DFA7E68}"/>
              </a:ext>
            </a:extLst>
          </p:cNvPr>
          <p:cNvSpPr txBox="1"/>
          <p:nvPr/>
        </p:nvSpPr>
        <p:spPr>
          <a:xfrm>
            <a:off x="1065212" y="762000"/>
            <a:ext cx="10591800" cy="6001643"/>
          </a:xfrm>
          <a:prstGeom prst="rect">
            <a:avLst/>
          </a:prstGeom>
          <a:noFill/>
        </p:spPr>
        <p:txBody>
          <a:bodyPr wrap="square">
            <a:spAutoFit/>
          </a:bodyPr>
          <a:lstStyle/>
          <a:p>
            <a:pPr algn="just"/>
            <a:r>
              <a:rPr lang="en-GB" b="0" i="0" dirty="0" err="1">
                <a:solidFill>
                  <a:schemeClr val="tx1">
                    <a:lumMod val="95000"/>
                    <a:lumOff val="5000"/>
                  </a:schemeClr>
                </a:solidFill>
                <a:effectLst/>
              </a:rPr>
              <a:t>Linear_Search</a:t>
            </a:r>
            <a:r>
              <a:rPr lang="en-GB" b="0" i="0" dirty="0">
                <a:solidFill>
                  <a:schemeClr val="tx1">
                    <a:lumMod val="95000"/>
                    <a:lumOff val="5000"/>
                  </a:schemeClr>
                </a:solidFill>
                <a:effectLst/>
              </a:rPr>
              <a:t>(a, </a:t>
            </a:r>
            <a:r>
              <a:rPr lang="en-GB" dirty="0">
                <a:solidFill>
                  <a:schemeClr val="tx1">
                    <a:lumMod val="95000"/>
                    <a:lumOff val="5000"/>
                  </a:schemeClr>
                </a:solidFill>
              </a:rPr>
              <a:t>n</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//a-array, n-size of array,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key to search</a:t>
            </a:r>
          </a:p>
          <a:p>
            <a:pPr algn="just"/>
            <a:r>
              <a:rPr lang="en-GB" b="0" i="0" dirty="0">
                <a:solidFill>
                  <a:schemeClr val="tx1">
                    <a:lumMod val="95000"/>
                    <a:lumOff val="5000"/>
                  </a:schemeClr>
                </a:solidFill>
                <a:effectLst/>
              </a:rPr>
              <a:t> </a:t>
            </a:r>
          </a:p>
          <a:p>
            <a:pPr algn="just"/>
            <a:r>
              <a:rPr lang="en-GB" b="1" i="0" dirty="0">
                <a:solidFill>
                  <a:schemeClr val="tx1">
                    <a:lumMod val="95000"/>
                    <a:lumOff val="5000"/>
                  </a:schemeClr>
                </a:solidFill>
                <a:effectLst/>
              </a:rPr>
              <a:t>Step 1: </a:t>
            </a:r>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1" i="0" dirty="0">
                <a:solidFill>
                  <a:schemeClr val="tx1">
                    <a:lumMod val="95000"/>
                    <a:lumOff val="5000"/>
                  </a:schemeClr>
                </a:solidFill>
                <a:effectLst/>
              </a:rPr>
              <a:t>Step 2: </a:t>
            </a:r>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1  </a:t>
            </a:r>
          </a:p>
          <a:p>
            <a:pPr algn="just"/>
            <a:r>
              <a:rPr lang="en-GB" b="1" i="0" dirty="0">
                <a:solidFill>
                  <a:schemeClr val="tx1">
                    <a:lumMod val="95000"/>
                    <a:lumOff val="5000"/>
                  </a:schemeClr>
                </a:solidFill>
                <a:effectLst/>
              </a:rPr>
              <a:t>Step 3: </a:t>
            </a:r>
            <a:r>
              <a:rPr lang="en-GB" b="0" i="0" dirty="0">
                <a:solidFill>
                  <a:schemeClr val="tx1">
                    <a:lumMod val="95000"/>
                    <a:lumOff val="5000"/>
                  </a:schemeClr>
                </a:solidFill>
                <a:effectLst/>
              </a:rPr>
              <a:t>repeat step 4 while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a:t>
            </a:r>
            <a:r>
              <a:rPr lang="en-GB" b="1" i="0" dirty="0">
                <a:solidFill>
                  <a:schemeClr val="tx1">
                    <a:lumMod val="95000"/>
                    <a:lumOff val="5000"/>
                  </a:schemeClr>
                </a:solidFill>
                <a:effectLst/>
              </a:rPr>
              <a:t>&lt;</a:t>
            </a:r>
            <a:r>
              <a:rPr lang="en-GB" b="0" i="0" dirty="0">
                <a:solidFill>
                  <a:schemeClr val="tx1">
                    <a:lumMod val="95000"/>
                    <a:lumOff val="5000"/>
                  </a:schemeClr>
                </a:solidFill>
                <a:effectLst/>
              </a:rPr>
              <a:t>= n  </a:t>
            </a:r>
          </a:p>
          <a:p>
            <a:pPr algn="just"/>
            <a:r>
              <a:rPr lang="en-GB" b="1" i="0" dirty="0">
                <a:solidFill>
                  <a:schemeClr val="tx1">
                    <a:lumMod val="95000"/>
                    <a:lumOff val="5000"/>
                  </a:schemeClr>
                </a:solidFill>
                <a:effectLst/>
              </a:rPr>
              <a:t>Step 4: </a:t>
            </a:r>
            <a:r>
              <a:rPr lang="en-GB" b="0" i="0" dirty="0">
                <a:solidFill>
                  <a:schemeClr val="tx1">
                    <a:lumMod val="95000"/>
                    <a:lumOff val="5000"/>
                  </a:schemeClr>
                </a:solidFill>
                <a:effectLst/>
              </a:rPr>
              <a:t>if a[</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print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go to step 6  </a:t>
            </a:r>
          </a:p>
          <a:p>
            <a:pPr lvl="2" algn="just"/>
            <a:r>
              <a:rPr lang="en-GB" b="0" i="0" dirty="0">
                <a:solidFill>
                  <a:schemeClr val="tx1">
                    <a:lumMod val="95000"/>
                    <a:lumOff val="5000"/>
                  </a:schemeClr>
                </a:solidFill>
                <a:effectLst/>
              </a:rPr>
              <a:t>[end of if]  </a:t>
            </a:r>
          </a:p>
          <a:p>
            <a:pPr lvl="2" algn="just"/>
            <a:r>
              <a:rPr lang="en-GB" b="0" i="0" dirty="0">
                <a:solidFill>
                  <a:schemeClr val="tx1">
                    <a:lumMod val="95000"/>
                    <a:lumOff val="5000"/>
                  </a:schemeClr>
                </a:solidFill>
                <a:effectLst/>
              </a:rPr>
              <a:t>set ii =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+ 1  </a:t>
            </a:r>
          </a:p>
          <a:p>
            <a:pPr lvl="2" algn="just"/>
            <a:r>
              <a:rPr lang="en-GB" b="0" i="0" dirty="0">
                <a:solidFill>
                  <a:schemeClr val="tx1">
                    <a:lumMod val="95000"/>
                    <a:lumOff val="5000"/>
                  </a:schemeClr>
                </a:solidFill>
                <a:effectLst/>
              </a:rPr>
              <a:t>[end of loop]  </a:t>
            </a:r>
          </a:p>
          <a:p>
            <a:pPr algn="just"/>
            <a:r>
              <a:rPr lang="en-GB" b="1" i="0" dirty="0">
                <a:solidFill>
                  <a:schemeClr val="tx1">
                    <a:lumMod val="95000"/>
                    <a:lumOff val="5000"/>
                  </a:schemeClr>
                </a:solidFill>
                <a:effectLst/>
              </a:rPr>
              <a:t>Step 5: </a:t>
            </a:r>
            <a:r>
              <a:rPr lang="en-GB" b="0" i="0" dirty="0">
                <a:solidFill>
                  <a:schemeClr val="tx1">
                    <a:lumMod val="95000"/>
                    <a:lumOff val="5000"/>
                  </a:schemeClr>
                </a:solidFill>
                <a:effectLst/>
              </a:rPr>
              <a:t>if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0" i="0" dirty="0">
                <a:solidFill>
                  <a:schemeClr val="tx1">
                    <a:lumMod val="95000"/>
                    <a:lumOff val="5000"/>
                  </a:schemeClr>
                </a:solidFill>
                <a:effectLst/>
              </a:rPr>
              <a:t>print "value is not present in the array "  </a:t>
            </a:r>
          </a:p>
          <a:p>
            <a:pPr algn="just"/>
            <a:r>
              <a:rPr lang="en-GB" b="0" i="0" dirty="0">
                <a:solidFill>
                  <a:schemeClr val="tx1">
                    <a:lumMod val="95000"/>
                    <a:lumOff val="5000"/>
                  </a:schemeClr>
                </a:solidFill>
                <a:effectLst/>
              </a:rPr>
              <a:t>[end of if]  </a:t>
            </a:r>
          </a:p>
          <a:p>
            <a:pPr algn="just"/>
            <a:r>
              <a:rPr lang="en-GB" b="1" i="0" dirty="0">
                <a:solidFill>
                  <a:schemeClr val="tx1">
                    <a:lumMod val="95000"/>
                    <a:lumOff val="5000"/>
                  </a:schemeClr>
                </a:solidFill>
                <a:effectLst/>
              </a:rPr>
              <a:t>Step 6: </a:t>
            </a:r>
            <a:r>
              <a:rPr lang="en-GB" b="0" i="0" dirty="0">
                <a:solidFill>
                  <a:schemeClr val="tx1">
                    <a:lumMod val="95000"/>
                    <a:lumOff val="5000"/>
                  </a:schemeClr>
                </a:solidFill>
                <a:effectLst/>
              </a:rPr>
              <a:t>exit  </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Asymptotic Notations </a:t>
            </a:r>
          </a:p>
        </p:txBody>
      </p:sp>
      <p:sp>
        <p:nvSpPr>
          <p:cNvPr id="2" name="AutoShape 2" descr="three-types-of-asymptotic-notations">
            <a:extLst>
              <a:ext uri="{FF2B5EF4-FFF2-40B4-BE49-F238E27FC236}">
                <a16:creationId xmlns:a16="http://schemas.microsoft.com/office/drawing/2014/main" id="{6DA45767-43B8-C77E-983A-03459131061C}"/>
              </a:ext>
            </a:extLst>
          </p:cNvPr>
          <p:cNvSpPr>
            <a:spLocks noChangeAspect="1" noChangeArrowheads="1"/>
          </p:cNvSpPr>
          <p:nvPr/>
        </p:nvSpPr>
        <p:spPr bwMode="auto">
          <a:xfrm>
            <a:off x="5942012" y="3276599"/>
            <a:ext cx="3276599" cy="3276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9E100408-6968-D9A3-0EA2-DDF70A038928}"/>
              </a:ext>
            </a:extLst>
          </p:cNvPr>
          <p:cNvSpPr txBox="1"/>
          <p:nvPr/>
        </p:nvSpPr>
        <p:spPr>
          <a:xfrm>
            <a:off x="2837865" y="914400"/>
            <a:ext cx="6208294" cy="830997"/>
          </a:xfrm>
          <a:prstGeom prst="rect">
            <a:avLst/>
          </a:prstGeom>
          <a:noFill/>
        </p:spPr>
        <p:txBody>
          <a:bodyPr wrap="square">
            <a:spAutoFit/>
          </a:bodyPr>
          <a:lstStyle/>
          <a:p>
            <a:pPr algn="ctr">
              <a:buClr>
                <a:schemeClr val="accent1"/>
              </a:buClr>
            </a:pPr>
            <a:r>
              <a:rPr lang="en-GB" b="1" i="0" dirty="0">
                <a:solidFill>
                  <a:schemeClr val="accent1"/>
                </a:solidFill>
                <a:effectLst/>
              </a:rPr>
              <a:t>2. </a:t>
            </a:r>
            <a:r>
              <a:rPr lang="en-GB" b="1" i="0" dirty="0">
                <a:effectLst/>
              </a:rPr>
              <a:t>Big Omega (Ω) notation.</a:t>
            </a:r>
            <a:br>
              <a:rPr lang="en-GB" dirty="0"/>
            </a:br>
            <a:endParaRPr lang="en-IN" dirty="0"/>
          </a:p>
        </p:txBody>
      </p:sp>
      <p:sp>
        <p:nvSpPr>
          <p:cNvPr id="5" name="TextBox 4">
            <a:extLst>
              <a:ext uri="{FF2B5EF4-FFF2-40B4-BE49-F238E27FC236}">
                <a16:creationId xmlns:a16="http://schemas.microsoft.com/office/drawing/2014/main" id="{49A5AB1E-0BB8-38E4-AE25-64BCBE9A718E}"/>
              </a:ext>
            </a:extLst>
          </p:cNvPr>
          <p:cNvSpPr txBox="1"/>
          <p:nvPr/>
        </p:nvSpPr>
        <p:spPr>
          <a:xfrm>
            <a:off x="455612" y="1603801"/>
            <a:ext cx="11580813" cy="830997"/>
          </a:xfrm>
          <a:prstGeom prst="rect">
            <a:avLst/>
          </a:prstGeom>
          <a:noFill/>
        </p:spPr>
        <p:txBody>
          <a:bodyPr wrap="square">
            <a:spAutoFit/>
          </a:bodyPr>
          <a:lstStyle/>
          <a:p>
            <a:r>
              <a:rPr lang="en-GB" dirty="0"/>
              <a:t>Big-Omega (Ω) notation gives a lower bound for a function f(n) to within a constant factor.</a:t>
            </a:r>
            <a:endParaRPr lang="en-IN" dirty="0"/>
          </a:p>
        </p:txBody>
      </p:sp>
      <p:sp>
        <p:nvSpPr>
          <p:cNvPr id="7" name="TextBox 6">
            <a:extLst>
              <a:ext uri="{FF2B5EF4-FFF2-40B4-BE49-F238E27FC236}">
                <a16:creationId xmlns:a16="http://schemas.microsoft.com/office/drawing/2014/main" id="{F3E6AFC5-CC52-84C3-7A49-FC4D117B832F}"/>
              </a:ext>
            </a:extLst>
          </p:cNvPr>
          <p:cNvSpPr txBox="1"/>
          <p:nvPr/>
        </p:nvSpPr>
        <p:spPr>
          <a:xfrm>
            <a:off x="523379" y="2896612"/>
            <a:ext cx="6208294" cy="3046988"/>
          </a:xfrm>
          <a:prstGeom prst="rect">
            <a:avLst/>
          </a:prstGeom>
          <a:noFill/>
        </p:spPr>
        <p:txBody>
          <a:bodyPr wrap="square">
            <a:spAutoFit/>
          </a:bodyPr>
          <a:lstStyle/>
          <a:p>
            <a:endParaRPr lang="en-GB" dirty="0"/>
          </a:p>
          <a:p>
            <a:r>
              <a:rPr lang="en-GB" dirty="0"/>
              <a:t>We write f(n) = Ω(g(n)), If there are positive constantsn0  and c such that, to the right of n0 the f(n) always lies on or above c*g(n).</a:t>
            </a:r>
          </a:p>
          <a:p>
            <a:endParaRPr lang="en-GB" dirty="0"/>
          </a:p>
          <a:p>
            <a:r>
              <a:rPr lang="en-GB" dirty="0"/>
              <a:t>Ω(g(n)) = { f(n) : There exist positive constant c and n0 such that 0 ≤ c g(n) ≤ f(n), for all n ≥ n0}</a:t>
            </a:r>
            <a:endParaRPr lang="en-IN" dirty="0"/>
          </a:p>
        </p:txBody>
      </p:sp>
      <p:pic>
        <p:nvPicPr>
          <p:cNvPr id="2052" name="Picture 4">
            <a:extLst>
              <a:ext uri="{FF2B5EF4-FFF2-40B4-BE49-F238E27FC236}">
                <a16:creationId xmlns:a16="http://schemas.microsoft.com/office/drawing/2014/main" id="{60975D83-12EA-51DA-C2E5-39B3356C7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145" y="2258302"/>
            <a:ext cx="4322931" cy="430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6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Asymptotic Notations </a:t>
            </a:r>
          </a:p>
        </p:txBody>
      </p:sp>
      <p:sp>
        <p:nvSpPr>
          <p:cNvPr id="12" name="TextBox 11">
            <a:extLst>
              <a:ext uri="{FF2B5EF4-FFF2-40B4-BE49-F238E27FC236}">
                <a16:creationId xmlns:a16="http://schemas.microsoft.com/office/drawing/2014/main" id="{9E100408-6968-D9A3-0EA2-DDF70A038928}"/>
              </a:ext>
            </a:extLst>
          </p:cNvPr>
          <p:cNvSpPr txBox="1"/>
          <p:nvPr/>
        </p:nvSpPr>
        <p:spPr>
          <a:xfrm>
            <a:off x="2837865" y="914400"/>
            <a:ext cx="6208294" cy="830997"/>
          </a:xfrm>
          <a:prstGeom prst="rect">
            <a:avLst/>
          </a:prstGeom>
          <a:noFill/>
        </p:spPr>
        <p:txBody>
          <a:bodyPr wrap="square">
            <a:spAutoFit/>
          </a:bodyPr>
          <a:lstStyle/>
          <a:p>
            <a:pPr algn="ctr">
              <a:buClr>
                <a:schemeClr val="accent1"/>
              </a:buClr>
            </a:pPr>
            <a:r>
              <a:rPr lang="en-GB" b="1" dirty="0">
                <a:solidFill>
                  <a:schemeClr val="accent1"/>
                </a:solidFill>
              </a:rPr>
              <a:t>3</a:t>
            </a:r>
            <a:r>
              <a:rPr lang="en-GB" b="1" i="0" dirty="0">
                <a:solidFill>
                  <a:schemeClr val="accent1"/>
                </a:solidFill>
                <a:effectLst/>
              </a:rPr>
              <a:t>. </a:t>
            </a:r>
            <a:r>
              <a:rPr lang="en-GB" b="1" i="0" dirty="0">
                <a:effectLst/>
              </a:rPr>
              <a:t>Big Theta (Θ) notation</a:t>
            </a:r>
            <a:r>
              <a:rPr lang="en-GB" b="0" i="0" dirty="0">
                <a:effectLst/>
              </a:rPr>
              <a:t>.</a:t>
            </a:r>
          </a:p>
          <a:p>
            <a:pPr algn="ctr">
              <a:buClr>
                <a:schemeClr val="accent1"/>
              </a:buClr>
            </a:pPr>
            <a:endParaRPr lang="en-IN" dirty="0"/>
          </a:p>
        </p:txBody>
      </p:sp>
      <p:sp>
        <p:nvSpPr>
          <p:cNvPr id="5" name="TextBox 4">
            <a:extLst>
              <a:ext uri="{FF2B5EF4-FFF2-40B4-BE49-F238E27FC236}">
                <a16:creationId xmlns:a16="http://schemas.microsoft.com/office/drawing/2014/main" id="{49A5AB1E-0BB8-38E4-AE25-64BCBE9A718E}"/>
              </a:ext>
            </a:extLst>
          </p:cNvPr>
          <p:cNvSpPr txBox="1"/>
          <p:nvPr/>
        </p:nvSpPr>
        <p:spPr>
          <a:xfrm>
            <a:off x="455612" y="1603801"/>
            <a:ext cx="11580813" cy="461665"/>
          </a:xfrm>
          <a:prstGeom prst="rect">
            <a:avLst/>
          </a:prstGeom>
          <a:noFill/>
        </p:spPr>
        <p:txBody>
          <a:bodyPr wrap="square">
            <a:spAutoFit/>
          </a:bodyPr>
          <a:lstStyle/>
          <a:p>
            <a:r>
              <a:rPr lang="en-GB" dirty="0"/>
              <a:t>Big-Theta(Θ) notation gives bound for a function f(n) to within a constant factor.</a:t>
            </a:r>
            <a:endParaRPr lang="en-IN" dirty="0"/>
          </a:p>
        </p:txBody>
      </p:sp>
      <p:sp>
        <p:nvSpPr>
          <p:cNvPr id="7" name="TextBox 6">
            <a:extLst>
              <a:ext uri="{FF2B5EF4-FFF2-40B4-BE49-F238E27FC236}">
                <a16:creationId xmlns:a16="http://schemas.microsoft.com/office/drawing/2014/main" id="{F3E6AFC5-CC52-84C3-7A49-FC4D117B832F}"/>
              </a:ext>
            </a:extLst>
          </p:cNvPr>
          <p:cNvSpPr txBox="1"/>
          <p:nvPr/>
        </p:nvSpPr>
        <p:spPr>
          <a:xfrm>
            <a:off x="523379" y="2896612"/>
            <a:ext cx="6208294" cy="3046988"/>
          </a:xfrm>
          <a:prstGeom prst="rect">
            <a:avLst/>
          </a:prstGeom>
          <a:noFill/>
        </p:spPr>
        <p:txBody>
          <a:bodyPr wrap="square">
            <a:spAutoFit/>
          </a:bodyPr>
          <a:lstStyle/>
          <a:p>
            <a:r>
              <a:rPr lang="en-GB" dirty="0"/>
              <a:t>We write f(n) = Θ(g(n)), If there are positive constantsn0  and c1 and c2 such that, to the right of n0 the f(n) always lies between c1*g(n) and c2*g(n) inclusive.</a:t>
            </a:r>
          </a:p>
          <a:p>
            <a:endParaRPr lang="en-GB" dirty="0"/>
          </a:p>
          <a:p>
            <a:r>
              <a:rPr lang="en-GB" dirty="0"/>
              <a:t> Θ(g(n)) = {f(n) : There exist positive constant c1, c2 and n0 such that 0 ≤ c1 g(n) ≤ f(n) ≤ c2 g(n), for all n ≥ n0}</a:t>
            </a:r>
            <a:endParaRPr lang="en-IN" dirty="0"/>
          </a:p>
        </p:txBody>
      </p:sp>
      <p:pic>
        <p:nvPicPr>
          <p:cNvPr id="3074" name="Picture 2">
            <a:extLst>
              <a:ext uri="{FF2B5EF4-FFF2-40B4-BE49-F238E27FC236}">
                <a16:creationId xmlns:a16="http://schemas.microsoft.com/office/drawing/2014/main" id="{D5122F8D-14E4-D922-015F-201CD433A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12" y="2567144"/>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Recursive Complexity</a:t>
            </a:r>
          </a:p>
        </p:txBody>
      </p:sp>
      <p:sp>
        <p:nvSpPr>
          <p:cNvPr id="8" name="TextBox 7">
            <a:extLst>
              <a:ext uri="{FF2B5EF4-FFF2-40B4-BE49-F238E27FC236}">
                <a16:creationId xmlns:a16="http://schemas.microsoft.com/office/drawing/2014/main" id="{4AB62D97-D285-3855-D380-2D57D752A7BE}"/>
              </a:ext>
            </a:extLst>
          </p:cNvPr>
          <p:cNvSpPr txBox="1"/>
          <p:nvPr/>
        </p:nvSpPr>
        <p:spPr>
          <a:xfrm>
            <a:off x="227012" y="1371600"/>
            <a:ext cx="11734800" cy="5324535"/>
          </a:xfrm>
          <a:prstGeom prst="rect">
            <a:avLst/>
          </a:prstGeom>
          <a:solidFill>
            <a:schemeClr val="bg1"/>
          </a:solidFill>
        </p:spPr>
        <p:txBody>
          <a:bodyPr wrap="square">
            <a:spAutoFit/>
          </a:bodyPr>
          <a:lstStyle/>
          <a:p>
            <a:r>
              <a:rPr lang="en-IN" sz="2000" dirty="0"/>
              <a:t>In computer science, when a function (or method or subroutine) calls itself, we call it recursion.</a:t>
            </a:r>
          </a:p>
          <a:p>
            <a:r>
              <a:rPr lang="en-IN" sz="2000" dirty="0"/>
              <a:t>To find out the recursive complexities of the algorithms, we perform the below steps :</a:t>
            </a:r>
          </a:p>
          <a:p>
            <a:endParaRPr lang="en-IN" sz="2000" dirty="0"/>
          </a:p>
          <a:p>
            <a:r>
              <a:rPr lang="en-IN" sz="2000" b="1" dirty="0"/>
              <a:t>Step - 1 :</a:t>
            </a:r>
            <a:r>
              <a:rPr lang="en-IN" sz="2000" dirty="0"/>
              <a:t>Determine the number of subproblems and the parameters indicating the size of each subproblem's input (function call with smaller input size). For example, for finding the Nth Fibonacci number, the number of subproblems is 2, and the input size of subproblems are (N−1) and (N−2).</a:t>
            </a:r>
          </a:p>
          <a:p>
            <a:endParaRPr lang="en-IN" sz="2000" b="1" dirty="0"/>
          </a:p>
          <a:p>
            <a:r>
              <a:rPr lang="en-IN" sz="2000" b="1" dirty="0"/>
              <a:t>Step - 2 :</a:t>
            </a:r>
            <a:r>
              <a:rPr lang="en-IN" sz="2000" dirty="0"/>
              <a:t>Add the time complexities of the sub-problems with the total number of fundamental operations performed at that particular stage of recursion.</a:t>
            </a:r>
          </a:p>
          <a:p>
            <a:endParaRPr lang="en-IN" sz="2000" dirty="0"/>
          </a:p>
          <a:p>
            <a:r>
              <a:rPr lang="en-IN" sz="2000" b="1" dirty="0"/>
              <a:t>Step - 3 :</a:t>
            </a:r>
            <a:r>
              <a:rPr lang="en-IN" sz="2000" dirty="0"/>
              <a:t>Create a recurrence relation for the number of times the operation is done, with the proper base condition. For example, the recurrence relation for finding out the Nth Fibonacci number is </a:t>
            </a:r>
          </a:p>
          <a:p>
            <a:r>
              <a:rPr lang="en-IN" sz="2000" dirty="0"/>
              <a:t>T(N)=T(N−1)+T(N−2)+c.</a:t>
            </a:r>
          </a:p>
          <a:p>
            <a:endParaRPr lang="en-IN" sz="2000" b="1" dirty="0"/>
          </a:p>
          <a:p>
            <a:r>
              <a:rPr lang="en-IN" sz="2000" b="1" dirty="0"/>
              <a:t>Step - 4 :</a:t>
            </a:r>
            <a:r>
              <a:rPr lang="en-IN" sz="2000" dirty="0"/>
              <a:t>Find a solution to the recurrence, or at the very least, determine how it will develop. There are many ways to </a:t>
            </a:r>
            <a:r>
              <a:rPr lang="en-IN" sz="2000" dirty="0" err="1"/>
              <a:t>analyze</a:t>
            </a:r>
            <a:r>
              <a:rPr lang="en-IN" sz="2000" dirty="0"/>
              <a:t> the recurrence relation, however, the two most popular methods for finding the solutions for the recurrence relations are Master Theorem and Recursion Tree Method.</a:t>
            </a:r>
          </a:p>
        </p:txBody>
      </p:sp>
    </p:spTree>
    <p:extLst>
      <p:ext uri="{BB962C8B-B14F-4D97-AF65-F5344CB8AC3E}">
        <p14:creationId xmlns:p14="http://schemas.microsoft.com/office/powerpoint/2010/main" val="298434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Linear Search</a:t>
            </a:r>
          </a:p>
        </p:txBody>
      </p:sp>
      <p:graphicFrame>
        <p:nvGraphicFramePr>
          <p:cNvPr id="4" name="Table 3">
            <a:extLst>
              <a:ext uri="{FF2B5EF4-FFF2-40B4-BE49-F238E27FC236}">
                <a16:creationId xmlns:a16="http://schemas.microsoft.com/office/drawing/2014/main" id="{29871A7D-A074-71BD-8CC4-7CD5C4AD3839}"/>
              </a:ext>
            </a:extLst>
          </p:cNvPr>
          <p:cNvGraphicFramePr>
            <a:graphicFrameLocks noGrp="1"/>
          </p:cNvGraphicFramePr>
          <p:nvPr/>
        </p:nvGraphicFramePr>
        <p:xfrm>
          <a:off x="1217612" y="1676400"/>
          <a:ext cx="8991600" cy="2705100"/>
        </p:xfrm>
        <a:graphic>
          <a:graphicData uri="http://schemas.openxmlformats.org/drawingml/2006/table">
            <a:tbl>
              <a:tblPr firstRow="1" bandRow="1">
                <a:tableStyleId>{EB9631B5-78F2-41C9-869B-9F39066F8104}</a:tableStyleId>
              </a:tblPr>
              <a:tblGrid>
                <a:gridCol w="2327090">
                  <a:extLst>
                    <a:ext uri="{9D8B030D-6E8A-4147-A177-3AD203B41FA5}">
                      <a16:colId xmlns:a16="http://schemas.microsoft.com/office/drawing/2014/main" val="20000"/>
                    </a:ext>
                  </a:extLst>
                </a:gridCol>
                <a:gridCol w="6664510">
                  <a:extLst>
                    <a:ext uri="{9D8B030D-6E8A-4147-A177-3AD203B41FA5}">
                      <a16:colId xmlns:a16="http://schemas.microsoft.com/office/drawing/2014/main" val="2392900803"/>
                    </a:ext>
                  </a:extLst>
                </a:gridCol>
              </a:tblGrid>
              <a:tr h="419909">
                <a:tc>
                  <a:txBody>
                    <a:bodyPr/>
                    <a:lstStyle/>
                    <a:p>
                      <a:pPr algn="l" fontAlgn="t"/>
                      <a:r>
                        <a:rPr lang="en-IN" dirty="0">
                          <a:solidFill>
                            <a:srgbClr val="000000"/>
                          </a:solidFill>
                          <a:effectLst/>
                          <a:latin typeface="+mn-lt"/>
                        </a:rPr>
                        <a:t>Case</a:t>
                      </a:r>
                    </a:p>
                  </a:txBody>
                  <a:tcPr marL="114300" marR="114300" marT="114300" marB="114300"/>
                </a:tc>
                <a:tc>
                  <a:txBody>
                    <a:bodyPr/>
                    <a:lstStyle/>
                    <a:p>
                      <a:pPr algn="l" fontAlgn="t"/>
                      <a:r>
                        <a:rPr lang="en-IN">
                          <a:solidFill>
                            <a:srgbClr val="000000"/>
                          </a:solidFill>
                          <a:effectLst/>
                          <a:latin typeface="+mn-lt"/>
                        </a:rPr>
                        <a:t>Time Complexity</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IN" b="1" dirty="0">
                          <a:solidFill>
                            <a:srgbClr val="333333"/>
                          </a:solidFill>
                          <a:effectLst/>
                          <a:latin typeface="+mn-lt"/>
                        </a:rPr>
                        <a:t>Best Case</a:t>
                      </a:r>
                      <a:endParaRPr lang="en-IN" dirty="0">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b="1">
                          <a:solidFill>
                            <a:srgbClr val="333333"/>
                          </a:solidFill>
                          <a:effectLst/>
                          <a:latin typeface="+mn-lt"/>
                        </a:rPr>
                        <a:t>Average Case</a:t>
                      </a:r>
                      <a:endParaRPr lang="en-IN">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b="1">
                          <a:solidFill>
                            <a:srgbClr val="333333"/>
                          </a:solidFill>
                          <a:effectLst/>
                          <a:latin typeface="+mn-lt"/>
                        </a:rPr>
                        <a:t>Worst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O(n)</a:t>
                      </a:r>
                    </a:p>
                  </a:txBody>
                  <a:tcPr marL="76200" marR="76200" marT="76200" marB="76200"/>
                </a:tc>
                <a:extLst>
                  <a:ext uri="{0D108BD9-81ED-4DB2-BD59-A6C34878D82A}">
                    <a16:rowId xmlns:a16="http://schemas.microsoft.com/office/drawing/2014/main" val="3561785872"/>
                  </a:ext>
                </a:extLst>
              </a:tr>
              <a:tr h="419909">
                <a:tc>
                  <a:txBody>
                    <a:bodyPr/>
                    <a:lstStyle/>
                    <a:p>
                      <a:endParaRPr lang="en-US" dirty="0">
                        <a:latin typeface="+mn-lt"/>
                      </a:endParaRPr>
                    </a:p>
                  </a:txBody>
                  <a:tcPr marL="95250" marR="95250" marT="95250" marB="95250" anchor="ctr"/>
                </a:tc>
                <a:tc>
                  <a:txBody>
                    <a:bodyPr/>
                    <a:lstStyle/>
                    <a:p>
                      <a:endParaRPr lang="en-US" dirty="0">
                        <a:latin typeface="+mn-lt"/>
                      </a:endParaRPr>
                    </a:p>
                  </a:txBody>
                  <a:tcPr marL="95250" marR="95250" marT="95250" marB="95250" anchor="ctr"/>
                </a:tc>
                <a:extLst>
                  <a:ext uri="{0D108BD9-81ED-4DB2-BD59-A6C34878D82A}">
                    <a16:rowId xmlns:a16="http://schemas.microsoft.com/office/drawing/2014/main" val="2878422729"/>
                  </a:ext>
                </a:extLst>
              </a:tr>
            </a:tbl>
          </a:graphicData>
        </a:graphic>
      </p:graphicFrame>
      <p:graphicFrame>
        <p:nvGraphicFramePr>
          <p:cNvPr id="6" name="Table 5">
            <a:extLst>
              <a:ext uri="{FF2B5EF4-FFF2-40B4-BE49-F238E27FC236}">
                <a16:creationId xmlns:a16="http://schemas.microsoft.com/office/drawing/2014/main" id="{17E8125C-41C7-B795-B839-963473505E17}"/>
              </a:ext>
            </a:extLst>
          </p:cNvPr>
          <p:cNvGraphicFramePr>
            <a:graphicFrameLocks noGrp="1"/>
          </p:cNvGraphicFramePr>
          <p:nvPr/>
        </p:nvGraphicFramePr>
        <p:xfrm>
          <a:off x="1217612" y="4968240"/>
          <a:ext cx="8215087" cy="518160"/>
        </p:xfrm>
        <a:graphic>
          <a:graphicData uri="http://schemas.openxmlformats.org/drawingml/2006/table">
            <a:tbl>
              <a:tblPr firstRow="1" bandRow="1">
                <a:tableStyleId>{EB9631B5-78F2-41C9-869B-9F39066F8104}</a:tableStyleId>
              </a:tblPr>
              <a:tblGrid>
                <a:gridCol w="2759393">
                  <a:extLst>
                    <a:ext uri="{9D8B030D-6E8A-4147-A177-3AD203B41FA5}">
                      <a16:colId xmlns:a16="http://schemas.microsoft.com/office/drawing/2014/main" val="748837080"/>
                    </a:ext>
                  </a:extLst>
                </a:gridCol>
                <a:gridCol w="5455694">
                  <a:extLst>
                    <a:ext uri="{9D8B030D-6E8A-4147-A177-3AD203B41FA5}">
                      <a16:colId xmlns:a16="http://schemas.microsoft.com/office/drawing/2014/main" val="2800406758"/>
                    </a:ext>
                  </a:extLst>
                </a:gridCol>
              </a:tblGrid>
              <a:tr h="419909">
                <a:tc>
                  <a:txBody>
                    <a:bodyPr/>
                    <a:lstStyle/>
                    <a:p>
                      <a:pPr algn="just" fontAlgn="t"/>
                      <a:r>
                        <a:rPr lang="en-IN" b="1" dirty="0">
                          <a:solidFill>
                            <a:schemeClr val="tx1">
                              <a:lumMod val="95000"/>
                              <a:lumOff val="5000"/>
                            </a:schemeClr>
                          </a:solidFill>
                          <a:effectLst/>
                          <a:latin typeface="+mn-lt"/>
                        </a:rPr>
                        <a:t>Space Complexity</a:t>
                      </a:r>
                      <a:endParaRPr lang="en-IN" dirty="0">
                        <a:solidFill>
                          <a:schemeClr val="tx1">
                            <a:lumMod val="95000"/>
                            <a:lumOff val="5000"/>
                          </a:schemeClr>
                        </a:solidFill>
                        <a:effectLst/>
                        <a:latin typeface="+mn-lt"/>
                      </a:endParaRPr>
                    </a:p>
                  </a:txBody>
                  <a:tcPr marL="76200" marR="76200" marT="76200" marB="76200"/>
                </a:tc>
                <a:tc>
                  <a:txBody>
                    <a:bodyPr/>
                    <a:lstStyle/>
                    <a:p>
                      <a:pPr algn="just" fontAlgn="t"/>
                      <a:r>
                        <a:rPr lang="en-IN" dirty="0">
                          <a:solidFill>
                            <a:schemeClr val="tx1">
                              <a:lumMod val="95000"/>
                              <a:lumOff val="5000"/>
                            </a:schemeClr>
                          </a:solidFill>
                          <a:effectLst/>
                          <a:latin typeface="+mn-lt"/>
                        </a:rPr>
                        <a:t>O(1)</a:t>
                      </a:r>
                    </a:p>
                  </a:txBody>
                  <a:tcPr marL="76200" marR="76200" marT="76200" marB="76200"/>
                </a:tc>
                <a:extLst>
                  <a:ext uri="{0D108BD9-81ED-4DB2-BD59-A6C34878D82A}">
                    <a16:rowId xmlns:a16="http://schemas.microsoft.com/office/drawing/2014/main" val="2923060946"/>
                  </a:ext>
                </a:extLst>
              </a:tr>
            </a:tbl>
          </a:graphicData>
        </a:graphic>
      </p:graphicFrame>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Binary Search</a:t>
            </a:r>
          </a:p>
        </p:txBody>
      </p:sp>
      <p:sp>
        <p:nvSpPr>
          <p:cNvPr id="6" name="TextBox 5">
            <a:extLst>
              <a:ext uri="{FF2B5EF4-FFF2-40B4-BE49-F238E27FC236}">
                <a16:creationId xmlns:a16="http://schemas.microsoft.com/office/drawing/2014/main" id="{A66A512E-CB93-9D87-A165-A37DA2508782}"/>
              </a:ext>
            </a:extLst>
          </p:cNvPr>
          <p:cNvSpPr txBox="1"/>
          <p:nvPr/>
        </p:nvSpPr>
        <p:spPr>
          <a:xfrm>
            <a:off x="841817" y="1720840"/>
            <a:ext cx="10505189" cy="3416320"/>
          </a:xfrm>
          <a:prstGeom prst="rect">
            <a:avLst/>
          </a:prstGeom>
          <a:noFill/>
        </p:spPr>
        <p:txBody>
          <a:bodyPr wrap="square">
            <a:spAutoFit/>
          </a:bodyPr>
          <a:lstStyle/>
          <a:p>
            <a:pPr algn="just"/>
            <a:r>
              <a:rPr lang="en-GB" b="0" i="0" dirty="0">
                <a:solidFill>
                  <a:schemeClr val="tx1">
                    <a:lumMod val="95000"/>
                    <a:lumOff val="5000"/>
                  </a:schemeClr>
                </a:solidFill>
                <a:effectLst/>
              </a:rPr>
              <a:t>Binary search is the search technique that works efficiently on sorted lists. Hence, to search an element into some list using the binary search technique, we must ensure that the list is sorted.</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Binary search follows the divide and conquer approach in which the list is divided into two halves, and the item is compared with the middle element of the list. If the match is found then, the location of the middle element is returned. Otherwise, we search into either of the halves depending upon the result produced through the match.</a:t>
            </a:r>
          </a:p>
        </p:txBody>
      </p:sp>
    </p:spTree>
    <p:extLst>
      <p:ext uri="{BB962C8B-B14F-4D97-AF65-F5344CB8AC3E}">
        <p14:creationId xmlns:p14="http://schemas.microsoft.com/office/powerpoint/2010/main" val="107744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Binary Search</a:t>
            </a:r>
          </a:p>
        </p:txBody>
      </p:sp>
      <p:sp>
        <p:nvSpPr>
          <p:cNvPr id="4" name="TextBox 3">
            <a:extLst>
              <a:ext uri="{FF2B5EF4-FFF2-40B4-BE49-F238E27FC236}">
                <a16:creationId xmlns:a16="http://schemas.microsoft.com/office/drawing/2014/main" id="{E450EE6D-C7DA-CB6E-02D9-59616DFA7E68}"/>
              </a:ext>
            </a:extLst>
          </p:cNvPr>
          <p:cNvSpPr txBox="1"/>
          <p:nvPr/>
        </p:nvSpPr>
        <p:spPr>
          <a:xfrm>
            <a:off x="1141412" y="1219200"/>
            <a:ext cx="10591800" cy="5262979"/>
          </a:xfrm>
          <a:prstGeom prst="rect">
            <a:avLst/>
          </a:prstGeom>
          <a:noFill/>
        </p:spPr>
        <p:txBody>
          <a:bodyPr wrap="square">
            <a:spAutoFit/>
          </a:bodyPr>
          <a:lstStyle/>
          <a:p>
            <a:pPr algn="just"/>
            <a:r>
              <a:rPr lang="en-GB" b="0" i="0" dirty="0" err="1">
                <a:solidFill>
                  <a:schemeClr val="tx1">
                    <a:lumMod val="95000"/>
                    <a:lumOff val="5000"/>
                  </a:schemeClr>
                </a:solidFill>
                <a:effectLst/>
              </a:rPr>
              <a:t>Binary_Search</a:t>
            </a:r>
            <a:r>
              <a:rPr lang="en-GB" b="0" i="0" dirty="0">
                <a:solidFill>
                  <a:schemeClr val="tx1">
                    <a:lumMod val="95000"/>
                    <a:lumOff val="5000"/>
                  </a:schemeClr>
                </a:solidFill>
                <a:effectLst/>
              </a:rPr>
              <a:t>(a, </a:t>
            </a:r>
            <a:r>
              <a:rPr lang="en-GB" b="0" i="0" dirty="0" err="1">
                <a:solidFill>
                  <a:schemeClr val="tx1">
                    <a:lumMod val="95000"/>
                    <a:lumOff val="5000"/>
                  </a:schemeClr>
                </a:solidFill>
                <a:effectLst/>
              </a:rPr>
              <a:t>lower_bound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upper_bound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algn="just"/>
            <a:r>
              <a:rPr lang="en-GB" b="1" i="0" dirty="0">
                <a:solidFill>
                  <a:schemeClr val="tx1">
                    <a:lumMod val="95000"/>
                    <a:lumOff val="5000"/>
                  </a:schemeClr>
                </a:solidFill>
                <a:effectLst/>
              </a:rPr>
              <a:t>Step 1: </a:t>
            </a:r>
            <a:r>
              <a:rPr lang="en-GB" b="0" i="0" dirty="0">
                <a:solidFill>
                  <a:schemeClr val="tx1">
                    <a:lumMod val="95000"/>
                    <a:lumOff val="5000"/>
                  </a:schemeClr>
                </a:solidFill>
                <a:effectLst/>
              </a:rPr>
              <a:t>set beg = </a:t>
            </a:r>
            <a:r>
              <a:rPr lang="en-GB" b="0" i="0" dirty="0" err="1">
                <a:solidFill>
                  <a:schemeClr val="tx1">
                    <a:lumMod val="95000"/>
                    <a:lumOff val="5000"/>
                  </a:schemeClr>
                </a:solidFill>
                <a:effectLst/>
              </a:rPr>
              <a:t>lower_bound</a:t>
            </a:r>
            <a:r>
              <a:rPr lang="en-GB" b="0" i="0" dirty="0">
                <a:solidFill>
                  <a:schemeClr val="tx1">
                    <a:lumMod val="95000"/>
                    <a:lumOff val="5000"/>
                  </a:schemeClr>
                </a:solidFill>
                <a:effectLst/>
              </a:rPr>
              <a:t>, end = </a:t>
            </a:r>
            <a:r>
              <a:rPr lang="en-GB" b="0" i="0" dirty="0" err="1">
                <a:solidFill>
                  <a:schemeClr val="tx1">
                    <a:lumMod val="95000"/>
                    <a:lumOff val="5000"/>
                  </a:schemeClr>
                </a:solidFill>
                <a:effectLst/>
              </a:rPr>
              <a:t>upper_bound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- 1  </a:t>
            </a:r>
          </a:p>
          <a:p>
            <a:pPr algn="just"/>
            <a:r>
              <a:rPr lang="en-GB" b="1" i="0" dirty="0">
                <a:solidFill>
                  <a:schemeClr val="tx1">
                    <a:lumMod val="95000"/>
                    <a:lumOff val="5000"/>
                  </a:schemeClr>
                </a:solidFill>
                <a:effectLst/>
              </a:rPr>
              <a:t>Step 2: </a:t>
            </a:r>
            <a:r>
              <a:rPr lang="en-GB" b="0" i="0" dirty="0">
                <a:solidFill>
                  <a:schemeClr val="tx1">
                    <a:lumMod val="95000"/>
                    <a:lumOff val="5000"/>
                  </a:schemeClr>
                </a:solidFill>
                <a:effectLst/>
              </a:rPr>
              <a:t>repeat steps 3 and 4 while beg </a:t>
            </a:r>
            <a:r>
              <a:rPr lang="en-GB" b="1" i="0" dirty="0">
                <a:solidFill>
                  <a:schemeClr val="tx1">
                    <a:lumMod val="95000"/>
                    <a:lumOff val="5000"/>
                  </a:schemeClr>
                </a:solidFill>
                <a:effectLst/>
              </a:rPr>
              <a:t>&lt;</a:t>
            </a:r>
            <a:r>
              <a:rPr lang="en-GB" b="0" i="0" dirty="0">
                <a:solidFill>
                  <a:schemeClr val="tx1">
                    <a:lumMod val="95000"/>
                    <a:lumOff val="5000"/>
                  </a:schemeClr>
                </a:solidFill>
                <a:effectLst/>
              </a:rPr>
              <a:t>=end  </a:t>
            </a:r>
          </a:p>
          <a:p>
            <a:pPr algn="just"/>
            <a:r>
              <a:rPr lang="en-GB" b="1" i="0" dirty="0">
                <a:solidFill>
                  <a:schemeClr val="tx1">
                    <a:lumMod val="95000"/>
                    <a:lumOff val="5000"/>
                  </a:schemeClr>
                </a:solidFill>
                <a:effectLst/>
              </a:rPr>
              <a:t>Step 3: </a:t>
            </a:r>
            <a:r>
              <a:rPr lang="en-GB" b="0" i="0" dirty="0">
                <a:solidFill>
                  <a:schemeClr val="tx1">
                    <a:lumMod val="95000"/>
                    <a:lumOff val="5000"/>
                  </a:schemeClr>
                </a:solidFill>
                <a:effectLst/>
              </a:rPr>
              <a:t>set mid = (beg + end)/2  </a:t>
            </a:r>
          </a:p>
          <a:p>
            <a:pPr algn="just"/>
            <a:r>
              <a:rPr lang="en-GB" b="1" i="0" dirty="0">
                <a:solidFill>
                  <a:schemeClr val="tx1">
                    <a:lumMod val="95000"/>
                    <a:lumOff val="5000"/>
                  </a:schemeClr>
                </a:solidFill>
                <a:effectLst/>
              </a:rPr>
              <a:t>Step 4: </a:t>
            </a:r>
            <a:r>
              <a:rPr lang="en-GB" b="0" i="0" dirty="0">
                <a:solidFill>
                  <a:schemeClr val="tx1">
                    <a:lumMod val="95000"/>
                    <a:lumOff val="5000"/>
                  </a:schemeClr>
                </a:solidFill>
                <a:effectLst/>
              </a:rPr>
              <a:t>if a[mid] =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mid  print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go to step 6  </a:t>
            </a:r>
          </a:p>
          <a:p>
            <a:pPr lvl="2" algn="just"/>
            <a:r>
              <a:rPr lang="en-GB" b="0" i="0" dirty="0">
                <a:solidFill>
                  <a:schemeClr val="tx1">
                    <a:lumMod val="95000"/>
                    <a:lumOff val="5000"/>
                  </a:schemeClr>
                </a:solidFill>
                <a:effectLst/>
              </a:rPr>
              <a:t>else if a[mid] </a:t>
            </a:r>
            <a:r>
              <a:rPr lang="en-GB" b="1" i="0" dirty="0">
                <a:solidFill>
                  <a:schemeClr val="tx1">
                    <a:lumMod val="95000"/>
                    <a:lumOff val="5000"/>
                  </a:schemeClr>
                </a:solidFill>
                <a:effectLst/>
              </a:rPr>
              <a:t>&gt;</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set end = mid - 1  </a:t>
            </a:r>
          </a:p>
          <a:p>
            <a:pPr lvl="2" algn="just"/>
            <a:r>
              <a:rPr lang="en-GB" b="0" i="0" dirty="0">
                <a:solidFill>
                  <a:schemeClr val="tx1">
                    <a:lumMod val="95000"/>
                    <a:lumOff val="5000"/>
                  </a:schemeClr>
                </a:solidFill>
                <a:effectLst/>
              </a:rPr>
              <a:t>else  set beg = mid + 1  </a:t>
            </a:r>
          </a:p>
          <a:p>
            <a:pPr lvl="2" algn="just"/>
            <a:r>
              <a:rPr lang="en-GB" b="0" i="0" dirty="0">
                <a:solidFill>
                  <a:schemeClr val="tx1">
                    <a:lumMod val="95000"/>
                    <a:lumOff val="5000"/>
                  </a:schemeClr>
                </a:solidFill>
                <a:effectLst/>
              </a:rPr>
              <a:t>[end of if]  </a:t>
            </a:r>
          </a:p>
          <a:p>
            <a:pPr lvl="2" algn="just"/>
            <a:r>
              <a:rPr lang="en-GB" b="0" i="0" dirty="0">
                <a:solidFill>
                  <a:schemeClr val="tx1">
                    <a:lumMod val="95000"/>
                    <a:lumOff val="5000"/>
                  </a:schemeClr>
                </a:solidFill>
                <a:effectLst/>
              </a:rPr>
              <a:t>[end of loop]  </a:t>
            </a:r>
          </a:p>
          <a:p>
            <a:pPr algn="just"/>
            <a:r>
              <a:rPr lang="en-GB" b="1" i="0" dirty="0">
                <a:solidFill>
                  <a:schemeClr val="tx1">
                    <a:lumMod val="95000"/>
                    <a:lumOff val="5000"/>
                  </a:schemeClr>
                </a:solidFill>
                <a:effectLst/>
              </a:rPr>
              <a:t>Step 5: </a:t>
            </a:r>
            <a:r>
              <a:rPr lang="en-GB" b="0" i="0" dirty="0">
                <a:solidFill>
                  <a:schemeClr val="tx1">
                    <a:lumMod val="95000"/>
                    <a:lumOff val="5000"/>
                  </a:schemeClr>
                </a:solidFill>
                <a:effectLst/>
              </a:rPr>
              <a:t>if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0" i="0" dirty="0">
                <a:solidFill>
                  <a:schemeClr val="tx1">
                    <a:lumMod val="95000"/>
                    <a:lumOff val="5000"/>
                  </a:schemeClr>
                </a:solidFill>
                <a:effectLst/>
              </a:rPr>
              <a:t>	print "value is not present in the array"  </a:t>
            </a:r>
          </a:p>
          <a:p>
            <a:pPr algn="just"/>
            <a:r>
              <a:rPr lang="en-GB" b="0" i="0" dirty="0">
                <a:solidFill>
                  <a:schemeClr val="tx1">
                    <a:lumMod val="95000"/>
                    <a:lumOff val="5000"/>
                  </a:schemeClr>
                </a:solidFill>
                <a:effectLst/>
              </a:rPr>
              <a:t>	[end of if]  </a:t>
            </a:r>
          </a:p>
          <a:p>
            <a:pPr algn="just"/>
            <a:r>
              <a:rPr lang="en-GB" b="1" i="0" dirty="0">
                <a:solidFill>
                  <a:schemeClr val="tx1">
                    <a:lumMod val="95000"/>
                    <a:lumOff val="5000"/>
                  </a:schemeClr>
                </a:solidFill>
                <a:effectLst/>
              </a:rPr>
              <a:t>Step 6: </a:t>
            </a:r>
            <a:r>
              <a:rPr lang="en-GB" b="0" i="0" dirty="0">
                <a:solidFill>
                  <a:schemeClr val="tx1">
                    <a:lumMod val="95000"/>
                    <a:lumOff val="5000"/>
                  </a:schemeClr>
                </a:solidFill>
                <a:effectLst/>
              </a:rPr>
              <a:t>exit  </a:t>
            </a:r>
          </a:p>
        </p:txBody>
      </p:sp>
    </p:spTree>
    <p:extLst>
      <p:ext uri="{BB962C8B-B14F-4D97-AF65-F5344CB8AC3E}">
        <p14:creationId xmlns:p14="http://schemas.microsoft.com/office/powerpoint/2010/main" val="174995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Binary Search</a:t>
            </a:r>
          </a:p>
        </p:txBody>
      </p:sp>
      <p:graphicFrame>
        <p:nvGraphicFramePr>
          <p:cNvPr id="4" name="Table 3">
            <a:extLst>
              <a:ext uri="{FF2B5EF4-FFF2-40B4-BE49-F238E27FC236}">
                <a16:creationId xmlns:a16="http://schemas.microsoft.com/office/drawing/2014/main" id="{29871A7D-A074-71BD-8CC4-7CD5C4AD3839}"/>
              </a:ext>
            </a:extLst>
          </p:cNvPr>
          <p:cNvGraphicFramePr>
            <a:graphicFrameLocks noGrp="1"/>
          </p:cNvGraphicFramePr>
          <p:nvPr/>
        </p:nvGraphicFramePr>
        <p:xfrm>
          <a:off x="1217612" y="1676400"/>
          <a:ext cx="8991600" cy="2705100"/>
        </p:xfrm>
        <a:graphic>
          <a:graphicData uri="http://schemas.openxmlformats.org/drawingml/2006/table">
            <a:tbl>
              <a:tblPr firstRow="1" bandRow="1">
                <a:tableStyleId>{EB9631B5-78F2-41C9-869B-9F39066F8104}</a:tableStyleId>
              </a:tblPr>
              <a:tblGrid>
                <a:gridCol w="2327090">
                  <a:extLst>
                    <a:ext uri="{9D8B030D-6E8A-4147-A177-3AD203B41FA5}">
                      <a16:colId xmlns:a16="http://schemas.microsoft.com/office/drawing/2014/main" val="20000"/>
                    </a:ext>
                  </a:extLst>
                </a:gridCol>
                <a:gridCol w="6664510">
                  <a:extLst>
                    <a:ext uri="{9D8B030D-6E8A-4147-A177-3AD203B41FA5}">
                      <a16:colId xmlns:a16="http://schemas.microsoft.com/office/drawing/2014/main" val="2392900803"/>
                    </a:ext>
                  </a:extLst>
                </a:gridCol>
              </a:tblGrid>
              <a:tr h="419909">
                <a:tc>
                  <a:txBody>
                    <a:bodyPr/>
                    <a:lstStyle/>
                    <a:p>
                      <a:pPr algn="l" fontAlgn="t"/>
                      <a:r>
                        <a:rPr lang="en-IN" dirty="0">
                          <a:solidFill>
                            <a:srgbClr val="000000"/>
                          </a:solidFill>
                          <a:effectLst/>
                          <a:latin typeface="+mn-lt"/>
                        </a:rPr>
                        <a:t>Case</a:t>
                      </a:r>
                    </a:p>
                  </a:txBody>
                  <a:tcPr marL="114300" marR="114300" marT="114300" marB="114300"/>
                </a:tc>
                <a:tc>
                  <a:txBody>
                    <a:bodyPr/>
                    <a:lstStyle/>
                    <a:p>
                      <a:pPr algn="l" fontAlgn="t"/>
                      <a:r>
                        <a:rPr lang="en-IN">
                          <a:solidFill>
                            <a:srgbClr val="000000"/>
                          </a:solidFill>
                          <a:effectLst/>
                          <a:latin typeface="+mn-lt"/>
                        </a:rPr>
                        <a:t>Time Complexity</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IN" b="1" dirty="0">
                          <a:solidFill>
                            <a:srgbClr val="333333"/>
                          </a:solidFill>
                          <a:effectLst/>
                          <a:latin typeface="+mn-lt"/>
                        </a:rPr>
                        <a:t>Best Case</a:t>
                      </a:r>
                      <a:endParaRPr lang="en-IN" dirty="0">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b="1">
                          <a:solidFill>
                            <a:srgbClr val="333333"/>
                          </a:solidFill>
                          <a:effectLst/>
                          <a:latin typeface="+mn-lt"/>
                        </a:rPr>
                        <a:t>Average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a:t>
                      </a:r>
                      <a:r>
                        <a:rPr lang="en-IN" dirty="0" err="1">
                          <a:solidFill>
                            <a:srgbClr val="333333"/>
                          </a:solidFill>
                          <a:effectLst/>
                          <a:latin typeface="+mn-lt"/>
                        </a:rPr>
                        <a:t>logn</a:t>
                      </a:r>
                      <a:r>
                        <a:rPr lang="en-IN" dirty="0">
                          <a:solidFill>
                            <a:srgbClr val="333333"/>
                          </a:solidFill>
                          <a:effectLst/>
                          <a:latin typeface="+mn-lt"/>
                        </a:rPr>
                        <a:t>)</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b="1">
                          <a:solidFill>
                            <a:srgbClr val="333333"/>
                          </a:solidFill>
                          <a:effectLst/>
                          <a:latin typeface="+mn-lt"/>
                        </a:rPr>
                        <a:t>Worst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a:t>
                      </a:r>
                      <a:r>
                        <a:rPr lang="en-IN" dirty="0" err="1">
                          <a:solidFill>
                            <a:srgbClr val="333333"/>
                          </a:solidFill>
                          <a:effectLst/>
                          <a:latin typeface="+mn-lt"/>
                        </a:rPr>
                        <a:t>logn</a:t>
                      </a:r>
                      <a:r>
                        <a:rPr lang="en-IN" dirty="0">
                          <a:solidFill>
                            <a:srgbClr val="333333"/>
                          </a:solidFill>
                          <a:effectLst/>
                          <a:latin typeface="+mn-lt"/>
                        </a:rPr>
                        <a:t>)</a:t>
                      </a:r>
                    </a:p>
                  </a:txBody>
                  <a:tcPr marL="76200" marR="76200" marT="76200" marB="76200"/>
                </a:tc>
                <a:extLst>
                  <a:ext uri="{0D108BD9-81ED-4DB2-BD59-A6C34878D82A}">
                    <a16:rowId xmlns:a16="http://schemas.microsoft.com/office/drawing/2014/main" val="3561785872"/>
                  </a:ext>
                </a:extLst>
              </a:tr>
              <a:tr h="419909">
                <a:tc>
                  <a:txBody>
                    <a:bodyPr/>
                    <a:lstStyle/>
                    <a:p>
                      <a:endParaRPr lang="en-US" dirty="0">
                        <a:latin typeface="+mn-lt"/>
                      </a:endParaRPr>
                    </a:p>
                  </a:txBody>
                  <a:tcPr marL="95250" marR="95250" marT="95250" marB="95250" anchor="ctr"/>
                </a:tc>
                <a:tc>
                  <a:txBody>
                    <a:bodyPr/>
                    <a:lstStyle/>
                    <a:p>
                      <a:endParaRPr lang="en-US" dirty="0">
                        <a:latin typeface="+mn-lt"/>
                      </a:endParaRPr>
                    </a:p>
                  </a:txBody>
                  <a:tcPr marL="95250" marR="95250" marT="95250" marB="95250" anchor="ctr"/>
                </a:tc>
                <a:extLst>
                  <a:ext uri="{0D108BD9-81ED-4DB2-BD59-A6C34878D82A}">
                    <a16:rowId xmlns:a16="http://schemas.microsoft.com/office/drawing/2014/main" val="2878422729"/>
                  </a:ext>
                </a:extLst>
              </a:tr>
            </a:tbl>
          </a:graphicData>
        </a:graphic>
      </p:graphicFrame>
      <p:graphicFrame>
        <p:nvGraphicFramePr>
          <p:cNvPr id="6" name="Table 5">
            <a:extLst>
              <a:ext uri="{FF2B5EF4-FFF2-40B4-BE49-F238E27FC236}">
                <a16:creationId xmlns:a16="http://schemas.microsoft.com/office/drawing/2014/main" id="{17E8125C-41C7-B795-B839-963473505E17}"/>
              </a:ext>
            </a:extLst>
          </p:cNvPr>
          <p:cNvGraphicFramePr>
            <a:graphicFrameLocks noGrp="1"/>
          </p:cNvGraphicFramePr>
          <p:nvPr/>
        </p:nvGraphicFramePr>
        <p:xfrm>
          <a:off x="1217612" y="4968240"/>
          <a:ext cx="8215087" cy="518160"/>
        </p:xfrm>
        <a:graphic>
          <a:graphicData uri="http://schemas.openxmlformats.org/drawingml/2006/table">
            <a:tbl>
              <a:tblPr firstRow="1" bandRow="1">
                <a:tableStyleId>{EB9631B5-78F2-41C9-869B-9F39066F8104}</a:tableStyleId>
              </a:tblPr>
              <a:tblGrid>
                <a:gridCol w="2759393">
                  <a:extLst>
                    <a:ext uri="{9D8B030D-6E8A-4147-A177-3AD203B41FA5}">
                      <a16:colId xmlns:a16="http://schemas.microsoft.com/office/drawing/2014/main" val="748837080"/>
                    </a:ext>
                  </a:extLst>
                </a:gridCol>
                <a:gridCol w="5455694">
                  <a:extLst>
                    <a:ext uri="{9D8B030D-6E8A-4147-A177-3AD203B41FA5}">
                      <a16:colId xmlns:a16="http://schemas.microsoft.com/office/drawing/2014/main" val="2800406758"/>
                    </a:ext>
                  </a:extLst>
                </a:gridCol>
              </a:tblGrid>
              <a:tr h="419909">
                <a:tc>
                  <a:txBody>
                    <a:bodyPr/>
                    <a:lstStyle/>
                    <a:p>
                      <a:pPr algn="just" fontAlgn="t"/>
                      <a:r>
                        <a:rPr lang="en-IN" b="1" dirty="0">
                          <a:solidFill>
                            <a:schemeClr val="tx1">
                              <a:lumMod val="95000"/>
                              <a:lumOff val="5000"/>
                            </a:schemeClr>
                          </a:solidFill>
                          <a:effectLst/>
                          <a:latin typeface="+mn-lt"/>
                        </a:rPr>
                        <a:t>Space Complexity</a:t>
                      </a:r>
                      <a:endParaRPr lang="en-IN" dirty="0">
                        <a:solidFill>
                          <a:schemeClr val="tx1">
                            <a:lumMod val="95000"/>
                            <a:lumOff val="5000"/>
                          </a:schemeClr>
                        </a:solidFill>
                        <a:effectLst/>
                        <a:latin typeface="+mn-lt"/>
                      </a:endParaRPr>
                    </a:p>
                  </a:txBody>
                  <a:tcPr marL="76200" marR="76200" marT="76200" marB="76200"/>
                </a:tc>
                <a:tc>
                  <a:txBody>
                    <a:bodyPr/>
                    <a:lstStyle/>
                    <a:p>
                      <a:pPr algn="just" fontAlgn="t"/>
                      <a:r>
                        <a:rPr lang="en-IN" dirty="0">
                          <a:solidFill>
                            <a:schemeClr val="tx1">
                              <a:lumMod val="95000"/>
                              <a:lumOff val="5000"/>
                            </a:schemeClr>
                          </a:solidFill>
                          <a:effectLst/>
                          <a:latin typeface="+mn-lt"/>
                        </a:rPr>
                        <a:t>O(1)</a:t>
                      </a:r>
                    </a:p>
                  </a:txBody>
                  <a:tcPr marL="76200" marR="76200" marT="76200" marB="76200"/>
                </a:tc>
                <a:extLst>
                  <a:ext uri="{0D108BD9-81ED-4DB2-BD59-A6C34878D82A}">
                    <a16:rowId xmlns:a16="http://schemas.microsoft.com/office/drawing/2014/main" val="2923060946"/>
                  </a:ext>
                </a:extLst>
              </a:tr>
            </a:tbl>
          </a:graphicData>
        </a:graphic>
      </p:graphicFrame>
    </p:spTree>
    <p:extLst>
      <p:ext uri="{BB962C8B-B14F-4D97-AF65-F5344CB8AC3E}">
        <p14:creationId xmlns:p14="http://schemas.microsoft.com/office/powerpoint/2010/main" val="24929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Sorting Algorithms  </a:t>
            </a:r>
          </a:p>
        </p:txBody>
      </p:sp>
      <p:sp>
        <p:nvSpPr>
          <p:cNvPr id="4" name="TextBox 3">
            <a:extLst>
              <a:ext uri="{FF2B5EF4-FFF2-40B4-BE49-F238E27FC236}">
                <a16:creationId xmlns:a16="http://schemas.microsoft.com/office/drawing/2014/main" id="{74209D25-58F8-0A99-6A96-2EB494662A5D}"/>
              </a:ext>
            </a:extLst>
          </p:cNvPr>
          <p:cNvSpPr txBox="1"/>
          <p:nvPr/>
        </p:nvSpPr>
        <p:spPr>
          <a:xfrm>
            <a:off x="627459" y="1828800"/>
            <a:ext cx="10933906" cy="4154984"/>
          </a:xfrm>
          <a:prstGeom prst="rect">
            <a:avLst/>
          </a:prstGeom>
          <a:solidFill>
            <a:schemeClr val="bg1"/>
          </a:solidFill>
        </p:spPr>
        <p:txBody>
          <a:bodyPr wrap="square">
            <a:spAutoFit/>
          </a:bodyPr>
          <a:lstStyle/>
          <a:p>
            <a:pPr marL="342900" indent="-342900" eaLnBrk="1" hangingPunct="1">
              <a:buFont typeface="Arial" panose="020B0604020202020204" pitchFamily="34" charset="0"/>
              <a:buChar char="•"/>
            </a:pPr>
            <a:r>
              <a:rPr lang="en-US" altLang="en-US" b="1" dirty="0"/>
              <a:t>bubble sort</a:t>
            </a:r>
            <a:r>
              <a:rPr lang="en-US" altLang="en-US" dirty="0"/>
              <a:t>: swap adjacent pairs that are out of order</a:t>
            </a:r>
          </a:p>
          <a:p>
            <a:pPr marL="342900" indent="-342900" eaLnBrk="1" hangingPunct="1">
              <a:buFont typeface="Arial" panose="020B0604020202020204" pitchFamily="34" charset="0"/>
              <a:buChar char="•"/>
            </a:pPr>
            <a:r>
              <a:rPr lang="en-US" altLang="en-US" b="1" dirty="0"/>
              <a:t>selection sort</a:t>
            </a:r>
            <a:r>
              <a:rPr lang="en-US" altLang="en-US" dirty="0"/>
              <a:t>: look for the smallest element, move to front</a:t>
            </a:r>
          </a:p>
          <a:p>
            <a:pPr marL="342900" indent="-342900" eaLnBrk="1" hangingPunct="1">
              <a:buFont typeface="Arial" panose="020B0604020202020204" pitchFamily="34" charset="0"/>
              <a:buChar char="•"/>
            </a:pPr>
            <a:r>
              <a:rPr lang="en-US" altLang="en-US" b="1" dirty="0"/>
              <a:t>insertion sort</a:t>
            </a:r>
            <a:r>
              <a:rPr lang="en-US" altLang="en-US" dirty="0"/>
              <a:t>: build an increasingly large sorted front portion</a:t>
            </a:r>
          </a:p>
          <a:p>
            <a:pPr marL="342900" indent="-342900" eaLnBrk="1" hangingPunct="1">
              <a:buFont typeface="Arial" panose="020B0604020202020204" pitchFamily="34" charset="0"/>
              <a:buChar char="•"/>
            </a:pPr>
            <a:r>
              <a:rPr lang="en-US" altLang="en-US" b="1" dirty="0"/>
              <a:t>merge sort</a:t>
            </a:r>
            <a:r>
              <a:rPr lang="en-US" altLang="en-US" dirty="0"/>
              <a:t>: recursively divide the array in half and sort it</a:t>
            </a:r>
          </a:p>
          <a:p>
            <a:pPr marL="342900" indent="-342900" eaLnBrk="1" hangingPunct="1">
              <a:buFont typeface="Arial" panose="020B0604020202020204" pitchFamily="34" charset="0"/>
              <a:buChar char="•"/>
            </a:pPr>
            <a:r>
              <a:rPr lang="en-US" altLang="en-US" b="1" dirty="0"/>
              <a:t>heap sort</a:t>
            </a:r>
            <a:r>
              <a:rPr lang="en-US" altLang="en-US" dirty="0"/>
              <a:t>: place the values into a sorted tree structure</a:t>
            </a:r>
          </a:p>
          <a:p>
            <a:pPr marL="342900" indent="-342900" eaLnBrk="1" hangingPunct="1">
              <a:buFont typeface="Arial" panose="020B0604020202020204" pitchFamily="34" charset="0"/>
              <a:buChar char="•"/>
            </a:pPr>
            <a:r>
              <a:rPr lang="en-US" altLang="en-US" b="1" dirty="0"/>
              <a:t>quick sort</a:t>
            </a:r>
            <a:r>
              <a:rPr lang="en-US" altLang="en-US" dirty="0"/>
              <a:t>: recursively partition array based on a middle value</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altLang="en-US" dirty="0"/>
              <a:t>other specialized sorting algorithms:</a:t>
            </a:r>
          </a:p>
          <a:p>
            <a:pPr marL="342900" indent="-342900" eaLnBrk="1" hangingPunct="1">
              <a:buFont typeface="Arial" panose="020B0604020202020204" pitchFamily="34" charset="0"/>
              <a:buChar char="•"/>
            </a:pPr>
            <a:r>
              <a:rPr lang="en-US" altLang="en-US" b="1" dirty="0"/>
              <a:t>bucket sort</a:t>
            </a:r>
            <a:r>
              <a:rPr lang="en-US" altLang="en-US" dirty="0"/>
              <a:t>: cluster elements into smaller groups, sort them</a:t>
            </a:r>
          </a:p>
          <a:p>
            <a:pPr marL="342900" indent="-342900" eaLnBrk="1" hangingPunct="1">
              <a:buFont typeface="Arial" panose="020B0604020202020204" pitchFamily="34" charset="0"/>
              <a:buChar char="•"/>
            </a:pPr>
            <a:r>
              <a:rPr lang="en-US" altLang="en-US" b="1" dirty="0"/>
              <a:t>radix sort</a:t>
            </a:r>
            <a:r>
              <a:rPr lang="en-US" altLang="en-US" dirty="0"/>
              <a:t>: sort integers by last digit, then 2nd to last, then ...</a:t>
            </a:r>
          </a:p>
          <a:p>
            <a:pPr algn="just"/>
            <a:endParaRPr lang="en-GB" b="0" i="0" dirty="0">
              <a:effectLst/>
            </a:endParaRPr>
          </a:p>
        </p:txBody>
      </p:sp>
    </p:spTree>
    <p:extLst>
      <p:ext uri="{BB962C8B-B14F-4D97-AF65-F5344CB8AC3E}">
        <p14:creationId xmlns:p14="http://schemas.microsoft.com/office/powerpoint/2010/main" val="6942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1801</TotalTime>
  <Words>3804</Words>
  <Application>Microsoft Office PowerPoint</Application>
  <PresentationFormat>Custom</PresentationFormat>
  <Paragraphs>459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Constantia</vt:lpstr>
      <vt:lpstr>inter-bold</vt:lpstr>
      <vt:lpstr>inter-regular</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583</cp:revision>
  <dcterms:created xsi:type="dcterms:W3CDTF">2021-12-19T05:09:16Z</dcterms:created>
  <dcterms:modified xsi:type="dcterms:W3CDTF">2023-03-09T12:33:12Z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