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68" r:id="rId7"/>
    <p:sldId id="269" r:id="rId8"/>
    <p:sldId id="271" r:id="rId9"/>
    <p:sldId id="288" r:id="rId10"/>
    <p:sldId id="276" r:id="rId11"/>
    <p:sldId id="289" r:id="rId12"/>
    <p:sldId id="290" r:id="rId13"/>
    <p:sldId id="279" r:id="rId14"/>
    <p:sldId id="280" r:id="rId15"/>
    <p:sldId id="293" r:id="rId16"/>
    <p:sldId id="291" r:id="rId17"/>
    <p:sldId id="292" r:id="rId18"/>
    <p:sldId id="294" r:id="rId19"/>
    <p:sldId id="295" r:id="rId20"/>
    <p:sldId id="296" r:id="rId21"/>
    <p:sldId id="297" r:id="rId22"/>
    <p:sldId id="259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>
        <p:scale>
          <a:sx n="75" d="100"/>
          <a:sy n="75" d="100"/>
        </p:scale>
        <p:origin x="540" y="-2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3/4/2023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3/4/2023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3/4/2023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3/4/2023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3/4/2023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3/4/2023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3/4/2023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3/4/2023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3/4/2023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release/2022-12/r/eclipse-ide-enterprise-java-and-web-developers" TargetMode="External"/><Relationship Id="rId2" Type="http://schemas.openxmlformats.org/officeDocument/2006/relationships/hyperlink" Target="https://www.eclipse.org/downloads/packages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5" y="152400"/>
            <a:ext cx="5561488" cy="856804"/>
          </a:xfrm>
        </p:spPr>
        <p:txBody>
          <a:bodyPr/>
          <a:lstStyle/>
          <a:p>
            <a:r>
              <a:rPr lang="en-IN" b="1" dirty="0"/>
              <a:t>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00557"/>
              </p:ext>
            </p:extLst>
          </p:nvPr>
        </p:nvGraphicFramePr>
        <p:xfrm>
          <a:off x="455612" y="2209800"/>
          <a:ext cx="11041040" cy="397902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are Computer Programming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History of Computer Programming 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Scope of Java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Why do people use Java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6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/>
                        <a:t>Java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History of Java &amp; Versions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42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Development Using Eclipse IDE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/>
                        <a:t>How JAVA works?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483660"/>
                  </a:ext>
                </a:extLst>
              </a:tr>
              <a:tr h="70242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/>
                        <a:t>What is JRE,JDK,JVM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/>
                        <a:t>Memory Management in 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220340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/>
              <a:t>Java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99578-A115-2E3A-393A-068BF1EC9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588" y="334658"/>
            <a:ext cx="12109490" cy="64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1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F873F0-5784-767B-216B-0224741DA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-696574"/>
            <a:ext cx="11509828" cy="83672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IN" sz="4000" b="1" dirty="0">
                <a:latin typeface="+mj-lt"/>
                <a:ea typeface="+mj-ea"/>
                <a:cs typeface="+mj-cs"/>
              </a:rPr>
              <a:t>JRE,JDK,JVM</a:t>
            </a:r>
          </a:p>
        </p:txBody>
      </p:sp>
    </p:spTree>
    <p:extLst>
      <p:ext uri="{BB962C8B-B14F-4D97-AF65-F5344CB8AC3E}">
        <p14:creationId xmlns:p14="http://schemas.microsoft.com/office/powerpoint/2010/main" val="21601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AC9E3CE2-5C02-7099-F563-71D118EEE4CB}"/>
              </a:ext>
            </a:extLst>
          </p:cNvPr>
          <p:cNvSpPr txBox="1"/>
          <p:nvPr/>
        </p:nvSpPr>
        <p:spPr>
          <a:xfrm>
            <a:off x="3884612" y="35767"/>
            <a:ext cx="8234883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 Development Using Eclipse IDE</a:t>
            </a:r>
            <a:endParaRPr lang="en-IN" sz="4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ACE0B-8C5D-1362-8A01-D7337F7A4D5A}"/>
              </a:ext>
            </a:extLst>
          </p:cNvPr>
          <p:cNvSpPr txBox="1"/>
          <p:nvPr/>
        </p:nvSpPr>
        <p:spPr>
          <a:xfrm>
            <a:off x="989012" y="1864084"/>
            <a:ext cx="10467977" cy="333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D5968"/>
                </a:solidFill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Latest Eclipse IDE available with pre loaded JAVA ,so we don’t need to install java separately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4D5968"/>
                </a:solidFill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 download visit following site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4D5968"/>
                </a:solidFill>
                <a:effectLst/>
                <a:latin typeface="Nunito Sans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https://www.eclipse.org/downloads/packages/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56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400" b="1" dirty="0">
                <a:solidFill>
                  <a:srgbClr val="4D5968"/>
                </a:solidFill>
                <a:effectLst/>
                <a:latin typeface="Nunito Sans" pitchFamily="2" charset="0"/>
                <a:ea typeface="Times New Roman" panose="02020603050405020304" pitchFamily="18" charset="0"/>
              </a:rPr>
              <a:t>from this site download </a:t>
            </a:r>
          </a:p>
          <a:p>
            <a:pPr marL="0" marR="0">
              <a:lnSpc>
                <a:spcPts val="156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800" b="0" u="sng" dirty="0">
                <a:solidFill>
                  <a:srgbClr val="305E72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hlinkClick r:id="rId3" tooltip="Eclipse IDE for Enterprise Java and Web Developers"/>
              </a:rPr>
              <a:t>Eclipse IDE for Enterprise Java and Web Developers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750"/>
              </a:spcBef>
              <a:spcAft>
                <a:spcPts val="750"/>
              </a:spcAft>
            </a:pPr>
            <a:r>
              <a:rPr lang="en-US" sz="2800" b="0" dirty="0">
                <a:solidFill>
                  <a:srgbClr val="4C4D4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as per your platform that is </a:t>
            </a:r>
            <a:r>
              <a:rPr lang="en-US" sz="2800" b="0" dirty="0" err="1">
                <a:solidFill>
                  <a:srgbClr val="4C4D4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windows,mac</a:t>
            </a:r>
            <a:r>
              <a:rPr lang="en-US" sz="2800" b="0" dirty="0">
                <a:solidFill>
                  <a:srgbClr val="4C4D4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or </a:t>
            </a:r>
            <a:r>
              <a:rPr lang="en-US" sz="2800" b="0" dirty="0" err="1">
                <a:solidFill>
                  <a:srgbClr val="4C4D4E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linux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5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26827B-6F16-ED38-FC9F-754354A47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1684221"/>
            <a:ext cx="11205997" cy="4214657"/>
          </a:xfrm>
          <a:prstGeom prst="rect">
            <a:avLst/>
          </a:prstGeom>
        </p:spPr>
      </p:pic>
      <p:sp>
        <p:nvSpPr>
          <p:cNvPr id="6" name="文本框 8">
            <a:extLst>
              <a:ext uri="{FF2B5EF4-FFF2-40B4-BE49-F238E27FC236}">
                <a16:creationId xmlns:a16="http://schemas.microsoft.com/office/drawing/2014/main" id="{AC9E3CE2-5C02-7099-F563-71D118EEE4CB}"/>
              </a:ext>
            </a:extLst>
          </p:cNvPr>
          <p:cNvSpPr txBox="1"/>
          <p:nvPr/>
        </p:nvSpPr>
        <p:spPr>
          <a:xfrm>
            <a:off x="3884612" y="35767"/>
            <a:ext cx="726718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dk1"/>
                </a:solidFill>
              </a:rPr>
              <a:t>Compiling &amp; Running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43842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AC9E3CE2-5C02-7099-F563-71D118EEE4CB}"/>
              </a:ext>
            </a:extLst>
          </p:cNvPr>
          <p:cNvSpPr txBox="1"/>
          <p:nvPr/>
        </p:nvSpPr>
        <p:spPr>
          <a:xfrm>
            <a:off x="3884612" y="35767"/>
            <a:ext cx="726718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dk1"/>
                </a:solidFill>
              </a:rPr>
              <a:t>Compiling &amp; Running the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4D9A4-4AE7-9AC9-FB57-D53346502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666924"/>
            <a:ext cx="11247120" cy="614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AC9E3CE2-5C02-7099-F563-71D118EEE4CB}"/>
              </a:ext>
            </a:extLst>
          </p:cNvPr>
          <p:cNvSpPr txBox="1"/>
          <p:nvPr/>
        </p:nvSpPr>
        <p:spPr>
          <a:xfrm>
            <a:off x="3884612" y="35767"/>
            <a:ext cx="6874318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Memory Management in JAVA</a:t>
            </a:r>
            <a:endParaRPr lang="en-IN" sz="4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JVM Memory area parts">
            <a:extLst>
              <a:ext uri="{FF2B5EF4-FFF2-40B4-BE49-F238E27FC236}">
                <a16:creationId xmlns:a16="http://schemas.microsoft.com/office/drawing/2014/main" id="{BB6C0839-5DB8-A52F-418D-554C6970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1600200"/>
            <a:ext cx="8587119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AC9E3CE2-5C02-7099-F563-71D118EEE4CB}"/>
              </a:ext>
            </a:extLst>
          </p:cNvPr>
          <p:cNvSpPr txBox="1"/>
          <p:nvPr/>
        </p:nvSpPr>
        <p:spPr>
          <a:xfrm>
            <a:off x="2352885" y="35767"/>
            <a:ext cx="9761327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Heap area in Memory Management in JAVA</a:t>
            </a:r>
            <a:endParaRPr lang="en-IN" sz="4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91C08-A1F7-37F5-A19B-0DBC272758E3}"/>
              </a:ext>
            </a:extLst>
          </p:cNvPr>
          <p:cNvSpPr txBox="1"/>
          <p:nvPr/>
        </p:nvSpPr>
        <p:spPr>
          <a:xfrm>
            <a:off x="1079090" y="914400"/>
            <a:ext cx="1027312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GB" b="1" i="0" dirty="0">
                <a:solidFill>
                  <a:schemeClr val="accent1"/>
                </a:solidFill>
                <a:effectLst/>
              </a:rPr>
              <a:t>Heap :</a:t>
            </a:r>
          </a:p>
          <a:p>
            <a:pPr algn="just" fontAlgn="base"/>
            <a:endParaRPr lang="en-GB" b="1" i="0" dirty="0">
              <a:solidFill>
                <a:schemeClr val="accent1"/>
              </a:solidFill>
              <a:effectLst/>
            </a:endParaRPr>
          </a:p>
          <a:p>
            <a:pPr marL="342900" indent="-342900" algn="just" fontAlgn="base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</a:rPr>
              <a:t>It is a shared runtime data area and stores the actual object in a memory. It is instantiated during the virtual machine </a:t>
            </a:r>
            <a:r>
              <a:rPr lang="en-GB" b="0" i="0" dirty="0" err="1">
                <a:effectLst/>
              </a:rPr>
              <a:t>startup</a:t>
            </a:r>
            <a:r>
              <a:rPr lang="en-GB" b="0" i="0" dirty="0">
                <a:effectLst/>
              </a:rPr>
              <a:t>.</a:t>
            </a:r>
          </a:p>
          <a:p>
            <a:pPr marL="342900" indent="-342900" algn="just" fontAlgn="base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b="0" i="0" dirty="0">
              <a:effectLst/>
            </a:endParaRPr>
          </a:p>
          <a:p>
            <a:pPr marL="342900" indent="-342900" algn="just" fontAlgn="base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</a:rPr>
              <a:t>This memory is allocated for all class instances and array. Heap can be of fixed or dynamic size depending upon the system’s configuration.</a:t>
            </a:r>
          </a:p>
          <a:p>
            <a:pPr marL="342900" indent="-342900" algn="just" fontAlgn="base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b="0" i="0" dirty="0">
              <a:effectLst/>
            </a:endParaRPr>
          </a:p>
          <a:p>
            <a:pPr marL="342900" indent="-342900" algn="just" fontAlgn="base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</a:rPr>
              <a:t>JVM provides the user control to initialize or vary the size of heap as per the requirement. When a new keyword is used, object is assigned a space in heap, but the reference of the same exists onto the stack.</a:t>
            </a:r>
          </a:p>
          <a:p>
            <a:pPr marL="342900" indent="-342900" algn="just" fontAlgn="base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b="0" i="0" dirty="0">
              <a:effectLst/>
            </a:endParaRPr>
          </a:p>
          <a:p>
            <a:pPr marL="342900" indent="-342900" algn="just" fontAlgn="base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</a:rPr>
              <a:t>There exists one and only one heap for a running JVM process.</a:t>
            </a:r>
          </a:p>
        </p:txBody>
      </p:sp>
    </p:spTree>
    <p:extLst>
      <p:ext uri="{BB962C8B-B14F-4D97-AF65-F5344CB8AC3E}">
        <p14:creationId xmlns:p14="http://schemas.microsoft.com/office/powerpoint/2010/main" val="31194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AC9E3CE2-5C02-7099-F563-71D118EEE4CB}"/>
              </a:ext>
            </a:extLst>
          </p:cNvPr>
          <p:cNvSpPr txBox="1"/>
          <p:nvPr/>
        </p:nvSpPr>
        <p:spPr>
          <a:xfrm>
            <a:off x="2352885" y="35767"/>
            <a:ext cx="9794861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Stack area in Memory Management in JAVA</a:t>
            </a:r>
            <a:endParaRPr lang="en-IN" sz="4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91C08-A1F7-37F5-A19B-0DBC272758E3}"/>
              </a:ext>
            </a:extLst>
          </p:cNvPr>
          <p:cNvSpPr txBox="1"/>
          <p:nvPr/>
        </p:nvSpPr>
        <p:spPr>
          <a:xfrm>
            <a:off x="1079090" y="1548348"/>
            <a:ext cx="102731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GB" b="1" i="0" dirty="0">
                <a:solidFill>
                  <a:schemeClr val="accent1"/>
                </a:solidFill>
                <a:effectLst/>
              </a:rPr>
              <a:t>Stack :</a:t>
            </a:r>
          </a:p>
          <a:p>
            <a:pPr algn="just" fontAlgn="base"/>
            <a:endParaRPr lang="en-GB" b="1" i="0" dirty="0">
              <a:solidFill>
                <a:schemeClr val="accent1"/>
              </a:solidFill>
              <a:effectLst/>
            </a:endParaRPr>
          </a:p>
          <a:p>
            <a:pPr marL="342900" indent="-342900" algn="just" fontAlgn="base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</a:rPr>
              <a:t>A stack is created at the same time when a thread is created and is used to store data and partial results which will be needed while returning value for method and performing dynamic linking.</a:t>
            </a:r>
          </a:p>
          <a:p>
            <a:pPr algn="just" fontAlgn="base">
              <a:buClr>
                <a:schemeClr val="accent1"/>
              </a:buClr>
            </a:pPr>
            <a:endParaRPr lang="en-GB" b="0" i="0" dirty="0">
              <a:effectLst/>
            </a:endParaRPr>
          </a:p>
          <a:p>
            <a:pPr marL="342900" indent="-342900" algn="just" fontAlgn="base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</a:rPr>
              <a:t>Stacks can either be of fixed or dynamic size. The size of a stack can be chosen independently when it is created.</a:t>
            </a:r>
          </a:p>
          <a:p>
            <a:pPr algn="just" fontAlgn="base">
              <a:buClr>
                <a:schemeClr val="accent1"/>
              </a:buClr>
            </a:pPr>
            <a:endParaRPr lang="en-GB" b="0" i="0" dirty="0">
              <a:effectLst/>
            </a:endParaRPr>
          </a:p>
          <a:p>
            <a:pPr marL="342900" indent="-342900" algn="just" fontAlgn="base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b="0" i="0" dirty="0">
                <a:effectLst/>
              </a:rPr>
              <a:t>The memory for stack needs not to be contiguous.</a:t>
            </a:r>
          </a:p>
        </p:txBody>
      </p:sp>
    </p:spTree>
    <p:extLst>
      <p:ext uri="{BB962C8B-B14F-4D97-AF65-F5344CB8AC3E}">
        <p14:creationId xmlns:p14="http://schemas.microsoft.com/office/powerpoint/2010/main" val="100089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8">
            <a:extLst>
              <a:ext uri="{FF2B5EF4-FFF2-40B4-BE49-F238E27FC236}">
                <a16:creationId xmlns:a16="http://schemas.microsoft.com/office/drawing/2014/main" id="{AC9E3CE2-5C02-7099-F563-71D118EEE4CB}"/>
              </a:ext>
            </a:extLst>
          </p:cNvPr>
          <p:cNvSpPr txBox="1"/>
          <p:nvPr/>
        </p:nvSpPr>
        <p:spPr>
          <a:xfrm>
            <a:off x="2352885" y="35767"/>
            <a:ext cx="5816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Garbage collector in JAVA</a:t>
            </a:r>
            <a:endParaRPr lang="en-IN" sz="40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91C08-A1F7-37F5-A19B-0DBC272758E3}"/>
              </a:ext>
            </a:extLst>
          </p:cNvPr>
          <p:cNvSpPr txBox="1"/>
          <p:nvPr/>
        </p:nvSpPr>
        <p:spPr>
          <a:xfrm>
            <a:off x="1141412" y="457200"/>
            <a:ext cx="1027312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endParaRPr lang="en-GB" sz="2000" b="1" i="0" dirty="0">
              <a:effectLst/>
            </a:endParaRPr>
          </a:p>
          <a:p>
            <a:pPr algn="just" fontAlgn="base"/>
            <a:r>
              <a:rPr lang="en-GB" sz="2000" b="1" i="0" dirty="0">
                <a:effectLst/>
              </a:rPr>
              <a:t>Garbage Collection is process of reclaiming the runtime unused memory automatically. In other words, it is a way to destroy the unused objects.</a:t>
            </a:r>
          </a:p>
          <a:p>
            <a:pPr algn="just" fontAlgn="base"/>
            <a:endParaRPr lang="en-GB" sz="2000" b="1" dirty="0">
              <a:solidFill>
                <a:schemeClr val="accent1"/>
              </a:solidFill>
            </a:endParaRPr>
          </a:p>
          <a:p>
            <a:pPr algn="just" fontAlgn="base"/>
            <a:r>
              <a:rPr lang="en-GB" sz="2000" b="1" i="0" dirty="0">
                <a:solidFill>
                  <a:schemeClr val="accent1"/>
                </a:solidFill>
                <a:effectLst/>
              </a:rPr>
              <a:t>Advantages of Garbage Collection :</a:t>
            </a:r>
          </a:p>
          <a:p>
            <a:pPr algn="just" fontAlgn="base"/>
            <a:endParaRPr lang="en-GB" sz="2000" b="1" i="0" dirty="0">
              <a:solidFill>
                <a:schemeClr val="accent1"/>
              </a:solidFill>
              <a:effectLst/>
            </a:endParaRPr>
          </a:p>
          <a:p>
            <a:pPr marL="342900" indent="-342900" algn="just" fontAlgn="base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</a:rPr>
              <a:t>It makes java memory efficient because garbage collector removes the unreferenced objects from heap memory.</a:t>
            </a:r>
          </a:p>
          <a:p>
            <a:pPr marL="342900" indent="-342900" algn="just" fontAlgn="base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</a:rPr>
              <a:t>It is automatically done by the garbage collector(a part of JVM) so we don't need to make extra efforts.</a:t>
            </a:r>
          </a:p>
          <a:p>
            <a:pPr marL="342900" indent="-342900" algn="just" fontAlgn="base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2000" dirty="0"/>
          </a:p>
          <a:p>
            <a:pPr algn="just" fontAlgn="base">
              <a:buClr>
                <a:schemeClr val="accent1"/>
              </a:buClr>
            </a:pPr>
            <a:r>
              <a:rPr lang="en-GB" sz="2000" b="0" i="0" dirty="0">
                <a:solidFill>
                  <a:schemeClr val="accent1"/>
                </a:solidFill>
                <a:effectLst/>
              </a:rPr>
              <a:t>finalize() method</a:t>
            </a:r>
          </a:p>
          <a:p>
            <a:pPr algn="just" fontAlgn="base">
              <a:buClr>
                <a:schemeClr val="accent1"/>
              </a:buClr>
            </a:pPr>
            <a:r>
              <a:rPr lang="en-GB" sz="2000" b="0" i="0" dirty="0">
                <a:effectLst/>
              </a:rPr>
              <a:t>The finalize() method is invoked each time before the object is garbage collected. This method can be used to perform </a:t>
            </a:r>
            <a:r>
              <a:rPr lang="en-GB" sz="2000" b="0" i="0" dirty="0" err="1">
                <a:effectLst/>
              </a:rPr>
              <a:t>cleanup</a:t>
            </a:r>
            <a:r>
              <a:rPr lang="en-GB" sz="2000" b="0" i="0" dirty="0">
                <a:effectLst/>
              </a:rPr>
              <a:t> processing. </a:t>
            </a:r>
          </a:p>
          <a:p>
            <a:pPr algn="just" fontAlgn="base">
              <a:buClr>
                <a:schemeClr val="accent1"/>
              </a:buClr>
            </a:pPr>
            <a:endParaRPr lang="en-GB" sz="2000" b="0" i="0" dirty="0">
              <a:effectLst/>
            </a:endParaRPr>
          </a:p>
          <a:p>
            <a:pPr algn="just" fontAlgn="base">
              <a:buClr>
                <a:schemeClr val="accent1"/>
              </a:buClr>
            </a:pPr>
            <a:r>
              <a:rPr lang="en-GB" sz="2000" b="0" i="0" dirty="0" err="1">
                <a:solidFill>
                  <a:schemeClr val="accent1"/>
                </a:solidFill>
                <a:effectLst/>
              </a:rPr>
              <a:t>gc</a:t>
            </a:r>
            <a:r>
              <a:rPr lang="en-GB" sz="2000" b="0" i="0" dirty="0">
                <a:solidFill>
                  <a:schemeClr val="accent1"/>
                </a:solidFill>
                <a:effectLst/>
              </a:rPr>
              <a:t>() method</a:t>
            </a:r>
          </a:p>
          <a:p>
            <a:pPr algn="just" fontAlgn="base">
              <a:buClr>
                <a:schemeClr val="accent1"/>
              </a:buClr>
            </a:pPr>
            <a:r>
              <a:rPr lang="en-GB" sz="2000" b="0" i="0" dirty="0">
                <a:effectLst/>
              </a:rPr>
              <a:t>The </a:t>
            </a:r>
            <a:r>
              <a:rPr lang="en-GB" sz="2000" b="0" i="0" dirty="0" err="1">
                <a:effectLst/>
              </a:rPr>
              <a:t>gc</a:t>
            </a:r>
            <a:r>
              <a:rPr lang="en-GB" sz="2000" b="0" i="0" dirty="0">
                <a:effectLst/>
              </a:rPr>
              <a:t>() method is used to invoke the garbage collector to perform </a:t>
            </a:r>
            <a:r>
              <a:rPr lang="en-GB" sz="2000" b="0" i="0" dirty="0" err="1">
                <a:effectLst/>
              </a:rPr>
              <a:t>cleanup</a:t>
            </a:r>
            <a:r>
              <a:rPr lang="en-GB" sz="2000" b="0" i="0" dirty="0">
                <a:effectLst/>
              </a:rPr>
              <a:t> processing. The </a:t>
            </a:r>
            <a:r>
              <a:rPr lang="en-GB" sz="2000" b="0" i="0" dirty="0" err="1">
                <a:effectLst/>
              </a:rPr>
              <a:t>gc</a:t>
            </a:r>
            <a:r>
              <a:rPr lang="en-GB" sz="2000" b="0" i="0" dirty="0">
                <a:effectLst/>
              </a:rPr>
              <a:t>() is found in System and Runtime classes.</a:t>
            </a:r>
          </a:p>
          <a:p>
            <a:pPr algn="just" fontAlgn="base">
              <a:buClr>
                <a:schemeClr val="accent1"/>
              </a:buClr>
            </a:pPr>
            <a:endParaRPr lang="en-GB" sz="2000" b="0" i="0" dirty="0">
              <a:effectLst/>
            </a:endParaRPr>
          </a:p>
          <a:p>
            <a:pPr algn="just" fontAlgn="base">
              <a:buClr>
                <a:schemeClr val="accent1"/>
              </a:buClr>
            </a:pPr>
            <a:r>
              <a:rPr lang="en-GB" sz="2000" b="0" i="0" dirty="0">
                <a:solidFill>
                  <a:schemeClr val="accent2"/>
                </a:solidFill>
                <a:effectLst/>
              </a:rPr>
              <a:t>Note: Neither finalization nor garbage collection is guaranteed.</a:t>
            </a:r>
          </a:p>
        </p:txBody>
      </p:sp>
    </p:spTree>
    <p:extLst>
      <p:ext uri="{BB962C8B-B14F-4D97-AF65-F5344CB8AC3E}">
        <p14:creationId xmlns:p14="http://schemas.microsoft.com/office/powerpoint/2010/main" val="118668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43000"/>
            <a:ext cx="12038012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Computer programming languages allow us to give instructions to a computer in a language the computer understands. Just as many human-based languages exist, there are an array of computer programming languages that programmers can use to communicate with a computer. The portion of the language that a computer can understand is called a “binary.” Translating programming language into binary is known as “compiling.” Each language, from C Language to Java, has its own distinct features, though many times there are commonalities between programming languages.</a:t>
            </a:r>
          </a:p>
          <a:p>
            <a:r>
              <a:rPr lang="en-US" dirty="0"/>
              <a:t>These languages allow computers to quickly and efficiently process large and complex swaths of information. For example, if a person is given a list of randomized numbers ranging from one to ten thousand and is asked to place them in ascending order, chances are that it will take a sizable amount of time and include some errors.</a:t>
            </a:r>
          </a:p>
          <a:p>
            <a:r>
              <a:rPr lang="en-US" dirty="0"/>
              <a:t>There are dozens of programming languages used in the industry today.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What are Computer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09"/>
            <a:ext cx="11733212" cy="829491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History of Computer Programming Languages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BCECF160-F0E1-EC32-64A1-AF56B3DE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98858"/>
              </p:ext>
            </p:extLst>
          </p:nvPr>
        </p:nvGraphicFramePr>
        <p:xfrm>
          <a:off x="113348" y="1402715"/>
          <a:ext cx="11573825" cy="50939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4765">
                  <a:extLst>
                    <a:ext uri="{9D8B030D-6E8A-4147-A177-3AD203B41FA5}">
                      <a16:colId xmlns:a16="http://schemas.microsoft.com/office/drawing/2014/main" val="62700244"/>
                    </a:ext>
                  </a:extLst>
                </a:gridCol>
                <a:gridCol w="2314765">
                  <a:extLst>
                    <a:ext uri="{9D8B030D-6E8A-4147-A177-3AD203B41FA5}">
                      <a16:colId xmlns:a16="http://schemas.microsoft.com/office/drawing/2014/main" val="3684754067"/>
                    </a:ext>
                  </a:extLst>
                </a:gridCol>
                <a:gridCol w="2314765">
                  <a:extLst>
                    <a:ext uri="{9D8B030D-6E8A-4147-A177-3AD203B41FA5}">
                      <a16:colId xmlns:a16="http://schemas.microsoft.com/office/drawing/2014/main" val="395076511"/>
                    </a:ext>
                  </a:extLst>
                </a:gridCol>
                <a:gridCol w="2314765">
                  <a:extLst>
                    <a:ext uri="{9D8B030D-6E8A-4147-A177-3AD203B41FA5}">
                      <a16:colId xmlns:a16="http://schemas.microsoft.com/office/drawing/2014/main" val="9909068"/>
                    </a:ext>
                  </a:extLst>
                </a:gridCol>
                <a:gridCol w="2314765">
                  <a:extLst>
                    <a:ext uri="{9D8B030D-6E8A-4147-A177-3AD203B41FA5}">
                      <a16:colId xmlns:a16="http://schemas.microsoft.com/office/drawing/2014/main" val="3549969309"/>
                    </a:ext>
                  </a:extLst>
                </a:gridCol>
              </a:tblGrid>
              <a:tr h="60269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1883: Algorithm for the Analytical Engine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51192"/>
                  </a:ext>
                </a:extLst>
              </a:tr>
              <a:tr h="1040259">
                <a:tc>
                  <a:txBody>
                    <a:bodyPr/>
                    <a:lstStyle/>
                    <a:p>
                      <a:r>
                        <a:rPr lang="en-US" sz="2000" dirty="0"/>
                        <a:t>1949: Assembly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1952: Autocode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1957: Fortran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1958: Algol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1959: COBOL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42637"/>
                  </a:ext>
                </a:extLst>
              </a:tr>
              <a:tr h="602690">
                <a:tc>
                  <a:txBody>
                    <a:bodyPr/>
                    <a:lstStyle/>
                    <a:p>
                      <a:r>
                        <a:rPr lang="en-US" sz="2000" dirty="0"/>
                        <a:t>1959: LISP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1964: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1970: 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1972: Smalltalk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1972: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02137"/>
                  </a:ext>
                </a:extLst>
              </a:tr>
              <a:tr h="602690">
                <a:tc>
                  <a:txBody>
                    <a:bodyPr/>
                    <a:lstStyle/>
                    <a:p>
                      <a:r>
                        <a:rPr lang="en-US" sz="2000" dirty="0"/>
                        <a:t>1972: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1978: 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1983: Objective-C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1983: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1987: Perl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59796"/>
                  </a:ext>
                </a:extLst>
              </a:tr>
              <a:tr h="602690">
                <a:tc>
                  <a:txBody>
                    <a:bodyPr/>
                    <a:lstStyle/>
                    <a:p>
                      <a:r>
                        <a:rPr lang="en-US" sz="2000" dirty="0"/>
                        <a:t>1990: Haskell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1991: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1991: Visual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1993: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1995: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8782"/>
                  </a:ext>
                </a:extLst>
              </a:tr>
              <a:tr h="602690">
                <a:tc>
                  <a:txBody>
                    <a:bodyPr/>
                    <a:lstStyle/>
                    <a:p>
                      <a:r>
                        <a:rPr lang="en-US" sz="2000" dirty="0"/>
                        <a:t>1995: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1995: 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1995: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2000: 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2003: 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17179"/>
                  </a:ext>
                </a:extLst>
              </a:tr>
              <a:tr h="1040259">
                <a:tc>
                  <a:txBody>
                    <a:bodyPr/>
                    <a:lstStyle/>
                    <a:p>
                      <a:r>
                        <a:rPr lang="en-US" sz="2000" dirty="0"/>
                        <a:t>2003: Groovy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2009: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2010: 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2014: Swift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73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B86F6C4-921B-E95D-CB54-E0CEF51E63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0275264"/>
              </p:ext>
            </p:extLst>
          </p:nvPr>
        </p:nvGraphicFramePr>
        <p:xfrm>
          <a:off x="379412" y="1447800"/>
          <a:ext cx="11125200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2386356811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66698868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148661524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Desktop GUI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Mobile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Enterprise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94998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Scientific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Web-based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Embedded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66987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Big Data 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Distributed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Cloud-based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00964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Software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Gaming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Web servers and Application 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6105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-32068" y="0"/>
            <a:ext cx="9483750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+mn-ea"/>
              </a:rPr>
              <a:t>Scope of Java  </a:t>
            </a:r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2" y="1447800"/>
            <a:ext cx="11479796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/>
              <a:t>Easy to Learn and Use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Java is easy to learn and use. It is developer-friendly and high level programming language.</a:t>
            </a:r>
          </a:p>
          <a:p>
            <a:r>
              <a:rPr lang="en-US" sz="2900" b="1" dirty="0"/>
              <a:t>Expressive Language</a:t>
            </a:r>
          </a:p>
          <a:p>
            <a:pPr marL="0" indent="0">
              <a:buNone/>
            </a:pPr>
            <a:r>
              <a:rPr lang="en-US" sz="2800" dirty="0"/>
              <a:t>	Java language is more expressive means that it is more understandable and readable.</a:t>
            </a:r>
          </a:p>
          <a:p>
            <a:r>
              <a:rPr lang="en-US" sz="2800" b="1" dirty="0"/>
              <a:t>Cross-platform Language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Java can run equally on different platforms such as Windows, Linux, Unix and Macintosh 	etc. So, we can say that Java is a portable language.</a:t>
            </a:r>
          </a:p>
          <a:p>
            <a:r>
              <a:rPr lang="en-US" sz="2800" b="1" dirty="0"/>
              <a:t>Free and Open Source</a:t>
            </a:r>
          </a:p>
          <a:p>
            <a:pPr marL="0" indent="0">
              <a:buNone/>
            </a:pPr>
            <a:r>
              <a:rPr lang="en-US" sz="2800" dirty="0"/>
              <a:t>	Java language is freely available at </a:t>
            </a:r>
            <a:r>
              <a:rPr lang="en-US" sz="2800" dirty="0" err="1"/>
              <a:t>offical</a:t>
            </a:r>
            <a:r>
              <a:rPr lang="en-US" sz="2800" dirty="0"/>
              <a:t> web </a:t>
            </a:r>
            <a:r>
              <a:rPr lang="en-US" sz="2800" dirty="0" err="1"/>
              <a:t>address.The</a:t>
            </a:r>
            <a:r>
              <a:rPr lang="en-US" sz="2800" dirty="0"/>
              <a:t> source-code is also available. 	therefore it is open source.</a:t>
            </a:r>
          </a:p>
          <a:p>
            <a:endParaRPr lang="en-US" sz="2800" dirty="0"/>
          </a:p>
          <a:p>
            <a:pPr algn="ctr"/>
            <a:r>
              <a:rPr lang="en-US" sz="2800" b="1" i="1" dirty="0">
                <a:effectLst/>
                <a:latin typeface="Times New Roman" panose="02020603050405020304" pitchFamily="18" charset="0"/>
              </a:rPr>
              <a:t>The Better Way to write Program</a:t>
            </a:r>
            <a:endParaRPr lang="en-US" sz="2800" b="1" i="1" dirty="0"/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+mn-ea"/>
              </a:rPr>
              <a:t>Why do people use Java</a:t>
            </a:r>
            <a:endParaRPr lang="en-IN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2" y="1447800"/>
            <a:ext cx="11479796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ym typeface="+mn-ea"/>
              </a:rPr>
              <a:t>Object-Oriented Language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Java supports object oriented language </a:t>
            </a:r>
          </a:p>
          <a:p>
            <a:r>
              <a:rPr lang="en-US" sz="2800" b="1" dirty="0">
                <a:sym typeface="+mn-ea"/>
              </a:rPr>
              <a:t>Extensible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It implies that other languages such as C/C++ can be used to compile the code and 	thus it can be used further in our Java code.</a:t>
            </a:r>
            <a:endParaRPr lang="en-US" sz="2800" dirty="0"/>
          </a:p>
          <a:p>
            <a:r>
              <a:rPr lang="en-US" sz="2800" b="1" dirty="0">
                <a:sym typeface="+mn-ea"/>
              </a:rPr>
              <a:t>Large Standard Library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Java has a large and broad library and provides rich set of module and functions for 	rapid application development.</a:t>
            </a:r>
            <a:endParaRPr lang="en-US" sz="2800" dirty="0"/>
          </a:p>
          <a:p>
            <a:r>
              <a:rPr lang="en-US" sz="2800" b="1" dirty="0">
                <a:sym typeface="+mn-ea"/>
              </a:rPr>
              <a:t>GUI Programming Support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Graphical user interfaces can be developed using Java.</a:t>
            </a:r>
            <a:endParaRPr lang="en-US" sz="2800" dirty="0"/>
          </a:p>
          <a:p>
            <a:r>
              <a:rPr lang="en-US" sz="2800" b="1" dirty="0">
                <a:sym typeface="+mn-ea"/>
              </a:rPr>
              <a:t>Integrated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It can be easily integrated with languages like C, C++ etc.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+mn-ea"/>
              </a:rPr>
              <a:t>Why do people use Java</a:t>
            </a:r>
            <a:endParaRPr lang="en-IN" sz="40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34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756161"/>
            <a:ext cx="10820400" cy="946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Java was developed by James Gosling, who is known as the father of Java, in 1995</a:t>
            </a:r>
            <a:r>
              <a:rPr lang="en-IN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History of Java &amp; Versions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B8453F8-24B4-44B1-087A-374724F71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031132"/>
              </p:ext>
            </p:extLst>
          </p:nvPr>
        </p:nvGraphicFramePr>
        <p:xfrm>
          <a:off x="455612" y="1642946"/>
          <a:ext cx="11277600" cy="4954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38635681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66698868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486615249"/>
                    </a:ext>
                  </a:extLst>
                </a:gridCol>
              </a:tblGrid>
              <a:tr h="337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Version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Number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3725094998"/>
                  </a:ext>
                </a:extLst>
              </a:tr>
              <a:tr h="580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JDK 1.0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 1996</a:t>
                      </a: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1733466987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JDK 1.1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 1997</a:t>
                      </a: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2375891236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J2SE 1.2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December 1998</a:t>
                      </a: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1300300964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J2SE 1.3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2000</a:t>
                      </a: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3691161059"/>
                  </a:ext>
                </a:extLst>
              </a:tr>
              <a:tr h="696324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J2SE 1.4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February 2002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448618431"/>
                  </a:ext>
                </a:extLst>
              </a:tr>
              <a:tr h="1053222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J2SE 5.0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1.5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September 2004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61828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57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History of Java &amp; Versions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1710AE0A-3773-55AD-409B-103C697F4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058467"/>
              </p:ext>
            </p:extLst>
          </p:nvPr>
        </p:nvGraphicFramePr>
        <p:xfrm>
          <a:off x="455612" y="728999"/>
          <a:ext cx="11277600" cy="61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38635681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66698868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486615249"/>
                    </a:ext>
                  </a:extLst>
                </a:gridCol>
              </a:tblGrid>
              <a:tr h="337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Version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Number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3725094998"/>
                  </a:ext>
                </a:extLst>
              </a:tr>
              <a:tr h="337304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 6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December 2006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733466987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 7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July 2011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2375891236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 8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March 2014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300300964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 9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September, 21st 2017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3691161059"/>
                  </a:ext>
                </a:extLst>
              </a:tr>
              <a:tr h="696324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 10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March, 20th 2018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448618431"/>
                  </a:ext>
                </a:extLst>
              </a:tr>
              <a:tr h="1053222">
                <a:tc>
                  <a:txBody>
                    <a:bodyPr/>
                    <a:lstStyle/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 SE 11</a:t>
                      </a:r>
                    </a:p>
                    <a:p>
                      <a:pPr marL="0" algn="l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1218987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September, 25th 2018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61828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09"/>
            <a:ext cx="9385775" cy="8494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History of Java &amp; Versions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1710AE0A-3773-55AD-409B-103C697F4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942353"/>
              </p:ext>
            </p:extLst>
          </p:nvPr>
        </p:nvGraphicFramePr>
        <p:xfrm>
          <a:off x="455612" y="895494"/>
          <a:ext cx="11277600" cy="5618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38635681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66698868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486615249"/>
                    </a:ext>
                  </a:extLst>
                </a:gridCol>
              </a:tblGrid>
              <a:tr h="337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Version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Number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37" marR="11637" marT="12930" marB="12930"/>
                </a:tc>
                <a:extLst>
                  <a:ext uri="{0D108BD9-81ED-4DB2-BD59-A6C34878D82A}">
                    <a16:rowId xmlns:a16="http://schemas.microsoft.com/office/drawing/2014/main" val="372509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19th 2019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7334669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September, 17th 2019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2375891236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14 </a:t>
                      </a:r>
                    </a:p>
                  </a:txBody>
                  <a:tcPr marL="68580" marR="6858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17th 2020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300300964"/>
                  </a:ext>
                </a:extLst>
              </a:tr>
              <a:tr h="445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September, 15th 2020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3691161059"/>
                  </a:ext>
                </a:extLst>
              </a:tr>
              <a:tr h="6963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16th 2021</a:t>
                      </a: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448618431"/>
                  </a:ext>
                </a:extLst>
              </a:tr>
              <a:tr h="5467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September, 14th 2021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1618283850"/>
                  </a:ext>
                </a:extLst>
              </a:tr>
              <a:tr h="10532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SE 18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22nd 2022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76200" marB="76200"/>
                </a:tc>
                <a:extLst>
                  <a:ext uri="{0D108BD9-81ED-4DB2-BD59-A6C34878D82A}">
                    <a16:rowId xmlns:a16="http://schemas.microsoft.com/office/drawing/2014/main" val="255503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301</TotalTime>
  <Words>1241</Words>
  <Application>Microsoft Office PowerPoint</Application>
  <PresentationFormat>Custom</PresentationFormat>
  <Paragraphs>258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Constantia</vt:lpstr>
      <vt:lpstr>Nunito Sans</vt:lpstr>
      <vt:lpstr>Roboto</vt:lpstr>
      <vt:lpstr>Times New Roman</vt:lpstr>
      <vt:lpstr>Verdana</vt:lpstr>
      <vt:lpstr>Wingdings</vt:lpstr>
      <vt:lpstr>Cooking 16x9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117</cp:revision>
  <dcterms:created xsi:type="dcterms:W3CDTF">2021-12-19T05:09:16Z</dcterms:created>
  <dcterms:modified xsi:type="dcterms:W3CDTF">2023-03-04T14:15:57Z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