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handoutMasterIdLst>
    <p:handoutMasterId r:id="rId40"/>
  </p:handoutMasterIdLst>
  <p:sldIdLst>
    <p:sldId id="256" r:id="rId5"/>
    <p:sldId id="275" r:id="rId6"/>
    <p:sldId id="278" r:id="rId7"/>
    <p:sldId id="276" r:id="rId8"/>
    <p:sldId id="293" r:id="rId9"/>
    <p:sldId id="277" r:id="rId10"/>
    <p:sldId id="294" r:id="rId11"/>
    <p:sldId id="279" r:id="rId12"/>
    <p:sldId id="280" r:id="rId13"/>
    <p:sldId id="297" r:id="rId14"/>
    <p:sldId id="299" r:id="rId15"/>
    <p:sldId id="300" r:id="rId16"/>
    <p:sldId id="301" r:id="rId17"/>
    <p:sldId id="302" r:id="rId18"/>
    <p:sldId id="281" r:id="rId19"/>
    <p:sldId id="298" r:id="rId20"/>
    <p:sldId id="303" r:id="rId21"/>
    <p:sldId id="304" r:id="rId22"/>
    <p:sldId id="305" r:id="rId23"/>
    <p:sldId id="306" r:id="rId24"/>
    <p:sldId id="288" r:id="rId25"/>
    <p:sldId id="291" r:id="rId26"/>
    <p:sldId id="292" r:id="rId27"/>
    <p:sldId id="289" r:id="rId28"/>
    <p:sldId id="290" r:id="rId29"/>
    <p:sldId id="295" r:id="rId30"/>
    <p:sldId id="296" r:id="rId31"/>
    <p:sldId id="282" r:id="rId32"/>
    <p:sldId id="283" r:id="rId33"/>
    <p:sldId id="284" r:id="rId34"/>
    <p:sldId id="285" r:id="rId35"/>
    <p:sldId id="286" r:id="rId36"/>
    <p:sldId id="287" r:id="rId37"/>
    <p:sldId id="259" r:id="rId3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492" autoAdjust="0"/>
  </p:normalViewPr>
  <p:slideViewPr>
    <p:cSldViewPr>
      <p:cViewPr varScale="1">
        <p:scale>
          <a:sx n="65" d="100"/>
          <a:sy n="65" d="100"/>
        </p:scale>
        <p:origin x="702" y="7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3/16/2023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3/16/2023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3/16/2023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3/16/2023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3/16/2023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3/16/2023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3/16/2023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3/16/2023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3/16/2023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3/16/2023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3/16/2023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3/16/2023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3/16/2023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3/16/2023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3070146692"/>
              </p:ext>
            </p:extLst>
          </p:nvPr>
        </p:nvGraphicFramePr>
        <p:xfrm>
          <a:off x="455612" y="2514600"/>
          <a:ext cx="11041040" cy="3891054"/>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Java I/O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Stream </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err="1">
                          <a:solidFill>
                            <a:schemeClr val="dk1"/>
                          </a:solidFill>
                          <a:latin typeface="+mn-lt"/>
                          <a:ea typeface="+mn-ea"/>
                          <a:cs typeface="+mn-cs"/>
                        </a:rPr>
                        <a:t>InputStream</a:t>
                      </a:r>
                      <a:endParaRPr lang="en-US" sz="2400" b="1"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OutputStream</a:t>
                      </a:r>
                    </a:p>
                  </a:txBody>
                  <a:tcPr anchor="ctr"/>
                </a:tc>
                <a:extLst>
                  <a:ext uri="{0D108BD9-81ED-4DB2-BD59-A6C34878D82A}">
                    <a16:rowId xmlns:a16="http://schemas.microsoft.com/office/drawing/2014/main" val="2103298616"/>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err="1">
                          <a:solidFill>
                            <a:schemeClr val="dk1"/>
                          </a:solidFill>
                          <a:latin typeface="+mn-lt"/>
                          <a:ea typeface="+mn-ea"/>
                          <a:cs typeface="+mn-cs"/>
                        </a:rPr>
                        <a:t>ByteStream</a:t>
                      </a:r>
                      <a:endParaRPr lang="en-US" sz="2400" b="1" kern="1200" dirty="0">
                        <a:solidFill>
                          <a:schemeClr val="dk1"/>
                        </a:solidFill>
                        <a:latin typeface="+mn-lt"/>
                        <a:ea typeface="+mn-ea"/>
                        <a:cs typeface="+mn-cs"/>
                      </a:endParaRP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err="1">
                          <a:solidFill>
                            <a:schemeClr val="dk1"/>
                          </a:solidFill>
                          <a:latin typeface="+mn-lt"/>
                          <a:ea typeface="+mn-ea"/>
                          <a:cs typeface="+mn-cs"/>
                        </a:rPr>
                        <a:t>CharacterStream</a:t>
                      </a: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2025423387"/>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NIO Package</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NIO classes</a:t>
                      </a:r>
                    </a:p>
                  </a:txBody>
                  <a:tcPr anchor="ctr"/>
                </a:tc>
                <a:extLst>
                  <a:ext uri="{0D108BD9-81ED-4DB2-BD59-A6C34878D82A}">
                    <a16:rowId xmlns:a16="http://schemas.microsoft.com/office/drawing/2014/main" val="813182454"/>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IO VS NIO</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NIO with SocketChannel </a:t>
                      </a:r>
                    </a:p>
                  </a:txBody>
                  <a:tcPr anchor="ctr"/>
                </a:tc>
                <a:extLst>
                  <a:ext uri="{0D108BD9-81ED-4DB2-BD59-A6C34878D82A}">
                    <a16:rowId xmlns:a16="http://schemas.microsoft.com/office/drawing/2014/main" val="5556334"/>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Serialization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Deserialization </a:t>
                      </a:r>
                    </a:p>
                  </a:txBody>
                  <a:tcPr anchor="ctr"/>
                </a:tc>
                <a:extLst>
                  <a:ext uri="{0D108BD9-81ED-4DB2-BD59-A6C34878D82A}">
                    <a16:rowId xmlns:a16="http://schemas.microsoft.com/office/drawing/2014/main" val="320365216"/>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ByteStream</a:t>
            </a:r>
            <a:endParaRPr lang="en-US" sz="4000" b="1" dirty="0">
              <a:solidFill>
                <a:schemeClr val="dk1"/>
              </a:solidFill>
            </a:endParaRPr>
          </a:p>
        </p:txBody>
      </p:sp>
      <p:sp>
        <p:nvSpPr>
          <p:cNvPr id="4" name="TextBox 3">
            <a:extLst>
              <a:ext uri="{FF2B5EF4-FFF2-40B4-BE49-F238E27FC236}">
                <a16:creationId xmlns:a16="http://schemas.microsoft.com/office/drawing/2014/main" id="{74209D25-58F8-0A99-6A96-2EB494662A5D}"/>
              </a:ext>
            </a:extLst>
          </p:cNvPr>
          <p:cNvSpPr txBox="1"/>
          <p:nvPr/>
        </p:nvSpPr>
        <p:spPr>
          <a:xfrm>
            <a:off x="1141413" y="533400"/>
            <a:ext cx="10744199" cy="400110"/>
          </a:xfrm>
          <a:prstGeom prst="rect">
            <a:avLst/>
          </a:prstGeom>
          <a:solidFill>
            <a:schemeClr val="bg1"/>
          </a:solidFill>
        </p:spPr>
        <p:txBody>
          <a:bodyPr wrap="square">
            <a:spAutoFit/>
          </a:bodyPr>
          <a:lstStyle/>
          <a:p>
            <a:pPr algn="just">
              <a:buClr>
                <a:schemeClr val="accent1"/>
              </a:buClr>
            </a:pPr>
            <a:endParaRPr lang="en-GB" sz="2000" b="0" i="0" dirty="0">
              <a:effectLst/>
            </a:endParaRPr>
          </a:p>
        </p:txBody>
      </p:sp>
      <p:sp>
        <p:nvSpPr>
          <p:cNvPr id="6" name="TextBox 5">
            <a:extLst>
              <a:ext uri="{FF2B5EF4-FFF2-40B4-BE49-F238E27FC236}">
                <a16:creationId xmlns:a16="http://schemas.microsoft.com/office/drawing/2014/main" id="{ED49E110-29E8-75E8-4067-C9FD739CE0CB}"/>
              </a:ext>
            </a:extLst>
          </p:cNvPr>
          <p:cNvSpPr txBox="1"/>
          <p:nvPr/>
        </p:nvSpPr>
        <p:spPr>
          <a:xfrm>
            <a:off x="835025" y="739676"/>
            <a:ext cx="11353800" cy="2308324"/>
          </a:xfrm>
          <a:prstGeom prst="rect">
            <a:avLst/>
          </a:prstGeom>
          <a:noFill/>
        </p:spPr>
        <p:txBody>
          <a:bodyPr wrap="square">
            <a:spAutoFit/>
          </a:bodyPr>
          <a:lstStyle/>
          <a:p>
            <a:pPr marL="342900" indent="-342900">
              <a:buFont typeface="Arial" panose="020B0604020202020204" pitchFamily="34" charset="0"/>
              <a:buChar char="•"/>
            </a:pPr>
            <a:r>
              <a:rPr lang="en-IN" dirty="0"/>
              <a:t>Programs use byte streams to perform input and output of 8-bit bytes. </a:t>
            </a:r>
          </a:p>
          <a:p>
            <a:endParaRPr lang="en-IN" dirty="0"/>
          </a:p>
          <a:p>
            <a:pPr marL="342900" indent="-342900">
              <a:buFont typeface="Arial" panose="020B0604020202020204" pitchFamily="34" charset="0"/>
              <a:buChar char="•"/>
            </a:pPr>
            <a:r>
              <a:rPr lang="en-IN" dirty="0"/>
              <a:t>All byte stream classes are descended from </a:t>
            </a:r>
            <a:r>
              <a:rPr lang="en-IN" dirty="0" err="1"/>
              <a:t>InputStream</a:t>
            </a:r>
            <a:r>
              <a:rPr lang="en-IN" dirty="0"/>
              <a:t> and </a:t>
            </a:r>
            <a:r>
              <a:rPr lang="en-IN" dirty="0" err="1"/>
              <a:t>OutputStream</a:t>
            </a:r>
            <a:r>
              <a:rPr lang="en-IN" dirty="0"/>
              <a:t>.</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There are many byte stream classes. To demonstrate how byte streams work, our focus is on the file I/O byte streams, </a:t>
            </a:r>
            <a:r>
              <a:rPr lang="en-IN" b="1" dirty="0" err="1"/>
              <a:t>FileInputStream</a:t>
            </a:r>
            <a:r>
              <a:rPr lang="en-IN" dirty="0"/>
              <a:t> and </a:t>
            </a:r>
            <a:r>
              <a:rPr lang="en-IN" b="1" dirty="0" err="1"/>
              <a:t>FileOutputStream</a:t>
            </a:r>
            <a:r>
              <a:rPr lang="en-IN" dirty="0"/>
              <a:t>. </a:t>
            </a:r>
          </a:p>
        </p:txBody>
      </p:sp>
      <p:pic>
        <p:nvPicPr>
          <p:cNvPr id="1026" name="Picture 2" descr="Simple byte stream input and output.">
            <a:extLst>
              <a:ext uri="{FF2B5EF4-FFF2-40B4-BE49-F238E27FC236}">
                <a16:creationId xmlns:a16="http://schemas.microsoft.com/office/drawing/2014/main" id="{B8D71E99-3663-25F8-5BFB-95EB5CE4A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7412" y="3048000"/>
            <a:ext cx="4038600" cy="322630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20CCBA-9E17-88BB-A563-C44B5530381F}"/>
              </a:ext>
            </a:extLst>
          </p:cNvPr>
          <p:cNvSpPr txBox="1"/>
          <p:nvPr/>
        </p:nvSpPr>
        <p:spPr>
          <a:xfrm>
            <a:off x="3656012" y="6248400"/>
            <a:ext cx="6630270" cy="461665"/>
          </a:xfrm>
          <a:prstGeom prst="rect">
            <a:avLst/>
          </a:prstGeom>
          <a:noFill/>
        </p:spPr>
        <p:txBody>
          <a:bodyPr wrap="square" rtlCol="0">
            <a:spAutoFit/>
          </a:bodyPr>
          <a:lstStyle/>
          <a:p>
            <a:r>
              <a:rPr lang="en-IN" dirty="0" err="1"/>
              <a:t>ByteStream</a:t>
            </a:r>
            <a:r>
              <a:rPr lang="en-IN" dirty="0"/>
              <a:t> input and output</a:t>
            </a:r>
          </a:p>
        </p:txBody>
      </p:sp>
    </p:spTree>
    <p:extLst>
      <p:ext uri="{BB962C8B-B14F-4D97-AF65-F5344CB8AC3E}">
        <p14:creationId xmlns:p14="http://schemas.microsoft.com/office/powerpoint/2010/main" val="465855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304800"/>
            <a:ext cx="9483750" cy="1009710"/>
          </a:xfrm>
          <a:prstGeom prst="rect">
            <a:avLst/>
          </a:prstGeom>
        </p:spPr>
        <p:txBody>
          <a:bodyPr vert="horz" lIns="121899" tIns="60949" rIns="121899" bIns="60949" rtlCol="0" anchor="b">
            <a:noAutofit/>
          </a:bodyPr>
          <a:lstStyle/>
          <a:p>
            <a:pPr defTabSz="914400"/>
            <a:r>
              <a:rPr lang="en-US" sz="4000" b="1" dirty="0" err="1">
                <a:solidFill>
                  <a:schemeClr val="dk1"/>
                </a:solidFill>
              </a:rPr>
              <a:t>FileOutputStream</a:t>
            </a:r>
            <a:endParaRPr lang="en-US" sz="4000" b="1" dirty="0">
              <a:solidFill>
                <a:schemeClr val="dk1"/>
              </a:solidFill>
            </a:endParaRPr>
          </a:p>
        </p:txBody>
      </p:sp>
      <p:sp>
        <p:nvSpPr>
          <p:cNvPr id="5" name="TextBox 4">
            <a:extLst>
              <a:ext uri="{FF2B5EF4-FFF2-40B4-BE49-F238E27FC236}">
                <a16:creationId xmlns:a16="http://schemas.microsoft.com/office/drawing/2014/main" id="{E3F840E8-FFF3-A38F-0587-E06DDEF27BED}"/>
              </a:ext>
            </a:extLst>
          </p:cNvPr>
          <p:cNvSpPr txBox="1"/>
          <p:nvPr/>
        </p:nvSpPr>
        <p:spPr>
          <a:xfrm>
            <a:off x="1293812" y="856357"/>
            <a:ext cx="10439400" cy="5632311"/>
          </a:xfrm>
          <a:prstGeom prst="rect">
            <a:avLst/>
          </a:prstGeom>
          <a:noFill/>
        </p:spPr>
        <p:txBody>
          <a:bodyPr wrap="square">
            <a:spAutoFit/>
          </a:bodyPr>
          <a:lstStyle/>
          <a:p>
            <a:r>
              <a:rPr lang="en-IN" dirty="0" err="1"/>
              <a:t>FileOutputStream</a:t>
            </a:r>
            <a:r>
              <a:rPr lang="en-IN" dirty="0"/>
              <a:t> is an </a:t>
            </a:r>
            <a:r>
              <a:rPr lang="en-IN" dirty="0" err="1"/>
              <a:t>outputstream</a:t>
            </a:r>
            <a:r>
              <a:rPr lang="en-IN" dirty="0"/>
              <a:t> for writing data/streams of raw bytes to file or storing data to file.</a:t>
            </a:r>
          </a:p>
          <a:p>
            <a:r>
              <a:rPr lang="en-IN" dirty="0"/>
              <a:t>For writing byte-oriented and character-oriented data, we can use </a:t>
            </a:r>
            <a:r>
              <a:rPr lang="en-IN" dirty="0" err="1"/>
              <a:t>FileOutputStream</a:t>
            </a:r>
            <a:r>
              <a:rPr lang="en-IN" dirty="0"/>
              <a:t> but for writing character-oriented data, </a:t>
            </a:r>
            <a:r>
              <a:rPr lang="en-IN" dirty="0" err="1"/>
              <a:t>FileWriter</a:t>
            </a:r>
            <a:r>
              <a:rPr lang="en-IN" dirty="0"/>
              <a:t> is more preferred.</a:t>
            </a:r>
          </a:p>
          <a:p>
            <a:endParaRPr lang="en-IN" b="1" dirty="0"/>
          </a:p>
          <a:p>
            <a:r>
              <a:rPr lang="en-IN" b="1" dirty="0"/>
              <a:t>Constructors of </a:t>
            </a:r>
            <a:r>
              <a:rPr lang="en-IN" b="1" dirty="0" err="1"/>
              <a:t>FileOutputStream</a:t>
            </a:r>
            <a:endParaRPr lang="en-IN" b="1" dirty="0"/>
          </a:p>
          <a:p>
            <a:endParaRPr lang="en-IN" dirty="0"/>
          </a:p>
          <a:p>
            <a:pPr marL="457200" indent="-457200">
              <a:buFont typeface="+mj-lt"/>
              <a:buAutoNum type="arabicPeriod"/>
            </a:pPr>
            <a:r>
              <a:rPr lang="en-IN" dirty="0" err="1"/>
              <a:t>FileOutputStream</a:t>
            </a:r>
            <a:r>
              <a:rPr lang="en-IN" dirty="0"/>
              <a:t> </a:t>
            </a:r>
            <a:r>
              <a:rPr lang="en-IN" dirty="0" err="1"/>
              <a:t>fout</a:t>
            </a:r>
            <a:r>
              <a:rPr lang="en-IN" dirty="0"/>
              <a:t> = new </a:t>
            </a:r>
            <a:r>
              <a:rPr lang="en-IN" dirty="0" err="1"/>
              <a:t>FileOutputStream</a:t>
            </a:r>
            <a:r>
              <a:rPr lang="en-IN" dirty="0"/>
              <a:t>(File file);</a:t>
            </a:r>
          </a:p>
          <a:p>
            <a:pPr marL="457200" indent="-457200">
              <a:buFont typeface="+mj-lt"/>
              <a:buAutoNum type="arabicPeriod"/>
            </a:pPr>
            <a:r>
              <a:rPr lang="en-IN" dirty="0" err="1"/>
              <a:t>FileOutputStream</a:t>
            </a:r>
            <a:r>
              <a:rPr lang="en-IN" dirty="0"/>
              <a:t> </a:t>
            </a:r>
            <a:r>
              <a:rPr lang="en-IN" dirty="0" err="1"/>
              <a:t>fout</a:t>
            </a:r>
            <a:r>
              <a:rPr lang="en-IN" dirty="0"/>
              <a:t> = new </a:t>
            </a:r>
            <a:r>
              <a:rPr lang="en-IN" dirty="0" err="1"/>
              <a:t>FileOutputStream</a:t>
            </a:r>
            <a:r>
              <a:rPr lang="en-IN" dirty="0"/>
              <a:t>(File </a:t>
            </a:r>
            <a:r>
              <a:rPr lang="en-IN" dirty="0" err="1"/>
              <a:t>file</a:t>
            </a:r>
            <a:r>
              <a:rPr lang="en-IN" dirty="0"/>
              <a:t>, </a:t>
            </a:r>
            <a:r>
              <a:rPr lang="en-IN" dirty="0" err="1"/>
              <a:t>boolean</a:t>
            </a:r>
            <a:r>
              <a:rPr lang="en-IN" dirty="0"/>
              <a:t> append);</a:t>
            </a:r>
          </a:p>
          <a:p>
            <a:pPr marL="457200" indent="-457200">
              <a:buFont typeface="+mj-lt"/>
              <a:buAutoNum type="arabicPeriod"/>
            </a:pPr>
            <a:r>
              <a:rPr lang="en-IN" dirty="0" err="1"/>
              <a:t>FileOutputStream</a:t>
            </a:r>
            <a:r>
              <a:rPr lang="en-IN" dirty="0"/>
              <a:t> </a:t>
            </a:r>
            <a:r>
              <a:rPr lang="en-IN" dirty="0" err="1"/>
              <a:t>fout</a:t>
            </a:r>
            <a:r>
              <a:rPr lang="en-IN" dirty="0"/>
              <a:t> = new </a:t>
            </a:r>
            <a:r>
              <a:rPr lang="en-IN" dirty="0" err="1"/>
              <a:t>FileOutputStream</a:t>
            </a:r>
            <a:r>
              <a:rPr lang="en-IN" dirty="0"/>
              <a:t>(</a:t>
            </a:r>
            <a:r>
              <a:rPr lang="en-IN" dirty="0" err="1"/>
              <a:t>FileDescripter</a:t>
            </a:r>
            <a:r>
              <a:rPr lang="en-IN" dirty="0"/>
              <a:t> </a:t>
            </a:r>
            <a:r>
              <a:rPr lang="en-IN" dirty="0" err="1"/>
              <a:t>fdobj</a:t>
            </a:r>
            <a:r>
              <a:rPr lang="en-IN" dirty="0"/>
              <a:t>);</a:t>
            </a:r>
          </a:p>
          <a:p>
            <a:pPr marL="457200" indent="-457200">
              <a:buFont typeface="+mj-lt"/>
              <a:buAutoNum type="arabicPeriod"/>
            </a:pPr>
            <a:r>
              <a:rPr lang="en-IN" dirty="0" err="1"/>
              <a:t>FileOutputStream</a:t>
            </a:r>
            <a:r>
              <a:rPr lang="en-IN" dirty="0"/>
              <a:t> </a:t>
            </a:r>
            <a:r>
              <a:rPr lang="en-IN" dirty="0" err="1"/>
              <a:t>fout</a:t>
            </a:r>
            <a:r>
              <a:rPr lang="en-IN" dirty="0"/>
              <a:t> = new </a:t>
            </a:r>
            <a:r>
              <a:rPr lang="en-IN" dirty="0" err="1"/>
              <a:t>FileOutputStream</a:t>
            </a:r>
            <a:r>
              <a:rPr lang="en-IN" dirty="0"/>
              <a:t>( String name);</a:t>
            </a:r>
          </a:p>
          <a:p>
            <a:pPr marL="457200" indent="-457200">
              <a:buFont typeface="+mj-lt"/>
              <a:buAutoNum type="arabicPeriod"/>
            </a:pPr>
            <a:r>
              <a:rPr lang="en-IN" dirty="0" err="1"/>
              <a:t>FileOutputStream</a:t>
            </a:r>
            <a:r>
              <a:rPr lang="en-IN" dirty="0"/>
              <a:t> </a:t>
            </a:r>
            <a:r>
              <a:rPr lang="en-IN" dirty="0" err="1"/>
              <a:t>fout</a:t>
            </a:r>
            <a:r>
              <a:rPr lang="en-IN" dirty="0"/>
              <a:t> = new </a:t>
            </a:r>
            <a:r>
              <a:rPr lang="en-IN" dirty="0" err="1"/>
              <a:t>FileOutputStream</a:t>
            </a:r>
            <a:r>
              <a:rPr lang="en-IN" dirty="0"/>
              <a:t>( String name, </a:t>
            </a:r>
            <a:r>
              <a:rPr lang="en-IN" dirty="0" err="1"/>
              <a:t>boolean</a:t>
            </a:r>
            <a:r>
              <a:rPr lang="en-IN" dirty="0"/>
              <a:t> append);</a:t>
            </a:r>
          </a:p>
        </p:txBody>
      </p:sp>
    </p:spTree>
    <p:extLst>
      <p:ext uri="{BB962C8B-B14F-4D97-AF65-F5344CB8AC3E}">
        <p14:creationId xmlns:p14="http://schemas.microsoft.com/office/powerpoint/2010/main" val="809993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304800"/>
            <a:ext cx="9483750" cy="1009710"/>
          </a:xfrm>
          <a:prstGeom prst="rect">
            <a:avLst/>
          </a:prstGeom>
        </p:spPr>
        <p:txBody>
          <a:bodyPr vert="horz" lIns="121899" tIns="60949" rIns="121899" bIns="60949" rtlCol="0" anchor="b">
            <a:noAutofit/>
          </a:bodyPr>
          <a:lstStyle/>
          <a:p>
            <a:pPr defTabSz="914400"/>
            <a:r>
              <a:rPr lang="en-US" sz="4000" b="1" dirty="0" err="1">
                <a:solidFill>
                  <a:schemeClr val="dk1"/>
                </a:solidFill>
              </a:rPr>
              <a:t>FileOutputStream</a:t>
            </a:r>
            <a:endParaRPr lang="en-US" sz="4000" b="1" dirty="0">
              <a:solidFill>
                <a:schemeClr val="dk1"/>
              </a:solidFill>
            </a:endParaRPr>
          </a:p>
        </p:txBody>
      </p:sp>
      <p:sp>
        <p:nvSpPr>
          <p:cNvPr id="5" name="TextBox 4">
            <a:extLst>
              <a:ext uri="{FF2B5EF4-FFF2-40B4-BE49-F238E27FC236}">
                <a16:creationId xmlns:a16="http://schemas.microsoft.com/office/drawing/2014/main" id="{E3F840E8-FFF3-A38F-0587-E06DDEF27BED}"/>
              </a:ext>
            </a:extLst>
          </p:cNvPr>
          <p:cNvSpPr txBox="1"/>
          <p:nvPr/>
        </p:nvSpPr>
        <p:spPr>
          <a:xfrm>
            <a:off x="1293812" y="856357"/>
            <a:ext cx="10439400" cy="461665"/>
          </a:xfrm>
          <a:prstGeom prst="rect">
            <a:avLst/>
          </a:prstGeom>
          <a:noFill/>
        </p:spPr>
        <p:txBody>
          <a:bodyPr wrap="square">
            <a:spAutoFit/>
          </a:bodyPr>
          <a:lstStyle/>
          <a:p>
            <a:r>
              <a:rPr lang="en-IN" b="1" dirty="0"/>
              <a:t>Methods of </a:t>
            </a:r>
            <a:r>
              <a:rPr lang="en-IN" b="1" dirty="0" err="1"/>
              <a:t>FileOutputStream</a:t>
            </a:r>
            <a:r>
              <a:rPr lang="en-IN" b="1" dirty="0"/>
              <a:t> class:</a:t>
            </a:r>
          </a:p>
        </p:txBody>
      </p:sp>
      <p:graphicFrame>
        <p:nvGraphicFramePr>
          <p:cNvPr id="2" name="Table 1">
            <a:extLst>
              <a:ext uri="{FF2B5EF4-FFF2-40B4-BE49-F238E27FC236}">
                <a16:creationId xmlns:a16="http://schemas.microsoft.com/office/drawing/2014/main" id="{26181D03-1B26-5E83-6F73-18D034B58B49}"/>
              </a:ext>
            </a:extLst>
          </p:cNvPr>
          <p:cNvGraphicFramePr>
            <a:graphicFrameLocks noGrp="1"/>
          </p:cNvGraphicFramePr>
          <p:nvPr>
            <p:extLst>
              <p:ext uri="{D42A27DB-BD31-4B8C-83A1-F6EECF244321}">
                <p14:modId xmlns:p14="http://schemas.microsoft.com/office/powerpoint/2010/main" val="959763889"/>
              </p:ext>
            </p:extLst>
          </p:nvPr>
        </p:nvGraphicFramePr>
        <p:xfrm>
          <a:off x="379412" y="1469469"/>
          <a:ext cx="11123612" cy="5105400"/>
        </p:xfrm>
        <a:graphic>
          <a:graphicData uri="http://schemas.openxmlformats.org/drawingml/2006/table">
            <a:tbl>
              <a:tblPr/>
              <a:tblGrid>
                <a:gridCol w="4856300">
                  <a:extLst>
                    <a:ext uri="{9D8B030D-6E8A-4147-A177-3AD203B41FA5}">
                      <a16:colId xmlns:a16="http://schemas.microsoft.com/office/drawing/2014/main" val="3551944286"/>
                    </a:ext>
                  </a:extLst>
                </a:gridCol>
                <a:gridCol w="6267312">
                  <a:extLst>
                    <a:ext uri="{9D8B030D-6E8A-4147-A177-3AD203B41FA5}">
                      <a16:colId xmlns:a16="http://schemas.microsoft.com/office/drawing/2014/main" val="1220455497"/>
                    </a:ext>
                  </a:extLst>
                </a:gridCol>
              </a:tblGrid>
              <a:tr h="403860">
                <a:tc>
                  <a:txBody>
                    <a:bodyPr/>
                    <a:lstStyle/>
                    <a:p>
                      <a:pPr algn="ctr" fontAlgn="base"/>
                      <a:r>
                        <a:rPr lang="en-IN" sz="2000" b="1">
                          <a:solidFill>
                            <a:schemeClr val="bg1"/>
                          </a:solidFill>
                          <a:effectLst/>
                        </a:rPr>
                        <a:t>Method</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1">
                        <a:lumMod val="75000"/>
                      </a:schemeClr>
                    </a:solidFill>
                  </a:tcPr>
                </a:tc>
                <a:tc>
                  <a:txBody>
                    <a:bodyPr/>
                    <a:lstStyle/>
                    <a:p>
                      <a:pPr algn="ctr" fontAlgn="base"/>
                      <a:r>
                        <a:rPr lang="en-IN" sz="2000" b="1" dirty="0">
                          <a:solidFill>
                            <a:schemeClr val="bg1"/>
                          </a:solidFill>
                          <a:effectLst/>
                        </a:rPr>
                        <a:t>Description</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69463525"/>
                  </a:ext>
                </a:extLst>
              </a:tr>
              <a:tr h="457200">
                <a:tc>
                  <a:txBody>
                    <a:bodyPr/>
                    <a:lstStyle/>
                    <a:p>
                      <a:pPr algn="l" fontAlgn="base"/>
                      <a:r>
                        <a:rPr lang="en-IN" sz="1800" b="0">
                          <a:solidFill>
                            <a:sysClr val="windowText" lastClr="000000"/>
                          </a:solidFill>
                          <a:effectLst/>
                        </a:rPr>
                        <a:t>void close()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800" b="0" dirty="0">
                          <a:solidFill>
                            <a:sysClr val="windowText" lastClr="000000"/>
                          </a:solidFill>
                          <a:effectLst/>
                        </a:rPr>
                        <a:t> It closes the file output stream.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1508127575"/>
                  </a:ext>
                </a:extLst>
              </a:tr>
              <a:tr h="647700">
                <a:tc>
                  <a:txBody>
                    <a:bodyPr/>
                    <a:lstStyle/>
                    <a:p>
                      <a:pPr algn="l" fontAlgn="base"/>
                      <a:r>
                        <a:rPr lang="en-IN" sz="1800" b="0">
                          <a:solidFill>
                            <a:sysClr val="windowText" lastClr="000000"/>
                          </a:solidFill>
                          <a:effectLst/>
                        </a:rPr>
                        <a:t>protected void finalize()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800" b="0">
                          <a:solidFill>
                            <a:sysClr val="windowText" lastClr="000000"/>
                          </a:solidFill>
                          <a:effectLst/>
                        </a:rPr>
                        <a:t>It is used to clean up all the connection with the file output stream and finalize the data.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909874482"/>
                  </a:ext>
                </a:extLst>
              </a:tr>
              <a:tr h="647700">
                <a:tc>
                  <a:txBody>
                    <a:bodyPr/>
                    <a:lstStyle/>
                    <a:p>
                      <a:pPr algn="l" fontAlgn="base"/>
                      <a:r>
                        <a:rPr lang="en-IN" sz="1800" b="0">
                          <a:solidFill>
                            <a:sysClr val="windowText" lastClr="000000"/>
                          </a:solidFill>
                          <a:effectLst/>
                        </a:rPr>
                        <a:t>FileChannel getChannel()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800" b="0">
                          <a:solidFill>
                            <a:sysClr val="windowText" lastClr="000000"/>
                          </a:solidFill>
                          <a:effectLst/>
                        </a:rPr>
                        <a:t>Returns the unique FileChannel object associated with this file output stream.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25547385"/>
                  </a:ext>
                </a:extLst>
              </a:tr>
              <a:tr h="457200">
                <a:tc>
                  <a:txBody>
                    <a:bodyPr/>
                    <a:lstStyle/>
                    <a:p>
                      <a:pPr algn="l" fontAlgn="base"/>
                      <a:r>
                        <a:rPr lang="en-IN" sz="1800" b="0" dirty="0">
                          <a:solidFill>
                            <a:sysClr val="windowText" lastClr="000000"/>
                          </a:solidFill>
                          <a:effectLst/>
                        </a:rPr>
                        <a:t>FileDescriptor </a:t>
                      </a:r>
                      <a:r>
                        <a:rPr lang="en-IN" sz="1800" b="0" dirty="0" err="1">
                          <a:solidFill>
                            <a:sysClr val="windowText" lastClr="000000"/>
                          </a:solidFill>
                          <a:effectLst/>
                        </a:rPr>
                        <a:t>getFD</a:t>
                      </a:r>
                      <a:r>
                        <a:rPr lang="en-IN" sz="1800" b="0" dirty="0">
                          <a:solidFill>
                            <a:sysClr val="windowText" lastClr="000000"/>
                          </a:solidFill>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800" b="0" dirty="0">
                          <a:solidFill>
                            <a:sysClr val="windowText" lastClr="000000"/>
                          </a:solidFill>
                          <a:effectLst/>
                        </a:rPr>
                        <a:t>It returns the file descriptor associated with the stream.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858345353"/>
                  </a:ext>
                </a:extLst>
              </a:tr>
              <a:tr h="457200">
                <a:tc>
                  <a:txBody>
                    <a:bodyPr/>
                    <a:lstStyle/>
                    <a:p>
                      <a:pPr algn="l" fontAlgn="base"/>
                      <a:r>
                        <a:rPr lang="en-IN" sz="1800" b="0">
                          <a:solidFill>
                            <a:sysClr val="windowText" lastClr="000000"/>
                          </a:solidFill>
                          <a:effectLst/>
                        </a:rPr>
                        <a:t>void write(int b)</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800" b="0">
                          <a:solidFill>
                            <a:sysClr val="windowText" lastClr="000000"/>
                          </a:solidFill>
                          <a:effectLst/>
                        </a:rPr>
                        <a:t>It is used to write the specified byte to the file output stream.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1107317199"/>
                  </a:ext>
                </a:extLst>
              </a:tr>
              <a:tr h="457200">
                <a:tc>
                  <a:txBody>
                    <a:bodyPr/>
                    <a:lstStyle/>
                    <a:p>
                      <a:pPr algn="l" fontAlgn="base"/>
                      <a:r>
                        <a:rPr lang="en-IN" sz="1800" b="0">
                          <a:solidFill>
                            <a:sysClr val="windowText" lastClr="000000"/>
                          </a:solidFill>
                          <a:effectLst/>
                        </a:rPr>
                        <a:t>void write(byte[] arr)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800" b="0">
                          <a:solidFill>
                            <a:sysClr val="windowText" lastClr="000000"/>
                          </a:solidFill>
                          <a:effectLst/>
                        </a:rPr>
                        <a:t>It is used to write data in bytes of arr[] to file output stream.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3009340851"/>
                  </a:ext>
                </a:extLst>
              </a:tr>
              <a:tr h="647700">
                <a:tc>
                  <a:txBody>
                    <a:bodyPr/>
                    <a:lstStyle/>
                    <a:p>
                      <a:pPr algn="l" fontAlgn="base"/>
                      <a:r>
                        <a:rPr lang="en-GB" sz="1800" b="0">
                          <a:solidFill>
                            <a:sysClr val="windowText" lastClr="000000"/>
                          </a:solidFill>
                          <a:effectLst/>
                        </a:rPr>
                        <a:t>void write(byte[] ary, int off, int len)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800" b="0" dirty="0">
                          <a:solidFill>
                            <a:sysClr val="windowText" lastClr="000000"/>
                          </a:solidFill>
                          <a:effectLst/>
                        </a:rPr>
                        <a:t>It is used to write the number of bytes equal to length to the output stream from an array starting from the position start.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302717996"/>
                  </a:ext>
                </a:extLst>
              </a:tr>
            </a:tbl>
          </a:graphicData>
        </a:graphic>
      </p:graphicFrame>
    </p:spTree>
    <p:extLst>
      <p:ext uri="{BB962C8B-B14F-4D97-AF65-F5344CB8AC3E}">
        <p14:creationId xmlns:p14="http://schemas.microsoft.com/office/powerpoint/2010/main" val="35282626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304800"/>
            <a:ext cx="9483750" cy="1009710"/>
          </a:xfrm>
          <a:prstGeom prst="rect">
            <a:avLst/>
          </a:prstGeom>
        </p:spPr>
        <p:txBody>
          <a:bodyPr vert="horz" lIns="121899" tIns="60949" rIns="121899" bIns="60949" rtlCol="0" anchor="b">
            <a:noAutofit/>
          </a:bodyPr>
          <a:lstStyle/>
          <a:p>
            <a:pPr defTabSz="914400"/>
            <a:r>
              <a:rPr lang="en-US" sz="4000" b="1" dirty="0" err="1">
                <a:solidFill>
                  <a:schemeClr val="dk1"/>
                </a:solidFill>
              </a:rPr>
              <a:t>FileInputStream</a:t>
            </a:r>
            <a:endParaRPr lang="en-US" sz="4000" b="1" dirty="0">
              <a:solidFill>
                <a:schemeClr val="dk1"/>
              </a:solidFill>
            </a:endParaRPr>
          </a:p>
        </p:txBody>
      </p:sp>
      <p:sp>
        <p:nvSpPr>
          <p:cNvPr id="5" name="TextBox 4">
            <a:extLst>
              <a:ext uri="{FF2B5EF4-FFF2-40B4-BE49-F238E27FC236}">
                <a16:creationId xmlns:a16="http://schemas.microsoft.com/office/drawing/2014/main" id="{E3F840E8-FFF3-A38F-0587-E06DDEF27BED}"/>
              </a:ext>
            </a:extLst>
          </p:cNvPr>
          <p:cNvSpPr txBox="1"/>
          <p:nvPr/>
        </p:nvSpPr>
        <p:spPr>
          <a:xfrm>
            <a:off x="1293812" y="856357"/>
            <a:ext cx="10439400" cy="461665"/>
          </a:xfrm>
          <a:prstGeom prst="rect">
            <a:avLst/>
          </a:prstGeom>
          <a:noFill/>
        </p:spPr>
        <p:txBody>
          <a:bodyPr wrap="square">
            <a:spAutoFit/>
          </a:bodyPr>
          <a:lstStyle/>
          <a:p>
            <a:endParaRPr lang="en-IN" dirty="0"/>
          </a:p>
        </p:txBody>
      </p:sp>
      <p:graphicFrame>
        <p:nvGraphicFramePr>
          <p:cNvPr id="2" name="Table 1">
            <a:extLst>
              <a:ext uri="{FF2B5EF4-FFF2-40B4-BE49-F238E27FC236}">
                <a16:creationId xmlns:a16="http://schemas.microsoft.com/office/drawing/2014/main" id="{1F4ACA99-8143-CF30-CEFC-AB83A8860F1F}"/>
              </a:ext>
            </a:extLst>
          </p:cNvPr>
          <p:cNvGraphicFramePr>
            <a:graphicFrameLocks noGrp="1"/>
          </p:cNvGraphicFramePr>
          <p:nvPr>
            <p:extLst>
              <p:ext uri="{D42A27DB-BD31-4B8C-83A1-F6EECF244321}">
                <p14:modId xmlns:p14="http://schemas.microsoft.com/office/powerpoint/2010/main" val="1438113916"/>
              </p:ext>
            </p:extLst>
          </p:nvPr>
        </p:nvGraphicFramePr>
        <p:xfrm>
          <a:off x="608882" y="3126207"/>
          <a:ext cx="10591800" cy="3414858"/>
        </p:xfrm>
        <a:graphic>
          <a:graphicData uri="http://schemas.openxmlformats.org/drawingml/2006/table">
            <a:tbl>
              <a:tblPr/>
              <a:tblGrid>
                <a:gridCol w="10591800">
                  <a:extLst>
                    <a:ext uri="{9D8B030D-6E8A-4147-A177-3AD203B41FA5}">
                      <a16:colId xmlns:a16="http://schemas.microsoft.com/office/drawing/2014/main" val="2662490224"/>
                    </a:ext>
                  </a:extLst>
                </a:gridCol>
              </a:tblGrid>
              <a:tr h="1134824">
                <a:tc>
                  <a:txBody>
                    <a:bodyPr/>
                    <a:lstStyle/>
                    <a:p>
                      <a:pPr algn="l" fontAlgn="t"/>
                      <a:r>
                        <a:rPr lang="en-GB" sz="2400" b="1" u="none" strike="noStrike" dirty="0">
                          <a:solidFill>
                            <a:schemeClr val="tx1"/>
                          </a:solidFill>
                          <a:effectLst/>
                        </a:rPr>
                        <a:t>FileInputStream</a:t>
                      </a:r>
                      <a:r>
                        <a:rPr lang="en-GB" sz="2400" dirty="0">
                          <a:solidFill>
                            <a:schemeClr val="tx1"/>
                          </a:solidFill>
                          <a:effectLst/>
                        </a:rPr>
                        <a:t>(</a:t>
                      </a:r>
                      <a:r>
                        <a:rPr lang="en-GB" sz="2400" b="1" u="none" strike="noStrike" dirty="0">
                          <a:solidFill>
                            <a:schemeClr val="tx1"/>
                          </a:solidFill>
                          <a:effectLst/>
                        </a:rPr>
                        <a:t>File</a:t>
                      </a:r>
                      <a:r>
                        <a:rPr lang="en-GB" sz="2400" dirty="0">
                          <a:solidFill>
                            <a:schemeClr val="tx1"/>
                          </a:solidFill>
                          <a:effectLst/>
                        </a:rPr>
                        <a:t> file)</a:t>
                      </a:r>
                    </a:p>
                    <a:p>
                      <a:pPr algn="l" fontAlgn="t"/>
                      <a:r>
                        <a:rPr lang="en-GB" sz="2400" dirty="0">
                          <a:solidFill>
                            <a:schemeClr val="tx1"/>
                          </a:solidFill>
                          <a:effectLst/>
                        </a:rPr>
                        <a:t>Creates a FileInputStream by opening a connection to an actual file, the file named by the File object file in the file system.</a:t>
                      </a:r>
                    </a:p>
                  </a:txBody>
                  <a:tcPr marL="47841" marR="20503" marT="20503" marB="20503">
                    <a:lnL w="9525" cap="flat" cmpd="sng" algn="ctr">
                      <a:solidFill>
                        <a:srgbClr val="9EADC0"/>
                      </a:solidFill>
                      <a:prstDash val="solid"/>
                      <a:round/>
                      <a:headEnd type="none" w="med" len="med"/>
                      <a:tailEnd type="none" w="med" len="med"/>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2360477057"/>
                  </a:ext>
                </a:extLst>
              </a:tr>
              <a:tr h="1134824">
                <a:tc>
                  <a:txBody>
                    <a:bodyPr/>
                    <a:lstStyle/>
                    <a:p>
                      <a:pPr algn="l" fontAlgn="t"/>
                      <a:r>
                        <a:rPr lang="en-GB" sz="2400" b="1" u="none" strike="noStrike" dirty="0">
                          <a:solidFill>
                            <a:schemeClr val="tx1"/>
                          </a:solidFill>
                          <a:effectLst/>
                        </a:rPr>
                        <a:t>FileInputStream</a:t>
                      </a:r>
                      <a:r>
                        <a:rPr lang="en-GB" sz="2400" dirty="0">
                          <a:solidFill>
                            <a:schemeClr val="tx1"/>
                          </a:solidFill>
                          <a:effectLst/>
                        </a:rPr>
                        <a:t>(</a:t>
                      </a:r>
                      <a:r>
                        <a:rPr lang="en-GB" sz="2400" b="1" u="none" strike="noStrike" dirty="0">
                          <a:solidFill>
                            <a:schemeClr val="tx1"/>
                          </a:solidFill>
                          <a:effectLst/>
                        </a:rPr>
                        <a:t>FileDescriptor</a:t>
                      </a:r>
                      <a:r>
                        <a:rPr lang="en-GB" sz="2400" dirty="0">
                          <a:solidFill>
                            <a:schemeClr val="tx1"/>
                          </a:solidFill>
                          <a:effectLst/>
                        </a:rPr>
                        <a:t> </a:t>
                      </a:r>
                      <a:r>
                        <a:rPr lang="en-GB" sz="2400" dirty="0" err="1">
                          <a:solidFill>
                            <a:schemeClr val="tx1"/>
                          </a:solidFill>
                          <a:effectLst/>
                        </a:rPr>
                        <a:t>fdObj</a:t>
                      </a:r>
                      <a:r>
                        <a:rPr lang="en-GB" sz="2400" dirty="0">
                          <a:solidFill>
                            <a:schemeClr val="tx1"/>
                          </a:solidFill>
                          <a:effectLst/>
                        </a:rPr>
                        <a:t>)</a:t>
                      </a:r>
                    </a:p>
                    <a:p>
                      <a:pPr algn="l" fontAlgn="t"/>
                      <a:r>
                        <a:rPr lang="en-GB" sz="2400" dirty="0">
                          <a:solidFill>
                            <a:schemeClr val="tx1"/>
                          </a:solidFill>
                          <a:effectLst/>
                        </a:rPr>
                        <a:t>Creates a FileInputStream by using the file descriptor </a:t>
                      </a:r>
                      <a:r>
                        <a:rPr lang="en-GB" sz="2400" dirty="0" err="1">
                          <a:solidFill>
                            <a:schemeClr val="tx1"/>
                          </a:solidFill>
                          <a:effectLst/>
                        </a:rPr>
                        <a:t>fdObj</a:t>
                      </a:r>
                      <a:r>
                        <a:rPr lang="en-GB" sz="2400" dirty="0">
                          <a:solidFill>
                            <a:schemeClr val="tx1"/>
                          </a:solidFill>
                          <a:effectLst/>
                        </a:rPr>
                        <a:t>, which represents an existing connection to an actual file in the file system.</a:t>
                      </a:r>
                    </a:p>
                  </a:txBody>
                  <a:tcPr marL="47841" marR="20503" marT="20503" marB="20503">
                    <a:lnL w="9525" cap="flat" cmpd="sng" algn="ctr">
                      <a:solidFill>
                        <a:srgbClr val="9EADC0"/>
                      </a:solidFill>
                      <a:prstDash val="solid"/>
                      <a:round/>
                      <a:headEnd type="none" w="med" len="med"/>
                      <a:tailEnd type="none" w="med" len="med"/>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733798702"/>
                  </a:ext>
                </a:extLst>
              </a:tr>
              <a:tr h="1134824">
                <a:tc>
                  <a:txBody>
                    <a:bodyPr/>
                    <a:lstStyle/>
                    <a:p>
                      <a:pPr algn="l" fontAlgn="t"/>
                      <a:r>
                        <a:rPr lang="en-GB" sz="2400" b="1" u="none" strike="noStrike" dirty="0">
                          <a:solidFill>
                            <a:schemeClr val="tx1"/>
                          </a:solidFill>
                          <a:effectLst/>
                        </a:rPr>
                        <a:t>FileInputStream</a:t>
                      </a:r>
                      <a:r>
                        <a:rPr lang="en-GB" sz="2400" dirty="0">
                          <a:solidFill>
                            <a:schemeClr val="tx1"/>
                          </a:solidFill>
                          <a:effectLst/>
                        </a:rPr>
                        <a:t>(</a:t>
                      </a:r>
                      <a:r>
                        <a:rPr lang="en-GB" sz="2400" b="1" u="none" strike="noStrike" dirty="0">
                          <a:solidFill>
                            <a:schemeClr val="tx1"/>
                          </a:solidFill>
                          <a:effectLst/>
                        </a:rPr>
                        <a:t>String</a:t>
                      </a:r>
                      <a:r>
                        <a:rPr lang="en-GB" sz="2400" dirty="0">
                          <a:solidFill>
                            <a:schemeClr val="tx1"/>
                          </a:solidFill>
                          <a:effectLst/>
                        </a:rPr>
                        <a:t> name)</a:t>
                      </a:r>
                    </a:p>
                    <a:p>
                      <a:pPr algn="l" fontAlgn="t"/>
                      <a:r>
                        <a:rPr lang="en-GB" sz="2400" dirty="0">
                          <a:solidFill>
                            <a:schemeClr val="tx1"/>
                          </a:solidFill>
                          <a:effectLst/>
                        </a:rPr>
                        <a:t>Creates a FileInputStream by opening a connection to an actual file, the file named by the path name </a:t>
                      </a:r>
                      <a:r>
                        <a:rPr lang="en-GB" sz="2400" dirty="0" err="1">
                          <a:solidFill>
                            <a:schemeClr val="tx1"/>
                          </a:solidFill>
                          <a:effectLst/>
                        </a:rPr>
                        <a:t>name</a:t>
                      </a:r>
                      <a:r>
                        <a:rPr lang="en-GB" sz="2400" dirty="0">
                          <a:solidFill>
                            <a:schemeClr val="tx1"/>
                          </a:solidFill>
                          <a:effectLst/>
                        </a:rPr>
                        <a:t> in the file system.</a:t>
                      </a:r>
                    </a:p>
                  </a:txBody>
                  <a:tcPr marL="47841" marR="20503" marT="20503" marB="20503">
                    <a:lnL w="9525" cap="flat" cmpd="sng" algn="ctr">
                      <a:solidFill>
                        <a:srgbClr val="9EADC0"/>
                      </a:solidFill>
                      <a:prstDash val="solid"/>
                      <a:round/>
                      <a:headEnd type="none" w="med" len="med"/>
                      <a:tailEnd type="none" w="med" len="med"/>
                    </a:lnL>
                    <a:lnR w="9525" cap="flat" cmpd="sng" algn="ctr">
                      <a:solidFill>
                        <a:srgbClr val="9EADC0"/>
                      </a:solidFill>
                      <a:prstDash val="solid"/>
                      <a:round/>
                      <a:headEnd type="none" w="med" len="med"/>
                      <a:tailEnd type="none" w="med" len="med"/>
                    </a:lnR>
                    <a:lnT w="9525" cap="flat" cmpd="sng" algn="ctr">
                      <a:solidFill>
                        <a:srgbClr val="9EADC0"/>
                      </a:solidFill>
                      <a:prstDash val="solid"/>
                      <a:round/>
                      <a:headEnd type="none" w="med" len="med"/>
                      <a:tailEnd type="none" w="med" len="med"/>
                    </a:lnT>
                    <a:lnB w="9525"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594227726"/>
                  </a:ext>
                </a:extLst>
              </a:tr>
            </a:tbl>
          </a:graphicData>
        </a:graphic>
      </p:graphicFrame>
      <p:sp>
        <p:nvSpPr>
          <p:cNvPr id="6" name="TextBox 5">
            <a:extLst>
              <a:ext uri="{FF2B5EF4-FFF2-40B4-BE49-F238E27FC236}">
                <a16:creationId xmlns:a16="http://schemas.microsoft.com/office/drawing/2014/main" id="{660270D0-C797-E337-9A71-9E7AC02BBAC0}"/>
              </a:ext>
            </a:extLst>
          </p:cNvPr>
          <p:cNvSpPr txBox="1"/>
          <p:nvPr/>
        </p:nvSpPr>
        <p:spPr>
          <a:xfrm>
            <a:off x="1293812" y="1008838"/>
            <a:ext cx="10276654" cy="1938992"/>
          </a:xfrm>
          <a:prstGeom prst="rect">
            <a:avLst/>
          </a:prstGeom>
          <a:noFill/>
        </p:spPr>
        <p:txBody>
          <a:bodyPr wrap="square">
            <a:spAutoFit/>
          </a:bodyPr>
          <a:lstStyle/>
          <a:p>
            <a:pPr marL="342900" indent="-342900">
              <a:buFont typeface="Arial" panose="020B0604020202020204" pitchFamily="34" charset="0"/>
              <a:buChar char="•"/>
            </a:pPr>
            <a:r>
              <a:rPr lang="en-IN" dirty="0"/>
              <a:t>A </a:t>
            </a:r>
            <a:r>
              <a:rPr lang="en-IN" dirty="0" err="1"/>
              <a:t>FileInputStream</a:t>
            </a:r>
            <a:r>
              <a:rPr lang="en-IN" dirty="0"/>
              <a:t> obtains input bytes from a file in a file system.</a:t>
            </a:r>
          </a:p>
          <a:p>
            <a:pPr marL="342900" indent="-342900">
              <a:buFont typeface="Arial" panose="020B0604020202020204" pitchFamily="34" charset="0"/>
              <a:buChar char="•"/>
            </a:pPr>
            <a:r>
              <a:rPr lang="en-IN" dirty="0" err="1"/>
              <a:t>FileInputStream</a:t>
            </a:r>
            <a:r>
              <a:rPr lang="en-IN" dirty="0"/>
              <a:t> is meant for reading streams of raw bytes such as image data. </a:t>
            </a:r>
          </a:p>
          <a:p>
            <a:endParaRPr lang="en-IN" dirty="0"/>
          </a:p>
          <a:p>
            <a:r>
              <a:rPr lang="en-IN" b="1" dirty="0"/>
              <a:t>Constructors of </a:t>
            </a:r>
            <a:r>
              <a:rPr lang="en-IN" b="1" dirty="0" err="1"/>
              <a:t>FileInputStream</a:t>
            </a:r>
            <a:r>
              <a:rPr lang="en-IN" b="1" dirty="0"/>
              <a:t>:</a:t>
            </a:r>
          </a:p>
        </p:txBody>
      </p:sp>
    </p:spTree>
    <p:extLst>
      <p:ext uri="{BB962C8B-B14F-4D97-AF65-F5344CB8AC3E}">
        <p14:creationId xmlns:p14="http://schemas.microsoft.com/office/powerpoint/2010/main" val="17774701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381000"/>
            <a:ext cx="9483750" cy="1009710"/>
          </a:xfrm>
          <a:prstGeom prst="rect">
            <a:avLst/>
          </a:prstGeom>
        </p:spPr>
        <p:txBody>
          <a:bodyPr vert="horz" lIns="121899" tIns="60949" rIns="121899" bIns="60949" rtlCol="0" anchor="b">
            <a:noAutofit/>
          </a:bodyPr>
          <a:lstStyle/>
          <a:p>
            <a:pPr defTabSz="914400"/>
            <a:r>
              <a:rPr lang="en-US" sz="4000" b="1" dirty="0" err="1">
                <a:solidFill>
                  <a:schemeClr val="dk1"/>
                </a:solidFill>
              </a:rPr>
              <a:t>FileInputStream</a:t>
            </a:r>
            <a:endParaRPr lang="en-US" sz="4000" b="1" dirty="0">
              <a:solidFill>
                <a:schemeClr val="dk1"/>
              </a:solidFill>
            </a:endParaRPr>
          </a:p>
        </p:txBody>
      </p:sp>
      <p:sp>
        <p:nvSpPr>
          <p:cNvPr id="5" name="TextBox 4">
            <a:extLst>
              <a:ext uri="{FF2B5EF4-FFF2-40B4-BE49-F238E27FC236}">
                <a16:creationId xmlns:a16="http://schemas.microsoft.com/office/drawing/2014/main" id="{E3F840E8-FFF3-A38F-0587-E06DDEF27BED}"/>
              </a:ext>
            </a:extLst>
          </p:cNvPr>
          <p:cNvSpPr txBox="1"/>
          <p:nvPr/>
        </p:nvSpPr>
        <p:spPr>
          <a:xfrm>
            <a:off x="1293812" y="535858"/>
            <a:ext cx="10439400" cy="461665"/>
          </a:xfrm>
          <a:prstGeom prst="rect">
            <a:avLst/>
          </a:prstGeom>
          <a:noFill/>
        </p:spPr>
        <p:txBody>
          <a:bodyPr wrap="square">
            <a:spAutoFit/>
          </a:bodyPr>
          <a:lstStyle/>
          <a:p>
            <a:r>
              <a:rPr lang="en-IN" b="1" dirty="0"/>
              <a:t>Methods of </a:t>
            </a:r>
            <a:r>
              <a:rPr lang="en-IN" b="1" dirty="0" err="1"/>
              <a:t>FileInputStream</a:t>
            </a:r>
            <a:r>
              <a:rPr lang="en-IN" b="1" dirty="0"/>
              <a:t> class:</a:t>
            </a:r>
          </a:p>
        </p:txBody>
      </p:sp>
      <p:graphicFrame>
        <p:nvGraphicFramePr>
          <p:cNvPr id="2" name="Table 1">
            <a:extLst>
              <a:ext uri="{FF2B5EF4-FFF2-40B4-BE49-F238E27FC236}">
                <a16:creationId xmlns:a16="http://schemas.microsoft.com/office/drawing/2014/main" id="{26181D03-1B26-5E83-6F73-18D034B58B49}"/>
              </a:ext>
            </a:extLst>
          </p:cNvPr>
          <p:cNvGraphicFramePr>
            <a:graphicFrameLocks noGrp="1"/>
          </p:cNvGraphicFramePr>
          <p:nvPr>
            <p:extLst>
              <p:ext uri="{D42A27DB-BD31-4B8C-83A1-F6EECF244321}">
                <p14:modId xmlns:p14="http://schemas.microsoft.com/office/powerpoint/2010/main" val="4242746975"/>
              </p:ext>
            </p:extLst>
          </p:nvPr>
        </p:nvGraphicFramePr>
        <p:xfrm>
          <a:off x="150812" y="929640"/>
          <a:ext cx="12038013" cy="5928360"/>
        </p:xfrm>
        <a:graphic>
          <a:graphicData uri="http://schemas.openxmlformats.org/drawingml/2006/table">
            <a:tbl>
              <a:tblPr/>
              <a:tblGrid>
                <a:gridCol w="3276600">
                  <a:extLst>
                    <a:ext uri="{9D8B030D-6E8A-4147-A177-3AD203B41FA5}">
                      <a16:colId xmlns:a16="http://schemas.microsoft.com/office/drawing/2014/main" val="3551944286"/>
                    </a:ext>
                  </a:extLst>
                </a:gridCol>
                <a:gridCol w="8761413">
                  <a:extLst>
                    <a:ext uri="{9D8B030D-6E8A-4147-A177-3AD203B41FA5}">
                      <a16:colId xmlns:a16="http://schemas.microsoft.com/office/drawing/2014/main" val="1220455497"/>
                    </a:ext>
                  </a:extLst>
                </a:gridCol>
              </a:tblGrid>
              <a:tr h="403860">
                <a:tc>
                  <a:txBody>
                    <a:bodyPr/>
                    <a:lstStyle/>
                    <a:p>
                      <a:pPr algn="ctr" fontAlgn="base"/>
                      <a:r>
                        <a:rPr lang="en-IN" sz="1600" b="1">
                          <a:solidFill>
                            <a:schemeClr val="bg1"/>
                          </a:solidFill>
                          <a:effectLst/>
                        </a:rPr>
                        <a:t>Methods </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1">
                        <a:lumMod val="75000"/>
                      </a:schemeClr>
                    </a:solidFill>
                  </a:tcPr>
                </a:tc>
                <a:tc>
                  <a:txBody>
                    <a:bodyPr/>
                    <a:lstStyle/>
                    <a:p>
                      <a:pPr algn="ctr" fontAlgn="base"/>
                      <a:r>
                        <a:rPr lang="en-IN" sz="1600" b="1" dirty="0">
                          <a:solidFill>
                            <a:schemeClr val="bg1"/>
                          </a:solidFill>
                          <a:effectLst/>
                        </a:rPr>
                        <a:t>Action Performed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69463525"/>
                  </a:ext>
                </a:extLst>
              </a:tr>
              <a:tr h="457200">
                <a:tc>
                  <a:txBody>
                    <a:bodyPr/>
                    <a:lstStyle/>
                    <a:p>
                      <a:pPr algn="l" fontAlgn="base"/>
                      <a:r>
                        <a:rPr lang="en-IN" sz="1600" b="0" i="0">
                          <a:effectLst/>
                        </a:rPr>
                        <a:t>available()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i="0" dirty="0">
                          <a:effectLst/>
                        </a:rPr>
                        <a:t>Returns an estimate of the number of remaining bytes that can be read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1508127575"/>
                  </a:ext>
                </a:extLst>
              </a:tr>
              <a:tr h="441960">
                <a:tc>
                  <a:txBody>
                    <a:bodyPr/>
                    <a:lstStyle/>
                    <a:p>
                      <a:pPr algn="l" fontAlgn="base"/>
                      <a:r>
                        <a:rPr lang="en-IN" sz="1600" b="0" i="0">
                          <a:effectLst/>
                        </a:rPr>
                        <a:t>close()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i="0" dirty="0">
                          <a:effectLst/>
                        </a:rPr>
                        <a:t>Closes this file input stream and releases any system resources associated with it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909874482"/>
                  </a:ext>
                </a:extLst>
              </a:tr>
              <a:tr h="388620">
                <a:tc>
                  <a:txBody>
                    <a:bodyPr/>
                    <a:lstStyle/>
                    <a:p>
                      <a:pPr algn="l" fontAlgn="base"/>
                      <a:r>
                        <a:rPr lang="en-IN" sz="1600" b="0" i="0" dirty="0">
                          <a:effectLst/>
                        </a:rPr>
                        <a:t>finalize()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i="0" dirty="0">
                          <a:effectLst/>
                        </a:rPr>
                        <a:t>Ensures that the close method of this file input stream is called when there are no more references to it.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25547385"/>
                  </a:ext>
                </a:extLst>
              </a:tr>
              <a:tr h="297180">
                <a:tc>
                  <a:txBody>
                    <a:bodyPr/>
                    <a:lstStyle/>
                    <a:p>
                      <a:pPr algn="l" fontAlgn="base"/>
                      <a:r>
                        <a:rPr lang="en-IN" sz="1600" b="0" i="0" dirty="0" err="1">
                          <a:effectLst/>
                        </a:rPr>
                        <a:t>getChannel</a:t>
                      </a:r>
                      <a:r>
                        <a:rPr lang="en-IN" sz="1600" b="0" i="0" dirty="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i="0" dirty="0">
                          <a:effectLst/>
                        </a:rPr>
                        <a:t>Returns the unique </a:t>
                      </a:r>
                      <a:r>
                        <a:rPr lang="en-GB" sz="1600" b="0" i="0" dirty="0" err="1">
                          <a:effectLst/>
                        </a:rPr>
                        <a:t>FileChannel</a:t>
                      </a:r>
                      <a:r>
                        <a:rPr lang="en-GB" sz="1600" b="0" i="0" dirty="0">
                          <a:effectLst/>
                        </a:rPr>
                        <a:t> object associated with this file input stream.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858345353"/>
                  </a:ext>
                </a:extLst>
              </a:tr>
              <a:tr h="0">
                <a:tc>
                  <a:txBody>
                    <a:bodyPr/>
                    <a:lstStyle/>
                    <a:p>
                      <a:pPr algn="l" fontAlgn="base"/>
                      <a:r>
                        <a:rPr lang="en-IN" sz="1600" b="0" i="0">
                          <a:effectLst/>
                        </a:rPr>
                        <a:t>getFD()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i="0" dirty="0">
                          <a:effectLst/>
                        </a:rPr>
                        <a:t>Returns the FileDescriptor object that represents the connection to the actual file in the file system being used by this FileInputStream.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1107317199"/>
                  </a:ext>
                </a:extLst>
              </a:tr>
              <a:tr h="0">
                <a:tc>
                  <a:txBody>
                    <a:bodyPr/>
                    <a:lstStyle/>
                    <a:p>
                      <a:pPr algn="l" fontAlgn="base"/>
                      <a:r>
                        <a:rPr lang="en-IN" sz="1600" b="0" i="0">
                          <a:effectLst/>
                        </a:rPr>
                        <a:t>read()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i="0">
                          <a:effectLst/>
                        </a:rPr>
                        <a:t>Reads a byte of data from this input stream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3009340851"/>
                  </a:ext>
                </a:extLst>
              </a:tr>
              <a:tr h="647700">
                <a:tc>
                  <a:txBody>
                    <a:bodyPr/>
                    <a:lstStyle/>
                    <a:p>
                      <a:pPr algn="l" fontAlgn="base"/>
                      <a:r>
                        <a:rPr lang="en-IN" sz="1600" b="0" i="0" dirty="0">
                          <a:effectLst/>
                        </a:rPr>
                        <a:t>read(byte[] b)</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i="0" dirty="0">
                          <a:effectLst/>
                        </a:rPr>
                        <a:t>Reads up to </a:t>
                      </a:r>
                      <a:r>
                        <a:rPr lang="en-GB" sz="1600" b="0" i="0" dirty="0" err="1">
                          <a:effectLst/>
                        </a:rPr>
                        <a:t>b.length</a:t>
                      </a:r>
                      <a:r>
                        <a:rPr lang="en-GB" sz="1600" b="0" i="0" dirty="0">
                          <a:effectLst/>
                        </a:rPr>
                        <a:t> bytes of data from this input stream into an array of bytes.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302717996"/>
                  </a:ext>
                </a:extLst>
              </a:tr>
              <a:tr h="647700">
                <a:tc>
                  <a:txBody>
                    <a:bodyPr/>
                    <a:lstStyle/>
                    <a:p>
                      <a:pPr algn="l" fontAlgn="base"/>
                      <a:r>
                        <a:rPr lang="en-GB" sz="1600" b="0" i="0">
                          <a:effectLst/>
                        </a:rPr>
                        <a:t>read(byte[] b, int off, int len)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i="0" dirty="0">
                          <a:effectLst/>
                        </a:rPr>
                        <a:t>Reads up to </a:t>
                      </a:r>
                      <a:r>
                        <a:rPr lang="en-GB" sz="1600" b="0" i="0" dirty="0" err="1">
                          <a:effectLst/>
                        </a:rPr>
                        <a:t>len</a:t>
                      </a:r>
                      <a:r>
                        <a:rPr lang="en-GB" sz="1600" b="0" i="0" dirty="0">
                          <a:effectLst/>
                        </a:rPr>
                        <a:t> bytes of data from this input stream into an array of bytes.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919228373"/>
                  </a:ext>
                </a:extLst>
              </a:tr>
              <a:tr h="647700">
                <a:tc>
                  <a:txBody>
                    <a:bodyPr/>
                    <a:lstStyle/>
                    <a:p>
                      <a:pPr algn="l" fontAlgn="base"/>
                      <a:r>
                        <a:rPr lang="en-IN" sz="1600" b="0">
                          <a:effectLst/>
                        </a:rPr>
                        <a:t>skip()</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dirty="0">
                          <a:effectLst/>
                        </a:rPr>
                        <a:t>Skips over and discards n bytes of data from the input stream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676042158"/>
                  </a:ext>
                </a:extLst>
              </a:tr>
            </a:tbl>
          </a:graphicData>
        </a:graphic>
      </p:graphicFrame>
    </p:spTree>
    <p:extLst>
      <p:ext uri="{BB962C8B-B14F-4D97-AF65-F5344CB8AC3E}">
        <p14:creationId xmlns:p14="http://schemas.microsoft.com/office/powerpoint/2010/main" val="3106154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Types of stream  </a:t>
            </a:r>
          </a:p>
        </p:txBody>
      </p:sp>
      <p:sp>
        <p:nvSpPr>
          <p:cNvPr id="4" name="TextBox 3">
            <a:extLst>
              <a:ext uri="{FF2B5EF4-FFF2-40B4-BE49-F238E27FC236}">
                <a16:creationId xmlns:a16="http://schemas.microsoft.com/office/drawing/2014/main" id="{74209D25-58F8-0A99-6A96-2EB494662A5D}"/>
              </a:ext>
            </a:extLst>
          </p:cNvPr>
          <p:cNvSpPr txBox="1"/>
          <p:nvPr/>
        </p:nvSpPr>
        <p:spPr>
          <a:xfrm>
            <a:off x="303212" y="748605"/>
            <a:ext cx="11658599" cy="1384995"/>
          </a:xfrm>
          <a:prstGeom prst="rect">
            <a:avLst/>
          </a:prstGeom>
          <a:solidFill>
            <a:schemeClr val="bg1"/>
          </a:solidFill>
        </p:spPr>
        <p:txBody>
          <a:bodyPr wrap="square">
            <a:spAutoFit/>
          </a:bodyPr>
          <a:lstStyle/>
          <a:p>
            <a:pPr algn="just">
              <a:buClr>
                <a:schemeClr val="accent1"/>
              </a:buClr>
            </a:pPr>
            <a:r>
              <a:rPr lang="en-IN" b="1" dirty="0" err="1">
                <a:solidFill>
                  <a:schemeClr val="accent1"/>
                </a:solidFill>
              </a:rPr>
              <a:t>Character</a:t>
            </a:r>
            <a:r>
              <a:rPr lang="en-IN" b="1" i="0" dirty="0" err="1">
                <a:solidFill>
                  <a:schemeClr val="accent1"/>
                </a:solidFill>
                <a:effectLst/>
              </a:rPr>
              <a:t>Stream</a:t>
            </a:r>
            <a:r>
              <a:rPr lang="en-IN" b="1" i="0" dirty="0">
                <a:solidFill>
                  <a:schemeClr val="accent1"/>
                </a:solidFill>
                <a:effectLst/>
              </a:rPr>
              <a:t>:</a:t>
            </a:r>
            <a:endParaRPr lang="en-GB" sz="2000" dirty="0">
              <a:solidFill>
                <a:schemeClr val="accent1"/>
              </a:solidFill>
            </a:endParaRPr>
          </a:p>
          <a:p>
            <a:pPr algn="just">
              <a:buClr>
                <a:schemeClr val="accent1"/>
              </a:buClr>
            </a:pPr>
            <a:r>
              <a:rPr lang="en-GB" sz="2000" b="0" i="0" dirty="0">
                <a:effectLst/>
              </a:rPr>
              <a:t>Character stream automatically allows us to read/write data character by character. Though it has many classes, the </a:t>
            </a:r>
            <a:r>
              <a:rPr lang="en-GB" sz="2000" b="0" i="0" dirty="0" err="1">
                <a:effectLst/>
              </a:rPr>
              <a:t>FileReader</a:t>
            </a:r>
            <a:r>
              <a:rPr lang="en-GB" sz="2000" b="0" i="0" dirty="0">
                <a:effectLst/>
              </a:rPr>
              <a:t> and the </a:t>
            </a:r>
            <a:r>
              <a:rPr lang="en-GB" sz="2000" b="0" i="0" dirty="0" err="1">
                <a:effectLst/>
              </a:rPr>
              <a:t>FileWriter</a:t>
            </a:r>
            <a:r>
              <a:rPr lang="en-GB" sz="2000" b="0" i="0" dirty="0">
                <a:effectLst/>
              </a:rPr>
              <a:t> are the most popular ones. </a:t>
            </a:r>
            <a:r>
              <a:rPr lang="en-GB" sz="2000" b="0" i="0" dirty="0" err="1">
                <a:effectLst/>
              </a:rPr>
              <a:t>FileReader</a:t>
            </a:r>
            <a:r>
              <a:rPr lang="en-GB" sz="2000" b="0" i="0" dirty="0">
                <a:effectLst/>
              </a:rPr>
              <a:t> and </a:t>
            </a:r>
            <a:r>
              <a:rPr lang="en-GB" sz="2000" b="0" i="0" dirty="0" err="1">
                <a:effectLst/>
              </a:rPr>
              <a:t>FileWriter</a:t>
            </a:r>
            <a:r>
              <a:rPr lang="en-GB" sz="2000" b="0" i="0" dirty="0">
                <a:effectLst/>
              </a:rPr>
              <a:t> are character streams used to read from the source and write to the destination respectively. </a:t>
            </a:r>
          </a:p>
        </p:txBody>
      </p:sp>
      <p:graphicFrame>
        <p:nvGraphicFramePr>
          <p:cNvPr id="2" name="Table 1">
            <a:extLst>
              <a:ext uri="{FF2B5EF4-FFF2-40B4-BE49-F238E27FC236}">
                <a16:creationId xmlns:a16="http://schemas.microsoft.com/office/drawing/2014/main" id="{A738AE21-765A-A190-431D-314EF61DE1C6}"/>
              </a:ext>
            </a:extLst>
          </p:cNvPr>
          <p:cNvGraphicFramePr>
            <a:graphicFrameLocks noGrp="1"/>
          </p:cNvGraphicFramePr>
          <p:nvPr>
            <p:extLst>
              <p:ext uri="{D42A27DB-BD31-4B8C-83A1-F6EECF244321}">
                <p14:modId xmlns:p14="http://schemas.microsoft.com/office/powerpoint/2010/main" val="4152300103"/>
              </p:ext>
            </p:extLst>
          </p:nvPr>
        </p:nvGraphicFramePr>
        <p:xfrm>
          <a:off x="1141413" y="2133600"/>
          <a:ext cx="7696199" cy="4754880"/>
        </p:xfrm>
        <a:graphic>
          <a:graphicData uri="http://schemas.openxmlformats.org/drawingml/2006/table">
            <a:tbl>
              <a:tblPr>
                <a:tableStyleId>{BC89EF96-8CEA-46FF-86C4-4CE0E7609802}</a:tableStyleId>
              </a:tblPr>
              <a:tblGrid>
                <a:gridCol w="2028980">
                  <a:extLst>
                    <a:ext uri="{9D8B030D-6E8A-4147-A177-3AD203B41FA5}">
                      <a16:colId xmlns:a16="http://schemas.microsoft.com/office/drawing/2014/main" val="3343012133"/>
                    </a:ext>
                  </a:extLst>
                </a:gridCol>
                <a:gridCol w="5667219">
                  <a:extLst>
                    <a:ext uri="{9D8B030D-6E8A-4147-A177-3AD203B41FA5}">
                      <a16:colId xmlns:a16="http://schemas.microsoft.com/office/drawing/2014/main" val="1778707172"/>
                    </a:ext>
                  </a:extLst>
                </a:gridCol>
              </a:tblGrid>
              <a:tr h="392482">
                <a:tc>
                  <a:txBody>
                    <a:bodyPr/>
                    <a:lstStyle/>
                    <a:p>
                      <a:pPr algn="ctr" fontAlgn="base"/>
                      <a:r>
                        <a:rPr lang="en-IN" sz="1600" b="1" dirty="0">
                          <a:solidFill>
                            <a:schemeClr val="bg1"/>
                          </a:solidFill>
                          <a:effectLst/>
                        </a:rPr>
                        <a:t>Stream class</a:t>
                      </a:r>
                    </a:p>
                  </a:txBody>
                  <a:tcPr marL="38100" marR="38100" marT="95250" marB="95250" anchor="ctr">
                    <a:solidFill>
                      <a:schemeClr val="accent1"/>
                    </a:solidFill>
                  </a:tcPr>
                </a:tc>
                <a:tc>
                  <a:txBody>
                    <a:bodyPr/>
                    <a:lstStyle/>
                    <a:p>
                      <a:pPr algn="ctr" fontAlgn="base"/>
                      <a:r>
                        <a:rPr lang="en-IN" sz="1600" b="1" dirty="0">
                          <a:solidFill>
                            <a:schemeClr val="bg1"/>
                          </a:solidFill>
                          <a:effectLst/>
                        </a:rPr>
                        <a:t>Description</a:t>
                      </a:r>
                    </a:p>
                  </a:txBody>
                  <a:tcPr marL="95250" marR="95250" marT="95250" marB="95250" anchor="ctr">
                    <a:solidFill>
                      <a:schemeClr val="accent1"/>
                    </a:solidFill>
                  </a:tcPr>
                </a:tc>
                <a:extLst>
                  <a:ext uri="{0D108BD9-81ED-4DB2-BD59-A6C34878D82A}">
                    <a16:rowId xmlns:a16="http://schemas.microsoft.com/office/drawing/2014/main" val="1785626251"/>
                  </a:ext>
                </a:extLst>
              </a:tr>
              <a:tr h="443138">
                <a:tc>
                  <a:txBody>
                    <a:bodyPr/>
                    <a:lstStyle/>
                    <a:p>
                      <a:pPr algn="l" fontAlgn="base"/>
                      <a:r>
                        <a:rPr lang="en-IN" sz="1400" b="1" u="none" dirty="0">
                          <a:effectLst/>
                        </a:rPr>
                        <a:t>BufferedReader</a:t>
                      </a:r>
                    </a:p>
                  </a:txBody>
                  <a:tcPr marL="95250" marR="95250" marT="133350" marB="133350" anchor="ctr"/>
                </a:tc>
                <a:tc>
                  <a:txBody>
                    <a:bodyPr/>
                    <a:lstStyle/>
                    <a:p>
                      <a:pPr algn="l" fontAlgn="base"/>
                      <a:r>
                        <a:rPr lang="en-GB" sz="1400" b="0">
                          <a:effectLst/>
                        </a:rPr>
                        <a:t>It is used to handle buffered input stream.</a:t>
                      </a:r>
                    </a:p>
                  </a:txBody>
                  <a:tcPr marL="95250" marR="95250" marT="133350" marB="133350" anchor="ctr"/>
                </a:tc>
                <a:extLst>
                  <a:ext uri="{0D108BD9-81ED-4DB2-BD59-A6C34878D82A}">
                    <a16:rowId xmlns:a16="http://schemas.microsoft.com/office/drawing/2014/main" val="1175296573"/>
                  </a:ext>
                </a:extLst>
              </a:tr>
              <a:tr h="443138">
                <a:tc>
                  <a:txBody>
                    <a:bodyPr/>
                    <a:lstStyle/>
                    <a:p>
                      <a:pPr algn="l" fontAlgn="base"/>
                      <a:r>
                        <a:rPr lang="en-IN" sz="1400" b="1" u="none" dirty="0">
                          <a:effectLst/>
                        </a:rPr>
                        <a:t>FileReader</a:t>
                      </a:r>
                    </a:p>
                  </a:txBody>
                  <a:tcPr marL="95250" marR="95250" marT="133350" marB="133350" anchor="ctr"/>
                </a:tc>
                <a:tc>
                  <a:txBody>
                    <a:bodyPr/>
                    <a:lstStyle/>
                    <a:p>
                      <a:pPr algn="l" fontAlgn="base"/>
                      <a:r>
                        <a:rPr lang="en-GB" sz="1400" b="0">
                          <a:effectLst/>
                        </a:rPr>
                        <a:t>This is an input stream that reads from file.</a:t>
                      </a:r>
                    </a:p>
                  </a:txBody>
                  <a:tcPr marL="95250" marR="95250" marT="133350" marB="133350" anchor="ctr"/>
                </a:tc>
                <a:extLst>
                  <a:ext uri="{0D108BD9-81ED-4DB2-BD59-A6C34878D82A}">
                    <a16:rowId xmlns:a16="http://schemas.microsoft.com/office/drawing/2014/main" val="2978016281"/>
                  </a:ext>
                </a:extLst>
              </a:tr>
              <a:tr h="443138">
                <a:tc>
                  <a:txBody>
                    <a:bodyPr/>
                    <a:lstStyle/>
                    <a:p>
                      <a:pPr algn="l" fontAlgn="base"/>
                      <a:r>
                        <a:rPr lang="en-IN" sz="1400" b="1" u="none" dirty="0" err="1">
                          <a:effectLst/>
                        </a:rPr>
                        <a:t>InputStreamReader</a:t>
                      </a:r>
                      <a:endParaRPr lang="en-IN" sz="1400" b="1" u="none" dirty="0">
                        <a:effectLst/>
                      </a:endParaRPr>
                    </a:p>
                  </a:txBody>
                  <a:tcPr marL="95250" marR="95250" marT="133350" marB="133350" anchor="ctr"/>
                </a:tc>
                <a:tc>
                  <a:txBody>
                    <a:bodyPr/>
                    <a:lstStyle/>
                    <a:p>
                      <a:pPr algn="l" fontAlgn="base"/>
                      <a:r>
                        <a:rPr lang="en-GB" sz="1400" b="0">
                          <a:effectLst/>
                        </a:rPr>
                        <a:t>This input stream is used to translate byte to character.</a:t>
                      </a:r>
                    </a:p>
                  </a:txBody>
                  <a:tcPr marL="95250" marR="95250" marT="133350" marB="133350" anchor="ctr"/>
                </a:tc>
                <a:extLst>
                  <a:ext uri="{0D108BD9-81ED-4DB2-BD59-A6C34878D82A}">
                    <a16:rowId xmlns:a16="http://schemas.microsoft.com/office/drawing/2014/main" val="1360569539"/>
                  </a:ext>
                </a:extLst>
              </a:tr>
              <a:tr h="443138">
                <a:tc>
                  <a:txBody>
                    <a:bodyPr/>
                    <a:lstStyle/>
                    <a:p>
                      <a:pPr algn="l" fontAlgn="base"/>
                      <a:r>
                        <a:rPr lang="en-IN" sz="1400" b="1" u="none" dirty="0" err="1">
                          <a:effectLst/>
                        </a:rPr>
                        <a:t>OutputStreamReader</a:t>
                      </a:r>
                      <a:endParaRPr lang="en-IN" sz="1400" b="1" u="none" dirty="0">
                        <a:effectLst/>
                      </a:endParaRPr>
                    </a:p>
                  </a:txBody>
                  <a:tcPr marL="95250" marR="95250" marT="133350" marB="133350" anchor="ctr"/>
                </a:tc>
                <a:tc>
                  <a:txBody>
                    <a:bodyPr/>
                    <a:lstStyle/>
                    <a:p>
                      <a:pPr algn="l" fontAlgn="base"/>
                      <a:r>
                        <a:rPr lang="en-GB" sz="1400" b="0">
                          <a:effectLst/>
                        </a:rPr>
                        <a:t>This output stream is used to translate character to byte.</a:t>
                      </a:r>
                    </a:p>
                  </a:txBody>
                  <a:tcPr marL="95250" marR="95250" marT="133350" marB="133350" anchor="ctr"/>
                </a:tc>
                <a:extLst>
                  <a:ext uri="{0D108BD9-81ED-4DB2-BD59-A6C34878D82A}">
                    <a16:rowId xmlns:a16="http://schemas.microsoft.com/office/drawing/2014/main" val="1178845463"/>
                  </a:ext>
                </a:extLst>
              </a:tr>
              <a:tr h="443138">
                <a:tc>
                  <a:txBody>
                    <a:bodyPr/>
                    <a:lstStyle/>
                    <a:p>
                      <a:pPr algn="l" fontAlgn="base"/>
                      <a:r>
                        <a:rPr lang="en-IN" sz="1400" b="1" u="none" dirty="0">
                          <a:effectLst/>
                        </a:rPr>
                        <a:t>Reader</a:t>
                      </a:r>
                    </a:p>
                  </a:txBody>
                  <a:tcPr marL="95250" marR="95250" marT="133350" marB="133350" anchor="ctr"/>
                </a:tc>
                <a:tc>
                  <a:txBody>
                    <a:bodyPr/>
                    <a:lstStyle/>
                    <a:p>
                      <a:pPr algn="l" fontAlgn="base"/>
                      <a:r>
                        <a:rPr lang="en-GB" sz="1400" b="0">
                          <a:effectLst/>
                        </a:rPr>
                        <a:t>This is an abstract class that define character stream input.</a:t>
                      </a:r>
                    </a:p>
                  </a:txBody>
                  <a:tcPr marL="95250" marR="95250" marT="133350" marB="133350" anchor="ctr"/>
                </a:tc>
                <a:extLst>
                  <a:ext uri="{0D108BD9-81ED-4DB2-BD59-A6C34878D82A}">
                    <a16:rowId xmlns:a16="http://schemas.microsoft.com/office/drawing/2014/main" val="2241825692"/>
                  </a:ext>
                </a:extLst>
              </a:tr>
              <a:tr h="443138">
                <a:tc>
                  <a:txBody>
                    <a:bodyPr/>
                    <a:lstStyle/>
                    <a:p>
                      <a:pPr algn="l" fontAlgn="base"/>
                      <a:r>
                        <a:rPr lang="en-IN" sz="1400" b="1" u="none" dirty="0" err="1">
                          <a:effectLst/>
                        </a:rPr>
                        <a:t>PrintWriter</a:t>
                      </a:r>
                      <a:endParaRPr lang="en-IN" sz="1400" b="1" u="none" dirty="0">
                        <a:effectLst/>
                      </a:endParaRPr>
                    </a:p>
                  </a:txBody>
                  <a:tcPr marL="95250" marR="95250" marT="133350" marB="133350" anchor="ctr"/>
                </a:tc>
                <a:tc>
                  <a:txBody>
                    <a:bodyPr/>
                    <a:lstStyle/>
                    <a:p>
                      <a:pPr algn="l" fontAlgn="base"/>
                      <a:r>
                        <a:rPr lang="en-GB" sz="1400" b="0">
                          <a:effectLst/>
                        </a:rPr>
                        <a:t>This contains the most used print() and println() method</a:t>
                      </a:r>
                    </a:p>
                  </a:txBody>
                  <a:tcPr marL="95250" marR="95250" marT="133350" marB="133350" anchor="ctr"/>
                </a:tc>
                <a:extLst>
                  <a:ext uri="{0D108BD9-81ED-4DB2-BD59-A6C34878D82A}">
                    <a16:rowId xmlns:a16="http://schemas.microsoft.com/office/drawing/2014/main" val="2170940288"/>
                  </a:ext>
                </a:extLst>
              </a:tr>
              <a:tr h="443138">
                <a:tc>
                  <a:txBody>
                    <a:bodyPr/>
                    <a:lstStyle/>
                    <a:p>
                      <a:pPr algn="l" fontAlgn="base"/>
                      <a:r>
                        <a:rPr lang="en-IN" sz="1400" b="1" u="none" dirty="0">
                          <a:effectLst/>
                        </a:rPr>
                        <a:t>Writer</a:t>
                      </a:r>
                    </a:p>
                  </a:txBody>
                  <a:tcPr marL="95250" marR="95250" marT="133350" marB="133350" anchor="ctr"/>
                </a:tc>
                <a:tc>
                  <a:txBody>
                    <a:bodyPr/>
                    <a:lstStyle/>
                    <a:p>
                      <a:pPr algn="l" fontAlgn="base"/>
                      <a:r>
                        <a:rPr lang="en-GB" sz="1400" b="0">
                          <a:effectLst/>
                        </a:rPr>
                        <a:t>This is an abstract class that define character stream output.</a:t>
                      </a:r>
                    </a:p>
                  </a:txBody>
                  <a:tcPr marL="95250" marR="95250" marT="133350" marB="133350" anchor="ctr"/>
                </a:tc>
                <a:extLst>
                  <a:ext uri="{0D108BD9-81ED-4DB2-BD59-A6C34878D82A}">
                    <a16:rowId xmlns:a16="http://schemas.microsoft.com/office/drawing/2014/main" val="3171575158"/>
                  </a:ext>
                </a:extLst>
              </a:tr>
              <a:tr h="443138">
                <a:tc>
                  <a:txBody>
                    <a:bodyPr/>
                    <a:lstStyle/>
                    <a:p>
                      <a:pPr algn="l" fontAlgn="base"/>
                      <a:r>
                        <a:rPr lang="en-IN" sz="1400" b="1" u="none" dirty="0" err="1">
                          <a:effectLst/>
                        </a:rPr>
                        <a:t>BufferedWriter</a:t>
                      </a:r>
                      <a:endParaRPr lang="en-IN" sz="1400" b="1" u="none" dirty="0">
                        <a:effectLst/>
                      </a:endParaRPr>
                    </a:p>
                  </a:txBody>
                  <a:tcPr marL="95250" marR="95250" marT="133350" marB="133350" anchor="ctr"/>
                </a:tc>
                <a:tc>
                  <a:txBody>
                    <a:bodyPr/>
                    <a:lstStyle/>
                    <a:p>
                      <a:pPr algn="l" fontAlgn="base"/>
                      <a:r>
                        <a:rPr lang="en-GB" sz="1400" b="0">
                          <a:effectLst/>
                        </a:rPr>
                        <a:t>This is used to handle buffered output stream.</a:t>
                      </a:r>
                    </a:p>
                  </a:txBody>
                  <a:tcPr marL="95250" marR="95250" marT="133350" marB="133350" anchor="ctr"/>
                </a:tc>
                <a:extLst>
                  <a:ext uri="{0D108BD9-81ED-4DB2-BD59-A6C34878D82A}">
                    <a16:rowId xmlns:a16="http://schemas.microsoft.com/office/drawing/2014/main" val="3524090481"/>
                  </a:ext>
                </a:extLst>
              </a:tr>
              <a:tr h="443138">
                <a:tc>
                  <a:txBody>
                    <a:bodyPr/>
                    <a:lstStyle/>
                    <a:p>
                      <a:pPr algn="l" fontAlgn="base"/>
                      <a:r>
                        <a:rPr lang="en-IN" sz="1400" b="1" u="none" dirty="0">
                          <a:effectLst/>
                        </a:rPr>
                        <a:t>FileWriter</a:t>
                      </a:r>
                    </a:p>
                  </a:txBody>
                  <a:tcPr marL="95250" marR="95250" marT="133350" marB="133350" anchor="ctr"/>
                </a:tc>
                <a:tc>
                  <a:txBody>
                    <a:bodyPr/>
                    <a:lstStyle/>
                    <a:p>
                      <a:pPr algn="l" fontAlgn="base"/>
                      <a:r>
                        <a:rPr lang="en-GB" sz="1400" b="0" dirty="0">
                          <a:effectLst/>
                        </a:rPr>
                        <a:t>This is used to output stream that writes to file.</a:t>
                      </a:r>
                    </a:p>
                  </a:txBody>
                  <a:tcPr marL="95250" marR="95250" marT="133350" marB="133350" anchor="ctr"/>
                </a:tc>
                <a:extLst>
                  <a:ext uri="{0D108BD9-81ED-4DB2-BD59-A6C34878D82A}">
                    <a16:rowId xmlns:a16="http://schemas.microsoft.com/office/drawing/2014/main" val="1276976661"/>
                  </a:ext>
                </a:extLst>
              </a:tr>
            </a:tbl>
          </a:graphicData>
        </a:graphic>
      </p:graphicFrame>
    </p:spTree>
    <p:extLst>
      <p:ext uri="{BB962C8B-B14F-4D97-AF65-F5344CB8AC3E}">
        <p14:creationId xmlns:p14="http://schemas.microsoft.com/office/powerpoint/2010/main" val="679420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CharacterStream</a:t>
            </a:r>
            <a:endParaRPr lang="en-US" sz="4000" b="1" dirty="0">
              <a:solidFill>
                <a:schemeClr val="dk1"/>
              </a:solidFill>
            </a:endParaRPr>
          </a:p>
        </p:txBody>
      </p:sp>
      <p:sp>
        <p:nvSpPr>
          <p:cNvPr id="4" name="TextBox 3">
            <a:extLst>
              <a:ext uri="{FF2B5EF4-FFF2-40B4-BE49-F238E27FC236}">
                <a16:creationId xmlns:a16="http://schemas.microsoft.com/office/drawing/2014/main" id="{74209D25-58F8-0A99-6A96-2EB494662A5D}"/>
              </a:ext>
            </a:extLst>
          </p:cNvPr>
          <p:cNvSpPr txBox="1"/>
          <p:nvPr/>
        </p:nvSpPr>
        <p:spPr>
          <a:xfrm>
            <a:off x="1141413" y="533400"/>
            <a:ext cx="10744199" cy="400110"/>
          </a:xfrm>
          <a:prstGeom prst="rect">
            <a:avLst/>
          </a:prstGeom>
          <a:solidFill>
            <a:schemeClr val="bg1"/>
          </a:solidFill>
        </p:spPr>
        <p:txBody>
          <a:bodyPr wrap="square">
            <a:spAutoFit/>
          </a:bodyPr>
          <a:lstStyle/>
          <a:p>
            <a:pPr algn="just">
              <a:buClr>
                <a:schemeClr val="accent1"/>
              </a:buClr>
            </a:pPr>
            <a:endParaRPr lang="en-GB" sz="2000" b="0" i="0" dirty="0">
              <a:effectLst/>
            </a:endParaRPr>
          </a:p>
        </p:txBody>
      </p:sp>
      <p:sp>
        <p:nvSpPr>
          <p:cNvPr id="6" name="TextBox 5">
            <a:extLst>
              <a:ext uri="{FF2B5EF4-FFF2-40B4-BE49-F238E27FC236}">
                <a16:creationId xmlns:a16="http://schemas.microsoft.com/office/drawing/2014/main" id="{ED49E110-29E8-75E8-4067-C9FD739CE0CB}"/>
              </a:ext>
            </a:extLst>
          </p:cNvPr>
          <p:cNvSpPr txBox="1"/>
          <p:nvPr/>
        </p:nvSpPr>
        <p:spPr>
          <a:xfrm>
            <a:off x="684212" y="1624548"/>
            <a:ext cx="11353800" cy="3785652"/>
          </a:xfrm>
          <a:prstGeom prst="rect">
            <a:avLst/>
          </a:prstGeom>
          <a:noFill/>
        </p:spPr>
        <p:txBody>
          <a:bodyPr wrap="square">
            <a:spAutoFit/>
          </a:bodyPr>
          <a:lstStyle/>
          <a:p>
            <a:pPr marL="342900" indent="-342900">
              <a:buFont typeface="Arial" panose="020B0604020202020204" pitchFamily="34" charset="0"/>
              <a:buChar char="•"/>
            </a:pPr>
            <a:r>
              <a:rPr lang="en-GB" dirty="0"/>
              <a:t>The Java platform stores character values using Unicode conventions. Character stream I/O automatically translates this internal format to and from the local character set.</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All character stream classes are descended from Reader and Writer. As with byte streams, there are character stream classes that specialize in file I/O: </a:t>
            </a:r>
            <a:r>
              <a:rPr lang="en-GB" b="1" dirty="0" err="1"/>
              <a:t>FileReader</a:t>
            </a:r>
            <a:r>
              <a:rPr lang="en-GB" dirty="0"/>
              <a:t> and </a:t>
            </a:r>
            <a:r>
              <a:rPr lang="en-GB" b="1" dirty="0" err="1"/>
              <a:t>FileWriter</a:t>
            </a:r>
            <a:r>
              <a:rPr lang="en-GB" dirty="0"/>
              <a:t>.</a:t>
            </a:r>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r>
              <a:rPr lang="en-GB" dirty="0"/>
              <a:t>character stream handles translation between characters and bytes. </a:t>
            </a:r>
            <a:r>
              <a:rPr lang="en-GB" dirty="0" err="1"/>
              <a:t>FileReader</a:t>
            </a:r>
            <a:r>
              <a:rPr lang="en-GB" dirty="0"/>
              <a:t>, for example, uses FileInputStream, while </a:t>
            </a:r>
            <a:r>
              <a:rPr lang="en-GB" dirty="0" err="1"/>
              <a:t>FileWriter</a:t>
            </a:r>
            <a:r>
              <a:rPr lang="en-GB" dirty="0"/>
              <a:t> uses </a:t>
            </a:r>
            <a:r>
              <a:rPr lang="en-GB" dirty="0" err="1"/>
              <a:t>FileOutputStream</a:t>
            </a:r>
            <a:r>
              <a:rPr lang="en-GB" dirty="0"/>
              <a:t>.</a:t>
            </a:r>
            <a:endParaRPr lang="en-IN" dirty="0"/>
          </a:p>
        </p:txBody>
      </p:sp>
    </p:spTree>
    <p:extLst>
      <p:ext uri="{BB962C8B-B14F-4D97-AF65-F5344CB8AC3E}">
        <p14:creationId xmlns:p14="http://schemas.microsoft.com/office/powerpoint/2010/main" val="2843578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FileReader</a:t>
            </a:r>
            <a:endParaRPr lang="en-US" sz="4000" b="1" dirty="0">
              <a:solidFill>
                <a:schemeClr val="dk1"/>
              </a:solidFill>
            </a:endParaRPr>
          </a:p>
        </p:txBody>
      </p:sp>
      <p:graphicFrame>
        <p:nvGraphicFramePr>
          <p:cNvPr id="5" name="Table 4">
            <a:extLst>
              <a:ext uri="{FF2B5EF4-FFF2-40B4-BE49-F238E27FC236}">
                <a16:creationId xmlns:a16="http://schemas.microsoft.com/office/drawing/2014/main" id="{1B50CE9A-04E0-754A-89C1-D8358887B398}"/>
              </a:ext>
            </a:extLst>
          </p:cNvPr>
          <p:cNvGraphicFramePr>
            <a:graphicFrameLocks noGrp="1"/>
          </p:cNvGraphicFramePr>
          <p:nvPr>
            <p:extLst>
              <p:ext uri="{D42A27DB-BD31-4B8C-83A1-F6EECF244321}">
                <p14:modId xmlns:p14="http://schemas.microsoft.com/office/powerpoint/2010/main" val="1340735860"/>
              </p:ext>
            </p:extLst>
          </p:nvPr>
        </p:nvGraphicFramePr>
        <p:xfrm>
          <a:off x="684212" y="3097886"/>
          <a:ext cx="9750424" cy="3742908"/>
        </p:xfrm>
        <a:graphic>
          <a:graphicData uri="http://schemas.openxmlformats.org/drawingml/2006/table">
            <a:tbl>
              <a:tblPr/>
              <a:tblGrid>
                <a:gridCol w="4875212">
                  <a:extLst>
                    <a:ext uri="{9D8B030D-6E8A-4147-A177-3AD203B41FA5}">
                      <a16:colId xmlns:a16="http://schemas.microsoft.com/office/drawing/2014/main" val="4089426335"/>
                    </a:ext>
                  </a:extLst>
                </a:gridCol>
                <a:gridCol w="4875212">
                  <a:extLst>
                    <a:ext uri="{9D8B030D-6E8A-4147-A177-3AD203B41FA5}">
                      <a16:colId xmlns:a16="http://schemas.microsoft.com/office/drawing/2014/main" val="1333567415"/>
                    </a:ext>
                  </a:extLst>
                </a:gridCol>
              </a:tblGrid>
              <a:tr h="337619">
                <a:tc>
                  <a:txBody>
                    <a:bodyPr/>
                    <a:lstStyle/>
                    <a:p>
                      <a:pPr algn="l" fontAlgn="t"/>
                      <a:r>
                        <a:rPr lang="en-IN" sz="1800">
                          <a:solidFill>
                            <a:schemeClr val="bg1"/>
                          </a:solidFill>
                          <a:effectLst/>
                          <a:latin typeface="+mn-lt"/>
                        </a:rPr>
                        <a:t>Constructor</a:t>
                      </a:r>
                    </a:p>
                  </a:txBody>
                  <a:tcPr marL="47841" marR="20503"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chemeClr val="accent1">
                        <a:lumMod val="75000"/>
                      </a:schemeClr>
                    </a:solidFill>
                  </a:tcPr>
                </a:tc>
                <a:tc>
                  <a:txBody>
                    <a:bodyPr/>
                    <a:lstStyle/>
                    <a:p>
                      <a:pPr algn="l" fontAlgn="t"/>
                      <a:r>
                        <a:rPr lang="en-IN" sz="1800" dirty="0">
                          <a:solidFill>
                            <a:schemeClr val="bg1"/>
                          </a:solidFill>
                          <a:effectLst/>
                          <a:latin typeface="+mn-lt"/>
                        </a:rPr>
                        <a:t>Description</a:t>
                      </a:r>
                    </a:p>
                  </a:txBody>
                  <a:tcPr marL="47841" marR="20503"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76225201"/>
                  </a:ext>
                </a:extLst>
              </a:tr>
              <a:tr h="600060">
                <a:tc>
                  <a:txBody>
                    <a:bodyPr/>
                    <a:lstStyle/>
                    <a:p>
                      <a:pPr algn="l" fontAlgn="t"/>
                      <a:r>
                        <a:rPr lang="en-IN" sz="1800" b="1" u="none" strike="noStrike" dirty="0">
                          <a:solidFill>
                            <a:schemeClr val="tx1"/>
                          </a:solidFill>
                          <a:effectLst/>
                          <a:latin typeface="+mn-lt"/>
                        </a:rPr>
                        <a:t>FileReader</a:t>
                      </a:r>
                      <a:r>
                        <a:rPr lang="en-IN" sz="1800" b="0" dirty="0">
                          <a:solidFill>
                            <a:schemeClr val="tx1"/>
                          </a:solidFill>
                          <a:effectLst/>
                          <a:latin typeface="+mn-lt"/>
                        </a:rPr>
                        <a:t>​(</a:t>
                      </a:r>
                      <a:r>
                        <a:rPr lang="en-IN" sz="1800" b="1" u="none" strike="noStrike" dirty="0">
                          <a:solidFill>
                            <a:schemeClr val="tx1"/>
                          </a:solidFill>
                          <a:effectLst/>
                          <a:latin typeface="+mn-lt"/>
                        </a:rPr>
                        <a:t>File</a:t>
                      </a:r>
                      <a:r>
                        <a:rPr lang="en-IN" sz="1800" b="0" dirty="0">
                          <a:solidFill>
                            <a:schemeClr val="tx1"/>
                          </a:solidFill>
                          <a:effectLst/>
                          <a:latin typeface="+mn-lt"/>
                        </a:rPr>
                        <a:t> file)</a:t>
                      </a:r>
                    </a:p>
                  </a:txBody>
                  <a:tcPr marL="47841" marR="20503"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GB" sz="1800" dirty="0">
                          <a:solidFill>
                            <a:schemeClr val="tx1"/>
                          </a:solidFill>
                          <a:effectLst/>
                          <a:latin typeface="+mn-lt"/>
                        </a:rPr>
                        <a:t>Creates a new </a:t>
                      </a:r>
                      <a:r>
                        <a:rPr lang="en-GB" sz="1800" dirty="0" err="1">
                          <a:solidFill>
                            <a:schemeClr val="tx1"/>
                          </a:solidFill>
                          <a:effectLst/>
                          <a:latin typeface="+mn-lt"/>
                        </a:rPr>
                        <a:t>FileReader</a:t>
                      </a:r>
                      <a:r>
                        <a:rPr lang="en-GB" sz="1800" dirty="0">
                          <a:solidFill>
                            <a:schemeClr val="tx1"/>
                          </a:solidFill>
                          <a:effectLst/>
                          <a:latin typeface="+mn-lt"/>
                        </a:rPr>
                        <a:t>, given the File to read, using the platform's </a:t>
                      </a:r>
                      <a:r>
                        <a:rPr lang="en-GB" sz="1800" u="none" strike="noStrike" dirty="0">
                          <a:solidFill>
                            <a:schemeClr val="tx1"/>
                          </a:solidFill>
                          <a:effectLst/>
                          <a:latin typeface="+mn-lt"/>
                        </a:rPr>
                        <a:t>default charset</a:t>
                      </a:r>
                      <a:r>
                        <a:rPr lang="en-GB" sz="1800" dirty="0">
                          <a:solidFill>
                            <a:schemeClr val="tx1"/>
                          </a:solidFill>
                          <a:effectLst/>
                          <a:latin typeface="+mn-lt"/>
                        </a:rPr>
                        <a:t>.</a:t>
                      </a:r>
                    </a:p>
                  </a:txBody>
                  <a:tcPr marL="68344" marR="65610"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80570216"/>
                  </a:ext>
                </a:extLst>
              </a:tr>
              <a:tr h="600060">
                <a:tc>
                  <a:txBody>
                    <a:bodyPr/>
                    <a:lstStyle/>
                    <a:p>
                      <a:pPr algn="l" fontAlgn="t"/>
                      <a:r>
                        <a:rPr lang="en-IN" sz="1800" b="1" u="none" strike="noStrike" dirty="0">
                          <a:solidFill>
                            <a:schemeClr val="tx1"/>
                          </a:solidFill>
                          <a:effectLst/>
                          <a:latin typeface="+mn-lt"/>
                        </a:rPr>
                        <a:t>FileReader</a:t>
                      </a:r>
                      <a:r>
                        <a:rPr lang="en-IN" sz="1800" b="0" dirty="0">
                          <a:solidFill>
                            <a:schemeClr val="tx1"/>
                          </a:solidFill>
                          <a:effectLst/>
                          <a:latin typeface="+mn-lt"/>
                        </a:rPr>
                        <a:t>​(</a:t>
                      </a:r>
                      <a:r>
                        <a:rPr lang="en-IN" sz="1800" b="1" u="none" strike="noStrike" dirty="0">
                          <a:solidFill>
                            <a:schemeClr val="tx1"/>
                          </a:solidFill>
                          <a:effectLst/>
                          <a:latin typeface="+mn-lt"/>
                        </a:rPr>
                        <a:t>FileDescriptor</a:t>
                      </a:r>
                      <a:r>
                        <a:rPr lang="en-IN" sz="1800" b="0" dirty="0">
                          <a:solidFill>
                            <a:schemeClr val="tx1"/>
                          </a:solidFill>
                          <a:effectLst/>
                          <a:latin typeface="+mn-lt"/>
                        </a:rPr>
                        <a:t> </a:t>
                      </a:r>
                      <a:r>
                        <a:rPr lang="en-IN" sz="1800" b="0" dirty="0" err="1">
                          <a:solidFill>
                            <a:schemeClr val="tx1"/>
                          </a:solidFill>
                          <a:effectLst/>
                          <a:latin typeface="+mn-lt"/>
                        </a:rPr>
                        <a:t>fd</a:t>
                      </a:r>
                      <a:r>
                        <a:rPr lang="en-IN" sz="1800" b="0" dirty="0">
                          <a:solidFill>
                            <a:schemeClr val="tx1"/>
                          </a:solidFill>
                          <a:effectLst/>
                          <a:latin typeface="+mn-lt"/>
                        </a:rPr>
                        <a:t>)</a:t>
                      </a:r>
                    </a:p>
                  </a:txBody>
                  <a:tcPr marL="47841" marR="20503"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GB" sz="1800" dirty="0">
                          <a:solidFill>
                            <a:schemeClr val="tx1"/>
                          </a:solidFill>
                          <a:effectLst/>
                          <a:latin typeface="+mn-lt"/>
                        </a:rPr>
                        <a:t>Creates a new </a:t>
                      </a:r>
                      <a:r>
                        <a:rPr lang="en-GB" sz="1800" dirty="0" err="1">
                          <a:solidFill>
                            <a:schemeClr val="tx1"/>
                          </a:solidFill>
                          <a:effectLst/>
                          <a:latin typeface="+mn-lt"/>
                        </a:rPr>
                        <a:t>FileReader</a:t>
                      </a:r>
                      <a:r>
                        <a:rPr lang="en-GB" sz="1800" dirty="0">
                          <a:solidFill>
                            <a:schemeClr val="tx1"/>
                          </a:solidFill>
                          <a:effectLst/>
                          <a:latin typeface="+mn-lt"/>
                        </a:rPr>
                        <a:t>, given the FileDescriptor to read, using the platform's </a:t>
                      </a:r>
                      <a:r>
                        <a:rPr lang="en-GB" sz="1800" u="none" strike="noStrike" dirty="0">
                          <a:solidFill>
                            <a:schemeClr val="tx1"/>
                          </a:solidFill>
                          <a:effectLst/>
                          <a:latin typeface="+mn-lt"/>
                        </a:rPr>
                        <a:t>default charset</a:t>
                      </a:r>
                      <a:r>
                        <a:rPr lang="en-GB" sz="1800" dirty="0">
                          <a:solidFill>
                            <a:schemeClr val="tx1"/>
                          </a:solidFill>
                          <a:effectLst/>
                          <a:latin typeface="+mn-lt"/>
                        </a:rPr>
                        <a:t>.</a:t>
                      </a:r>
                    </a:p>
                  </a:txBody>
                  <a:tcPr marL="68344" marR="65610"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1389007998"/>
                  </a:ext>
                </a:extLst>
              </a:tr>
              <a:tr h="600060">
                <a:tc>
                  <a:txBody>
                    <a:bodyPr/>
                    <a:lstStyle/>
                    <a:p>
                      <a:pPr algn="l" fontAlgn="t"/>
                      <a:r>
                        <a:rPr lang="en-IN" sz="1800" b="1" u="none" strike="noStrike" dirty="0">
                          <a:solidFill>
                            <a:schemeClr val="tx1"/>
                          </a:solidFill>
                          <a:effectLst/>
                          <a:latin typeface="+mn-lt"/>
                        </a:rPr>
                        <a:t>FileReader</a:t>
                      </a:r>
                      <a:r>
                        <a:rPr lang="en-IN" sz="1800" b="0" dirty="0">
                          <a:solidFill>
                            <a:schemeClr val="tx1"/>
                          </a:solidFill>
                          <a:effectLst/>
                          <a:latin typeface="+mn-lt"/>
                        </a:rPr>
                        <a:t>​(</a:t>
                      </a:r>
                      <a:r>
                        <a:rPr lang="en-IN" sz="1800" b="1" u="none" strike="noStrike" dirty="0">
                          <a:solidFill>
                            <a:schemeClr val="tx1"/>
                          </a:solidFill>
                          <a:effectLst/>
                          <a:latin typeface="+mn-lt"/>
                        </a:rPr>
                        <a:t>File</a:t>
                      </a:r>
                      <a:r>
                        <a:rPr lang="en-IN" sz="1800" b="0" dirty="0">
                          <a:solidFill>
                            <a:schemeClr val="tx1"/>
                          </a:solidFill>
                          <a:effectLst/>
                          <a:latin typeface="+mn-lt"/>
                        </a:rPr>
                        <a:t> </a:t>
                      </a:r>
                      <a:r>
                        <a:rPr lang="en-IN" sz="1800" b="0" dirty="0" err="1">
                          <a:solidFill>
                            <a:schemeClr val="tx1"/>
                          </a:solidFill>
                          <a:effectLst/>
                          <a:latin typeface="+mn-lt"/>
                        </a:rPr>
                        <a:t>file</a:t>
                      </a:r>
                      <a:r>
                        <a:rPr lang="en-IN" sz="1800" b="0" dirty="0">
                          <a:solidFill>
                            <a:schemeClr val="tx1"/>
                          </a:solidFill>
                          <a:effectLst/>
                          <a:latin typeface="+mn-lt"/>
                        </a:rPr>
                        <a:t>, </a:t>
                      </a:r>
                      <a:r>
                        <a:rPr lang="en-IN" sz="1800" b="1" u="none" strike="noStrike" dirty="0">
                          <a:solidFill>
                            <a:schemeClr val="tx1"/>
                          </a:solidFill>
                          <a:effectLst/>
                          <a:latin typeface="+mn-lt"/>
                        </a:rPr>
                        <a:t>Charset</a:t>
                      </a:r>
                      <a:r>
                        <a:rPr lang="en-IN" sz="1800" b="0" dirty="0">
                          <a:solidFill>
                            <a:schemeClr val="tx1"/>
                          </a:solidFill>
                          <a:effectLst/>
                          <a:latin typeface="+mn-lt"/>
                        </a:rPr>
                        <a:t> charset)</a:t>
                      </a:r>
                    </a:p>
                  </a:txBody>
                  <a:tcPr marL="47841" marR="20503"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GB" sz="1800" dirty="0">
                          <a:solidFill>
                            <a:schemeClr val="tx1"/>
                          </a:solidFill>
                          <a:effectLst/>
                          <a:latin typeface="+mn-lt"/>
                        </a:rPr>
                        <a:t>Creates a new </a:t>
                      </a:r>
                      <a:r>
                        <a:rPr lang="en-GB" sz="1800" dirty="0" err="1">
                          <a:solidFill>
                            <a:schemeClr val="tx1"/>
                          </a:solidFill>
                          <a:effectLst/>
                          <a:latin typeface="+mn-lt"/>
                        </a:rPr>
                        <a:t>FileReader</a:t>
                      </a:r>
                      <a:r>
                        <a:rPr lang="en-GB" sz="1800" dirty="0">
                          <a:solidFill>
                            <a:schemeClr val="tx1"/>
                          </a:solidFill>
                          <a:effectLst/>
                          <a:latin typeface="+mn-lt"/>
                        </a:rPr>
                        <a:t>, given the File to read and the </a:t>
                      </a:r>
                      <a:r>
                        <a:rPr lang="en-GB" sz="1800" u="none" strike="noStrike" dirty="0">
                          <a:solidFill>
                            <a:schemeClr val="tx1"/>
                          </a:solidFill>
                          <a:effectLst/>
                          <a:latin typeface="+mn-lt"/>
                        </a:rPr>
                        <a:t>charset</a:t>
                      </a:r>
                      <a:r>
                        <a:rPr lang="en-GB" sz="1800" dirty="0">
                          <a:solidFill>
                            <a:schemeClr val="tx1"/>
                          </a:solidFill>
                          <a:effectLst/>
                          <a:latin typeface="+mn-lt"/>
                        </a:rPr>
                        <a:t>.</a:t>
                      </a:r>
                    </a:p>
                  </a:txBody>
                  <a:tcPr marL="68344" marR="65610"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898847073"/>
                  </a:ext>
                </a:extLst>
              </a:tr>
              <a:tr h="600060">
                <a:tc>
                  <a:txBody>
                    <a:bodyPr/>
                    <a:lstStyle/>
                    <a:p>
                      <a:pPr algn="l" fontAlgn="t"/>
                      <a:r>
                        <a:rPr lang="en-IN" sz="1800" b="1" u="none" strike="noStrike" dirty="0">
                          <a:solidFill>
                            <a:schemeClr val="tx1"/>
                          </a:solidFill>
                          <a:effectLst/>
                          <a:latin typeface="+mn-lt"/>
                        </a:rPr>
                        <a:t>FileReader</a:t>
                      </a:r>
                      <a:r>
                        <a:rPr lang="en-IN" sz="1800" b="0" dirty="0">
                          <a:solidFill>
                            <a:schemeClr val="tx1"/>
                          </a:solidFill>
                          <a:effectLst/>
                          <a:latin typeface="+mn-lt"/>
                        </a:rPr>
                        <a:t>​(</a:t>
                      </a:r>
                      <a:r>
                        <a:rPr lang="en-IN" sz="1800" b="1" u="none" strike="noStrike" dirty="0">
                          <a:solidFill>
                            <a:schemeClr val="tx1"/>
                          </a:solidFill>
                          <a:effectLst/>
                          <a:latin typeface="+mn-lt"/>
                        </a:rPr>
                        <a:t>String</a:t>
                      </a:r>
                      <a:r>
                        <a:rPr lang="en-IN" sz="1800" b="0" dirty="0">
                          <a:solidFill>
                            <a:schemeClr val="tx1"/>
                          </a:solidFill>
                          <a:effectLst/>
                          <a:latin typeface="+mn-lt"/>
                        </a:rPr>
                        <a:t> </a:t>
                      </a:r>
                      <a:r>
                        <a:rPr lang="en-IN" sz="1800" b="0" dirty="0" err="1">
                          <a:solidFill>
                            <a:schemeClr val="tx1"/>
                          </a:solidFill>
                          <a:effectLst/>
                          <a:latin typeface="+mn-lt"/>
                        </a:rPr>
                        <a:t>fileName</a:t>
                      </a:r>
                      <a:r>
                        <a:rPr lang="en-IN" sz="1800" b="0" dirty="0">
                          <a:solidFill>
                            <a:schemeClr val="tx1"/>
                          </a:solidFill>
                          <a:effectLst/>
                          <a:latin typeface="+mn-lt"/>
                        </a:rPr>
                        <a:t>)</a:t>
                      </a:r>
                    </a:p>
                  </a:txBody>
                  <a:tcPr marL="47841" marR="20503"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GB" sz="1800" dirty="0">
                          <a:solidFill>
                            <a:schemeClr val="tx1"/>
                          </a:solidFill>
                          <a:effectLst/>
                          <a:latin typeface="+mn-lt"/>
                        </a:rPr>
                        <a:t>Creates a new </a:t>
                      </a:r>
                      <a:r>
                        <a:rPr lang="en-GB" sz="1800" dirty="0" err="1">
                          <a:solidFill>
                            <a:schemeClr val="tx1"/>
                          </a:solidFill>
                          <a:effectLst/>
                          <a:latin typeface="+mn-lt"/>
                        </a:rPr>
                        <a:t>FileReader</a:t>
                      </a:r>
                      <a:r>
                        <a:rPr lang="en-GB" sz="1800" dirty="0">
                          <a:solidFill>
                            <a:schemeClr val="tx1"/>
                          </a:solidFill>
                          <a:effectLst/>
                          <a:latin typeface="+mn-lt"/>
                        </a:rPr>
                        <a:t>, given the name of the file to read, using the platform's </a:t>
                      </a:r>
                      <a:r>
                        <a:rPr lang="en-GB" sz="1800" u="none" strike="noStrike" dirty="0">
                          <a:solidFill>
                            <a:schemeClr val="tx1"/>
                          </a:solidFill>
                          <a:effectLst/>
                          <a:latin typeface="+mn-lt"/>
                        </a:rPr>
                        <a:t>default charset</a:t>
                      </a:r>
                      <a:r>
                        <a:rPr lang="en-GB" sz="1800" dirty="0">
                          <a:solidFill>
                            <a:schemeClr val="tx1"/>
                          </a:solidFill>
                          <a:effectLst/>
                          <a:latin typeface="+mn-lt"/>
                        </a:rPr>
                        <a:t>.</a:t>
                      </a:r>
                    </a:p>
                  </a:txBody>
                  <a:tcPr marL="68344" marR="65610"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727823542"/>
                  </a:ext>
                </a:extLst>
              </a:tr>
              <a:tr h="600060">
                <a:tc>
                  <a:txBody>
                    <a:bodyPr/>
                    <a:lstStyle/>
                    <a:p>
                      <a:pPr algn="l" fontAlgn="t"/>
                      <a:r>
                        <a:rPr lang="en-IN" sz="1800" b="1" u="none" strike="noStrike" dirty="0">
                          <a:solidFill>
                            <a:schemeClr val="tx1"/>
                          </a:solidFill>
                          <a:effectLst/>
                          <a:latin typeface="+mn-lt"/>
                        </a:rPr>
                        <a:t>FileReader</a:t>
                      </a:r>
                      <a:r>
                        <a:rPr lang="en-IN" sz="1800" b="0" dirty="0">
                          <a:solidFill>
                            <a:schemeClr val="tx1"/>
                          </a:solidFill>
                          <a:effectLst/>
                          <a:latin typeface="+mn-lt"/>
                        </a:rPr>
                        <a:t>​(</a:t>
                      </a:r>
                      <a:r>
                        <a:rPr lang="en-IN" sz="1800" b="1" u="none" strike="noStrike" dirty="0">
                          <a:solidFill>
                            <a:schemeClr val="tx1"/>
                          </a:solidFill>
                          <a:effectLst/>
                          <a:latin typeface="+mn-lt"/>
                        </a:rPr>
                        <a:t>String</a:t>
                      </a:r>
                      <a:r>
                        <a:rPr lang="en-IN" sz="1800" b="0" dirty="0">
                          <a:solidFill>
                            <a:schemeClr val="tx1"/>
                          </a:solidFill>
                          <a:effectLst/>
                          <a:latin typeface="+mn-lt"/>
                        </a:rPr>
                        <a:t> </a:t>
                      </a:r>
                      <a:r>
                        <a:rPr lang="en-IN" sz="1800" b="0" dirty="0" err="1">
                          <a:solidFill>
                            <a:schemeClr val="tx1"/>
                          </a:solidFill>
                          <a:effectLst/>
                          <a:latin typeface="+mn-lt"/>
                        </a:rPr>
                        <a:t>fileName</a:t>
                      </a:r>
                      <a:r>
                        <a:rPr lang="en-IN" sz="1800" b="0" dirty="0">
                          <a:solidFill>
                            <a:schemeClr val="tx1"/>
                          </a:solidFill>
                          <a:effectLst/>
                          <a:latin typeface="+mn-lt"/>
                        </a:rPr>
                        <a:t>, </a:t>
                      </a:r>
                      <a:r>
                        <a:rPr lang="en-IN" sz="1800" b="1" u="none" strike="noStrike" dirty="0">
                          <a:solidFill>
                            <a:schemeClr val="tx1"/>
                          </a:solidFill>
                          <a:effectLst/>
                          <a:latin typeface="+mn-lt"/>
                        </a:rPr>
                        <a:t>Charset</a:t>
                      </a:r>
                      <a:r>
                        <a:rPr lang="en-IN" sz="1800" b="0" dirty="0">
                          <a:solidFill>
                            <a:schemeClr val="tx1"/>
                          </a:solidFill>
                          <a:effectLst/>
                          <a:latin typeface="+mn-lt"/>
                        </a:rPr>
                        <a:t> charset)</a:t>
                      </a:r>
                    </a:p>
                  </a:txBody>
                  <a:tcPr marL="47841" marR="20503"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GB" sz="1800" dirty="0">
                          <a:solidFill>
                            <a:schemeClr val="tx1"/>
                          </a:solidFill>
                          <a:effectLst/>
                          <a:latin typeface="+mn-lt"/>
                        </a:rPr>
                        <a:t>Creates a new </a:t>
                      </a:r>
                      <a:r>
                        <a:rPr lang="en-GB" sz="1800" dirty="0" err="1">
                          <a:solidFill>
                            <a:schemeClr val="tx1"/>
                          </a:solidFill>
                          <a:effectLst/>
                          <a:latin typeface="+mn-lt"/>
                        </a:rPr>
                        <a:t>FileReader</a:t>
                      </a:r>
                      <a:r>
                        <a:rPr lang="en-GB" sz="1800" dirty="0">
                          <a:solidFill>
                            <a:schemeClr val="tx1"/>
                          </a:solidFill>
                          <a:effectLst/>
                          <a:latin typeface="+mn-lt"/>
                        </a:rPr>
                        <a:t>, given the name of the file to read and the </a:t>
                      </a:r>
                      <a:r>
                        <a:rPr lang="en-GB" sz="1800" u="none" strike="noStrike" dirty="0">
                          <a:solidFill>
                            <a:schemeClr val="tx1"/>
                          </a:solidFill>
                          <a:effectLst/>
                          <a:latin typeface="+mn-lt"/>
                        </a:rPr>
                        <a:t>charset</a:t>
                      </a:r>
                      <a:r>
                        <a:rPr lang="en-GB" sz="1800" dirty="0">
                          <a:solidFill>
                            <a:schemeClr val="tx1"/>
                          </a:solidFill>
                          <a:effectLst/>
                          <a:latin typeface="+mn-lt"/>
                        </a:rPr>
                        <a:t>.</a:t>
                      </a:r>
                    </a:p>
                  </a:txBody>
                  <a:tcPr marL="68344" marR="65610" marT="54675" marB="20503">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59462515"/>
                  </a:ext>
                </a:extLst>
              </a:tr>
            </a:tbl>
          </a:graphicData>
        </a:graphic>
      </p:graphicFrame>
      <p:sp>
        <p:nvSpPr>
          <p:cNvPr id="7" name="TextBox 6">
            <a:extLst>
              <a:ext uri="{FF2B5EF4-FFF2-40B4-BE49-F238E27FC236}">
                <a16:creationId xmlns:a16="http://schemas.microsoft.com/office/drawing/2014/main" id="{491E9F6D-6F27-8A8A-31CC-6100EDC7E1E7}"/>
              </a:ext>
            </a:extLst>
          </p:cNvPr>
          <p:cNvSpPr txBox="1"/>
          <p:nvPr/>
        </p:nvSpPr>
        <p:spPr>
          <a:xfrm>
            <a:off x="1217612" y="838200"/>
            <a:ext cx="10287000" cy="1938992"/>
          </a:xfrm>
          <a:prstGeom prst="rect">
            <a:avLst/>
          </a:prstGeom>
          <a:noFill/>
        </p:spPr>
        <p:txBody>
          <a:bodyPr wrap="square">
            <a:spAutoFit/>
          </a:bodyPr>
          <a:lstStyle/>
          <a:p>
            <a:r>
              <a:rPr lang="en-IN" dirty="0"/>
              <a:t>Reads text from character files using a default buffer size. Decoding from bytes to characters uses either a specified charset or the platform's default charset.</a:t>
            </a:r>
          </a:p>
          <a:p>
            <a:endParaRPr lang="en-IN" dirty="0"/>
          </a:p>
          <a:p>
            <a:r>
              <a:rPr lang="en-IN" b="1" dirty="0"/>
              <a:t>Constructors of FileReader:</a:t>
            </a:r>
          </a:p>
        </p:txBody>
      </p:sp>
    </p:spTree>
    <p:extLst>
      <p:ext uri="{BB962C8B-B14F-4D97-AF65-F5344CB8AC3E}">
        <p14:creationId xmlns:p14="http://schemas.microsoft.com/office/powerpoint/2010/main" val="1685127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FileReader</a:t>
            </a:r>
            <a:endParaRPr lang="en-US" sz="4000" b="1" dirty="0">
              <a:solidFill>
                <a:schemeClr val="dk1"/>
              </a:solidFill>
            </a:endParaRPr>
          </a:p>
        </p:txBody>
      </p:sp>
      <p:sp>
        <p:nvSpPr>
          <p:cNvPr id="7" name="TextBox 6">
            <a:extLst>
              <a:ext uri="{FF2B5EF4-FFF2-40B4-BE49-F238E27FC236}">
                <a16:creationId xmlns:a16="http://schemas.microsoft.com/office/drawing/2014/main" id="{491E9F6D-6F27-8A8A-31CC-6100EDC7E1E7}"/>
              </a:ext>
            </a:extLst>
          </p:cNvPr>
          <p:cNvSpPr txBox="1"/>
          <p:nvPr/>
        </p:nvSpPr>
        <p:spPr>
          <a:xfrm>
            <a:off x="1217612" y="838200"/>
            <a:ext cx="10287000" cy="461665"/>
          </a:xfrm>
          <a:prstGeom prst="rect">
            <a:avLst/>
          </a:prstGeom>
          <a:noFill/>
        </p:spPr>
        <p:txBody>
          <a:bodyPr wrap="square">
            <a:spAutoFit/>
          </a:bodyPr>
          <a:lstStyle/>
          <a:p>
            <a:r>
              <a:rPr lang="en-IN" b="1" dirty="0"/>
              <a:t>Methods of FileReader:</a:t>
            </a:r>
          </a:p>
        </p:txBody>
      </p:sp>
      <p:graphicFrame>
        <p:nvGraphicFramePr>
          <p:cNvPr id="4" name="Table 3">
            <a:extLst>
              <a:ext uri="{FF2B5EF4-FFF2-40B4-BE49-F238E27FC236}">
                <a16:creationId xmlns:a16="http://schemas.microsoft.com/office/drawing/2014/main" id="{634C0746-E018-D1A3-A56A-44157C0DBEC9}"/>
              </a:ext>
            </a:extLst>
          </p:cNvPr>
          <p:cNvGraphicFramePr>
            <a:graphicFrameLocks noGrp="1"/>
          </p:cNvGraphicFramePr>
          <p:nvPr>
            <p:extLst>
              <p:ext uri="{D42A27DB-BD31-4B8C-83A1-F6EECF244321}">
                <p14:modId xmlns:p14="http://schemas.microsoft.com/office/powerpoint/2010/main" val="4261979560"/>
              </p:ext>
            </p:extLst>
          </p:nvPr>
        </p:nvGraphicFramePr>
        <p:xfrm>
          <a:off x="455612" y="1676400"/>
          <a:ext cx="11049000" cy="4859325"/>
        </p:xfrm>
        <a:graphic>
          <a:graphicData uri="http://schemas.openxmlformats.org/drawingml/2006/table">
            <a:tbl>
              <a:tblPr/>
              <a:tblGrid>
                <a:gridCol w="4720902">
                  <a:extLst>
                    <a:ext uri="{9D8B030D-6E8A-4147-A177-3AD203B41FA5}">
                      <a16:colId xmlns:a16="http://schemas.microsoft.com/office/drawing/2014/main" val="3153405841"/>
                    </a:ext>
                  </a:extLst>
                </a:gridCol>
                <a:gridCol w="6328098">
                  <a:extLst>
                    <a:ext uri="{9D8B030D-6E8A-4147-A177-3AD203B41FA5}">
                      <a16:colId xmlns:a16="http://schemas.microsoft.com/office/drawing/2014/main" val="3820896721"/>
                    </a:ext>
                  </a:extLst>
                </a:gridCol>
              </a:tblGrid>
              <a:tr h="385853">
                <a:tc>
                  <a:txBody>
                    <a:bodyPr/>
                    <a:lstStyle/>
                    <a:p>
                      <a:pPr algn="ctr" fontAlgn="base"/>
                      <a:r>
                        <a:rPr lang="en-IN" sz="1600" b="1" dirty="0">
                          <a:solidFill>
                            <a:schemeClr val="bg1"/>
                          </a:solidFill>
                          <a:effectLst/>
                        </a:rPr>
                        <a:t>Method</a:t>
                      </a:r>
                    </a:p>
                  </a:txBody>
                  <a:tcPr marL="91003" marR="91003" marT="91003" marB="910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1">
                        <a:lumMod val="75000"/>
                      </a:schemeClr>
                    </a:solidFill>
                  </a:tcPr>
                </a:tc>
                <a:tc>
                  <a:txBody>
                    <a:bodyPr/>
                    <a:lstStyle/>
                    <a:p>
                      <a:pPr algn="ctr" fontAlgn="base"/>
                      <a:r>
                        <a:rPr lang="en-IN" sz="1600" b="1" dirty="0">
                          <a:solidFill>
                            <a:schemeClr val="bg1"/>
                          </a:solidFill>
                          <a:effectLst/>
                        </a:rPr>
                        <a:t>Description</a:t>
                      </a:r>
                    </a:p>
                  </a:txBody>
                  <a:tcPr marL="91003" marR="91003" marT="91003" marB="9100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099839876"/>
                  </a:ext>
                </a:extLst>
              </a:tr>
              <a:tr h="618822">
                <a:tc>
                  <a:txBody>
                    <a:bodyPr/>
                    <a:lstStyle/>
                    <a:p>
                      <a:pPr algn="l" fontAlgn="base"/>
                      <a:r>
                        <a:rPr lang="en-IN" sz="1600" b="1">
                          <a:effectLst/>
                        </a:rPr>
                        <a:t>read()</a:t>
                      </a:r>
                      <a:endParaRPr lang="en-IN" sz="1600" b="0">
                        <a:effectLst/>
                      </a:endParaRPr>
                    </a:p>
                  </a:txBody>
                  <a:tcPr marL="91003" marR="91003" marT="127404" marB="12740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dirty="0">
                          <a:effectLst/>
                        </a:rPr>
                        <a:t>The read() method reads and passes a single character or -1 if the stream is ended.</a:t>
                      </a:r>
                    </a:p>
                  </a:txBody>
                  <a:tcPr marL="91003" marR="91003" marT="127404" marB="12740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265790742"/>
                  </a:ext>
                </a:extLst>
              </a:tr>
              <a:tr h="1346847">
                <a:tc>
                  <a:txBody>
                    <a:bodyPr/>
                    <a:lstStyle/>
                    <a:p>
                      <a:pPr algn="l" fontAlgn="base"/>
                      <a:r>
                        <a:rPr lang="en-GB" sz="1600" b="1">
                          <a:effectLst/>
                        </a:rPr>
                        <a:t>read(char[] charBuffer, int offset, int length)</a:t>
                      </a:r>
                      <a:endParaRPr lang="en-GB" sz="1600" b="0">
                        <a:effectLst/>
                      </a:endParaRPr>
                    </a:p>
                  </a:txBody>
                  <a:tcPr marL="91003" marR="91003" marT="127404" marB="12740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a:effectLst/>
                        </a:rPr>
                        <a:t>It reads a stream of characters and stores them in the given Character Buffer. Offset is the position at which it starts reading and Length is the total number of characters to be read. It passes plenty of characters read or -1 if the stream is ended.</a:t>
                      </a:r>
                    </a:p>
                  </a:txBody>
                  <a:tcPr marL="91003" marR="91003" marT="127404" marB="12740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1400278384"/>
                  </a:ext>
                </a:extLst>
              </a:tr>
              <a:tr h="800828">
                <a:tc>
                  <a:txBody>
                    <a:bodyPr/>
                    <a:lstStyle/>
                    <a:p>
                      <a:pPr algn="l" fontAlgn="base"/>
                      <a:r>
                        <a:rPr lang="en-IN" sz="1600" b="1">
                          <a:effectLst/>
                        </a:rPr>
                        <a:t>ready()</a:t>
                      </a:r>
                      <a:endParaRPr lang="en-IN" sz="1600" b="0">
                        <a:effectLst/>
                      </a:endParaRPr>
                    </a:p>
                  </a:txBody>
                  <a:tcPr marL="91003" marR="91003" marT="127404" marB="12740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a:effectLst/>
                        </a:rPr>
                        <a:t>It tells whether the stream is ready to be read. A stream is said to be ready if its input buffer is not blank or empty.</a:t>
                      </a:r>
                    </a:p>
                  </a:txBody>
                  <a:tcPr marL="91003" marR="91003" marT="127404" marB="12740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4253801029"/>
                  </a:ext>
                </a:extLst>
              </a:tr>
              <a:tr h="800828">
                <a:tc>
                  <a:txBody>
                    <a:bodyPr/>
                    <a:lstStyle/>
                    <a:p>
                      <a:pPr algn="l" fontAlgn="base"/>
                      <a:r>
                        <a:rPr lang="en-IN" sz="1600" b="1">
                          <a:effectLst/>
                        </a:rPr>
                        <a:t>getEncoding()</a:t>
                      </a:r>
                      <a:endParaRPr lang="en-IN" sz="1600" b="0">
                        <a:effectLst/>
                      </a:endParaRPr>
                    </a:p>
                  </a:txBody>
                  <a:tcPr marL="91003" marR="91003" marT="127404" marB="12740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a:effectLst/>
                        </a:rPr>
                        <a:t>The getEncoding() is used to return the title of the character encoding which is being used by the stream.</a:t>
                      </a:r>
                    </a:p>
                  </a:txBody>
                  <a:tcPr marL="91003" marR="91003" marT="127404" marB="12740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994338092"/>
                  </a:ext>
                </a:extLst>
              </a:tr>
              <a:tr h="618822">
                <a:tc>
                  <a:txBody>
                    <a:bodyPr/>
                    <a:lstStyle/>
                    <a:p>
                      <a:pPr algn="l" fontAlgn="base"/>
                      <a:r>
                        <a:rPr lang="en-IN" sz="1600" b="1" dirty="0">
                          <a:effectLst/>
                        </a:rPr>
                        <a:t>close()</a:t>
                      </a:r>
                      <a:endParaRPr lang="en-IN" sz="1600" b="0" dirty="0">
                        <a:effectLst/>
                      </a:endParaRPr>
                    </a:p>
                  </a:txBody>
                  <a:tcPr marL="91003" marR="91003" marT="127404" marB="12740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1600" b="0" dirty="0">
                          <a:effectLst/>
                        </a:rPr>
                        <a:t>It closes the stream and releases the system resources associated with it.</a:t>
                      </a:r>
                    </a:p>
                  </a:txBody>
                  <a:tcPr marL="91003" marR="91003" marT="127404" marB="12740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583335312"/>
                  </a:ext>
                </a:extLst>
              </a:tr>
            </a:tbl>
          </a:graphicData>
        </a:graphic>
      </p:graphicFrame>
    </p:spTree>
    <p:extLst>
      <p:ext uri="{BB962C8B-B14F-4D97-AF65-F5344CB8AC3E}">
        <p14:creationId xmlns:p14="http://schemas.microsoft.com/office/powerpoint/2010/main" val="4115058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FileWriter</a:t>
            </a:r>
            <a:endParaRPr lang="en-US" sz="4000" b="1" dirty="0">
              <a:solidFill>
                <a:schemeClr val="dk1"/>
              </a:solidFill>
            </a:endParaRPr>
          </a:p>
        </p:txBody>
      </p:sp>
      <p:sp>
        <p:nvSpPr>
          <p:cNvPr id="7" name="TextBox 6">
            <a:extLst>
              <a:ext uri="{FF2B5EF4-FFF2-40B4-BE49-F238E27FC236}">
                <a16:creationId xmlns:a16="http://schemas.microsoft.com/office/drawing/2014/main" id="{491E9F6D-6F27-8A8A-31CC-6100EDC7E1E7}"/>
              </a:ext>
            </a:extLst>
          </p:cNvPr>
          <p:cNvSpPr txBox="1"/>
          <p:nvPr/>
        </p:nvSpPr>
        <p:spPr>
          <a:xfrm>
            <a:off x="1217612" y="685800"/>
            <a:ext cx="10287000" cy="707886"/>
          </a:xfrm>
          <a:prstGeom prst="rect">
            <a:avLst/>
          </a:prstGeom>
          <a:noFill/>
        </p:spPr>
        <p:txBody>
          <a:bodyPr wrap="square">
            <a:spAutoFit/>
          </a:bodyPr>
          <a:lstStyle/>
          <a:p>
            <a:pPr marL="342900" indent="-342900">
              <a:buFont typeface="Arial" panose="020B0604020202020204" pitchFamily="34" charset="0"/>
              <a:buChar char="•"/>
            </a:pPr>
            <a:r>
              <a:rPr lang="en-GB" sz="2000" dirty="0"/>
              <a:t>Writes text to character files using a default buffer size. </a:t>
            </a:r>
          </a:p>
          <a:p>
            <a:pPr marL="342900" indent="-342900">
              <a:buFont typeface="Arial" panose="020B0604020202020204" pitchFamily="34" charset="0"/>
              <a:buChar char="•"/>
            </a:pPr>
            <a:r>
              <a:rPr lang="en-GB" sz="2000" dirty="0"/>
              <a:t>The </a:t>
            </a:r>
            <a:r>
              <a:rPr lang="en-GB" sz="2000" dirty="0" err="1"/>
              <a:t>FileWriter</a:t>
            </a:r>
            <a:r>
              <a:rPr lang="en-GB" sz="2000" dirty="0"/>
              <a:t> is meant for writing streams of characters.</a:t>
            </a:r>
            <a:endParaRPr lang="en-IN" sz="2000" dirty="0"/>
          </a:p>
        </p:txBody>
      </p:sp>
      <p:graphicFrame>
        <p:nvGraphicFramePr>
          <p:cNvPr id="2" name="Table 1">
            <a:extLst>
              <a:ext uri="{FF2B5EF4-FFF2-40B4-BE49-F238E27FC236}">
                <a16:creationId xmlns:a16="http://schemas.microsoft.com/office/drawing/2014/main" id="{EA50AE88-84A0-B683-321E-BB700586B97A}"/>
              </a:ext>
            </a:extLst>
          </p:cNvPr>
          <p:cNvGraphicFramePr>
            <a:graphicFrameLocks noGrp="1"/>
          </p:cNvGraphicFramePr>
          <p:nvPr>
            <p:extLst>
              <p:ext uri="{D42A27DB-BD31-4B8C-83A1-F6EECF244321}">
                <p14:modId xmlns:p14="http://schemas.microsoft.com/office/powerpoint/2010/main" val="1501744192"/>
              </p:ext>
            </p:extLst>
          </p:nvPr>
        </p:nvGraphicFramePr>
        <p:xfrm>
          <a:off x="227012" y="1371600"/>
          <a:ext cx="11430000" cy="5411491"/>
        </p:xfrm>
        <a:graphic>
          <a:graphicData uri="http://schemas.openxmlformats.org/drawingml/2006/table">
            <a:tbl>
              <a:tblPr/>
              <a:tblGrid>
                <a:gridCol w="5715000">
                  <a:extLst>
                    <a:ext uri="{9D8B030D-6E8A-4147-A177-3AD203B41FA5}">
                      <a16:colId xmlns:a16="http://schemas.microsoft.com/office/drawing/2014/main" val="4070484578"/>
                    </a:ext>
                  </a:extLst>
                </a:gridCol>
                <a:gridCol w="5715000">
                  <a:extLst>
                    <a:ext uri="{9D8B030D-6E8A-4147-A177-3AD203B41FA5}">
                      <a16:colId xmlns:a16="http://schemas.microsoft.com/office/drawing/2014/main" val="965069737"/>
                    </a:ext>
                  </a:extLst>
                </a:gridCol>
              </a:tblGrid>
              <a:tr h="236549">
                <a:tc>
                  <a:txBody>
                    <a:bodyPr/>
                    <a:lstStyle/>
                    <a:p>
                      <a:pPr algn="l" fontAlgn="t"/>
                      <a:r>
                        <a:rPr lang="en-IN" sz="1600" dirty="0">
                          <a:solidFill>
                            <a:schemeClr val="bg1"/>
                          </a:solidFill>
                          <a:effectLst/>
                          <a:latin typeface="+mn-lt"/>
                        </a:rPr>
                        <a:t>Constructor</a:t>
                      </a:r>
                    </a:p>
                  </a:txBody>
                  <a:tcPr marL="33519" marR="14365"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chemeClr val="accent1">
                        <a:lumMod val="75000"/>
                      </a:schemeClr>
                    </a:solidFill>
                  </a:tcPr>
                </a:tc>
                <a:tc>
                  <a:txBody>
                    <a:bodyPr/>
                    <a:lstStyle/>
                    <a:p>
                      <a:pPr algn="l" fontAlgn="t"/>
                      <a:r>
                        <a:rPr lang="en-IN" sz="1600" dirty="0">
                          <a:solidFill>
                            <a:schemeClr val="bg1"/>
                          </a:solidFill>
                          <a:effectLst/>
                          <a:latin typeface="+mn-lt"/>
                        </a:rPr>
                        <a:t>Description</a:t>
                      </a:r>
                    </a:p>
                  </a:txBody>
                  <a:tcPr marL="33519" marR="14365"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a:noFill/>
                    </a:lnT>
                    <a:lnB w="9525" cap="flat" cmpd="sng" algn="ctr">
                      <a:solidFill>
                        <a:srgbClr val="EEEEEE"/>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51294747"/>
                  </a:ext>
                </a:extLst>
              </a:tr>
              <a:tr h="420425">
                <a:tc>
                  <a:txBody>
                    <a:bodyPr/>
                    <a:lstStyle/>
                    <a:p>
                      <a:pPr algn="l" fontAlgn="t"/>
                      <a:r>
                        <a:rPr lang="en-IN" sz="1600" b="1" u="none" strike="noStrike" dirty="0" err="1">
                          <a:solidFill>
                            <a:schemeClr val="tx1"/>
                          </a:solidFill>
                          <a:effectLst/>
                          <a:latin typeface="+mn-lt"/>
                        </a:rPr>
                        <a:t>FileWriter</a:t>
                      </a:r>
                      <a:r>
                        <a:rPr lang="en-IN" sz="1600" b="0" dirty="0">
                          <a:solidFill>
                            <a:schemeClr val="tx1"/>
                          </a:solidFill>
                          <a:effectLst/>
                          <a:latin typeface="+mn-lt"/>
                        </a:rPr>
                        <a:t>​(</a:t>
                      </a:r>
                      <a:r>
                        <a:rPr lang="en-IN" sz="1600" b="1" u="none" strike="noStrike" dirty="0">
                          <a:solidFill>
                            <a:schemeClr val="tx1"/>
                          </a:solidFill>
                          <a:effectLst/>
                          <a:latin typeface="+mn-lt"/>
                        </a:rPr>
                        <a:t>File</a:t>
                      </a:r>
                      <a:r>
                        <a:rPr lang="en-IN" sz="1600" b="0" dirty="0">
                          <a:solidFill>
                            <a:schemeClr val="tx1"/>
                          </a:solidFill>
                          <a:effectLst/>
                          <a:latin typeface="+mn-lt"/>
                        </a:rPr>
                        <a:t> file)</a:t>
                      </a:r>
                    </a:p>
                  </a:txBody>
                  <a:tcPr marL="33519" marR="14365"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GB" sz="1600" dirty="0">
                          <a:solidFill>
                            <a:schemeClr val="tx1"/>
                          </a:solidFill>
                          <a:effectLst/>
                          <a:latin typeface="+mn-lt"/>
                        </a:rPr>
                        <a:t>Constructs a </a:t>
                      </a:r>
                      <a:r>
                        <a:rPr lang="en-GB" sz="1600" dirty="0" err="1">
                          <a:solidFill>
                            <a:schemeClr val="tx1"/>
                          </a:solidFill>
                          <a:effectLst/>
                          <a:latin typeface="+mn-lt"/>
                        </a:rPr>
                        <a:t>FileWriter</a:t>
                      </a:r>
                      <a:r>
                        <a:rPr lang="en-GB" sz="1600" dirty="0">
                          <a:solidFill>
                            <a:schemeClr val="tx1"/>
                          </a:solidFill>
                          <a:effectLst/>
                          <a:latin typeface="+mn-lt"/>
                        </a:rPr>
                        <a:t> given the File to write, using the platform's </a:t>
                      </a:r>
                      <a:r>
                        <a:rPr lang="en-GB" sz="1600" u="none" strike="noStrike" dirty="0">
                          <a:solidFill>
                            <a:schemeClr val="tx1"/>
                          </a:solidFill>
                          <a:effectLst/>
                          <a:latin typeface="+mn-lt"/>
                        </a:rPr>
                        <a:t>default charset</a:t>
                      </a:r>
                      <a:endParaRPr lang="en-GB" sz="1600" dirty="0">
                        <a:solidFill>
                          <a:schemeClr val="tx1"/>
                        </a:solidFill>
                        <a:effectLst/>
                        <a:latin typeface="+mn-lt"/>
                      </a:endParaRPr>
                    </a:p>
                  </a:txBody>
                  <a:tcPr marL="47884" marR="45969"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795178786"/>
                  </a:ext>
                </a:extLst>
              </a:tr>
              <a:tr h="420425">
                <a:tc>
                  <a:txBody>
                    <a:bodyPr/>
                    <a:lstStyle/>
                    <a:p>
                      <a:pPr algn="l" fontAlgn="t"/>
                      <a:r>
                        <a:rPr lang="en-IN" sz="1600" b="1" u="none" strike="noStrike" dirty="0" err="1">
                          <a:solidFill>
                            <a:schemeClr val="tx1"/>
                          </a:solidFill>
                          <a:effectLst/>
                          <a:latin typeface="+mn-lt"/>
                        </a:rPr>
                        <a:t>FileWriter</a:t>
                      </a:r>
                      <a:r>
                        <a:rPr lang="en-IN" sz="1600" b="0" dirty="0">
                          <a:solidFill>
                            <a:schemeClr val="tx1"/>
                          </a:solidFill>
                          <a:effectLst/>
                          <a:latin typeface="+mn-lt"/>
                        </a:rPr>
                        <a:t>​(</a:t>
                      </a:r>
                      <a:r>
                        <a:rPr lang="en-IN" sz="1600" b="1" u="none" strike="noStrike" dirty="0">
                          <a:solidFill>
                            <a:schemeClr val="tx1"/>
                          </a:solidFill>
                          <a:effectLst/>
                          <a:latin typeface="+mn-lt"/>
                        </a:rPr>
                        <a:t>FileDescriptor</a:t>
                      </a:r>
                      <a:r>
                        <a:rPr lang="en-IN" sz="1600" b="0" dirty="0">
                          <a:solidFill>
                            <a:schemeClr val="tx1"/>
                          </a:solidFill>
                          <a:effectLst/>
                          <a:latin typeface="+mn-lt"/>
                        </a:rPr>
                        <a:t> </a:t>
                      </a:r>
                      <a:r>
                        <a:rPr lang="en-IN" sz="1600" b="0" dirty="0" err="1">
                          <a:solidFill>
                            <a:schemeClr val="tx1"/>
                          </a:solidFill>
                          <a:effectLst/>
                          <a:latin typeface="+mn-lt"/>
                        </a:rPr>
                        <a:t>fd</a:t>
                      </a:r>
                      <a:r>
                        <a:rPr lang="en-IN" sz="1600" b="0" dirty="0">
                          <a:solidFill>
                            <a:schemeClr val="tx1"/>
                          </a:solidFill>
                          <a:effectLst/>
                          <a:latin typeface="+mn-lt"/>
                        </a:rPr>
                        <a:t>)</a:t>
                      </a:r>
                    </a:p>
                  </a:txBody>
                  <a:tcPr marL="33519" marR="14365"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GB" sz="1600" dirty="0">
                          <a:solidFill>
                            <a:schemeClr val="tx1"/>
                          </a:solidFill>
                          <a:effectLst/>
                          <a:latin typeface="+mn-lt"/>
                        </a:rPr>
                        <a:t>Constructs a </a:t>
                      </a:r>
                      <a:r>
                        <a:rPr lang="en-GB" sz="1600" dirty="0" err="1">
                          <a:solidFill>
                            <a:schemeClr val="tx1"/>
                          </a:solidFill>
                          <a:effectLst/>
                          <a:latin typeface="+mn-lt"/>
                        </a:rPr>
                        <a:t>FileWriter</a:t>
                      </a:r>
                      <a:r>
                        <a:rPr lang="en-GB" sz="1600" dirty="0">
                          <a:solidFill>
                            <a:schemeClr val="tx1"/>
                          </a:solidFill>
                          <a:effectLst/>
                          <a:latin typeface="+mn-lt"/>
                        </a:rPr>
                        <a:t> given a file descriptor, using the platform's </a:t>
                      </a:r>
                      <a:r>
                        <a:rPr lang="en-GB" sz="1600" u="none" strike="noStrike" dirty="0">
                          <a:solidFill>
                            <a:schemeClr val="tx1"/>
                          </a:solidFill>
                          <a:effectLst/>
                          <a:latin typeface="+mn-lt"/>
                        </a:rPr>
                        <a:t>default charset</a:t>
                      </a:r>
                      <a:r>
                        <a:rPr lang="en-GB" sz="1600" dirty="0">
                          <a:solidFill>
                            <a:schemeClr val="tx1"/>
                          </a:solidFill>
                          <a:effectLst/>
                          <a:latin typeface="+mn-lt"/>
                        </a:rPr>
                        <a:t>.</a:t>
                      </a:r>
                    </a:p>
                  </a:txBody>
                  <a:tcPr marL="47884" marR="45969"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4171194775"/>
                  </a:ext>
                </a:extLst>
              </a:tr>
              <a:tr h="604301">
                <a:tc>
                  <a:txBody>
                    <a:bodyPr/>
                    <a:lstStyle/>
                    <a:p>
                      <a:pPr algn="l" fontAlgn="t"/>
                      <a:r>
                        <a:rPr lang="en-GB" sz="1600" b="1" u="none" strike="noStrike" dirty="0" err="1">
                          <a:solidFill>
                            <a:schemeClr val="tx1"/>
                          </a:solidFill>
                          <a:effectLst/>
                          <a:latin typeface="+mn-lt"/>
                        </a:rPr>
                        <a:t>FileWriter</a:t>
                      </a:r>
                      <a:r>
                        <a:rPr lang="en-GB" sz="1600" b="0" dirty="0">
                          <a:solidFill>
                            <a:schemeClr val="tx1"/>
                          </a:solidFill>
                          <a:effectLst/>
                          <a:latin typeface="+mn-lt"/>
                        </a:rPr>
                        <a:t>​(</a:t>
                      </a:r>
                      <a:r>
                        <a:rPr lang="en-GB" sz="1600" b="1" u="none" strike="noStrike" dirty="0">
                          <a:solidFill>
                            <a:schemeClr val="tx1"/>
                          </a:solidFill>
                          <a:effectLst/>
                          <a:latin typeface="+mn-lt"/>
                        </a:rPr>
                        <a:t>File</a:t>
                      </a:r>
                      <a:r>
                        <a:rPr lang="en-GB" sz="1600" b="0" dirty="0">
                          <a:solidFill>
                            <a:schemeClr val="tx1"/>
                          </a:solidFill>
                          <a:effectLst/>
                          <a:latin typeface="+mn-lt"/>
                        </a:rPr>
                        <a:t> </a:t>
                      </a:r>
                      <a:r>
                        <a:rPr lang="en-GB" sz="1600" b="0" dirty="0" err="1">
                          <a:solidFill>
                            <a:schemeClr val="tx1"/>
                          </a:solidFill>
                          <a:effectLst/>
                          <a:latin typeface="+mn-lt"/>
                        </a:rPr>
                        <a:t>file</a:t>
                      </a:r>
                      <a:r>
                        <a:rPr lang="en-GB" sz="1600" b="0" dirty="0">
                          <a:solidFill>
                            <a:schemeClr val="tx1"/>
                          </a:solidFill>
                          <a:effectLst/>
                          <a:latin typeface="+mn-lt"/>
                        </a:rPr>
                        <a:t>, </a:t>
                      </a:r>
                      <a:r>
                        <a:rPr lang="en-GB" sz="1600" b="0" dirty="0" err="1">
                          <a:solidFill>
                            <a:schemeClr val="tx1"/>
                          </a:solidFill>
                          <a:effectLst/>
                          <a:latin typeface="+mn-lt"/>
                        </a:rPr>
                        <a:t>boolean</a:t>
                      </a:r>
                      <a:r>
                        <a:rPr lang="en-GB" sz="1600" b="0" dirty="0">
                          <a:solidFill>
                            <a:schemeClr val="tx1"/>
                          </a:solidFill>
                          <a:effectLst/>
                          <a:latin typeface="+mn-lt"/>
                        </a:rPr>
                        <a:t> append)</a:t>
                      </a:r>
                    </a:p>
                  </a:txBody>
                  <a:tcPr marL="33519" marR="14365"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GB" sz="1600" dirty="0">
                          <a:solidFill>
                            <a:schemeClr val="tx1"/>
                          </a:solidFill>
                          <a:effectLst/>
                          <a:latin typeface="+mn-lt"/>
                        </a:rPr>
                        <a:t>Constructs a </a:t>
                      </a:r>
                      <a:r>
                        <a:rPr lang="en-GB" sz="1600" dirty="0" err="1">
                          <a:solidFill>
                            <a:schemeClr val="tx1"/>
                          </a:solidFill>
                          <a:effectLst/>
                          <a:latin typeface="+mn-lt"/>
                        </a:rPr>
                        <a:t>FileWriter</a:t>
                      </a:r>
                      <a:r>
                        <a:rPr lang="en-GB" sz="1600" dirty="0">
                          <a:solidFill>
                            <a:schemeClr val="tx1"/>
                          </a:solidFill>
                          <a:effectLst/>
                          <a:latin typeface="+mn-lt"/>
                        </a:rPr>
                        <a:t> given the File to write and a </a:t>
                      </a:r>
                      <a:r>
                        <a:rPr lang="en-GB" sz="1600" dirty="0" err="1">
                          <a:solidFill>
                            <a:schemeClr val="tx1"/>
                          </a:solidFill>
                          <a:effectLst/>
                          <a:latin typeface="+mn-lt"/>
                        </a:rPr>
                        <a:t>boolean</a:t>
                      </a:r>
                      <a:r>
                        <a:rPr lang="en-GB" sz="1600" dirty="0">
                          <a:solidFill>
                            <a:schemeClr val="tx1"/>
                          </a:solidFill>
                          <a:effectLst/>
                          <a:latin typeface="+mn-lt"/>
                        </a:rPr>
                        <a:t> indicating whether to append the data written, using the platform's </a:t>
                      </a:r>
                      <a:r>
                        <a:rPr lang="en-GB" sz="1600" u="none" strike="noStrike" dirty="0">
                          <a:solidFill>
                            <a:schemeClr val="tx1"/>
                          </a:solidFill>
                          <a:effectLst/>
                          <a:latin typeface="+mn-lt"/>
                        </a:rPr>
                        <a:t>default charset</a:t>
                      </a:r>
                      <a:r>
                        <a:rPr lang="en-GB" sz="1600" dirty="0">
                          <a:solidFill>
                            <a:schemeClr val="tx1"/>
                          </a:solidFill>
                          <a:effectLst/>
                          <a:latin typeface="+mn-lt"/>
                        </a:rPr>
                        <a:t>.</a:t>
                      </a:r>
                    </a:p>
                  </a:txBody>
                  <a:tcPr marL="47884" marR="45969"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798423698"/>
                  </a:ext>
                </a:extLst>
              </a:tr>
              <a:tr h="420425">
                <a:tc>
                  <a:txBody>
                    <a:bodyPr/>
                    <a:lstStyle/>
                    <a:p>
                      <a:pPr algn="l" fontAlgn="t"/>
                      <a:r>
                        <a:rPr lang="en-IN" sz="1600" b="1" u="none" strike="noStrike" dirty="0" err="1">
                          <a:solidFill>
                            <a:schemeClr val="tx1"/>
                          </a:solidFill>
                          <a:effectLst/>
                          <a:latin typeface="+mn-lt"/>
                        </a:rPr>
                        <a:t>FileWriter</a:t>
                      </a:r>
                      <a:r>
                        <a:rPr lang="en-IN" sz="1600" b="0" dirty="0">
                          <a:solidFill>
                            <a:schemeClr val="tx1"/>
                          </a:solidFill>
                          <a:effectLst/>
                          <a:latin typeface="+mn-lt"/>
                        </a:rPr>
                        <a:t>​(</a:t>
                      </a:r>
                      <a:r>
                        <a:rPr lang="en-IN" sz="1600" b="1" u="none" strike="noStrike" dirty="0">
                          <a:solidFill>
                            <a:schemeClr val="tx1"/>
                          </a:solidFill>
                          <a:effectLst/>
                          <a:latin typeface="+mn-lt"/>
                        </a:rPr>
                        <a:t>File</a:t>
                      </a:r>
                      <a:r>
                        <a:rPr lang="en-IN" sz="1600" b="0" dirty="0">
                          <a:solidFill>
                            <a:schemeClr val="tx1"/>
                          </a:solidFill>
                          <a:effectLst/>
                          <a:latin typeface="+mn-lt"/>
                        </a:rPr>
                        <a:t> </a:t>
                      </a:r>
                      <a:r>
                        <a:rPr lang="en-IN" sz="1600" b="0" dirty="0" err="1">
                          <a:solidFill>
                            <a:schemeClr val="tx1"/>
                          </a:solidFill>
                          <a:effectLst/>
                          <a:latin typeface="+mn-lt"/>
                        </a:rPr>
                        <a:t>file</a:t>
                      </a:r>
                      <a:r>
                        <a:rPr lang="en-IN" sz="1600" b="0" dirty="0">
                          <a:solidFill>
                            <a:schemeClr val="tx1"/>
                          </a:solidFill>
                          <a:effectLst/>
                          <a:latin typeface="+mn-lt"/>
                        </a:rPr>
                        <a:t>, </a:t>
                      </a:r>
                      <a:r>
                        <a:rPr lang="en-IN" sz="1600" b="1" u="none" strike="noStrike" dirty="0">
                          <a:solidFill>
                            <a:schemeClr val="tx1"/>
                          </a:solidFill>
                          <a:effectLst/>
                          <a:latin typeface="+mn-lt"/>
                        </a:rPr>
                        <a:t>Charset</a:t>
                      </a:r>
                      <a:r>
                        <a:rPr lang="en-IN" sz="1600" b="0" dirty="0">
                          <a:solidFill>
                            <a:schemeClr val="tx1"/>
                          </a:solidFill>
                          <a:effectLst/>
                          <a:latin typeface="+mn-lt"/>
                        </a:rPr>
                        <a:t> charset)</a:t>
                      </a:r>
                    </a:p>
                  </a:txBody>
                  <a:tcPr marL="33519" marR="14365"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GB" sz="1600" dirty="0">
                          <a:solidFill>
                            <a:schemeClr val="tx1"/>
                          </a:solidFill>
                          <a:effectLst/>
                          <a:latin typeface="+mn-lt"/>
                        </a:rPr>
                        <a:t>Constructs a </a:t>
                      </a:r>
                      <a:r>
                        <a:rPr lang="en-GB" sz="1600" dirty="0" err="1">
                          <a:solidFill>
                            <a:schemeClr val="tx1"/>
                          </a:solidFill>
                          <a:effectLst/>
                          <a:latin typeface="+mn-lt"/>
                        </a:rPr>
                        <a:t>FileWriter</a:t>
                      </a:r>
                      <a:r>
                        <a:rPr lang="en-GB" sz="1600" dirty="0">
                          <a:solidFill>
                            <a:schemeClr val="tx1"/>
                          </a:solidFill>
                          <a:effectLst/>
                          <a:latin typeface="+mn-lt"/>
                        </a:rPr>
                        <a:t> given the File to write and </a:t>
                      </a:r>
                      <a:r>
                        <a:rPr lang="en-GB" sz="1600" u="none" strike="noStrike" dirty="0">
                          <a:solidFill>
                            <a:schemeClr val="tx1"/>
                          </a:solidFill>
                          <a:effectLst/>
                          <a:latin typeface="+mn-lt"/>
                        </a:rPr>
                        <a:t>charset</a:t>
                      </a:r>
                      <a:r>
                        <a:rPr lang="en-GB" sz="1600" dirty="0">
                          <a:solidFill>
                            <a:schemeClr val="tx1"/>
                          </a:solidFill>
                          <a:effectLst/>
                          <a:latin typeface="+mn-lt"/>
                        </a:rPr>
                        <a:t>.</a:t>
                      </a:r>
                    </a:p>
                  </a:txBody>
                  <a:tcPr marL="47884" marR="45969"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713754372"/>
                  </a:ext>
                </a:extLst>
              </a:tr>
              <a:tr h="604301">
                <a:tc>
                  <a:txBody>
                    <a:bodyPr/>
                    <a:lstStyle/>
                    <a:p>
                      <a:pPr algn="l" fontAlgn="t"/>
                      <a:r>
                        <a:rPr lang="en-IN" sz="1600" b="1" u="none" strike="noStrike" dirty="0" err="1">
                          <a:solidFill>
                            <a:schemeClr val="tx1"/>
                          </a:solidFill>
                          <a:effectLst/>
                          <a:latin typeface="+mn-lt"/>
                        </a:rPr>
                        <a:t>FileWriter</a:t>
                      </a:r>
                      <a:r>
                        <a:rPr lang="en-IN" sz="1600" b="0" dirty="0">
                          <a:solidFill>
                            <a:schemeClr val="tx1"/>
                          </a:solidFill>
                          <a:effectLst/>
                          <a:latin typeface="+mn-lt"/>
                        </a:rPr>
                        <a:t>​(</a:t>
                      </a:r>
                      <a:r>
                        <a:rPr lang="en-IN" sz="1600" b="1" u="none" strike="noStrike" dirty="0">
                          <a:solidFill>
                            <a:schemeClr val="tx1"/>
                          </a:solidFill>
                          <a:effectLst/>
                          <a:latin typeface="+mn-lt"/>
                        </a:rPr>
                        <a:t>File</a:t>
                      </a:r>
                      <a:r>
                        <a:rPr lang="en-IN" sz="1600" b="0" dirty="0">
                          <a:solidFill>
                            <a:schemeClr val="tx1"/>
                          </a:solidFill>
                          <a:effectLst/>
                          <a:latin typeface="+mn-lt"/>
                        </a:rPr>
                        <a:t> </a:t>
                      </a:r>
                      <a:r>
                        <a:rPr lang="en-IN" sz="1600" b="0" dirty="0" err="1">
                          <a:solidFill>
                            <a:schemeClr val="tx1"/>
                          </a:solidFill>
                          <a:effectLst/>
                          <a:latin typeface="+mn-lt"/>
                        </a:rPr>
                        <a:t>file</a:t>
                      </a:r>
                      <a:r>
                        <a:rPr lang="en-IN" sz="1600" b="0" dirty="0">
                          <a:solidFill>
                            <a:schemeClr val="tx1"/>
                          </a:solidFill>
                          <a:effectLst/>
                          <a:latin typeface="+mn-lt"/>
                        </a:rPr>
                        <a:t>, </a:t>
                      </a:r>
                      <a:r>
                        <a:rPr lang="en-IN" sz="1600" b="1" u="none" strike="noStrike" dirty="0">
                          <a:solidFill>
                            <a:schemeClr val="tx1"/>
                          </a:solidFill>
                          <a:effectLst/>
                          <a:latin typeface="+mn-lt"/>
                        </a:rPr>
                        <a:t>Charset</a:t>
                      </a:r>
                      <a:r>
                        <a:rPr lang="en-IN" sz="1600" b="0" dirty="0">
                          <a:solidFill>
                            <a:schemeClr val="tx1"/>
                          </a:solidFill>
                          <a:effectLst/>
                          <a:latin typeface="+mn-lt"/>
                        </a:rPr>
                        <a:t> </a:t>
                      </a:r>
                      <a:r>
                        <a:rPr lang="en-IN" sz="1600" b="0" dirty="0" err="1">
                          <a:solidFill>
                            <a:schemeClr val="tx1"/>
                          </a:solidFill>
                          <a:effectLst/>
                          <a:latin typeface="+mn-lt"/>
                        </a:rPr>
                        <a:t>charset</a:t>
                      </a:r>
                      <a:r>
                        <a:rPr lang="en-IN" sz="1600" b="0" dirty="0">
                          <a:solidFill>
                            <a:schemeClr val="tx1"/>
                          </a:solidFill>
                          <a:effectLst/>
                          <a:latin typeface="+mn-lt"/>
                        </a:rPr>
                        <a:t>, </a:t>
                      </a:r>
                      <a:r>
                        <a:rPr lang="en-IN" sz="1600" b="0" dirty="0" err="1">
                          <a:solidFill>
                            <a:schemeClr val="tx1"/>
                          </a:solidFill>
                          <a:effectLst/>
                          <a:latin typeface="+mn-lt"/>
                        </a:rPr>
                        <a:t>boolean</a:t>
                      </a:r>
                      <a:r>
                        <a:rPr lang="en-IN" sz="1600" b="0" dirty="0">
                          <a:solidFill>
                            <a:schemeClr val="tx1"/>
                          </a:solidFill>
                          <a:effectLst/>
                          <a:latin typeface="+mn-lt"/>
                        </a:rPr>
                        <a:t> append)</a:t>
                      </a:r>
                    </a:p>
                  </a:txBody>
                  <a:tcPr marL="33519" marR="14365"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GB" sz="1600" dirty="0">
                          <a:solidFill>
                            <a:schemeClr val="tx1"/>
                          </a:solidFill>
                          <a:effectLst/>
                          <a:latin typeface="+mn-lt"/>
                        </a:rPr>
                        <a:t>Constructs a </a:t>
                      </a:r>
                      <a:r>
                        <a:rPr lang="en-GB" sz="1600" dirty="0" err="1">
                          <a:solidFill>
                            <a:schemeClr val="tx1"/>
                          </a:solidFill>
                          <a:effectLst/>
                          <a:latin typeface="+mn-lt"/>
                        </a:rPr>
                        <a:t>FileWriter</a:t>
                      </a:r>
                      <a:r>
                        <a:rPr lang="en-GB" sz="1600" dirty="0">
                          <a:solidFill>
                            <a:schemeClr val="tx1"/>
                          </a:solidFill>
                          <a:effectLst/>
                          <a:latin typeface="+mn-lt"/>
                        </a:rPr>
                        <a:t> given the File to write, </a:t>
                      </a:r>
                      <a:r>
                        <a:rPr lang="en-GB" sz="1600" u="none" strike="noStrike" dirty="0">
                          <a:solidFill>
                            <a:schemeClr val="tx1"/>
                          </a:solidFill>
                          <a:effectLst/>
                          <a:latin typeface="+mn-lt"/>
                        </a:rPr>
                        <a:t>charset</a:t>
                      </a:r>
                      <a:r>
                        <a:rPr lang="en-GB" sz="1600" dirty="0">
                          <a:solidFill>
                            <a:schemeClr val="tx1"/>
                          </a:solidFill>
                          <a:effectLst/>
                          <a:latin typeface="+mn-lt"/>
                        </a:rPr>
                        <a:t> and a </a:t>
                      </a:r>
                      <a:r>
                        <a:rPr lang="en-GB" sz="1600" dirty="0" err="1">
                          <a:solidFill>
                            <a:schemeClr val="tx1"/>
                          </a:solidFill>
                          <a:effectLst/>
                          <a:latin typeface="+mn-lt"/>
                        </a:rPr>
                        <a:t>boolean</a:t>
                      </a:r>
                      <a:r>
                        <a:rPr lang="en-GB" sz="1600" dirty="0">
                          <a:solidFill>
                            <a:schemeClr val="tx1"/>
                          </a:solidFill>
                          <a:effectLst/>
                          <a:latin typeface="+mn-lt"/>
                        </a:rPr>
                        <a:t> indicating whether to append the data written.</a:t>
                      </a:r>
                    </a:p>
                  </a:txBody>
                  <a:tcPr marL="47884" marR="45969"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761522638"/>
                  </a:ext>
                </a:extLst>
              </a:tr>
              <a:tr h="420425">
                <a:tc>
                  <a:txBody>
                    <a:bodyPr/>
                    <a:lstStyle/>
                    <a:p>
                      <a:pPr algn="l" fontAlgn="t"/>
                      <a:r>
                        <a:rPr lang="en-IN" sz="1600" b="1" u="none" strike="noStrike" dirty="0" err="1">
                          <a:solidFill>
                            <a:schemeClr val="tx1"/>
                          </a:solidFill>
                          <a:effectLst/>
                          <a:latin typeface="+mn-lt"/>
                        </a:rPr>
                        <a:t>FileWriter</a:t>
                      </a:r>
                      <a:r>
                        <a:rPr lang="en-IN" sz="1600" b="0" dirty="0">
                          <a:solidFill>
                            <a:schemeClr val="tx1"/>
                          </a:solidFill>
                          <a:effectLst/>
                          <a:latin typeface="+mn-lt"/>
                        </a:rPr>
                        <a:t>​(</a:t>
                      </a:r>
                      <a:r>
                        <a:rPr lang="en-IN" sz="1600" b="1" u="none" strike="noStrike" dirty="0">
                          <a:solidFill>
                            <a:schemeClr val="tx1"/>
                          </a:solidFill>
                          <a:effectLst/>
                          <a:latin typeface="+mn-lt"/>
                        </a:rPr>
                        <a:t>String</a:t>
                      </a:r>
                      <a:r>
                        <a:rPr lang="en-IN" sz="1600" b="0" dirty="0">
                          <a:solidFill>
                            <a:schemeClr val="tx1"/>
                          </a:solidFill>
                          <a:effectLst/>
                          <a:latin typeface="+mn-lt"/>
                        </a:rPr>
                        <a:t> </a:t>
                      </a:r>
                      <a:r>
                        <a:rPr lang="en-IN" sz="1600" b="0" dirty="0" err="1">
                          <a:solidFill>
                            <a:schemeClr val="tx1"/>
                          </a:solidFill>
                          <a:effectLst/>
                          <a:latin typeface="+mn-lt"/>
                        </a:rPr>
                        <a:t>fileName</a:t>
                      </a:r>
                      <a:r>
                        <a:rPr lang="en-IN" sz="1600" b="0" dirty="0">
                          <a:solidFill>
                            <a:schemeClr val="tx1"/>
                          </a:solidFill>
                          <a:effectLst/>
                          <a:latin typeface="+mn-lt"/>
                        </a:rPr>
                        <a:t>)</a:t>
                      </a:r>
                    </a:p>
                  </a:txBody>
                  <a:tcPr marL="33519" marR="14365"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GB" sz="1600" dirty="0">
                          <a:solidFill>
                            <a:schemeClr val="tx1"/>
                          </a:solidFill>
                          <a:effectLst/>
                          <a:latin typeface="+mn-lt"/>
                        </a:rPr>
                        <a:t>Constructs a </a:t>
                      </a:r>
                      <a:r>
                        <a:rPr lang="en-GB" sz="1600" dirty="0" err="1">
                          <a:solidFill>
                            <a:schemeClr val="tx1"/>
                          </a:solidFill>
                          <a:effectLst/>
                          <a:latin typeface="+mn-lt"/>
                        </a:rPr>
                        <a:t>FileWriter</a:t>
                      </a:r>
                      <a:r>
                        <a:rPr lang="en-GB" sz="1600" dirty="0">
                          <a:solidFill>
                            <a:schemeClr val="tx1"/>
                          </a:solidFill>
                          <a:effectLst/>
                          <a:latin typeface="+mn-lt"/>
                        </a:rPr>
                        <a:t> given a file name, using the platform's </a:t>
                      </a:r>
                      <a:r>
                        <a:rPr lang="en-GB" sz="1600" u="none" strike="noStrike" dirty="0">
                          <a:solidFill>
                            <a:schemeClr val="tx1"/>
                          </a:solidFill>
                          <a:effectLst/>
                          <a:latin typeface="+mn-lt"/>
                        </a:rPr>
                        <a:t>default charset</a:t>
                      </a:r>
                      <a:endParaRPr lang="en-GB" sz="1600" dirty="0">
                        <a:solidFill>
                          <a:schemeClr val="tx1"/>
                        </a:solidFill>
                        <a:effectLst/>
                        <a:latin typeface="+mn-lt"/>
                      </a:endParaRPr>
                    </a:p>
                  </a:txBody>
                  <a:tcPr marL="47884" marR="45969"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477594750"/>
                  </a:ext>
                </a:extLst>
              </a:tr>
              <a:tr h="604301">
                <a:tc>
                  <a:txBody>
                    <a:bodyPr/>
                    <a:lstStyle/>
                    <a:p>
                      <a:pPr algn="l" fontAlgn="t"/>
                      <a:r>
                        <a:rPr lang="en-GB" sz="1600" b="1" u="none" strike="noStrike" dirty="0" err="1">
                          <a:solidFill>
                            <a:schemeClr val="tx1"/>
                          </a:solidFill>
                          <a:effectLst/>
                          <a:latin typeface="+mn-lt"/>
                        </a:rPr>
                        <a:t>FileWriter</a:t>
                      </a:r>
                      <a:r>
                        <a:rPr lang="en-GB" sz="1600" b="0" dirty="0">
                          <a:solidFill>
                            <a:schemeClr val="tx1"/>
                          </a:solidFill>
                          <a:effectLst/>
                          <a:latin typeface="+mn-lt"/>
                        </a:rPr>
                        <a:t>​(</a:t>
                      </a:r>
                      <a:r>
                        <a:rPr lang="en-GB" sz="1600" b="1" u="none" strike="noStrike" dirty="0">
                          <a:solidFill>
                            <a:schemeClr val="tx1"/>
                          </a:solidFill>
                          <a:effectLst/>
                          <a:latin typeface="+mn-lt"/>
                        </a:rPr>
                        <a:t>String</a:t>
                      </a:r>
                      <a:r>
                        <a:rPr lang="en-GB" sz="1600" b="0" dirty="0">
                          <a:solidFill>
                            <a:schemeClr val="tx1"/>
                          </a:solidFill>
                          <a:effectLst/>
                          <a:latin typeface="+mn-lt"/>
                        </a:rPr>
                        <a:t> </a:t>
                      </a:r>
                      <a:r>
                        <a:rPr lang="en-GB" sz="1600" b="0" dirty="0" err="1">
                          <a:solidFill>
                            <a:schemeClr val="tx1"/>
                          </a:solidFill>
                          <a:effectLst/>
                          <a:latin typeface="+mn-lt"/>
                        </a:rPr>
                        <a:t>fileName</a:t>
                      </a:r>
                      <a:r>
                        <a:rPr lang="en-GB" sz="1600" b="0" dirty="0">
                          <a:solidFill>
                            <a:schemeClr val="tx1"/>
                          </a:solidFill>
                          <a:effectLst/>
                          <a:latin typeface="+mn-lt"/>
                        </a:rPr>
                        <a:t>, </a:t>
                      </a:r>
                      <a:r>
                        <a:rPr lang="en-GB" sz="1600" b="0" dirty="0" err="1">
                          <a:solidFill>
                            <a:schemeClr val="tx1"/>
                          </a:solidFill>
                          <a:effectLst/>
                          <a:latin typeface="+mn-lt"/>
                        </a:rPr>
                        <a:t>boolean</a:t>
                      </a:r>
                      <a:r>
                        <a:rPr lang="en-GB" sz="1600" b="0" dirty="0">
                          <a:solidFill>
                            <a:schemeClr val="tx1"/>
                          </a:solidFill>
                          <a:effectLst/>
                          <a:latin typeface="+mn-lt"/>
                        </a:rPr>
                        <a:t> append)</a:t>
                      </a:r>
                    </a:p>
                  </a:txBody>
                  <a:tcPr marL="33519" marR="14365"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GB" sz="1600" dirty="0">
                          <a:solidFill>
                            <a:schemeClr val="tx1"/>
                          </a:solidFill>
                          <a:effectLst/>
                          <a:latin typeface="+mn-lt"/>
                        </a:rPr>
                        <a:t>Constructs a </a:t>
                      </a:r>
                      <a:r>
                        <a:rPr lang="en-GB" sz="1600" dirty="0" err="1">
                          <a:solidFill>
                            <a:schemeClr val="tx1"/>
                          </a:solidFill>
                          <a:effectLst/>
                          <a:latin typeface="+mn-lt"/>
                        </a:rPr>
                        <a:t>FileWriter</a:t>
                      </a:r>
                      <a:r>
                        <a:rPr lang="en-GB" sz="1600" dirty="0">
                          <a:solidFill>
                            <a:schemeClr val="tx1"/>
                          </a:solidFill>
                          <a:effectLst/>
                          <a:latin typeface="+mn-lt"/>
                        </a:rPr>
                        <a:t> given a file name and a </a:t>
                      </a:r>
                      <a:r>
                        <a:rPr lang="en-GB" sz="1600" dirty="0" err="1">
                          <a:solidFill>
                            <a:schemeClr val="tx1"/>
                          </a:solidFill>
                          <a:effectLst/>
                          <a:latin typeface="+mn-lt"/>
                        </a:rPr>
                        <a:t>boolean</a:t>
                      </a:r>
                      <a:r>
                        <a:rPr lang="en-GB" sz="1600" dirty="0">
                          <a:solidFill>
                            <a:schemeClr val="tx1"/>
                          </a:solidFill>
                          <a:effectLst/>
                          <a:latin typeface="+mn-lt"/>
                        </a:rPr>
                        <a:t> indicating whether to append the data written, using the platform's </a:t>
                      </a:r>
                      <a:r>
                        <a:rPr lang="en-GB" sz="1600" u="none" strike="noStrike" dirty="0">
                          <a:solidFill>
                            <a:schemeClr val="tx1"/>
                          </a:solidFill>
                          <a:effectLst/>
                          <a:latin typeface="+mn-lt"/>
                        </a:rPr>
                        <a:t>default charset</a:t>
                      </a:r>
                      <a:r>
                        <a:rPr lang="en-GB" sz="1600" dirty="0">
                          <a:solidFill>
                            <a:schemeClr val="tx1"/>
                          </a:solidFill>
                          <a:effectLst/>
                          <a:latin typeface="+mn-lt"/>
                        </a:rPr>
                        <a:t>.</a:t>
                      </a:r>
                    </a:p>
                  </a:txBody>
                  <a:tcPr marL="47884" marR="45969"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2704760110"/>
                  </a:ext>
                </a:extLst>
              </a:tr>
              <a:tr h="236549">
                <a:tc>
                  <a:txBody>
                    <a:bodyPr/>
                    <a:lstStyle/>
                    <a:p>
                      <a:pPr algn="l" fontAlgn="t"/>
                      <a:r>
                        <a:rPr lang="en-IN" sz="1600" b="1" u="none" strike="noStrike" dirty="0" err="1">
                          <a:solidFill>
                            <a:schemeClr val="tx1"/>
                          </a:solidFill>
                          <a:effectLst/>
                          <a:latin typeface="+mn-lt"/>
                        </a:rPr>
                        <a:t>FileWriter</a:t>
                      </a:r>
                      <a:r>
                        <a:rPr lang="en-IN" sz="1600" b="0" dirty="0">
                          <a:solidFill>
                            <a:schemeClr val="tx1"/>
                          </a:solidFill>
                          <a:effectLst/>
                          <a:latin typeface="+mn-lt"/>
                        </a:rPr>
                        <a:t>​(</a:t>
                      </a:r>
                      <a:r>
                        <a:rPr lang="en-IN" sz="1600" b="1" u="none" strike="noStrike" dirty="0">
                          <a:solidFill>
                            <a:schemeClr val="tx1"/>
                          </a:solidFill>
                          <a:effectLst/>
                          <a:latin typeface="+mn-lt"/>
                        </a:rPr>
                        <a:t>String</a:t>
                      </a:r>
                      <a:r>
                        <a:rPr lang="en-IN" sz="1600" b="0" dirty="0">
                          <a:solidFill>
                            <a:schemeClr val="tx1"/>
                          </a:solidFill>
                          <a:effectLst/>
                          <a:latin typeface="+mn-lt"/>
                        </a:rPr>
                        <a:t> </a:t>
                      </a:r>
                      <a:r>
                        <a:rPr lang="en-IN" sz="1600" b="0" dirty="0" err="1">
                          <a:solidFill>
                            <a:schemeClr val="tx1"/>
                          </a:solidFill>
                          <a:effectLst/>
                          <a:latin typeface="+mn-lt"/>
                        </a:rPr>
                        <a:t>fileName</a:t>
                      </a:r>
                      <a:r>
                        <a:rPr lang="en-IN" sz="1600" b="0" dirty="0">
                          <a:solidFill>
                            <a:schemeClr val="tx1"/>
                          </a:solidFill>
                          <a:effectLst/>
                          <a:latin typeface="+mn-lt"/>
                        </a:rPr>
                        <a:t>, </a:t>
                      </a:r>
                      <a:r>
                        <a:rPr lang="en-IN" sz="1600" b="1" u="none" strike="noStrike" dirty="0">
                          <a:solidFill>
                            <a:schemeClr val="tx1"/>
                          </a:solidFill>
                          <a:effectLst/>
                          <a:latin typeface="+mn-lt"/>
                        </a:rPr>
                        <a:t>Charset</a:t>
                      </a:r>
                      <a:r>
                        <a:rPr lang="en-IN" sz="1600" b="0" dirty="0">
                          <a:solidFill>
                            <a:schemeClr val="tx1"/>
                          </a:solidFill>
                          <a:effectLst/>
                          <a:latin typeface="+mn-lt"/>
                        </a:rPr>
                        <a:t> charset)</a:t>
                      </a:r>
                    </a:p>
                  </a:txBody>
                  <a:tcPr marL="33519" marR="14365"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tc>
                  <a:txBody>
                    <a:bodyPr/>
                    <a:lstStyle/>
                    <a:p>
                      <a:pPr algn="l" fontAlgn="t"/>
                      <a:r>
                        <a:rPr lang="en-GB" sz="1600" dirty="0">
                          <a:solidFill>
                            <a:schemeClr val="tx1"/>
                          </a:solidFill>
                          <a:effectLst/>
                          <a:latin typeface="+mn-lt"/>
                        </a:rPr>
                        <a:t>Constructs a </a:t>
                      </a:r>
                      <a:r>
                        <a:rPr lang="en-GB" sz="1600" dirty="0" err="1">
                          <a:solidFill>
                            <a:schemeClr val="tx1"/>
                          </a:solidFill>
                          <a:effectLst/>
                          <a:latin typeface="+mn-lt"/>
                        </a:rPr>
                        <a:t>FileWriter</a:t>
                      </a:r>
                      <a:r>
                        <a:rPr lang="en-GB" sz="1600" dirty="0">
                          <a:solidFill>
                            <a:schemeClr val="tx1"/>
                          </a:solidFill>
                          <a:effectLst/>
                          <a:latin typeface="+mn-lt"/>
                        </a:rPr>
                        <a:t> given a file name and </a:t>
                      </a:r>
                      <a:r>
                        <a:rPr lang="en-GB" sz="1600" u="none" strike="noStrike" dirty="0">
                          <a:solidFill>
                            <a:schemeClr val="tx1"/>
                          </a:solidFill>
                          <a:effectLst/>
                          <a:latin typeface="+mn-lt"/>
                        </a:rPr>
                        <a:t>charset</a:t>
                      </a:r>
                      <a:r>
                        <a:rPr lang="en-GB" sz="1600" dirty="0">
                          <a:solidFill>
                            <a:schemeClr val="tx1"/>
                          </a:solidFill>
                          <a:effectLst/>
                          <a:latin typeface="+mn-lt"/>
                        </a:rPr>
                        <a:t>.</a:t>
                      </a:r>
                    </a:p>
                  </a:txBody>
                  <a:tcPr marL="47884" marR="45969"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EEEEEF"/>
                    </a:solidFill>
                  </a:tcPr>
                </a:tc>
                <a:extLst>
                  <a:ext uri="{0D108BD9-81ED-4DB2-BD59-A6C34878D82A}">
                    <a16:rowId xmlns:a16="http://schemas.microsoft.com/office/drawing/2014/main" val="2539339685"/>
                  </a:ext>
                </a:extLst>
              </a:tr>
              <a:tr h="604301">
                <a:tc>
                  <a:txBody>
                    <a:bodyPr/>
                    <a:lstStyle/>
                    <a:p>
                      <a:pPr algn="l" fontAlgn="t"/>
                      <a:r>
                        <a:rPr lang="en-GB" sz="1600" b="1" u="none" strike="noStrike" dirty="0" err="1">
                          <a:solidFill>
                            <a:schemeClr val="tx1"/>
                          </a:solidFill>
                          <a:effectLst/>
                          <a:latin typeface="+mn-lt"/>
                        </a:rPr>
                        <a:t>FileWriter</a:t>
                      </a:r>
                      <a:r>
                        <a:rPr lang="en-GB" sz="1600" b="0" dirty="0">
                          <a:solidFill>
                            <a:schemeClr val="tx1"/>
                          </a:solidFill>
                          <a:effectLst/>
                          <a:latin typeface="+mn-lt"/>
                        </a:rPr>
                        <a:t>​(</a:t>
                      </a:r>
                      <a:r>
                        <a:rPr lang="en-GB" sz="1600" b="1" u="none" strike="noStrike" dirty="0">
                          <a:solidFill>
                            <a:schemeClr val="tx1"/>
                          </a:solidFill>
                          <a:effectLst/>
                          <a:latin typeface="+mn-lt"/>
                        </a:rPr>
                        <a:t>String</a:t>
                      </a:r>
                      <a:r>
                        <a:rPr lang="en-GB" sz="1600" b="0" dirty="0">
                          <a:solidFill>
                            <a:schemeClr val="tx1"/>
                          </a:solidFill>
                          <a:effectLst/>
                          <a:latin typeface="+mn-lt"/>
                        </a:rPr>
                        <a:t> </a:t>
                      </a:r>
                      <a:r>
                        <a:rPr lang="en-GB" sz="1600" b="0" dirty="0" err="1">
                          <a:solidFill>
                            <a:schemeClr val="tx1"/>
                          </a:solidFill>
                          <a:effectLst/>
                          <a:latin typeface="+mn-lt"/>
                        </a:rPr>
                        <a:t>fileName</a:t>
                      </a:r>
                      <a:r>
                        <a:rPr lang="en-GB" sz="1600" b="0" dirty="0">
                          <a:solidFill>
                            <a:schemeClr val="tx1"/>
                          </a:solidFill>
                          <a:effectLst/>
                          <a:latin typeface="+mn-lt"/>
                        </a:rPr>
                        <a:t>, </a:t>
                      </a:r>
                      <a:r>
                        <a:rPr lang="en-GB" sz="1600" b="1" u="none" strike="noStrike" dirty="0">
                          <a:solidFill>
                            <a:schemeClr val="tx1"/>
                          </a:solidFill>
                          <a:effectLst/>
                          <a:latin typeface="+mn-lt"/>
                        </a:rPr>
                        <a:t>Charset</a:t>
                      </a:r>
                      <a:r>
                        <a:rPr lang="en-GB" sz="1600" b="0" dirty="0">
                          <a:solidFill>
                            <a:schemeClr val="tx1"/>
                          </a:solidFill>
                          <a:effectLst/>
                          <a:latin typeface="+mn-lt"/>
                        </a:rPr>
                        <a:t> </a:t>
                      </a:r>
                      <a:r>
                        <a:rPr lang="en-GB" sz="1600" b="0" dirty="0" err="1">
                          <a:solidFill>
                            <a:schemeClr val="tx1"/>
                          </a:solidFill>
                          <a:effectLst/>
                          <a:latin typeface="+mn-lt"/>
                        </a:rPr>
                        <a:t>charset</a:t>
                      </a:r>
                      <a:r>
                        <a:rPr lang="en-GB" sz="1600" b="0" dirty="0">
                          <a:solidFill>
                            <a:schemeClr val="tx1"/>
                          </a:solidFill>
                          <a:effectLst/>
                          <a:latin typeface="+mn-lt"/>
                        </a:rPr>
                        <a:t>, </a:t>
                      </a:r>
                      <a:r>
                        <a:rPr lang="en-GB" sz="1600" b="0" dirty="0" err="1">
                          <a:solidFill>
                            <a:schemeClr val="tx1"/>
                          </a:solidFill>
                          <a:effectLst/>
                          <a:latin typeface="+mn-lt"/>
                        </a:rPr>
                        <a:t>boolean</a:t>
                      </a:r>
                      <a:r>
                        <a:rPr lang="en-GB" sz="1600" b="0" dirty="0">
                          <a:solidFill>
                            <a:schemeClr val="tx1"/>
                          </a:solidFill>
                          <a:effectLst/>
                          <a:latin typeface="+mn-lt"/>
                        </a:rPr>
                        <a:t> append)</a:t>
                      </a:r>
                    </a:p>
                  </a:txBody>
                  <a:tcPr marL="33519" marR="14365"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tc>
                  <a:txBody>
                    <a:bodyPr/>
                    <a:lstStyle/>
                    <a:p>
                      <a:pPr algn="l" fontAlgn="t"/>
                      <a:r>
                        <a:rPr lang="en-GB" sz="1600" dirty="0">
                          <a:solidFill>
                            <a:schemeClr val="tx1"/>
                          </a:solidFill>
                          <a:effectLst/>
                          <a:latin typeface="+mn-lt"/>
                        </a:rPr>
                        <a:t>Constructs a </a:t>
                      </a:r>
                      <a:r>
                        <a:rPr lang="en-GB" sz="1600" dirty="0" err="1">
                          <a:solidFill>
                            <a:schemeClr val="tx1"/>
                          </a:solidFill>
                          <a:effectLst/>
                          <a:latin typeface="+mn-lt"/>
                        </a:rPr>
                        <a:t>FileWriter</a:t>
                      </a:r>
                      <a:r>
                        <a:rPr lang="en-GB" sz="1600" dirty="0">
                          <a:solidFill>
                            <a:schemeClr val="tx1"/>
                          </a:solidFill>
                          <a:effectLst/>
                          <a:latin typeface="+mn-lt"/>
                        </a:rPr>
                        <a:t> given a file name, </a:t>
                      </a:r>
                      <a:r>
                        <a:rPr lang="en-GB" sz="1600" u="none" strike="noStrike" dirty="0">
                          <a:solidFill>
                            <a:schemeClr val="tx1"/>
                          </a:solidFill>
                          <a:effectLst/>
                          <a:latin typeface="+mn-lt"/>
                        </a:rPr>
                        <a:t>charset</a:t>
                      </a:r>
                      <a:r>
                        <a:rPr lang="en-GB" sz="1600" dirty="0">
                          <a:solidFill>
                            <a:schemeClr val="tx1"/>
                          </a:solidFill>
                          <a:effectLst/>
                          <a:latin typeface="+mn-lt"/>
                        </a:rPr>
                        <a:t> and a </a:t>
                      </a:r>
                      <a:r>
                        <a:rPr lang="en-GB" sz="1600" dirty="0" err="1">
                          <a:solidFill>
                            <a:schemeClr val="tx1"/>
                          </a:solidFill>
                          <a:effectLst/>
                          <a:latin typeface="+mn-lt"/>
                        </a:rPr>
                        <a:t>boolean</a:t>
                      </a:r>
                      <a:r>
                        <a:rPr lang="en-GB" sz="1600" dirty="0">
                          <a:solidFill>
                            <a:schemeClr val="tx1"/>
                          </a:solidFill>
                          <a:effectLst/>
                          <a:latin typeface="+mn-lt"/>
                        </a:rPr>
                        <a:t> indicating whether to append the data written.</a:t>
                      </a:r>
                    </a:p>
                  </a:txBody>
                  <a:tcPr marL="47884" marR="45969" marT="38307" marB="14365">
                    <a:lnL w="9525" cap="flat" cmpd="sng" algn="ctr">
                      <a:solidFill>
                        <a:srgbClr val="EEEEEE"/>
                      </a:solidFill>
                      <a:prstDash val="solid"/>
                      <a:round/>
                      <a:headEnd type="none" w="med" len="med"/>
                      <a:tailEnd type="none" w="med" len="med"/>
                    </a:lnL>
                    <a:lnR w="9525" cap="flat" cmpd="sng" algn="ctr">
                      <a:solidFill>
                        <a:srgbClr val="EEEEEE"/>
                      </a:solidFill>
                      <a:prstDash val="solid"/>
                      <a:round/>
                      <a:headEnd type="none" w="med" len="med"/>
                      <a:tailEnd type="none" w="med" len="med"/>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969908684"/>
                  </a:ext>
                </a:extLst>
              </a:tr>
            </a:tbl>
          </a:graphicData>
        </a:graphic>
      </p:graphicFrame>
    </p:spTree>
    <p:extLst>
      <p:ext uri="{BB962C8B-B14F-4D97-AF65-F5344CB8AC3E}">
        <p14:creationId xmlns:p14="http://schemas.microsoft.com/office/powerpoint/2010/main" val="4199659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JAVA I/O  </a:t>
            </a:r>
          </a:p>
        </p:txBody>
      </p:sp>
      <p:sp>
        <p:nvSpPr>
          <p:cNvPr id="4" name="TextBox 3">
            <a:extLst>
              <a:ext uri="{FF2B5EF4-FFF2-40B4-BE49-F238E27FC236}">
                <a16:creationId xmlns:a16="http://schemas.microsoft.com/office/drawing/2014/main" id="{74209D25-58F8-0A99-6A96-2EB494662A5D}"/>
              </a:ext>
            </a:extLst>
          </p:cNvPr>
          <p:cNvSpPr txBox="1"/>
          <p:nvPr/>
        </p:nvSpPr>
        <p:spPr>
          <a:xfrm>
            <a:off x="588962" y="685800"/>
            <a:ext cx="11010900" cy="6001643"/>
          </a:xfrm>
          <a:prstGeom prst="rect">
            <a:avLst/>
          </a:prstGeom>
          <a:solidFill>
            <a:schemeClr val="bg1"/>
          </a:solidFill>
        </p:spPr>
        <p:txBody>
          <a:bodyPr wrap="square">
            <a:spAutoFit/>
          </a:bodyPr>
          <a:lstStyle/>
          <a:p>
            <a:pPr algn="just"/>
            <a:r>
              <a:rPr lang="en-GB" b="0" i="0" dirty="0">
                <a:effectLst/>
              </a:rPr>
              <a:t>Java I/O (Input and Output) is used to process the input and produce the output.</a:t>
            </a:r>
          </a:p>
          <a:p>
            <a:pPr algn="just"/>
            <a:endParaRPr lang="en-GB" b="0" i="0" dirty="0">
              <a:effectLst/>
            </a:endParaRPr>
          </a:p>
          <a:p>
            <a:pPr algn="just"/>
            <a:r>
              <a:rPr lang="en-GB" b="0" i="0" dirty="0">
                <a:effectLst/>
              </a:rPr>
              <a:t>Java uses the concept of a stream to make I/O operation fast. The java.io package contains all the classes required for input and output operations.</a:t>
            </a:r>
          </a:p>
          <a:p>
            <a:pPr algn="just"/>
            <a:endParaRPr lang="en-GB" b="0" i="0" dirty="0">
              <a:effectLst/>
            </a:endParaRPr>
          </a:p>
          <a:p>
            <a:pPr algn="just"/>
            <a:r>
              <a:rPr lang="en-GB" b="0" i="0" dirty="0">
                <a:effectLst/>
              </a:rPr>
              <a:t>We can perform file handling in Java by Java I/O API.</a:t>
            </a:r>
          </a:p>
          <a:p>
            <a:pPr algn="just"/>
            <a:endParaRPr lang="en-GB" dirty="0"/>
          </a:p>
          <a:p>
            <a:pPr algn="just"/>
            <a:r>
              <a:rPr lang="en-GB" b="1" i="0" dirty="0">
                <a:solidFill>
                  <a:schemeClr val="accent1"/>
                </a:solidFill>
                <a:effectLst/>
              </a:rPr>
              <a:t>Stream:</a:t>
            </a:r>
          </a:p>
          <a:p>
            <a:pPr algn="just"/>
            <a:r>
              <a:rPr lang="en-GB" b="0" i="0" dirty="0">
                <a:effectLst/>
              </a:rPr>
              <a:t>A stream is a sequence of data. In Java, a stream is composed of bytes. It's called a stream because it is like a stream of water that continues to flow.</a:t>
            </a:r>
          </a:p>
          <a:p>
            <a:pPr algn="just"/>
            <a:endParaRPr lang="en-GB" b="0" i="0" dirty="0">
              <a:effectLst/>
            </a:endParaRPr>
          </a:p>
          <a:p>
            <a:pPr algn="just"/>
            <a:r>
              <a:rPr lang="en-GB" b="0" i="0" dirty="0">
                <a:effectLst/>
              </a:rPr>
              <a:t>In Java, 3 streams are created for us automatically. All these streams are attached with the console.</a:t>
            </a:r>
          </a:p>
          <a:p>
            <a:pPr algn="just"/>
            <a:r>
              <a:rPr lang="en-GB" b="0" i="0" dirty="0">
                <a:effectLst/>
              </a:rPr>
              <a:t>1) </a:t>
            </a:r>
            <a:r>
              <a:rPr lang="en-GB" b="0" i="0" dirty="0" err="1">
                <a:solidFill>
                  <a:schemeClr val="accent1"/>
                </a:solidFill>
                <a:effectLst/>
              </a:rPr>
              <a:t>System.out</a:t>
            </a:r>
            <a:r>
              <a:rPr lang="en-GB" b="0" i="0" dirty="0">
                <a:effectLst/>
              </a:rPr>
              <a:t>: standard output stream</a:t>
            </a:r>
          </a:p>
          <a:p>
            <a:pPr algn="just"/>
            <a:r>
              <a:rPr lang="en-GB" b="0" i="0" dirty="0">
                <a:effectLst/>
              </a:rPr>
              <a:t>2) </a:t>
            </a:r>
            <a:r>
              <a:rPr lang="en-GB" b="0" i="0" dirty="0">
                <a:solidFill>
                  <a:schemeClr val="accent1"/>
                </a:solidFill>
                <a:effectLst/>
              </a:rPr>
              <a:t>System.in</a:t>
            </a:r>
            <a:r>
              <a:rPr lang="en-GB" b="0" i="0" dirty="0">
                <a:effectLst/>
              </a:rPr>
              <a:t>: standard input stream</a:t>
            </a:r>
          </a:p>
          <a:p>
            <a:pPr algn="just"/>
            <a:r>
              <a:rPr lang="en-GB" b="0" i="0" dirty="0">
                <a:effectLst/>
              </a:rPr>
              <a:t>3) </a:t>
            </a:r>
            <a:r>
              <a:rPr lang="en-GB" b="0" i="0" dirty="0" err="1">
                <a:solidFill>
                  <a:schemeClr val="accent1"/>
                </a:solidFill>
                <a:effectLst/>
              </a:rPr>
              <a:t>System.err</a:t>
            </a:r>
            <a:r>
              <a:rPr lang="en-GB" b="0" i="0" dirty="0">
                <a:effectLst/>
              </a:rPr>
              <a:t>: standard error stream</a:t>
            </a:r>
          </a:p>
        </p:txBody>
      </p:sp>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FileWriter</a:t>
            </a:r>
            <a:endParaRPr lang="en-US" sz="4000" b="1" dirty="0">
              <a:solidFill>
                <a:schemeClr val="dk1"/>
              </a:solidFill>
            </a:endParaRPr>
          </a:p>
        </p:txBody>
      </p:sp>
      <p:sp>
        <p:nvSpPr>
          <p:cNvPr id="7" name="TextBox 6">
            <a:extLst>
              <a:ext uri="{FF2B5EF4-FFF2-40B4-BE49-F238E27FC236}">
                <a16:creationId xmlns:a16="http://schemas.microsoft.com/office/drawing/2014/main" id="{491E9F6D-6F27-8A8A-31CC-6100EDC7E1E7}"/>
              </a:ext>
            </a:extLst>
          </p:cNvPr>
          <p:cNvSpPr txBox="1"/>
          <p:nvPr/>
        </p:nvSpPr>
        <p:spPr>
          <a:xfrm>
            <a:off x="1217612" y="914400"/>
            <a:ext cx="10287000" cy="400110"/>
          </a:xfrm>
          <a:prstGeom prst="rect">
            <a:avLst/>
          </a:prstGeom>
          <a:noFill/>
        </p:spPr>
        <p:txBody>
          <a:bodyPr wrap="square">
            <a:spAutoFit/>
          </a:bodyPr>
          <a:lstStyle/>
          <a:p>
            <a:r>
              <a:rPr lang="en-IN" sz="2000" b="1" dirty="0"/>
              <a:t>Methods of </a:t>
            </a:r>
            <a:r>
              <a:rPr lang="en-IN" sz="2000" b="1" dirty="0" err="1"/>
              <a:t>FileWriter</a:t>
            </a:r>
            <a:r>
              <a:rPr lang="en-IN" sz="2000" b="1" dirty="0"/>
              <a:t> class :</a:t>
            </a:r>
          </a:p>
        </p:txBody>
      </p:sp>
      <p:graphicFrame>
        <p:nvGraphicFramePr>
          <p:cNvPr id="4" name="Table 3">
            <a:extLst>
              <a:ext uri="{FF2B5EF4-FFF2-40B4-BE49-F238E27FC236}">
                <a16:creationId xmlns:a16="http://schemas.microsoft.com/office/drawing/2014/main" id="{35463B56-6928-3FE6-9B64-91615603B4F5}"/>
              </a:ext>
            </a:extLst>
          </p:cNvPr>
          <p:cNvGraphicFramePr>
            <a:graphicFrameLocks noGrp="1"/>
          </p:cNvGraphicFramePr>
          <p:nvPr>
            <p:extLst>
              <p:ext uri="{D42A27DB-BD31-4B8C-83A1-F6EECF244321}">
                <p14:modId xmlns:p14="http://schemas.microsoft.com/office/powerpoint/2010/main" val="719074417"/>
              </p:ext>
            </p:extLst>
          </p:nvPr>
        </p:nvGraphicFramePr>
        <p:xfrm>
          <a:off x="760412" y="1470528"/>
          <a:ext cx="10439400" cy="5158872"/>
        </p:xfrm>
        <a:graphic>
          <a:graphicData uri="http://schemas.openxmlformats.org/drawingml/2006/table">
            <a:tbl>
              <a:tblPr/>
              <a:tblGrid>
                <a:gridCol w="4580847">
                  <a:extLst>
                    <a:ext uri="{9D8B030D-6E8A-4147-A177-3AD203B41FA5}">
                      <a16:colId xmlns:a16="http://schemas.microsoft.com/office/drawing/2014/main" val="1776859098"/>
                    </a:ext>
                  </a:extLst>
                </a:gridCol>
                <a:gridCol w="5858553">
                  <a:extLst>
                    <a:ext uri="{9D8B030D-6E8A-4147-A177-3AD203B41FA5}">
                      <a16:colId xmlns:a16="http://schemas.microsoft.com/office/drawing/2014/main" val="3038099403"/>
                    </a:ext>
                  </a:extLst>
                </a:gridCol>
              </a:tblGrid>
              <a:tr h="1097735">
                <a:tc>
                  <a:txBody>
                    <a:bodyPr/>
                    <a:lstStyle/>
                    <a:p>
                      <a:pPr algn="ctr" fontAlgn="base"/>
                      <a:r>
                        <a:rPr lang="en-IN" sz="2000" b="1" dirty="0">
                          <a:solidFill>
                            <a:schemeClr val="bg1"/>
                          </a:solidFill>
                          <a:effectLst/>
                        </a:rPr>
                        <a:t>Method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1">
                        <a:lumMod val="75000"/>
                      </a:schemeClr>
                    </a:solidFill>
                  </a:tcPr>
                </a:tc>
                <a:tc>
                  <a:txBody>
                    <a:bodyPr/>
                    <a:lstStyle/>
                    <a:p>
                      <a:pPr algn="ctr" fontAlgn="base"/>
                      <a:endParaRPr lang="en-IN" sz="2000" b="1" dirty="0">
                        <a:solidFill>
                          <a:schemeClr val="bg1"/>
                        </a:solidFill>
                        <a:effectLst/>
                      </a:endParaRPr>
                    </a:p>
                    <a:p>
                      <a:pPr algn="ctr" fontAlgn="base"/>
                      <a:r>
                        <a:rPr lang="en-IN" sz="2000" b="1" dirty="0">
                          <a:solidFill>
                            <a:schemeClr val="bg1"/>
                          </a:solidFill>
                          <a:effectLst/>
                        </a:rPr>
                        <a:t>Description                                                                                    </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924776419"/>
                  </a:ext>
                </a:extLst>
              </a:tr>
              <a:tr h="870618">
                <a:tc>
                  <a:txBody>
                    <a:bodyPr/>
                    <a:lstStyle/>
                    <a:p>
                      <a:pPr algn="l" fontAlgn="base"/>
                      <a:r>
                        <a:rPr lang="en-IN" sz="2000" b="0" dirty="0">
                          <a:effectLst/>
                        </a:rPr>
                        <a:t>void write(String text)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2000" b="0" dirty="0">
                          <a:effectLst/>
                        </a:rPr>
                        <a:t>It is used to write the string into </a:t>
                      </a:r>
                      <a:r>
                        <a:rPr lang="en-GB" sz="2000" b="0" dirty="0" err="1">
                          <a:effectLst/>
                        </a:rPr>
                        <a:t>FileWriter</a:t>
                      </a:r>
                      <a:r>
                        <a:rPr lang="en-GB" sz="2000" b="0" dirty="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4091278772"/>
                  </a:ext>
                </a:extLst>
              </a:tr>
              <a:tr h="870618">
                <a:tc>
                  <a:txBody>
                    <a:bodyPr/>
                    <a:lstStyle/>
                    <a:p>
                      <a:pPr algn="l" fontAlgn="base"/>
                      <a:r>
                        <a:rPr lang="en-IN" sz="2000" b="0">
                          <a:effectLst/>
                        </a:rPr>
                        <a:t>void write(char 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2000" b="0" dirty="0">
                          <a:effectLst/>
                        </a:rPr>
                        <a:t>It is used to write the char into </a:t>
                      </a:r>
                      <a:r>
                        <a:rPr lang="en-GB" sz="2000" b="0" dirty="0" err="1">
                          <a:effectLst/>
                        </a:rPr>
                        <a:t>FileWriter</a:t>
                      </a:r>
                      <a:r>
                        <a:rPr lang="en-GB" sz="2000" b="0" dirty="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553856228"/>
                  </a:ext>
                </a:extLst>
              </a:tr>
              <a:tr h="870618">
                <a:tc>
                  <a:txBody>
                    <a:bodyPr/>
                    <a:lstStyle/>
                    <a:p>
                      <a:pPr algn="l" fontAlgn="base"/>
                      <a:r>
                        <a:rPr lang="en-IN" sz="2000" b="0">
                          <a:effectLst/>
                        </a:rPr>
                        <a:t>void write(char[] 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2000" b="0" dirty="0">
                          <a:effectLst/>
                        </a:rPr>
                        <a:t>It is used to write a char array into </a:t>
                      </a:r>
                      <a:r>
                        <a:rPr lang="en-GB" sz="2000" b="0" dirty="0" err="1">
                          <a:effectLst/>
                        </a:rPr>
                        <a:t>FileWriter</a:t>
                      </a:r>
                      <a:r>
                        <a:rPr lang="en-GB" sz="2000" b="0" dirty="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3783893398"/>
                  </a:ext>
                </a:extLst>
              </a:tr>
              <a:tr h="870618">
                <a:tc>
                  <a:txBody>
                    <a:bodyPr/>
                    <a:lstStyle/>
                    <a:p>
                      <a:pPr algn="l" fontAlgn="base"/>
                      <a:r>
                        <a:rPr lang="en-IN" sz="2000" b="0">
                          <a:effectLst/>
                        </a:rPr>
                        <a:t>void flush()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2000" b="0">
                          <a:effectLst/>
                        </a:rPr>
                        <a:t>It is used to flushes the data of FileWriter.</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2927330430"/>
                  </a:ext>
                </a:extLst>
              </a:tr>
              <a:tr h="567794">
                <a:tc>
                  <a:txBody>
                    <a:bodyPr/>
                    <a:lstStyle/>
                    <a:p>
                      <a:pPr algn="l" fontAlgn="base"/>
                      <a:r>
                        <a:rPr lang="en-IN" sz="2000" b="0" dirty="0">
                          <a:effectLst/>
                        </a:rPr>
                        <a:t>void close()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l" fontAlgn="base"/>
                      <a:r>
                        <a:rPr lang="en-GB" sz="2000" b="0" dirty="0">
                          <a:effectLst/>
                        </a:rPr>
                        <a:t>It is used to close the </a:t>
                      </a:r>
                      <a:r>
                        <a:rPr lang="en-GB" sz="2000" b="0" dirty="0" err="1">
                          <a:effectLst/>
                        </a:rPr>
                        <a:t>FileWriter</a:t>
                      </a:r>
                      <a:r>
                        <a:rPr lang="en-GB" sz="2000" b="0" dirty="0">
                          <a:effectLst/>
                        </a:rPr>
                        <a: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4158343431"/>
                  </a:ext>
                </a:extLst>
              </a:tr>
            </a:tbl>
          </a:graphicData>
        </a:graphic>
      </p:graphicFrame>
    </p:spTree>
    <p:extLst>
      <p:ext uri="{BB962C8B-B14F-4D97-AF65-F5344CB8AC3E}">
        <p14:creationId xmlns:p14="http://schemas.microsoft.com/office/powerpoint/2010/main" val="11189386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File class in Java</a:t>
            </a:r>
          </a:p>
        </p:txBody>
      </p:sp>
      <p:sp>
        <p:nvSpPr>
          <p:cNvPr id="6" name="TextBox 5">
            <a:extLst>
              <a:ext uri="{FF2B5EF4-FFF2-40B4-BE49-F238E27FC236}">
                <a16:creationId xmlns:a16="http://schemas.microsoft.com/office/drawing/2014/main" id="{E1712113-7CFE-A15E-22E5-D2556618BB79}"/>
              </a:ext>
            </a:extLst>
          </p:cNvPr>
          <p:cNvSpPr txBox="1"/>
          <p:nvPr/>
        </p:nvSpPr>
        <p:spPr>
          <a:xfrm>
            <a:off x="1096117" y="1447800"/>
            <a:ext cx="9996589" cy="3785652"/>
          </a:xfrm>
          <a:prstGeom prst="rect">
            <a:avLst/>
          </a:prstGeom>
          <a:noFill/>
        </p:spPr>
        <p:txBody>
          <a:bodyPr wrap="square">
            <a:spAutoFit/>
          </a:bodyPr>
          <a:lstStyle/>
          <a:p>
            <a:r>
              <a:rPr lang="en-IN" dirty="0"/>
              <a:t>File class in Java is an abstract representation of file and directory path names. It contains variables and methods required for the creation, reading, updating, and deletion of files and directories.</a:t>
            </a:r>
          </a:p>
          <a:p>
            <a:endParaRPr lang="en-IN" dirty="0"/>
          </a:p>
          <a:p>
            <a:r>
              <a:rPr lang="en-IN" dirty="0"/>
              <a:t>File class present in </a:t>
            </a:r>
            <a:r>
              <a:rPr lang="en-IN" b="1" i="0" dirty="0">
                <a:solidFill>
                  <a:srgbClr val="000000"/>
                </a:solidFill>
                <a:effectLst/>
              </a:rPr>
              <a:t>java.io </a:t>
            </a:r>
            <a:r>
              <a:rPr lang="en-IN" b="0" i="0" dirty="0">
                <a:solidFill>
                  <a:srgbClr val="000000"/>
                </a:solidFill>
                <a:effectLst/>
                <a:latin typeface="inter-regular"/>
              </a:rPr>
              <a:t>package.</a:t>
            </a:r>
          </a:p>
          <a:p>
            <a:endParaRPr lang="en-IN" dirty="0"/>
          </a:p>
          <a:p>
            <a:r>
              <a:rPr lang="en-IN" dirty="0"/>
              <a:t>File object is created by passing in a string that represents the name of a file.</a:t>
            </a:r>
          </a:p>
          <a:p>
            <a:endParaRPr lang="en-IN" dirty="0"/>
          </a:p>
          <a:p>
            <a:r>
              <a:rPr lang="en-IN" b="1" dirty="0">
                <a:solidFill>
                  <a:schemeClr val="accent1"/>
                </a:solidFill>
              </a:rPr>
              <a:t>File a = new File("&lt;</a:t>
            </a:r>
            <a:r>
              <a:rPr lang="en-IN" b="1" dirty="0" err="1">
                <a:solidFill>
                  <a:schemeClr val="accent1"/>
                </a:solidFill>
              </a:rPr>
              <a:t>path_of</a:t>
            </a:r>
            <a:r>
              <a:rPr lang="en-IN" b="1" dirty="0">
                <a:solidFill>
                  <a:schemeClr val="accent1"/>
                </a:solidFill>
              </a:rPr>
              <a:t> file&gt;");</a:t>
            </a:r>
          </a:p>
        </p:txBody>
      </p:sp>
    </p:spTree>
    <p:extLst>
      <p:ext uri="{BB962C8B-B14F-4D97-AF65-F5344CB8AC3E}">
        <p14:creationId xmlns:p14="http://schemas.microsoft.com/office/powerpoint/2010/main" val="320085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Fields of File class in Java</a:t>
            </a:r>
          </a:p>
        </p:txBody>
      </p:sp>
      <p:graphicFrame>
        <p:nvGraphicFramePr>
          <p:cNvPr id="2" name="Table 1">
            <a:extLst>
              <a:ext uri="{FF2B5EF4-FFF2-40B4-BE49-F238E27FC236}">
                <a16:creationId xmlns:a16="http://schemas.microsoft.com/office/drawing/2014/main" id="{94203C05-65A6-EBD8-731F-C7DEB6BE333E}"/>
              </a:ext>
            </a:extLst>
          </p:cNvPr>
          <p:cNvGraphicFramePr>
            <a:graphicFrameLocks noGrp="1"/>
          </p:cNvGraphicFramePr>
          <p:nvPr>
            <p:extLst>
              <p:ext uri="{D42A27DB-BD31-4B8C-83A1-F6EECF244321}">
                <p14:modId xmlns:p14="http://schemas.microsoft.com/office/powerpoint/2010/main" val="1485466410"/>
              </p:ext>
            </p:extLst>
          </p:nvPr>
        </p:nvGraphicFramePr>
        <p:xfrm>
          <a:off x="1217613" y="1295400"/>
          <a:ext cx="9657711" cy="4876801"/>
        </p:xfrm>
        <a:graphic>
          <a:graphicData uri="http://schemas.openxmlformats.org/drawingml/2006/table">
            <a:tbl>
              <a:tblPr>
                <a:tableStyleId>{5940675A-B579-460E-94D1-54222C63F5DA}</a:tableStyleId>
              </a:tblPr>
              <a:tblGrid>
                <a:gridCol w="2022137">
                  <a:extLst>
                    <a:ext uri="{9D8B030D-6E8A-4147-A177-3AD203B41FA5}">
                      <a16:colId xmlns:a16="http://schemas.microsoft.com/office/drawing/2014/main" val="3208017291"/>
                    </a:ext>
                  </a:extLst>
                </a:gridCol>
                <a:gridCol w="1438951">
                  <a:extLst>
                    <a:ext uri="{9D8B030D-6E8A-4147-A177-3AD203B41FA5}">
                      <a16:colId xmlns:a16="http://schemas.microsoft.com/office/drawing/2014/main" val="2195319412"/>
                    </a:ext>
                  </a:extLst>
                </a:gridCol>
                <a:gridCol w="2195041">
                  <a:extLst>
                    <a:ext uri="{9D8B030D-6E8A-4147-A177-3AD203B41FA5}">
                      <a16:colId xmlns:a16="http://schemas.microsoft.com/office/drawing/2014/main" val="3885046031"/>
                    </a:ext>
                  </a:extLst>
                </a:gridCol>
                <a:gridCol w="4001582">
                  <a:extLst>
                    <a:ext uri="{9D8B030D-6E8A-4147-A177-3AD203B41FA5}">
                      <a16:colId xmlns:a16="http://schemas.microsoft.com/office/drawing/2014/main" val="845203293"/>
                    </a:ext>
                  </a:extLst>
                </a:gridCol>
              </a:tblGrid>
              <a:tr h="467708">
                <a:tc>
                  <a:txBody>
                    <a:bodyPr/>
                    <a:lstStyle/>
                    <a:p>
                      <a:pPr algn="ctr" fontAlgn="t"/>
                      <a:r>
                        <a:rPr lang="en-IN" sz="2000">
                          <a:solidFill>
                            <a:schemeClr val="bg1"/>
                          </a:solidFill>
                          <a:effectLst/>
                        </a:rPr>
                        <a:t>Modifier</a:t>
                      </a:r>
                      <a:endParaRPr lang="en-IN" sz="2000">
                        <a:solidFill>
                          <a:schemeClr val="bg1"/>
                        </a:solidFill>
                        <a:effectLst/>
                        <a:latin typeface="+mn-lt"/>
                      </a:endParaRPr>
                    </a:p>
                  </a:txBody>
                  <a:tcPr marL="35460" marR="35460" marT="35460" marB="35460" anchor="ctr">
                    <a:solidFill>
                      <a:schemeClr val="accent2"/>
                    </a:solidFill>
                  </a:tcPr>
                </a:tc>
                <a:tc>
                  <a:txBody>
                    <a:bodyPr/>
                    <a:lstStyle/>
                    <a:p>
                      <a:pPr algn="ctr" fontAlgn="t"/>
                      <a:r>
                        <a:rPr lang="en-IN" sz="2000" dirty="0">
                          <a:solidFill>
                            <a:schemeClr val="bg1"/>
                          </a:solidFill>
                          <a:effectLst/>
                        </a:rPr>
                        <a:t>Type</a:t>
                      </a:r>
                      <a:endParaRPr lang="en-IN" sz="2000" dirty="0">
                        <a:solidFill>
                          <a:schemeClr val="bg1"/>
                        </a:solidFill>
                        <a:effectLst/>
                        <a:latin typeface="+mn-lt"/>
                      </a:endParaRPr>
                    </a:p>
                  </a:txBody>
                  <a:tcPr marL="35460" marR="35460" marT="35460" marB="35460" anchor="ctr">
                    <a:solidFill>
                      <a:schemeClr val="accent2"/>
                    </a:solidFill>
                  </a:tcPr>
                </a:tc>
                <a:tc>
                  <a:txBody>
                    <a:bodyPr/>
                    <a:lstStyle/>
                    <a:p>
                      <a:pPr algn="ctr" fontAlgn="t"/>
                      <a:r>
                        <a:rPr lang="en-IN" sz="2000" dirty="0">
                          <a:solidFill>
                            <a:schemeClr val="bg1"/>
                          </a:solidFill>
                          <a:effectLst/>
                        </a:rPr>
                        <a:t>Field</a:t>
                      </a:r>
                      <a:endParaRPr lang="en-IN" sz="2000" dirty="0">
                        <a:solidFill>
                          <a:schemeClr val="bg1"/>
                        </a:solidFill>
                        <a:effectLst/>
                        <a:latin typeface="+mn-lt"/>
                      </a:endParaRPr>
                    </a:p>
                  </a:txBody>
                  <a:tcPr marL="35460" marR="35460" marT="35460" marB="35460" anchor="ctr">
                    <a:solidFill>
                      <a:schemeClr val="accent2"/>
                    </a:solidFill>
                  </a:tcPr>
                </a:tc>
                <a:tc>
                  <a:txBody>
                    <a:bodyPr/>
                    <a:lstStyle/>
                    <a:p>
                      <a:pPr algn="ctr" fontAlgn="t"/>
                      <a:r>
                        <a:rPr lang="en-IN" sz="2000" dirty="0">
                          <a:solidFill>
                            <a:schemeClr val="bg1"/>
                          </a:solidFill>
                          <a:effectLst/>
                        </a:rPr>
                        <a:t>Description</a:t>
                      </a:r>
                      <a:endParaRPr lang="en-IN" sz="2000" dirty="0">
                        <a:solidFill>
                          <a:schemeClr val="bg1"/>
                        </a:solidFill>
                        <a:effectLst/>
                        <a:latin typeface="+mn-lt"/>
                      </a:endParaRPr>
                    </a:p>
                  </a:txBody>
                  <a:tcPr marL="35460" marR="35460" marT="35460" marB="35460" anchor="ctr">
                    <a:solidFill>
                      <a:schemeClr val="accent2"/>
                    </a:solidFill>
                  </a:tcPr>
                </a:tc>
                <a:extLst>
                  <a:ext uri="{0D108BD9-81ED-4DB2-BD59-A6C34878D82A}">
                    <a16:rowId xmlns:a16="http://schemas.microsoft.com/office/drawing/2014/main" val="1193504170"/>
                  </a:ext>
                </a:extLst>
              </a:tr>
              <a:tr h="1197129">
                <a:tc>
                  <a:txBody>
                    <a:bodyPr/>
                    <a:lstStyle/>
                    <a:p>
                      <a:pPr algn="ctr" fontAlgn="t"/>
                      <a:r>
                        <a:rPr lang="en-IN" sz="2000">
                          <a:solidFill>
                            <a:srgbClr val="333333"/>
                          </a:solidFill>
                          <a:effectLst/>
                        </a:rPr>
                        <a:t>static</a:t>
                      </a:r>
                      <a:endParaRPr lang="en-IN" sz="2000">
                        <a:solidFill>
                          <a:srgbClr val="333333"/>
                        </a:solidFill>
                        <a:effectLst/>
                        <a:latin typeface="+mn-lt"/>
                      </a:endParaRPr>
                    </a:p>
                  </a:txBody>
                  <a:tcPr marL="23640" marR="23640" marT="23640" marB="23640" anchor="ctr"/>
                </a:tc>
                <a:tc>
                  <a:txBody>
                    <a:bodyPr/>
                    <a:lstStyle/>
                    <a:p>
                      <a:pPr algn="ctr" fontAlgn="t"/>
                      <a:r>
                        <a:rPr lang="en-IN" sz="2000">
                          <a:solidFill>
                            <a:srgbClr val="333333"/>
                          </a:solidFill>
                          <a:effectLst/>
                        </a:rPr>
                        <a:t>String</a:t>
                      </a:r>
                      <a:endParaRPr lang="en-IN" sz="2000">
                        <a:solidFill>
                          <a:srgbClr val="333333"/>
                        </a:solidFill>
                        <a:effectLst/>
                        <a:latin typeface="+mn-lt"/>
                      </a:endParaRPr>
                    </a:p>
                  </a:txBody>
                  <a:tcPr marL="23640" marR="23640" marT="23640" marB="23640" anchor="ctr"/>
                </a:tc>
                <a:tc>
                  <a:txBody>
                    <a:bodyPr/>
                    <a:lstStyle/>
                    <a:p>
                      <a:pPr algn="ctr" fontAlgn="t"/>
                      <a:r>
                        <a:rPr lang="en-IN" sz="2000" dirty="0" err="1">
                          <a:solidFill>
                            <a:srgbClr val="333333"/>
                          </a:solidFill>
                          <a:effectLst/>
                        </a:rPr>
                        <a:t>pathSeparator</a:t>
                      </a:r>
                      <a:endParaRPr lang="en-IN" sz="2000" dirty="0">
                        <a:solidFill>
                          <a:srgbClr val="333333"/>
                        </a:solidFill>
                        <a:effectLst/>
                        <a:latin typeface="+mn-lt"/>
                      </a:endParaRPr>
                    </a:p>
                  </a:txBody>
                  <a:tcPr marL="23640" marR="23640" marT="23640" marB="23640" anchor="ctr"/>
                </a:tc>
                <a:tc>
                  <a:txBody>
                    <a:bodyPr/>
                    <a:lstStyle/>
                    <a:p>
                      <a:pPr algn="ctr" fontAlgn="t"/>
                      <a:r>
                        <a:rPr lang="en-GB" sz="2000" dirty="0">
                          <a:solidFill>
                            <a:srgbClr val="333333"/>
                          </a:solidFill>
                          <a:effectLst/>
                        </a:rPr>
                        <a:t>It is system-dependent path-separator character, represented as a </a:t>
                      </a:r>
                      <a:r>
                        <a:rPr lang="en-GB" sz="2000" u="none" strike="noStrike" dirty="0">
                          <a:solidFill>
                            <a:srgbClr val="008000"/>
                          </a:solidFill>
                          <a:effectLst/>
                        </a:rPr>
                        <a:t>string</a:t>
                      </a:r>
                      <a:r>
                        <a:rPr lang="en-GB" sz="2000" dirty="0">
                          <a:solidFill>
                            <a:srgbClr val="333333"/>
                          </a:solidFill>
                          <a:effectLst/>
                        </a:rPr>
                        <a:t> for convenience.</a:t>
                      </a:r>
                      <a:endParaRPr lang="en-GB" sz="2000" dirty="0">
                        <a:solidFill>
                          <a:srgbClr val="333333"/>
                        </a:solidFill>
                        <a:effectLst/>
                        <a:latin typeface="+mn-lt"/>
                      </a:endParaRPr>
                    </a:p>
                  </a:txBody>
                  <a:tcPr marL="23640" marR="23640" marT="23640" marB="23640" anchor="ctr"/>
                </a:tc>
                <a:extLst>
                  <a:ext uri="{0D108BD9-81ED-4DB2-BD59-A6C34878D82A}">
                    <a16:rowId xmlns:a16="http://schemas.microsoft.com/office/drawing/2014/main" val="387390014"/>
                  </a:ext>
                </a:extLst>
              </a:tr>
              <a:tr h="817705">
                <a:tc>
                  <a:txBody>
                    <a:bodyPr/>
                    <a:lstStyle/>
                    <a:p>
                      <a:pPr algn="ctr" fontAlgn="t"/>
                      <a:r>
                        <a:rPr lang="en-IN" sz="2000">
                          <a:solidFill>
                            <a:srgbClr val="333333"/>
                          </a:solidFill>
                          <a:effectLst/>
                        </a:rPr>
                        <a:t>static</a:t>
                      </a:r>
                      <a:endParaRPr lang="en-IN" sz="2000">
                        <a:solidFill>
                          <a:srgbClr val="333333"/>
                        </a:solidFill>
                        <a:effectLst/>
                        <a:latin typeface="+mn-lt"/>
                      </a:endParaRPr>
                    </a:p>
                  </a:txBody>
                  <a:tcPr marL="23640" marR="23640" marT="23640" marB="23640" anchor="ctr"/>
                </a:tc>
                <a:tc>
                  <a:txBody>
                    <a:bodyPr/>
                    <a:lstStyle/>
                    <a:p>
                      <a:pPr algn="ctr" fontAlgn="t"/>
                      <a:r>
                        <a:rPr lang="en-IN" sz="2000">
                          <a:solidFill>
                            <a:srgbClr val="333333"/>
                          </a:solidFill>
                          <a:effectLst/>
                        </a:rPr>
                        <a:t>char</a:t>
                      </a:r>
                      <a:endParaRPr lang="en-IN" sz="2000">
                        <a:solidFill>
                          <a:srgbClr val="333333"/>
                        </a:solidFill>
                        <a:effectLst/>
                        <a:latin typeface="+mn-lt"/>
                      </a:endParaRPr>
                    </a:p>
                  </a:txBody>
                  <a:tcPr marL="23640" marR="23640" marT="23640" marB="23640" anchor="ctr"/>
                </a:tc>
                <a:tc>
                  <a:txBody>
                    <a:bodyPr/>
                    <a:lstStyle/>
                    <a:p>
                      <a:pPr algn="ctr" fontAlgn="t"/>
                      <a:r>
                        <a:rPr lang="en-IN" sz="2000" dirty="0" err="1">
                          <a:solidFill>
                            <a:srgbClr val="333333"/>
                          </a:solidFill>
                          <a:effectLst/>
                        </a:rPr>
                        <a:t>pathSeparatorChar</a:t>
                      </a:r>
                      <a:endParaRPr lang="en-IN" sz="2000" dirty="0">
                        <a:solidFill>
                          <a:srgbClr val="333333"/>
                        </a:solidFill>
                        <a:effectLst/>
                        <a:latin typeface="+mn-lt"/>
                      </a:endParaRPr>
                    </a:p>
                  </a:txBody>
                  <a:tcPr marL="23640" marR="23640" marT="23640" marB="23640" anchor="ctr"/>
                </a:tc>
                <a:tc>
                  <a:txBody>
                    <a:bodyPr/>
                    <a:lstStyle/>
                    <a:p>
                      <a:pPr algn="ctr" fontAlgn="t"/>
                      <a:r>
                        <a:rPr lang="en-GB" sz="2000" dirty="0">
                          <a:solidFill>
                            <a:srgbClr val="333333"/>
                          </a:solidFill>
                          <a:effectLst/>
                        </a:rPr>
                        <a:t>It is system-dependent path-separator character.</a:t>
                      </a:r>
                      <a:endParaRPr lang="en-GB" sz="2000" dirty="0">
                        <a:solidFill>
                          <a:srgbClr val="333333"/>
                        </a:solidFill>
                        <a:effectLst/>
                        <a:latin typeface="+mn-lt"/>
                      </a:endParaRPr>
                    </a:p>
                  </a:txBody>
                  <a:tcPr marL="23640" marR="23640" marT="23640" marB="23640" anchor="ctr"/>
                </a:tc>
                <a:extLst>
                  <a:ext uri="{0D108BD9-81ED-4DB2-BD59-A6C34878D82A}">
                    <a16:rowId xmlns:a16="http://schemas.microsoft.com/office/drawing/2014/main" val="2593321212"/>
                  </a:ext>
                </a:extLst>
              </a:tr>
              <a:tr h="1576554">
                <a:tc>
                  <a:txBody>
                    <a:bodyPr/>
                    <a:lstStyle/>
                    <a:p>
                      <a:pPr algn="ctr" fontAlgn="t"/>
                      <a:r>
                        <a:rPr lang="en-IN" sz="2000">
                          <a:solidFill>
                            <a:srgbClr val="333333"/>
                          </a:solidFill>
                          <a:effectLst/>
                        </a:rPr>
                        <a:t>static</a:t>
                      </a:r>
                      <a:endParaRPr lang="en-IN" sz="2000">
                        <a:solidFill>
                          <a:srgbClr val="333333"/>
                        </a:solidFill>
                        <a:effectLst/>
                        <a:latin typeface="+mn-lt"/>
                      </a:endParaRPr>
                    </a:p>
                  </a:txBody>
                  <a:tcPr marL="23640" marR="23640" marT="23640" marB="23640" anchor="ctr"/>
                </a:tc>
                <a:tc>
                  <a:txBody>
                    <a:bodyPr/>
                    <a:lstStyle/>
                    <a:p>
                      <a:pPr algn="ctr" fontAlgn="t"/>
                      <a:r>
                        <a:rPr lang="en-IN" sz="2000">
                          <a:solidFill>
                            <a:srgbClr val="333333"/>
                          </a:solidFill>
                          <a:effectLst/>
                        </a:rPr>
                        <a:t>String</a:t>
                      </a:r>
                      <a:endParaRPr lang="en-IN" sz="2000">
                        <a:solidFill>
                          <a:srgbClr val="333333"/>
                        </a:solidFill>
                        <a:effectLst/>
                        <a:latin typeface="+mn-lt"/>
                      </a:endParaRPr>
                    </a:p>
                  </a:txBody>
                  <a:tcPr marL="23640" marR="23640" marT="23640" marB="23640" anchor="ctr"/>
                </a:tc>
                <a:tc>
                  <a:txBody>
                    <a:bodyPr/>
                    <a:lstStyle/>
                    <a:p>
                      <a:pPr algn="ctr" fontAlgn="t"/>
                      <a:r>
                        <a:rPr lang="en-IN" sz="2000" dirty="0">
                          <a:solidFill>
                            <a:srgbClr val="333333"/>
                          </a:solidFill>
                          <a:effectLst/>
                        </a:rPr>
                        <a:t>separator</a:t>
                      </a:r>
                      <a:endParaRPr lang="en-IN" sz="2000" dirty="0">
                        <a:solidFill>
                          <a:srgbClr val="333333"/>
                        </a:solidFill>
                        <a:effectLst/>
                        <a:latin typeface="+mn-lt"/>
                      </a:endParaRPr>
                    </a:p>
                  </a:txBody>
                  <a:tcPr marL="23640" marR="23640" marT="23640" marB="23640" anchor="ctr"/>
                </a:tc>
                <a:tc>
                  <a:txBody>
                    <a:bodyPr/>
                    <a:lstStyle/>
                    <a:p>
                      <a:pPr algn="ctr" fontAlgn="t"/>
                      <a:r>
                        <a:rPr lang="en-GB" sz="2000">
                          <a:solidFill>
                            <a:srgbClr val="333333"/>
                          </a:solidFill>
                          <a:effectLst/>
                        </a:rPr>
                        <a:t>It is system-dependent default name-separator character, represented as a string for convenience.</a:t>
                      </a:r>
                      <a:endParaRPr lang="en-GB" sz="2000">
                        <a:solidFill>
                          <a:srgbClr val="333333"/>
                        </a:solidFill>
                        <a:effectLst/>
                        <a:latin typeface="+mn-lt"/>
                      </a:endParaRPr>
                    </a:p>
                  </a:txBody>
                  <a:tcPr marL="23640" marR="23640" marT="23640" marB="23640" anchor="ctr"/>
                </a:tc>
                <a:extLst>
                  <a:ext uri="{0D108BD9-81ED-4DB2-BD59-A6C34878D82A}">
                    <a16:rowId xmlns:a16="http://schemas.microsoft.com/office/drawing/2014/main" val="238091614"/>
                  </a:ext>
                </a:extLst>
              </a:tr>
              <a:tr h="817705">
                <a:tc>
                  <a:txBody>
                    <a:bodyPr/>
                    <a:lstStyle/>
                    <a:p>
                      <a:pPr algn="ctr" fontAlgn="t"/>
                      <a:r>
                        <a:rPr lang="en-IN" sz="2000">
                          <a:solidFill>
                            <a:srgbClr val="333333"/>
                          </a:solidFill>
                          <a:effectLst/>
                        </a:rPr>
                        <a:t>static</a:t>
                      </a:r>
                      <a:endParaRPr lang="en-IN" sz="2000">
                        <a:solidFill>
                          <a:srgbClr val="333333"/>
                        </a:solidFill>
                        <a:effectLst/>
                        <a:latin typeface="+mn-lt"/>
                      </a:endParaRPr>
                    </a:p>
                  </a:txBody>
                  <a:tcPr marL="23640" marR="23640" marT="23640" marB="23640" anchor="ctr"/>
                </a:tc>
                <a:tc>
                  <a:txBody>
                    <a:bodyPr/>
                    <a:lstStyle/>
                    <a:p>
                      <a:pPr algn="ctr" fontAlgn="t"/>
                      <a:r>
                        <a:rPr lang="en-IN" sz="2000">
                          <a:solidFill>
                            <a:srgbClr val="333333"/>
                          </a:solidFill>
                          <a:effectLst/>
                        </a:rPr>
                        <a:t>char</a:t>
                      </a:r>
                      <a:endParaRPr lang="en-IN" sz="2000">
                        <a:solidFill>
                          <a:srgbClr val="333333"/>
                        </a:solidFill>
                        <a:effectLst/>
                        <a:latin typeface="+mn-lt"/>
                      </a:endParaRPr>
                    </a:p>
                  </a:txBody>
                  <a:tcPr marL="23640" marR="23640" marT="23640" marB="23640" anchor="ctr"/>
                </a:tc>
                <a:tc>
                  <a:txBody>
                    <a:bodyPr/>
                    <a:lstStyle/>
                    <a:p>
                      <a:pPr algn="ctr" fontAlgn="t"/>
                      <a:r>
                        <a:rPr lang="en-IN" sz="2000">
                          <a:solidFill>
                            <a:srgbClr val="333333"/>
                          </a:solidFill>
                          <a:effectLst/>
                        </a:rPr>
                        <a:t>separatorChar</a:t>
                      </a:r>
                      <a:endParaRPr lang="en-IN" sz="2000">
                        <a:solidFill>
                          <a:srgbClr val="333333"/>
                        </a:solidFill>
                        <a:effectLst/>
                        <a:latin typeface="+mn-lt"/>
                      </a:endParaRPr>
                    </a:p>
                  </a:txBody>
                  <a:tcPr marL="23640" marR="23640" marT="23640" marB="23640" anchor="ctr"/>
                </a:tc>
                <a:tc>
                  <a:txBody>
                    <a:bodyPr/>
                    <a:lstStyle/>
                    <a:p>
                      <a:pPr algn="ctr" fontAlgn="t"/>
                      <a:r>
                        <a:rPr lang="en-GB" sz="2000" dirty="0">
                          <a:solidFill>
                            <a:srgbClr val="333333"/>
                          </a:solidFill>
                          <a:effectLst/>
                        </a:rPr>
                        <a:t>It is system-dependent default name-separator character.</a:t>
                      </a:r>
                      <a:endParaRPr lang="en-GB" sz="2000" dirty="0">
                        <a:solidFill>
                          <a:srgbClr val="333333"/>
                        </a:solidFill>
                        <a:effectLst/>
                        <a:latin typeface="+mn-lt"/>
                      </a:endParaRPr>
                    </a:p>
                  </a:txBody>
                  <a:tcPr marL="23640" marR="23640" marT="23640" marB="23640" anchor="ctr"/>
                </a:tc>
                <a:extLst>
                  <a:ext uri="{0D108BD9-81ED-4DB2-BD59-A6C34878D82A}">
                    <a16:rowId xmlns:a16="http://schemas.microsoft.com/office/drawing/2014/main" val="1845523478"/>
                  </a:ext>
                </a:extLst>
              </a:tr>
            </a:tbl>
          </a:graphicData>
        </a:graphic>
      </p:graphicFrame>
    </p:spTree>
    <p:extLst>
      <p:ext uri="{BB962C8B-B14F-4D97-AF65-F5344CB8AC3E}">
        <p14:creationId xmlns:p14="http://schemas.microsoft.com/office/powerpoint/2010/main" val="3177645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Constructors of File class in Java</a:t>
            </a:r>
          </a:p>
        </p:txBody>
      </p:sp>
      <p:graphicFrame>
        <p:nvGraphicFramePr>
          <p:cNvPr id="2" name="Table 1">
            <a:extLst>
              <a:ext uri="{FF2B5EF4-FFF2-40B4-BE49-F238E27FC236}">
                <a16:creationId xmlns:a16="http://schemas.microsoft.com/office/drawing/2014/main" id="{94203C05-65A6-EBD8-731F-C7DEB6BE333E}"/>
              </a:ext>
            </a:extLst>
          </p:cNvPr>
          <p:cNvGraphicFramePr>
            <a:graphicFrameLocks noGrp="1"/>
          </p:cNvGraphicFramePr>
          <p:nvPr>
            <p:extLst>
              <p:ext uri="{D42A27DB-BD31-4B8C-83A1-F6EECF244321}">
                <p14:modId xmlns:p14="http://schemas.microsoft.com/office/powerpoint/2010/main" val="491870928"/>
              </p:ext>
            </p:extLst>
          </p:nvPr>
        </p:nvGraphicFramePr>
        <p:xfrm>
          <a:off x="684212" y="1447800"/>
          <a:ext cx="9753599" cy="4942493"/>
        </p:xfrm>
        <a:graphic>
          <a:graphicData uri="http://schemas.openxmlformats.org/drawingml/2006/table">
            <a:tbl>
              <a:tblPr>
                <a:tableStyleId>{5940675A-B579-460E-94D1-54222C63F5DA}</a:tableStyleId>
              </a:tblPr>
              <a:tblGrid>
                <a:gridCol w="2537584">
                  <a:extLst>
                    <a:ext uri="{9D8B030D-6E8A-4147-A177-3AD203B41FA5}">
                      <a16:colId xmlns:a16="http://schemas.microsoft.com/office/drawing/2014/main" val="3208017291"/>
                    </a:ext>
                  </a:extLst>
                </a:gridCol>
                <a:gridCol w="7216015">
                  <a:extLst>
                    <a:ext uri="{9D8B030D-6E8A-4147-A177-3AD203B41FA5}">
                      <a16:colId xmlns:a16="http://schemas.microsoft.com/office/drawing/2014/main" val="2195319412"/>
                    </a:ext>
                  </a:extLst>
                </a:gridCol>
              </a:tblGrid>
              <a:tr h="467708">
                <a:tc>
                  <a:txBody>
                    <a:bodyPr/>
                    <a:lstStyle/>
                    <a:p>
                      <a:pPr algn="l" fontAlgn="t"/>
                      <a:r>
                        <a:rPr lang="en-IN" sz="2000">
                          <a:solidFill>
                            <a:schemeClr val="bg1"/>
                          </a:solidFill>
                          <a:effectLst/>
                          <a:latin typeface="+mn-lt"/>
                        </a:rPr>
                        <a:t>Constructor</a:t>
                      </a:r>
                    </a:p>
                  </a:txBody>
                  <a:tcPr marL="114300" marR="114300" marT="114300" marB="114300">
                    <a:solidFill>
                      <a:schemeClr val="accent2"/>
                    </a:solidFill>
                  </a:tcPr>
                </a:tc>
                <a:tc>
                  <a:txBody>
                    <a:bodyPr/>
                    <a:lstStyle/>
                    <a:p>
                      <a:pPr algn="l" fontAlgn="t"/>
                      <a:r>
                        <a:rPr lang="en-IN" sz="2000" dirty="0">
                          <a:solidFill>
                            <a:schemeClr val="bg1"/>
                          </a:solidFill>
                          <a:effectLst/>
                          <a:latin typeface="+mn-lt"/>
                        </a:rPr>
                        <a:t>Description</a:t>
                      </a:r>
                    </a:p>
                  </a:txBody>
                  <a:tcPr marL="114300" marR="114300" marT="114300" marB="114300">
                    <a:solidFill>
                      <a:schemeClr val="accent2"/>
                    </a:solidFill>
                  </a:tcPr>
                </a:tc>
                <a:extLst>
                  <a:ext uri="{0D108BD9-81ED-4DB2-BD59-A6C34878D82A}">
                    <a16:rowId xmlns:a16="http://schemas.microsoft.com/office/drawing/2014/main" val="1193504170"/>
                  </a:ext>
                </a:extLst>
              </a:tr>
              <a:tr h="1197129">
                <a:tc>
                  <a:txBody>
                    <a:bodyPr/>
                    <a:lstStyle/>
                    <a:p>
                      <a:pPr algn="just" fontAlgn="t"/>
                      <a:r>
                        <a:rPr lang="en-GB" sz="2000">
                          <a:solidFill>
                            <a:srgbClr val="333333"/>
                          </a:solidFill>
                          <a:effectLst/>
                          <a:latin typeface="+mn-lt"/>
                        </a:rPr>
                        <a:t>File(File parent, String child)</a:t>
                      </a:r>
                    </a:p>
                  </a:txBody>
                  <a:tcPr marL="76200" marR="76200" marT="76200" marB="76200"/>
                </a:tc>
                <a:tc>
                  <a:txBody>
                    <a:bodyPr/>
                    <a:lstStyle/>
                    <a:p>
                      <a:pPr algn="just" fontAlgn="t"/>
                      <a:r>
                        <a:rPr lang="en-GB" sz="2000" dirty="0">
                          <a:solidFill>
                            <a:srgbClr val="333333"/>
                          </a:solidFill>
                          <a:effectLst/>
                          <a:latin typeface="+mn-lt"/>
                        </a:rPr>
                        <a:t>It creates a new File instance from a parent abstract pathname and a child pathname string.</a:t>
                      </a:r>
                    </a:p>
                  </a:txBody>
                  <a:tcPr marL="76200" marR="76200" marT="76200" marB="76200"/>
                </a:tc>
                <a:extLst>
                  <a:ext uri="{0D108BD9-81ED-4DB2-BD59-A6C34878D82A}">
                    <a16:rowId xmlns:a16="http://schemas.microsoft.com/office/drawing/2014/main" val="387390014"/>
                  </a:ext>
                </a:extLst>
              </a:tr>
              <a:tr h="817705">
                <a:tc>
                  <a:txBody>
                    <a:bodyPr/>
                    <a:lstStyle/>
                    <a:p>
                      <a:pPr algn="just" fontAlgn="t"/>
                      <a:r>
                        <a:rPr lang="en-IN" sz="2000">
                          <a:solidFill>
                            <a:srgbClr val="333333"/>
                          </a:solidFill>
                          <a:effectLst/>
                          <a:latin typeface="+mn-lt"/>
                        </a:rPr>
                        <a:t>File(String pathname)</a:t>
                      </a:r>
                    </a:p>
                  </a:txBody>
                  <a:tcPr marL="76200" marR="76200" marT="76200" marB="76200"/>
                </a:tc>
                <a:tc>
                  <a:txBody>
                    <a:bodyPr/>
                    <a:lstStyle/>
                    <a:p>
                      <a:pPr algn="just" fontAlgn="t"/>
                      <a:r>
                        <a:rPr lang="en-GB" sz="2000" dirty="0">
                          <a:solidFill>
                            <a:srgbClr val="333333"/>
                          </a:solidFill>
                          <a:effectLst/>
                          <a:latin typeface="+mn-lt"/>
                        </a:rPr>
                        <a:t>It creates a new File instance by converting the given pathname string into an abstract pathname.</a:t>
                      </a:r>
                    </a:p>
                  </a:txBody>
                  <a:tcPr marL="76200" marR="76200" marT="76200" marB="76200"/>
                </a:tc>
                <a:extLst>
                  <a:ext uri="{0D108BD9-81ED-4DB2-BD59-A6C34878D82A}">
                    <a16:rowId xmlns:a16="http://schemas.microsoft.com/office/drawing/2014/main" val="2593321212"/>
                  </a:ext>
                </a:extLst>
              </a:tr>
              <a:tr h="1576554">
                <a:tc>
                  <a:txBody>
                    <a:bodyPr/>
                    <a:lstStyle/>
                    <a:p>
                      <a:pPr algn="just" fontAlgn="t"/>
                      <a:r>
                        <a:rPr lang="en-GB" sz="2000">
                          <a:solidFill>
                            <a:srgbClr val="333333"/>
                          </a:solidFill>
                          <a:effectLst/>
                          <a:latin typeface="+mn-lt"/>
                        </a:rPr>
                        <a:t>File(String parent, String child)</a:t>
                      </a:r>
                    </a:p>
                  </a:txBody>
                  <a:tcPr marL="76200" marR="76200" marT="76200" marB="76200"/>
                </a:tc>
                <a:tc>
                  <a:txBody>
                    <a:bodyPr/>
                    <a:lstStyle/>
                    <a:p>
                      <a:pPr algn="just" fontAlgn="t"/>
                      <a:r>
                        <a:rPr lang="en-GB" sz="2000">
                          <a:solidFill>
                            <a:srgbClr val="333333"/>
                          </a:solidFill>
                          <a:effectLst/>
                          <a:latin typeface="+mn-lt"/>
                        </a:rPr>
                        <a:t>It creates a new File instance from a parent pathname string and a child pathname string.</a:t>
                      </a:r>
                    </a:p>
                  </a:txBody>
                  <a:tcPr marL="76200" marR="76200" marT="76200" marB="76200"/>
                </a:tc>
                <a:extLst>
                  <a:ext uri="{0D108BD9-81ED-4DB2-BD59-A6C34878D82A}">
                    <a16:rowId xmlns:a16="http://schemas.microsoft.com/office/drawing/2014/main" val="238091614"/>
                  </a:ext>
                </a:extLst>
              </a:tr>
              <a:tr h="817705">
                <a:tc>
                  <a:txBody>
                    <a:bodyPr/>
                    <a:lstStyle/>
                    <a:p>
                      <a:pPr algn="just" fontAlgn="t"/>
                      <a:r>
                        <a:rPr lang="en-IN" sz="2000">
                          <a:solidFill>
                            <a:srgbClr val="333333"/>
                          </a:solidFill>
                          <a:effectLst/>
                          <a:latin typeface="+mn-lt"/>
                        </a:rPr>
                        <a:t>File(URI uri)</a:t>
                      </a:r>
                    </a:p>
                  </a:txBody>
                  <a:tcPr marL="76200" marR="76200" marT="76200" marB="76200"/>
                </a:tc>
                <a:tc>
                  <a:txBody>
                    <a:bodyPr/>
                    <a:lstStyle/>
                    <a:p>
                      <a:pPr algn="just" fontAlgn="t"/>
                      <a:r>
                        <a:rPr lang="en-GB" sz="2000" dirty="0">
                          <a:solidFill>
                            <a:srgbClr val="333333"/>
                          </a:solidFill>
                          <a:effectLst/>
                          <a:latin typeface="+mn-lt"/>
                        </a:rPr>
                        <a:t>It creates a new File instance by converting the given file: URI into an abstract pathname.</a:t>
                      </a:r>
                    </a:p>
                  </a:txBody>
                  <a:tcPr marL="76200" marR="76200" marT="76200" marB="76200"/>
                </a:tc>
                <a:extLst>
                  <a:ext uri="{0D108BD9-81ED-4DB2-BD59-A6C34878D82A}">
                    <a16:rowId xmlns:a16="http://schemas.microsoft.com/office/drawing/2014/main" val="1845523478"/>
                  </a:ext>
                </a:extLst>
              </a:tr>
            </a:tbl>
          </a:graphicData>
        </a:graphic>
      </p:graphicFrame>
    </p:spTree>
    <p:extLst>
      <p:ext uri="{BB962C8B-B14F-4D97-AF65-F5344CB8AC3E}">
        <p14:creationId xmlns:p14="http://schemas.microsoft.com/office/powerpoint/2010/main" val="107530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File class in Java</a:t>
            </a:r>
          </a:p>
        </p:txBody>
      </p:sp>
      <p:graphicFrame>
        <p:nvGraphicFramePr>
          <p:cNvPr id="2" name="Table 1">
            <a:extLst>
              <a:ext uri="{FF2B5EF4-FFF2-40B4-BE49-F238E27FC236}">
                <a16:creationId xmlns:a16="http://schemas.microsoft.com/office/drawing/2014/main" id="{B364E849-B97A-DB8F-98B5-C1B5B1E1FD8D}"/>
              </a:ext>
            </a:extLst>
          </p:cNvPr>
          <p:cNvGraphicFramePr>
            <a:graphicFrameLocks noGrp="1"/>
          </p:cNvGraphicFramePr>
          <p:nvPr>
            <p:extLst>
              <p:ext uri="{D42A27DB-BD31-4B8C-83A1-F6EECF244321}">
                <p14:modId xmlns:p14="http://schemas.microsoft.com/office/powerpoint/2010/main" val="571745426"/>
              </p:ext>
            </p:extLst>
          </p:nvPr>
        </p:nvGraphicFramePr>
        <p:xfrm>
          <a:off x="150812" y="762000"/>
          <a:ext cx="11658600" cy="6242804"/>
        </p:xfrm>
        <a:graphic>
          <a:graphicData uri="http://schemas.openxmlformats.org/drawingml/2006/table">
            <a:tbl>
              <a:tblPr>
                <a:tableStyleId>{616DA210-FB5B-4158-B5E0-FEB733F419BA}</a:tableStyleId>
              </a:tblPr>
              <a:tblGrid>
                <a:gridCol w="2057400">
                  <a:extLst>
                    <a:ext uri="{9D8B030D-6E8A-4147-A177-3AD203B41FA5}">
                      <a16:colId xmlns:a16="http://schemas.microsoft.com/office/drawing/2014/main" val="3163963162"/>
                    </a:ext>
                  </a:extLst>
                </a:gridCol>
                <a:gridCol w="6934200">
                  <a:extLst>
                    <a:ext uri="{9D8B030D-6E8A-4147-A177-3AD203B41FA5}">
                      <a16:colId xmlns:a16="http://schemas.microsoft.com/office/drawing/2014/main" val="3073169882"/>
                    </a:ext>
                  </a:extLst>
                </a:gridCol>
                <a:gridCol w="2667000">
                  <a:extLst>
                    <a:ext uri="{9D8B030D-6E8A-4147-A177-3AD203B41FA5}">
                      <a16:colId xmlns:a16="http://schemas.microsoft.com/office/drawing/2014/main" val="748169223"/>
                    </a:ext>
                  </a:extLst>
                </a:gridCol>
              </a:tblGrid>
              <a:tr h="630910">
                <a:tc>
                  <a:txBody>
                    <a:bodyPr/>
                    <a:lstStyle/>
                    <a:p>
                      <a:pPr algn="ctr"/>
                      <a:r>
                        <a:rPr lang="en-IN" sz="1800">
                          <a:solidFill>
                            <a:schemeClr val="bg1"/>
                          </a:solidFill>
                          <a:effectLst/>
                        </a:rPr>
                        <a:t>Methods</a:t>
                      </a:r>
                    </a:p>
                  </a:txBody>
                  <a:tcPr marL="18815" marR="18815" marT="9407" marB="9407" anchor="ctr">
                    <a:solidFill>
                      <a:schemeClr val="accent2"/>
                    </a:solidFill>
                  </a:tcPr>
                </a:tc>
                <a:tc>
                  <a:txBody>
                    <a:bodyPr/>
                    <a:lstStyle/>
                    <a:p>
                      <a:pPr algn="ctr"/>
                      <a:r>
                        <a:rPr lang="en-IN" sz="1800">
                          <a:solidFill>
                            <a:schemeClr val="bg1"/>
                          </a:solidFill>
                          <a:effectLst/>
                        </a:rPr>
                        <a:t>Description</a:t>
                      </a:r>
                    </a:p>
                  </a:txBody>
                  <a:tcPr marL="18815" marR="18815" marT="9407" marB="9407" anchor="ctr">
                    <a:solidFill>
                      <a:schemeClr val="accent2"/>
                    </a:solidFill>
                  </a:tcPr>
                </a:tc>
                <a:tc>
                  <a:txBody>
                    <a:bodyPr/>
                    <a:lstStyle/>
                    <a:p>
                      <a:pPr algn="ctr"/>
                      <a:r>
                        <a:rPr lang="en-IN" sz="1800" dirty="0">
                          <a:solidFill>
                            <a:schemeClr val="bg1"/>
                          </a:solidFill>
                          <a:effectLst/>
                        </a:rPr>
                        <a:t>Syntax</a:t>
                      </a:r>
                    </a:p>
                  </a:txBody>
                  <a:tcPr marL="18815" marR="18815" marT="9407" marB="9407" anchor="ctr">
                    <a:solidFill>
                      <a:schemeClr val="accent2"/>
                    </a:solidFill>
                  </a:tcPr>
                </a:tc>
                <a:extLst>
                  <a:ext uri="{0D108BD9-81ED-4DB2-BD59-A6C34878D82A}">
                    <a16:rowId xmlns:a16="http://schemas.microsoft.com/office/drawing/2014/main" val="3789901627"/>
                  </a:ext>
                </a:extLst>
              </a:tr>
              <a:tr h="512090">
                <a:tc>
                  <a:txBody>
                    <a:bodyPr/>
                    <a:lstStyle/>
                    <a:p>
                      <a:pPr algn="ctr"/>
                      <a:r>
                        <a:rPr lang="en-IN" sz="1800">
                          <a:effectLst/>
                        </a:rPr>
                        <a:t>canRead()</a:t>
                      </a:r>
                    </a:p>
                  </a:txBody>
                  <a:tcPr marL="18815" marR="18815" marT="9407" marB="9407" anchor="ctr"/>
                </a:tc>
                <a:tc>
                  <a:txBody>
                    <a:bodyPr/>
                    <a:lstStyle/>
                    <a:p>
                      <a:pPr algn="ctr"/>
                      <a:r>
                        <a:rPr lang="en-GB" sz="1800" dirty="0">
                          <a:effectLst/>
                        </a:rPr>
                        <a:t>Determines whether a file is readable or not.</a:t>
                      </a:r>
                    </a:p>
                  </a:txBody>
                  <a:tcPr marL="18815" marR="18815" marT="9407" marB="9407" anchor="ctr"/>
                </a:tc>
                <a:tc>
                  <a:txBody>
                    <a:bodyPr/>
                    <a:lstStyle/>
                    <a:p>
                      <a:pPr algn="ctr"/>
                      <a:r>
                        <a:rPr lang="en-IN" sz="1800" dirty="0" err="1">
                          <a:effectLst/>
                        </a:rPr>
                        <a:t>boolean</a:t>
                      </a:r>
                      <a:r>
                        <a:rPr lang="en-IN" sz="1800" dirty="0">
                          <a:effectLst/>
                        </a:rPr>
                        <a:t> var = </a:t>
                      </a:r>
                      <a:r>
                        <a:rPr lang="en-IN" sz="1800" dirty="0" err="1">
                          <a:effectLst/>
                        </a:rPr>
                        <a:t>file.canRead</a:t>
                      </a:r>
                      <a:r>
                        <a:rPr lang="en-IN" sz="1800" dirty="0">
                          <a:effectLst/>
                        </a:rPr>
                        <a:t>()</a:t>
                      </a:r>
                    </a:p>
                  </a:txBody>
                  <a:tcPr marL="18815" marR="18815" marT="9407" marB="9407" anchor="ctr"/>
                </a:tc>
                <a:extLst>
                  <a:ext uri="{0D108BD9-81ED-4DB2-BD59-A6C34878D82A}">
                    <a16:rowId xmlns:a16="http://schemas.microsoft.com/office/drawing/2014/main" val="3171242592"/>
                  </a:ext>
                </a:extLst>
              </a:tr>
              <a:tr h="533400">
                <a:tc>
                  <a:txBody>
                    <a:bodyPr/>
                    <a:lstStyle/>
                    <a:p>
                      <a:pPr algn="ctr"/>
                      <a:r>
                        <a:rPr lang="en-IN" sz="1800">
                          <a:effectLst/>
                        </a:rPr>
                        <a:t>canwrite()</a:t>
                      </a:r>
                    </a:p>
                  </a:txBody>
                  <a:tcPr marL="18815" marR="18815" marT="9407" marB="9407" anchor="ctr"/>
                </a:tc>
                <a:tc>
                  <a:txBody>
                    <a:bodyPr/>
                    <a:lstStyle/>
                    <a:p>
                      <a:pPr algn="ctr"/>
                      <a:r>
                        <a:rPr lang="en-GB" sz="1800" dirty="0">
                          <a:effectLst/>
                        </a:rPr>
                        <a:t>Determines a file is writeable or not.</a:t>
                      </a:r>
                    </a:p>
                  </a:txBody>
                  <a:tcPr marL="18815" marR="18815" marT="9407" marB="9407" anchor="ctr"/>
                </a:tc>
                <a:tc>
                  <a:txBody>
                    <a:bodyPr/>
                    <a:lstStyle/>
                    <a:p>
                      <a:pPr algn="ctr"/>
                      <a:r>
                        <a:rPr lang="en-IN" sz="1800" dirty="0" err="1">
                          <a:effectLst/>
                        </a:rPr>
                        <a:t>boolean</a:t>
                      </a:r>
                      <a:r>
                        <a:rPr lang="en-IN" sz="1800" dirty="0">
                          <a:effectLst/>
                        </a:rPr>
                        <a:t> var = </a:t>
                      </a:r>
                      <a:r>
                        <a:rPr lang="en-IN" sz="1800" dirty="0" err="1">
                          <a:effectLst/>
                        </a:rPr>
                        <a:t>file.canWrite</a:t>
                      </a:r>
                      <a:r>
                        <a:rPr lang="en-IN" sz="1800" dirty="0">
                          <a:effectLst/>
                        </a:rPr>
                        <a:t>()</a:t>
                      </a:r>
                    </a:p>
                  </a:txBody>
                  <a:tcPr marL="18815" marR="18815" marT="9407" marB="9407" anchor="ctr"/>
                </a:tc>
                <a:extLst>
                  <a:ext uri="{0D108BD9-81ED-4DB2-BD59-A6C34878D82A}">
                    <a16:rowId xmlns:a16="http://schemas.microsoft.com/office/drawing/2014/main" val="577456870"/>
                  </a:ext>
                </a:extLst>
              </a:tr>
              <a:tr h="819386">
                <a:tc>
                  <a:txBody>
                    <a:bodyPr/>
                    <a:lstStyle/>
                    <a:p>
                      <a:pPr algn="ctr"/>
                      <a:r>
                        <a:rPr lang="en-IN" sz="1800">
                          <a:effectLst/>
                        </a:rPr>
                        <a:t>createnewfile()</a:t>
                      </a:r>
                    </a:p>
                  </a:txBody>
                  <a:tcPr marL="18815" marR="18815" marT="9407" marB="9407" anchor="ctr"/>
                </a:tc>
                <a:tc>
                  <a:txBody>
                    <a:bodyPr/>
                    <a:lstStyle/>
                    <a:p>
                      <a:pPr algn="ctr"/>
                      <a:r>
                        <a:rPr lang="en-GB" sz="1800" dirty="0">
                          <a:effectLst/>
                        </a:rPr>
                        <a:t>Generates a new file with no content. If the abstract file path does not exist, the method returns true, and a new file is created. If the filename already exists, it returns false.</a:t>
                      </a:r>
                    </a:p>
                  </a:txBody>
                  <a:tcPr marL="18815" marR="18815" marT="9407" marB="9407" anchor="ctr"/>
                </a:tc>
                <a:tc>
                  <a:txBody>
                    <a:bodyPr/>
                    <a:lstStyle/>
                    <a:p>
                      <a:pPr algn="ctr"/>
                      <a:r>
                        <a:rPr lang="en-IN" sz="1800" dirty="0" err="1">
                          <a:effectLst/>
                        </a:rPr>
                        <a:t>boolean</a:t>
                      </a:r>
                      <a:r>
                        <a:rPr lang="en-IN" sz="1800" dirty="0">
                          <a:effectLst/>
                        </a:rPr>
                        <a:t> var = </a:t>
                      </a:r>
                      <a:r>
                        <a:rPr lang="en-IN" sz="1800" dirty="0" err="1">
                          <a:effectLst/>
                        </a:rPr>
                        <a:t>file.createNewFile</a:t>
                      </a:r>
                      <a:r>
                        <a:rPr lang="en-IN" sz="1800" dirty="0">
                          <a:effectLst/>
                        </a:rPr>
                        <a:t>();</a:t>
                      </a:r>
                    </a:p>
                  </a:txBody>
                  <a:tcPr marL="18815" marR="18815" marT="9407" marB="9407" anchor="ctr"/>
                </a:tc>
                <a:extLst>
                  <a:ext uri="{0D108BD9-81ED-4DB2-BD59-A6C34878D82A}">
                    <a16:rowId xmlns:a16="http://schemas.microsoft.com/office/drawing/2014/main" val="267634109"/>
                  </a:ext>
                </a:extLst>
              </a:tr>
              <a:tr h="1398506">
                <a:tc>
                  <a:txBody>
                    <a:bodyPr/>
                    <a:lstStyle/>
                    <a:p>
                      <a:pPr algn="ctr"/>
                      <a:r>
                        <a:rPr lang="en-IN" sz="1800">
                          <a:effectLst/>
                        </a:rPr>
                        <a:t>exists()</a:t>
                      </a:r>
                    </a:p>
                  </a:txBody>
                  <a:tcPr marL="18815" marR="18815" marT="9407" marB="9407" anchor="ctr"/>
                </a:tc>
                <a:tc>
                  <a:txBody>
                    <a:bodyPr/>
                    <a:lstStyle/>
                    <a:p>
                      <a:pPr algn="ctr"/>
                      <a:r>
                        <a:rPr lang="en-GB" sz="1800" dirty="0">
                          <a:effectLst/>
                        </a:rPr>
                        <a:t>Determines if the abstract filename denotes an existing file or directory. If the abstract file path exists, the method returns true; otherwise, it returns false.</a:t>
                      </a:r>
                    </a:p>
                  </a:txBody>
                  <a:tcPr marL="18815" marR="18815" marT="9407" marB="9407" anchor="ctr"/>
                </a:tc>
                <a:tc>
                  <a:txBody>
                    <a:bodyPr/>
                    <a:lstStyle/>
                    <a:p>
                      <a:pPr algn="ctr"/>
                      <a:r>
                        <a:rPr lang="en-IN" sz="1800" dirty="0" err="1">
                          <a:effectLst/>
                        </a:rPr>
                        <a:t>boolean</a:t>
                      </a:r>
                      <a:r>
                        <a:rPr lang="en-IN" sz="1800" dirty="0">
                          <a:effectLst/>
                        </a:rPr>
                        <a:t> var = </a:t>
                      </a:r>
                      <a:r>
                        <a:rPr lang="en-IN" sz="1800" dirty="0" err="1">
                          <a:effectLst/>
                        </a:rPr>
                        <a:t>file.exists</a:t>
                      </a:r>
                      <a:r>
                        <a:rPr lang="en-IN" sz="1800" dirty="0">
                          <a:effectLst/>
                        </a:rPr>
                        <a:t>();</a:t>
                      </a:r>
                    </a:p>
                  </a:txBody>
                  <a:tcPr marL="18815" marR="18815" marT="9407" marB="9407" anchor="ctr"/>
                </a:tc>
                <a:extLst>
                  <a:ext uri="{0D108BD9-81ED-4DB2-BD59-A6C34878D82A}">
                    <a16:rowId xmlns:a16="http://schemas.microsoft.com/office/drawing/2014/main" val="869139836"/>
                  </a:ext>
                </a:extLst>
              </a:tr>
              <a:tr h="990600">
                <a:tc>
                  <a:txBody>
                    <a:bodyPr/>
                    <a:lstStyle/>
                    <a:p>
                      <a:pPr algn="ctr"/>
                      <a:r>
                        <a:rPr lang="en-IN" sz="1800">
                          <a:effectLst/>
                        </a:rPr>
                        <a:t>delete()</a:t>
                      </a:r>
                    </a:p>
                  </a:txBody>
                  <a:tcPr marL="18815" marR="18815" marT="9407" marB="9407" anchor="ctr"/>
                </a:tc>
                <a:tc>
                  <a:txBody>
                    <a:bodyPr/>
                    <a:lstStyle/>
                    <a:p>
                      <a:pPr algn="ctr"/>
                      <a:r>
                        <a:rPr lang="en-GB" sz="1800" dirty="0">
                          <a:effectLst/>
                        </a:rPr>
                        <a:t>Deletes the file or directory denoted by the abstract pathname. The method returns true if the file or directory deleted successfully, otherwise returns false.</a:t>
                      </a:r>
                    </a:p>
                  </a:txBody>
                  <a:tcPr marL="18815" marR="18815" marT="9407" marB="9407" anchor="ctr"/>
                </a:tc>
                <a:tc>
                  <a:txBody>
                    <a:bodyPr/>
                    <a:lstStyle/>
                    <a:p>
                      <a:pPr algn="ctr"/>
                      <a:r>
                        <a:rPr lang="en-IN" sz="1800" dirty="0" err="1">
                          <a:effectLst/>
                        </a:rPr>
                        <a:t>boolean</a:t>
                      </a:r>
                      <a:r>
                        <a:rPr lang="en-IN" sz="1800" dirty="0">
                          <a:effectLst/>
                        </a:rPr>
                        <a:t> var = </a:t>
                      </a:r>
                      <a:r>
                        <a:rPr lang="en-IN" sz="1800" dirty="0" err="1">
                          <a:effectLst/>
                        </a:rPr>
                        <a:t>file.delete</a:t>
                      </a:r>
                      <a:r>
                        <a:rPr lang="en-IN" sz="1800" dirty="0">
                          <a:effectLst/>
                        </a:rPr>
                        <a:t>();</a:t>
                      </a:r>
                    </a:p>
                  </a:txBody>
                  <a:tcPr marL="18815" marR="18815" marT="9407" marB="9407" anchor="ctr"/>
                </a:tc>
                <a:extLst>
                  <a:ext uri="{0D108BD9-81ED-4DB2-BD59-A6C34878D82A}">
                    <a16:rowId xmlns:a16="http://schemas.microsoft.com/office/drawing/2014/main" val="2598593367"/>
                  </a:ext>
                </a:extLst>
              </a:tr>
              <a:tr h="1246106">
                <a:tc>
                  <a:txBody>
                    <a:bodyPr/>
                    <a:lstStyle/>
                    <a:p>
                      <a:pPr algn="ctr"/>
                      <a:r>
                        <a:rPr lang="en-IN" sz="1800" dirty="0" err="1">
                          <a:effectLst/>
                        </a:rPr>
                        <a:t>getname</a:t>
                      </a:r>
                      <a:r>
                        <a:rPr lang="en-IN" sz="1800" dirty="0">
                          <a:effectLst/>
                        </a:rPr>
                        <a:t>()</a:t>
                      </a:r>
                    </a:p>
                  </a:txBody>
                  <a:tcPr marL="18815" marR="18815" marT="9407" marB="9407" anchor="ctr"/>
                </a:tc>
                <a:tc>
                  <a:txBody>
                    <a:bodyPr/>
                    <a:lstStyle/>
                    <a:p>
                      <a:pPr algn="ctr"/>
                      <a:r>
                        <a:rPr lang="en-GB" sz="1800" dirty="0">
                          <a:effectLst/>
                        </a:rPr>
                        <a:t>The Name of the specified file object is returned by this function. A null string is returned if the abstract path does not have a name.</a:t>
                      </a:r>
                    </a:p>
                  </a:txBody>
                  <a:tcPr marL="18815" marR="18815" marT="9407" marB="9407" anchor="ctr"/>
                </a:tc>
                <a:tc>
                  <a:txBody>
                    <a:bodyPr/>
                    <a:lstStyle/>
                    <a:p>
                      <a:pPr algn="ctr"/>
                      <a:r>
                        <a:rPr lang="en-IN" sz="1800" dirty="0">
                          <a:effectLst/>
                        </a:rPr>
                        <a:t>String var= </a:t>
                      </a:r>
                      <a:r>
                        <a:rPr lang="en-IN" sz="1800" dirty="0" err="1">
                          <a:effectLst/>
                        </a:rPr>
                        <a:t>file.getName</a:t>
                      </a:r>
                      <a:r>
                        <a:rPr lang="en-IN" sz="1800" dirty="0">
                          <a:effectLst/>
                        </a:rPr>
                        <a:t>();</a:t>
                      </a:r>
                    </a:p>
                  </a:txBody>
                  <a:tcPr marL="18815" marR="18815" marT="9407" marB="9407" anchor="ctr"/>
                </a:tc>
                <a:extLst>
                  <a:ext uri="{0D108BD9-81ED-4DB2-BD59-A6C34878D82A}">
                    <a16:rowId xmlns:a16="http://schemas.microsoft.com/office/drawing/2014/main" val="3228610820"/>
                  </a:ext>
                </a:extLst>
              </a:tr>
            </a:tbl>
          </a:graphicData>
        </a:graphic>
      </p:graphicFrame>
    </p:spTree>
    <p:extLst>
      <p:ext uri="{BB962C8B-B14F-4D97-AF65-F5344CB8AC3E}">
        <p14:creationId xmlns:p14="http://schemas.microsoft.com/office/powerpoint/2010/main" val="3731755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Methods of File class in Java</a:t>
            </a:r>
          </a:p>
        </p:txBody>
      </p:sp>
      <p:graphicFrame>
        <p:nvGraphicFramePr>
          <p:cNvPr id="2" name="Table 1">
            <a:extLst>
              <a:ext uri="{FF2B5EF4-FFF2-40B4-BE49-F238E27FC236}">
                <a16:creationId xmlns:a16="http://schemas.microsoft.com/office/drawing/2014/main" id="{B364E849-B97A-DB8F-98B5-C1B5B1E1FD8D}"/>
              </a:ext>
            </a:extLst>
          </p:cNvPr>
          <p:cNvGraphicFramePr>
            <a:graphicFrameLocks noGrp="1"/>
          </p:cNvGraphicFramePr>
          <p:nvPr>
            <p:extLst>
              <p:ext uri="{D42A27DB-BD31-4B8C-83A1-F6EECF244321}">
                <p14:modId xmlns:p14="http://schemas.microsoft.com/office/powerpoint/2010/main" val="2069089492"/>
              </p:ext>
            </p:extLst>
          </p:nvPr>
        </p:nvGraphicFramePr>
        <p:xfrm>
          <a:off x="265112" y="1295400"/>
          <a:ext cx="11658600" cy="5342092"/>
        </p:xfrm>
        <a:graphic>
          <a:graphicData uri="http://schemas.openxmlformats.org/drawingml/2006/table">
            <a:tbl>
              <a:tblPr>
                <a:tableStyleId>{616DA210-FB5B-4158-B5E0-FEB733F419BA}</a:tableStyleId>
              </a:tblPr>
              <a:tblGrid>
                <a:gridCol w="2057400">
                  <a:extLst>
                    <a:ext uri="{9D8B030D-6E8A-4147-A177-3AD203B41FA5}">
                      <a16:colId xmlns:a16="http://schemas.microsoft.com/office/drawing/2014/main" val="3163963162"/>
                    </a:ext>
                  </a:extLst>
                </a:gridCol>
                <a:gridCol w="6934200">
                  <a:extLst>
                    <a:ext uri="{9D8B030D-6E8A-4147-A177-3AD203B41FA5}">
                      <a16:colId xmlns:a16="http://schemas.microsoft.com/office/drawing/2014/main" val="3073169882"/>
                    </a:ext>
                  </a:extLst>
                </a:gridCol>
                <a:gridCol w="2667000">
                  <a:extLst>
                    <a:ext uri="{9D8B030D-6E8A-4147-A177-3AD203B41FA5}">
                      <a16:colId xmlns:a16="http://schemas.microsoft.com/office/drawing/2014/main" val="748169223"/>
                    </a:ext>
                  </a:extLst>
                </a:gridCol>
              </a:tblGrid>
              <a:tr h="630910">
                <a:tc>
                  <a:txBody>
                    <a:bodyPr/>
                    <a:lstStyle/>
                    <a:p>
                      <a:pPr algn="ctr"/>
                      <a:r>
                        <a:rPr lang="en-IN" sz="1800">
                          <a:solidFill>
                            <a:schemeClr val="bg1"/>
                          </a:solidFill>
                          <a:effectLst/>
                        </a:rPr>
                        <a:t>Methods</a:t>
                      </a:r>
                    </a:p>
                  </a:txBody>
                  <a:tcPr marL="18815" marR="18815" marT="9407" marB="9407" anchor="ctr">
                    <a:solidFill>
                      <a:schemeClr val="accent2"/>
                    </a:solidFill>
                  </a:tcPr>
                </a:tc>
                <a:tc>
                  <a:txBody>
                    <a:bodyPr/>
                    <a:lstStyle/>
                    <a:p>
                      <a:pPr algn="ctr"/>
                      <a:r>
                        <a:rPr lang="en-IN" sz="1800">
                          <a:solidFill>
                            <a:schemeClr val="bg1"/>
                          </a:solidFill>
                          <a:effectLst/>
                        </a:rPr>
                        <a:t>Description</a:t>
                      </a:r>
                    </a:p>
                  </a:txBody>
                  <a:tcPr marL="18815" marR="18815" marT="9407" marB="9407" anchor="ctr">
                    <a:solidFill>
                      <a:schemeClr val="accent2"/>
                    </a:solidFill>
                  </a:tcPr>
                </a:tc>
                <a:tc>
                  <a:txBody>
                    <a:bodyPr/>
                    <a:lstStyle/>
                    <a:p>
                      <a:pPr algn="ctr"/>
                      <a:r>
                        <a:rPr lang="en-IN" sz="1800" dirty="0">
                          <a:solidFill>
                            <a:schemeClr val="bg1"/>
                          </a:solidFill>
                          <a:effectLst/>
                        </a:rPr>
                        <a:t>Syntax</a:t>
                      </a:r>
                    </a:p>
                  </a:txBody>
                  <a:tcPr marL="18815" marR="18815" marT="9407" marB="9407" anchor="ctr">
                    <a:solidFill>
                      <a:schemeClr val="accent2"/>
                    </a:solidFill>
                  </a:tcPr>
                </a:tc>
                <a:extLst>
                  <a:ext uri="{0D108BD9-81ED-4DB2-BD59-A6C34878D82A}">
                    <a16:rowId xmlns:a16="http://schemas.microsoft.com/office/drawing/2014/main" val="3789901627"/>
                  </a:ext>
                </a:extLst>
              </a:tr>
              <a:tr h="995722">
                <a:tc>
                  <a:txBody>
                    <a:bodyPr/>
                    <a:lstStyle/>
                    <a:p>
                      <a:pPr algn="ctr"/>
                      <a:r>
                        <a:rPr lang="en-IN" sz="1800" dirty="0" err="1">
                          <a:effectLst/>
                        </a:rPr>
                        <a:t>getabsolutepath</a:t>
                      </a:r>
                      <a:r>
                        <a:rPr lang="en-IN" sz="1800" dirty="0">
                          <a:effectLst/>
                        </a:rPr>
                        <a:t>()</a:t>
                      </a:r>
                    </a:p>
                  </a:txBody>
                  <a:tcPr marL="18815" marR="18815" marT="9407" marB="9407" anchor="ctr"/>
                </a:tc>
                <a:tc>
                  <a:txBody>
                    <a:bodyPr/>
                    <a:lstStyle/>
                    <a:p>
                      <a:pPr algn="ctr"/>
                      <a:r>
                        <a:rPr lang="en-GB" sz="1800" dirty="0">
                          <a:effectLst/>
                        </a:rPr>
                        <a:t>The absolute pathname of the specified file object is returned by this method. If the file object's pathname is absolute, it just returns the current file object's path.</a:t>
                      </a:r>
                    </a:p>
                  </a:txBody>
                  <a:tcPr marL="18815" marR="18815" marT="9407" marB="9407" anchor="ctr"/>
                </a:tc>
                <a:tc>
                  <a:txBody>
                    <a:bodyPr/>
                    <a:lstStyle/>
                    <a:p>
                      <a:pPr algn="ctr"/>
                      <a:r>
                        <a:rPr lang="en-IN" sz="1800" dirty="0">
                          <a:effectLst/>
                        </a:rPr>
                        <a:t>String var= </a:t>
                      </a:r>
                      <a:r>
                        <a:rPr lang="en-IN" sz="1800" dirty="0" err="1">
                          <a:effectLst/>
                        </a:rPr>
                        <a:t>file.getabsolutepath</a:t>
                      </a:r>
                      <a:r>
                        <a:rPr lang="en-IN" sz="1800" dirty="0">
                          <a:effectLst/>
                        </a:rPr>
                        <a:t>();</a:t>
                      </a:r>
                    </a:p>
                  </a:txBody>
                  <a:tcPr marL="18815" marR="18815" marT="9407" marB="9407" anchor="ctr"/>
                </a:tc>
                <a:extLst>
                  <a:ext uri="{0D108BD9-81ED-4DB2-BD59-A6C34878D82A}">
                    <a16:rowId xmlns:a16="http://schemas.microsoft.com/office/drawing/2014/main" val="3171242592"/>
                  </a:ext>
                </a:extLst>
              </a:tr>
              <a:tr h="1497568">
                <a:tc>
                  <a:txBody>
                    <a:bodyPr/>
                    <a:lstStyle/>
                    <a:p>
                      <a:pPr algn="ctr"/>
                      <a:r>
                        <a:rPr lang="en-IN" sz="1800">
                          <a:effectLst/>
                        </a:rPr>
                        <a:t>length()</a:t>
                      </a:r>
                    </a:p>
                  </a:txBody>
                  <a:tcPr marL="18815" marR="18815" marT="9407" marB="9407" anchor="ctr"/>
                </a:tc>
                <a:tc>
                  <a:txBody>
                    <a:bodyPr/>
                    <a:lstStyle/>
                    <a:p>
                      <a:pPr algn="ctr"/>
                      <a:r>
                        <a:rPr lang="en-GB" sz="1800" dirty="0">
                          <a:effectLst/>
                        </a:rPr>
                        <a:t>The length of the file specified by this abstract pathname was length is returned by this function. If the file does not exist or an exception occurs, the function returns a long value that indicates the number of bits, otherwise it returns 0L (long type).</a:t>
                      </a:r>
                    </a:p>
                  </a:txBody>
                  <a:tcPr marL="18815" marR="18815" marT="9407" marB="9407" anchor="ctr"/>
                </a:tc>
                <a:tc>
                  <a:txBody>
                    <a:bodyPr/>
                    <a:lstStyle/>
                    <a:p>
                      <a:pPr algn="ctr"/>
                      <a:r>
                        <a:rPr lang="en-IN" sz="1800" dirty="0">
                          <a:effectLst/>
                        </a:rPr>
                        <a:t>long var = </a:t>
                      </a:r>
                      <a:r>
                        <a:rPr lang="en-IN" sz="1800" dirty="0" err="1">
                          <a:effectLst/>
                        </a:rPr>
                        <a:t>file.length</a:t>
                      </a:r>
                      <a:r>
                        <a:rPr lang="en-IN" sz="1800" dirty="0">
                          <a:effectLst/>
                        </a:rPr>
                        <a:t>();</a:t>
                      </a:r>
                    </a:p>
                  </a:txBody>
                  <a:tcPr marL="18815" marR="18815" marT="9407" marB="9407" anchor="ctr"/>
                </a:tc>
                <a:extLst>
                  <a:ext uri="{0D108BD9-81ED-4DB2-BD59-A6C34878D82A}">
                    <a16:rowId xmlns:a16="http://schemas.microsoft.com/office/drawing/2014/main" val="577456870"/>
                  </a:ext>
                </a:extLst>
              </a:tr>
              <a:tr h="819386">
                <a:tc>
                  <a:txBody>
                    <a:bodyPr/>
                    <a:lstStyle/>
                    <a:p>
                      <a:pPr algn="ctr"/>
                      <a:r>
                        <a:rPr lang="en-IN" sz="1800">
                          <a:effectLst/>
                        </a:rPr>
                        <a:t>list()</a:t>
                      </a:r>
                    </a:p>
                  </a:txBody>
                  <a:tcPr marL="18815" marR="18815" marT="9407" marB="9407" anchor="ctr"/>
                </a:tc>
                <a:tc>
                  <a:txBody>
                    <a:bodyPr/>
                    <a:lstStyle/>
                    <a:p>
                      <a:pPr algn="ctr"/>
                      <a:r>
                        <a:rPr lang="en-GB" sz="1800" dirty="0">
                          <a:effectLst/>
                        </a:rPr>
                        <a:t>Returns lists the names of files and folders in a given directory</a:t>
                      </a:r>
                    </a:p>
                  </a:txBody>
                  <a:tcPr marL="18815" marR="18815" marT="9407" marB="9407" anchor="ctr"/>
                </a:tc>
                <a:tc>
                  <a:txBody>
                    <a:bodyPr/>
                    <a:lstStyle/>
                    <a:p>
                      <a:pPr algn="ctr"/>
                      <a:r>
                        <a:rPr lang="en-IN" sz="1800" dirty="0">
                          <a:effectLst/>
                        </a:rPr>
                        <a:t>String[] paths= </a:t>
                      </a:r>
                      <a:r>
                        <a:rPr lang="en-IN" sz="1800" dirty="0" err="1">
                          <a:effectLst/>
                        </a:rPr>
                        <a:t>file.list</a:t>
                      </a:r>
                      <a:r>
                        <a:rPr lang="en-IN" sz="1800" dirty="0">
                          <a:effectLst/>
                        </a:rPr>
                        <a:t>();</a:t>
                      </a:r>
                    </a:p>
                  </a:txBody>
                  <a:tcPr marL="18815" marR="18815" marT="9407" marB="9407" anchor="ctr"/>
                </a:tc>
                <a:extLst>
                  <a:ext uri="{0D108BD9-81ED-4DB2-BD59-A6C34878D82A}">
                    <a16:rowId xmlns:a16="http://schemas.microsoft.com/office/drawing/2014/main" val="267634109"/>
                  </a:ext>
                </a:extLst>
              </a:tr>
              <a:tr h="1398506">
                <a:tc>
                  <a:txBody>
                    <a:bodyPr/>
                    <a:lstStyle/>
                    <a:p>
                      <a:pPr algn="ctr"/>
                      <a:r>
                        <a:rPr lang="en-IN" sz="1800">
                          <a:effectLst/>
                        </a:rPr>
                        <a:t>mkdir()</a:t>
                      </a:r>
                    </a:p>
                  </a:txBody>
                  <a:tcPr marL="18815" marR="18815" marT="9407" marB="9407" anchor="ctr"/>
                </a:tc>
                <a:tc>
                  <a:txBody>
                    <a:bodyPr/>
                    <a:lstStyle/>
                    <a:p>
                      <a:pPr algn="ctr"/>
                      <a:r>
                        <a:rPr lang="en-GB" sz="1800" dirty="0">
                          <a:effectLst/>
                        </a:rPr>
                        <a:t>Creates a new directory using the abstract pathname as its name. If a directory is created, the method returns true; otherwise, it returns false.</a:t>
                      </a:r>
                    </a:p>
                  </a:txBody>
                  <a:tcPr marL="18815" marR="18815" marT="9407" marB="9407" anchor="ctr"/>
                </a:tc>
                <a:tc>
                  <a:txBody>
                    <a:bodyPr/>
                    <a:lstStyle/>
                    <a:p>
                      <a:pPr algn="ctr"/>
                      <a:r>
                        <a:rPr lang="en-IN" sz="1800" dirty="0" err="1">
                          <a:effectLst/>
                        </a:rPr>
                        <a:t>boolean</a:t>
                      </a:r>
                      <a:r>
                        <a:rPr lang="en-IN" sz="1800" dirty="0">
                          <a:effectLst/>
                        </a:rPr>
                        <a:t> var =file.mk</a:t>
                      </a:r>
                    </a:p>
                  </a:txBody>
                  <a:tcPr marL="18815" marR="18815" marT="9407" marB="9407" anchor="ctr"/>
                </a:tc>
                <a:extLst>
                  <a:ext uri="{0D108BD9-81ED-4DB2-BD59-A6C34878D82A}">
                    <a16:rowId xmlns:a16="http://schemas.microsoft.com/office/drawing/2014/main" val="869139836"/>
                  </a:ext>
                </a:extLst>
              </a:tr>
            </a:tbl>
          </a:graphicData>
        </a:graphic>
      </p:graphicFrame>
    </p:spTree>
    <p:extLst>
      <p:ext uri="{BB962C8B-B14F-4D97-AF65-F5344CB8AC3E}">
        <p14:creationId xmlns:p14="http://schemas.microsoft.com/office/powerpoint/2010/main" val="3400318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Java Directories </a:t>
            </a:r>
          </a:p>
        </p:txBody>
      </p:sp>
      <p:sp>
        <p:nvSpPr>
          <p:cNvPr id="5" name="TextBox 4">
            <a:extLst>
              <a:ext uri="{FF2B5EF4-FFF2-40B4-BE49-F238E27FC236}">
                <a16:creationId xmlns:a16="http://schemas.microsoft.com/office/drawing/2014/main" id="{43FA5CC9-4EBA-A797-2B56-5F92FDFD549F}"/>
              </a:ext>
            </a:extLst>
          </p:cNvPr>
          <p:cNvSpPr txBox="1"/>
          <p:nvPr/>
        </p:nvSpPr>
        <p:spPr>
          <a:xfrm>
            <a:off x="1141412" y="698090"/>
            <a:ext cx="10439400" cy="1569660"/>
          </a:xfrm>
          <a:prstGeom prst="rect">
            <a:avLst/>
          </a:prstGeom>
          <a:noFill/>
        </p:spPr>
        <p:txBody>
          <a:bodyPr wrap="square">
            <a:spAutoFit/>
          </a:bodyPr>
          <a:lstStyle/>
          <a:p>
            <a:r>
              <a:rPr lang="en-IN" dirty="0"/>
              <a:t>Create and modify directory Java has different methods for creating new directories and modifying the old ones. </a:t>
            </a:r>
          </a:p>
          <a:p>
            <a:endParaRPr lang="en-IN" b="1" dirty="0"/>
          </a:p>
          <a:p>
            <a:r>
              <a:rPr lang="en-IN" b="1" dirty="0"/>
              <a:t>Methods of Java directories-</a:t>
            </a:r>
          </a:p>
        </p:txBody>
      </p:sp>
      <p:graphicFrame>
        <p:nvGraphicFramePr>
          <p:cNvPr id="6" name="Table 5">
            <a:extLst>
              <a:ext uri="{FF2B5EF4-FFF2-40B4-BE49-F238E27FC236}">
                <a16:creationId xmlns:a16="http://schemas.microsoft.com/office/drawing/2014/main" id="{6A94F4B5-56FF-8E2E-CEE8-C58C6D50DF6C}"/>
              </a:ext>
            </a:extLst>
          </p:cNvPr>
          <p:cNvGraphicFramePr>
            <a:graphicFrameLocks noGrp="1"/>
          </p:cNvGraphicFramePr>
          <p:nvPr>
            <p:extLst>
              <p:ext uri="{D42A27DB-BD31-4B8C-83A1-F6EECF244321}">
                <p14:modId xmlns:p14="http://schemas.microsoft.com/office/powerpoint/2010/main" val="911625532"/>
              </p:ext>
            </p:extLst>
          </p:nvPr>
        </p:nvGraphicFramePr>
        <p:xfrm>
          <a:off x="303212" y="2345496"/>
          <a:ext cx="11429999" cy="4181699"/>
        </p:xfrm>
        <a:graphic>
          <a:graphicData uri="http://schemas.openxmlformats.org/drawingml/2006/table">
            <a:tbl>
              <a:tblPr>
                <a:tableStyleId>{616DA210-FB5B-4158-B5E0-FEB733F419BA}</a:tableStyleId>
              </a:tblPr>
              <a:tblGrid>
                <a:gridCol w="1792118">
                  <a:extLst>
                    <a:ext uri="{9D8B030D-6E8A-4147-A177-3AD203B41FA5}">
                      <a16:colId xmlns:a16="http://schemas.microsoft.com/office/drawing/2014/main" val="1133183820"/>
                    </a:ext>
                  </a:extLst>
                </a:gridCol>
                <a:gridCol w="3212627">
                  <a:extLst>
                    <a:ext uri="{9D8B030D-6E8A-4147-A177-3AD203B41FA5}">
                      <a16:colId xmlns:a16="http://schemas.microsoft.com/office/drawing/2014/main" val="2831930873"/>
                    </a:ext>
                  </a:extLst>
                </a:gridCol>
                <a:gridCol w="3212627">
                  <a:extLst>
                    <a:ext uri="{9D8B030D-6E8A-4147-A177-3AD203B41FA5}">
                      <a16:colId xmlns:a16="http://schemas.microsoft.com/office/drawing/2014/main" val="1785655799"/>
                    </a:ext>
                  </a:extLst>
                </a:gridCol>
                <a:gridCol w="3212627">
                  <a:extLst>
                    <a:ext uri="{9D8B030D-6E8A-4147-A177-3AD203B41FA5}">
                      <a16:colId xmlns:a16="http://schemas.microsoft.com/office/drawing/2014/main" val="2566561146"/>
                    </a:ext>
                  </a:extLst>
                </a:gridCol>
              </a:tblGrid>
              <a:tr h="371707">
                <a:tc>
                  <a:txBody>
                    <a:bodyPr/>
                    <a:lstStyle/>
                    <a:p>
                      <a:pPr algn="ctr"/>
                      <a:r>
                        <a:rPr lang="en-IN" sz="1800" dirty="0">
                          <a:solidFill>
                            <a:schemeClr val="bg1"/>
                          </a:solidFill>
                          <a:effectLst/>
                          <a:latin typeface="+mn-lt"/>
                        </a:rPr>
                        <a:t>METHOD</a:t>
                      </a:r>
                    </a:p>
                  </a:txBody>
                  <a:tcPr marL="45720" marR="45720" anchor="ctr">
                    <a:solidFill>
                      <a:schemeClr val="accent1"/>
                    </a:solidFill>
                  </a:tcPr>
                </a:tc>
                <a:tc>
                  <a:txBody>
                    <a:bodyPr/>
                    <a:lstStyle/>
                    <a:p>
                      <a:pPr algn="ctr"/>
                      <a:r>
                        <a:rPr lang="en-IN" sz="1800">
                          <a:solidFill>
                            <a:schemeClr val="bg1"/>
                          </a:solidFill>
                          <a:effectLst/>
                          <a:latin typeface="+mn-lt"/>
                        </a:rPr>
                        <a:t>DESCRIPTION</a:t>
                      </a:r>
                    </a:p>
                  </a:txBody>
                  <a:tcPr marL="45720" marR="45720" anchor="ctr">
                    <a:solidFill>
                      <a:schemeClr val="accent1"/>
                    </a:solidFill>
                  </a:tcPr>
                </a:tc>
                <a:tc>
                  <a:txBody>
                    <a:bodyPr/>
                    <a:lstStyle/>
                    <a:p>
                      <a:pPr algn="ctr"/>
                      <a:r>
                        <a:rPr lang="en-IN" sz="1800">
                          <a:solidFill>
                            <a:schemeClr val="bg1"/>
                          </a:solidFill>
                          <a:effectLst/>
                          <a:latin typeface="+mn-lt"/>
                        </a:rPr>
                        <a:t>EXCEPTION THROWN</a:t>
                      </a:r>
                    </a:p>
                  </a:txBody>
                  <a:tcPr marL="45720" marR="45720" anchor="ctr">
                    <a:solidFill>
                      <a:schemeClr val="accent1"/>
                    </a:solidFill>
                  </a:tcPr>
                </a:tc>
                <a:tc>
                  <a:txBody>
                    <a:bodyPr/>
                    <a:lstStyle/>
                    <a:p>
                      <a:pPr algn="ctr"/>
                      <a:r>
                        <a:rPr lang="en-IN" sz="1800" dirty="0">
                          <a:solidFill>
                            <a:schemeClr val="bg1"/>
                          </a:solidFill>
                          <a:effectLst/>
                          <a:latin typeface="+mn-lt"/>
                        </a:rPr>
                        <a:t>Syntax</a:t>
                      </a:r>
                    </a:p>
                  </a:txBody>
                  <a:tcPr marL="45720" marR="45720" anchor="ctr">
                    <a:solidFill>
                      <a:schemeClr val="accent1"/>
                    </a:solidFill>
                  </a:tcPr>
                </a:tc>
                <a:extLst>
                  <a:ext uri="{0D108BD9-81ED-4DB2-BD59-A6C34878D82A}">
                    <a16:rowId xmlns:a16="http://schemas.microsoft.com/office/drawing/2014/main" val="1703583610"/>
                  </a:ext>
                </a:extLst>
              </a:tr>
              <a:tr h="1486826">
                <a:tc>
                  <a:txBody>
                    <a:bodyPr/>
                    <a:lstStyle/>
                    <a:p>
                      <a:pPr algn="ctr"/>
                      <a:r>
                        <a:rPr lang="en-IN" sz="1800">
                          <a:effectLst/>
                          <a:latin typeface="+mn-lt"/>
                        </a:rPr>
                        <a:t>mkdir()</a:t>
                      </a:r>
                    </a:p>
                  </a:txBody>
                  <a:tcPr marL="45720" marR="45720" anchor="ctr"/>
                </a:tc>
                <a:tc>
                  <a:txBody>
                    <a:bodyPr/>
                    <a:lstStyle/>
                    <a:p>
                      <a:pPr algn="ctr"/>
                      <a:r>
                        <a:rPr lang="en-GB" sz="1800" dirty="0">
                          <a:effectLst/>
                          <a:latin typeface="+mn-lt"/>
                        </a:rPr>
                        <a:t>Creates a new directory using the abstract pathname as its name. Returns true if a directory is created, otherwise false.</a:t>
                      </a:r>
                    </a:p>
                  </a:txBody>
                  <a:tcPr marL="45720" marR="45720" anchor="ctr"/>
                </a:tc>
                <a:tc>
                  <a:txBody>
                    <a:bodyPr/>
                    <a:lstStyle/>
                    <a:p>
                      <a:pPr algn="ctr"/>
                      <a:r>
                        <a:rPr lang="en-GB" sz="1800" dirty="0" err="1">
                          <a:effectLst/>
                          <a:latin typeface="+mn-lt"/>
                        </a:rPr>
                        <a:t>SecurityException</a:t>
                      </a:r>
                      <a:r>
                        <a:rPr lang="en-GB" sz="1800" dirty="0">
                          <a:effectLst/>
                          <a:latin typeface="+mn-lt"/>
                        </a:rPr>
                        <a:t> when creation of directory is denied.</a:t>
                      </a:r>
                    </a:p>
                  </a:txBody>
                  <a:tcPr marL="45720" marR="45720" anchor="ctr"/>
                </a:tc>
                <a:tc>
                  <a:txBody>
                    <a:bodyPr/>
                    <a:lstStyle/>
                    <a:p>
                      <a:pPr algn="ctr"/>
                      <a:r>
                        <a:rPr lang="en-IN" sz="1800" dirty="0" err="1">
                          <a:effectLst/>
                          <a:latin typeface="+mn-lt"/>
                        </a:rPr>
                        <a:t>boolean</a:t>
                      </a:r>
                      <a:r>
                        <a:rPr lang="en-IN" sz="1800" dirty="0">
                          <a:effectLst/>
                          <a:latin typeface="+mn-lt"/>
                        </a:rPr>
                        <a:t> var = </a:t>
                      </a:r>
                      <a:r>
                        <a:rPr lang="en-IN" sz="1800" dirty="0" err="1">
                          <a:effectLst/>
                          <a:latin typeface="+mn-lt"/>
                        </a:rPr>
                        <a:t>file.mkdir</a:t>
                      </a:r>
                      <a:r>
                        <a:rPr lang="en-IN" sz="1800" dirty="0">
                          <a:effectLst/>
                          <a:latin typeface="+mn-lt"/>
                        </a:rPr>
                        <a:t>()</a:t>
                      </a:r>
                    </a:p>
                  </a:txBody>
                  <a:tcPr marL="45720" marR="45720" anchor="ctr"/>
                </a:tc>
                <a:extLst>
                  <a:ext uri="{0D108BD9-81ED-4DB2-BD59-A6C34878D82A}">
                    <a16:rowId xmlns:a16="http://schemas.microsoft.com/office/drawing/2014/main" val="1058565277"/>
                  </a:ext>
                </a:extLst>
              </a:tr>
              <a:tr h="2323166">
                <a:tc>
                  <a:txBody>
                    <a:bodyPr/>
                    <a:lstStyle/>
                    <a:p>
                      <a:pPr algn="ctr"/>
                      <a:r>
                        <a:rPr lang="en-IN" sz="1800">
                          <a:effectLst/>
                          <a:latin typeface="+mn-lt"/>
                        </a:rPr>
                        <a:t>mkdirs()</a:t>
                      </a:r>
                    </a:p>
                  </a:txBody>
                  <a:tcPr marL="45720" marR="45720" anchor="ctr"/>
                </a:tc>
                <a:tc>
                  <a:txBody>
                    <a:bodyPr/>
                    <a:lstStyle/>
                    <a:p>
                      <a:pPr algn="ctr"/>
                      <a:r>
                        <a:rPr lang="en-GB" sz="1800" dirty="0">
                          <a:effectLst/>
                          <a:latin typeface="+mn-lt"/>
                        </a:rPr>
                        <a:t>Creates a new directory specified by the abstract pathname, along with all of the abstract pathname's non-existent parent directories. Returns true, if a directory is created, otherwise false.</a:t>
                      </a:r>
                    </a:p>
                  </a:txBody>
                  <a:tcPr marL="45720" marR="45720" anchor="ctr"/>
                </a:tc>
                <a:tc>
                  <a:txBody>
                    <a:bodyPr/>
                    <a:lstStyle/>
                    <a:p>
                      <a:pPr algn="ctr"/>
                      <a:r>
                        <a:rPr lang="en-GB" sz="1800" dirty="0" err="1">
                          <a:effectLst/>
                          <a:latin typeface="+mn-lt"/>
                        </a:rPr>
                        <a:t>SecurityException</a:t>
                      </a:r>
                      <a:r>
                        <a:rPr lang="en-GB" sz="1800" dirty="0">
                          <a:effectLst/>
                          <a:latin typeface="+mn-lt"/>
                        </a:rPr>
                        <a:t> when creation of directory is denied.</a:t>
                      </a:r>
                    </a:p>
                  </a:txBody>
                  <a:tcPr marL="45720" marR="45720" anchor="ctr"/>
                </a:tc>
                <a:tc>
                  <a:txBody>
                    <a:bodyPr/>
                    <a:lstStyle/>
                    <a:p>
                      <a:pPr algn="ctr"/>
                      <a:r>
                        <a:rPr lang="en-IN" sz="1800" dirty="0" err="1">
                          <a:effectLst/>
                          <a:latin typeface="+mn-lt"/>
                        </a:rPr>
                        <a:t>boolean</a:t>
                      </a:r>
                      <a:r>
                        <a:rPr lang="en-IN" sz="1800" dirty="0">
                          <a:effectLst/>
                          <a:latin typeface="+mn-lt"/>
                        </a:rPr>
                        <a:t> var = </a:t>
                      </a:r>
                      <a:r>
                        <a:rPr lang="en-IN" sz="1800" dirty="0" err="1">
                          <a:effectLst/>
                          <a:latin typeface="+mn-lt"/>
                        </a:rPr>
                        <a:t>file.mkdirs</a:t>
                      </a:r>
                      <a:r>
                        <a:rPr lang="en-IN" sz="1800" dirty="0">
                          <a:effectLst/>
                          <a:latin typeface="+mn-lt"/>
                        </a:rPr>
                        <a:t>()</a:t>
                      </a:r>
                    </a:p>
                  </a:txBody>
                  <a:tcPr marL="45720" marR="45720" anchor="ctr"/>
                </a:tc>
                <a:extLst>
                  <a:ext uri="{0D108BD9-81ED-4DB2-BD59-A6C34878D82A}">
                    <a16:rowId xmlns:a16="http://schemas.microsoft.com/office/drawing/2014/main" val="1714824498"/>
                  </a:ext>
                </a:extLst>
              </a:tr>
            </a:tbl>
          </a:graphicData>
        </a:graphic>
      </p:graphicFrame>
    </p:spTree>
    <p:extLst>
      <p:ext uri="{BB962C8B-B14F-4D97-AF65-F5344CB8AC3E}">
        <p14:creationId xmlns:p14="http://schemas.microsoft.com/office/powerpoint/2010/main" val="225757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Java Directories </a:t>
            </a:r>
          </a:p>
        </p:txBody>
      </p:sp>
      <p:sp>
        <p:nvSpPr>
          <p:cNvPr id="5" name="TextBox 4">
            <a:extLst>
              <a:ext uri="{FF2B5EF4-FFF2-40B4-BE49-F238E27FC236}">
                <a16:creationId xmlns:a16="http://schemas.microsoft.com/office/drawing/2014/main" id="{43FA5CC9-4EBA-A797-2B56-5F92FDFD549F}"/>
              </a:ext>
            </a:extLst>
          </p:cNvPr>
          <p:cNvSpPr txBox="1"/>
          <p:nvPr/>
        </p:nvSpPr>
        <p:spPr>
          <a:xfrm>
            <a:off x="1141412" y="698090"/>
            <a:ext cx="10439400" cy="461665"/>
          </a:xfrm>
          <a:prstGeom prst="rect">
            <a:avLst/>
          </a:prstGeom>
          <a:noFill/>
        </p:spPr>
        <p:txBody>
          <a:bodyPr wrap="square">
            <a:spAutoFit/>
          </a:bodyPr>
          <a:lstStyle/>
          <a:p>
            <a:r>
              <a:rPr lang="en-IN" b="1" dirty="0"/>
              <a:t>Methods of Java directories-</a:t>
            </a:r>
          </a:p>
        </p:txBody>
      </p:sp>
      <p:graphicFrame>
        <p:nvGraphicFramePr>
          <p:cNvPr id="6" name="Table 5">
            <a:extLst>
              <a:ext uri="{FF2B5EF4-FFF2-40B4-BE49-F238E27FC236}">
                <a16:creationId xmlns:a16="http://schemas.microsoft.com/office/drawing/2014/main" id="{6A94F4B5-56FF-8E2E-CEE8-C58C6D50DF6C}"/>
              </a:ext>
            </a:extLst>
          </p:cNvPr>
          <p:cNvGraphicFramePr>
            <a:graphicFrameLocks noGrp="1"/>
          </p:cNvGraphicFramePr>
          <p:nvPr>
            <p:extLst>
              <p:ext uri="{D42A27DB-BD31-4B8C-83A1-F6EECF244321}">
                <p14:modId xmlns:p14="http://schemas.microsoft.com/office/powerpoint/2010/main" val="1584036265"/>
              </p:ext>
            </p:extLst>
          </p:nvPr>
        </p:nvGraphicFramePr>
        <p:xfrm>
          <a:off x="201638" y="1143000"/>
          <a:ext cx="11785548" cy="5715000"/>
        </p:xfrm>
        <a:graphic>
          <a:graphicData uri="http://schemas.openxmlformats.org/drawingml/2006/table">
            <a:tbl>
              <a:tblPr>
                <a:tableStyleId>{616DA210-FB5B-4158-B5E0-FEB733F419BA}</a:tableStyleId>
              </a:tblPr>
              <a:tblGrid>
                <a:gridCol w="1847865">
                  <a:extLst>
                    <a:ext uri="{9D8B030D-6E8A-4147-A177-3AD203B41FA5}">
                      <a16:colId xmlns:a16="http://schemas.microsoft.com/office/drawing/2014/main" val="1133183820"/>
                    </a:ext>
                  </a:extLst>
                </a:gridCol>
                <a:gridCol w="3312561">
                  <a:extLst>
                    <a:ext uri="{9D8B030D-6E8A-4147-A177-3AD203B41FA5}">
                      <a16:colId xmlns:a16="http://schemas.microsoft.com/office/drawing/2014/main" val="2831930873"/>
                    </a:ext>
                  </a:extLst>
                </a:gridCol>
                <a:gridCol w="3312561">
                  <a:extLst>
                    <a:ext uri="{9D8B030D-6E8A-4147-A177-3AD203B41FA5}">
                      <a16:colId xmlns:a16="http://schemas.microsoft.com/office/drawing/2014/main" val="1785655799"/>
                    </a:ext>
                  </a:extLst>
                </a:gridCol>
                <a:gridCol w="3312561">
                  <a:extLst>
                    <a:ext uri="{9D8B030D-6E8A-4147-A177-3AD203B41FA5}">
                      <a16:colId xmlns:a16="http://schemas.microsoft.com/office/drawing/2014/main" val="2566561146"/>
                    </a:ext>
                  </a:extLst>
                </a:gridCol>
              </a:tblGrid>
              <a:tr h="349665">
                <a:tc>
                  <a:txBody>
                    <a:bodyPr/>
                    <a:lstStyle/>
                    <a:p>
                      <a:pPr algn="ctr"/>
                      <a:r>
                        <a:rPr lang="en-IN" sz="1600" dirty="0">
                          <a:solidFill>
                            <a:schemeClr val="bg1"/>
                          </a:solidFill>
                          <a:effectLst/>
                          <a:latin typeface="+mn-lt"/>
                        </a:rPr>
                        <a:t>METHOD</a:t>
                      </a:r>
                    </a:p>
                  </a:txBody>
                  <a:tcPr anchor="ctr">
                    <a:solidFill>
                      <a:schemeClr val="accent1"/>
                    </a:solidFill>
                  </a:tcPr>
                </a:tc>
                <a:tc>
                  <a:txBody>
                    <a:bodyPr/>
                    <a:lstStyle/>
                    <a:p>
                      <a:pPr algn="ctr"/>
                      <a:r>
                        <a:rPr lang="en-IN" sz="1600">
                          <a:solidFill>
                            <a:schemeClr val="bg1"/>
                          </a:solidFill>
                          <a:effectLst/>
                          <a:latin typeface="+mn-lt"/>
                        </a:rPr>
                        <a:t>DESCRIPTION</a:t>
                      </a:r>
                    </a:p>
                  </a:txBody>
                  <a:tcPr anchor="ctr">
                    <a:solidFill>
                      <a:schemeClr val="accent1"/>
                    </a:solidFill>
                  </a:tcPr>
                </a:tc>
                <a:tc>
                  <a:txBody>
                    <a:bodyPr/>
                    <a:lstStyle/>
                    <a:p>
                      <a:pPr algn="ctr"/>
                      <a:r>
                        <a:rPr lang="en-IN" sz="1600" dirty="0">
                          <a:solidFill>
                            <a:schemeClr val="bg1"/>
                          </a:solidFill>
                          <a:effectLst/>
                          <a:latin typeface="+mn-lt"/>
                        </a:rPr>
                        <a:t>EXCEPTION THROWN</a:t>
                      </a:r>
                    </a:p>
                  </a:txBody>
                  <a:tcPr anchor="ctr">
                    <a:solidFill>
                      <a:schemeClr val="accent1"/>
                    </a:solidFill>
                  </a:tcPr>
                </a:tc>
                <a:tc>
                  <a:txBody>
                    <a:bodyPr/>
                    <a:lstStyle/>
                    <a:p>
                      <a:pPr algn="ctr"/>
                      <a:r>
                        <a:rPr lang="en-IN" sz="1600" dirty="0">
                          <a:solidFill>
                            <a:schemeClr val="bg1"/>
                          </a:solidFill>
                          <a:effectLst/>
                          <a:latin typeface="+mn-lt"/>
                        </a:rPr>
                        <a:t>Syntax</a:t>
                      </a:r>
                    </a:p>
                  </a:txBody>
                  <a:tcPr anchor="ctr">
                    <a:solidFill>
                      <a:schemeClr val="accent1"/>
                    </a:solidFill>
                  </a:tcPr>
                </a:tc>
                <a:extLst>
                  <a:ext uri="{0D108BD9-81ED-4DB2-BD59-A6C34878D82A}">
                    <a16:rowId xmlns:a16="http://schemas.microsoft.com/office/drawing/2014/main" val="1703583610"/>
                  </a:ext>
                </a:extLst>
              </a:tr>
              <a:tr h="1326735">
                <a:tc>
                  <a:txBody>
                    <a:bodyPr/>
                    <a:lstStyle/>
                    <a:p>
                      <a:pPr algn="ctr"/>
                      <a:r>
                        <a:rPr lang="en-IN" sz="1600" dirty="0" err="1">
                          <a:effectLst/>
                          <a:latin typeface="+mn-lt"/>
                        </a:rPr>
                        <a:t>createnewfile</a:t>
                      </a:r>
                      <a:r>
                        <a:rPr lang="en-IN" sz="1600" dirty="0">
                          <a:effectLst/>
                          <a:latin typeface="+mn-lt"/>
                        </a:rPr>
                        <a:t>()</a:t>
                      </a:r>
                    </a:p>
                  </a:txBody>
                  <a:tcPr anchor="ctr"/>
                </a:tc>
                <a:tc>
                  <a:txBody>
                    <a:bodyPr/>
                    <a:lstStyle/>
                    <a:p>
                      <a:pPr algn="ctr"/>
                      <a:r>
                        <a:rPr lang="en-GB" sz="1600" dirty="0">
                          <a:effectLst/>
                          <a:latin typeface="+mn-lt"/>
                        </a:rPr>
                        <a:t>Generates a new file with no content. Returns </a:t>
                      </a:r>
                      <a:r>
                        <a:rPr lang="en-GB" sz="1600" dirty="0" err="1">
                          <a:effectLst/>
                          <a:latin typeface="+mn-lt"/>
                        </a:rPr>
                        <a:t>true,if</a:t>
                      </a:r>
                      <a:r>
                        <a:rPr lang="en-GB" sz="1600" dirty="0">
                          <a:effectLst/>
                          <a:latin typeface="+mn-lt"/>
                        </a:rPr>
                        <a:t> the abstract file path does not exist and a new file is created. If the filename already exists, it returns false.</a:t>
                      </a:r>
                    </a:p>
                  </a:txBody>
                  <a:tcPr anchor="ctr"/>
                </a:tc>
                <a:tc>
                  <a:txBody>
                    <a:bodyPr/>
                    <a:lstStyle/>
                    <a:p>
                      <a:pPr algn="ctr"/>
                      <a:r>
                        <a:rPr lang="en-GB" sz="1600" dirty="0">
                          <a:effectLst/>
                          <a:latin typeface="+mn-lt"/>
                        </a:rPr>
                        <a:t>IO Exception when input output error occurs; Security Exception when write access is denied.</a:t>
                      </a:r>
                    </a:p>
                  </a:txBody>
                  <a:tcPr anchor="ctr"/>
                </a:tc>
                <a:tc>
                  <a:txBody>
                    <a:bodyPr/>
                    <a:lstStyle/>
                    <a:p>
                      <a:pPr algn="ctr"/>
                      <a:r>
                        <a:rPr lang="en-IN" sz="1600">
                          <a:effectLst/>
                          <a:latin typeface="+mn-lt"/>
                        </a:rPr>
                        <a:t>boolean var = file.createNewFile();</a:t>
                      </a:r>
                    </a:p>
                  </a:txBody>
                  <a:tcPr anchor="ctr"/>
                </a:tc>
                <a:extLst>
                  <a:ext uri="{0D108BD9-81ED-4DB2-BD59-A6C34878D82A}">
                    <a16:rowId xmlns:a16="http://schemas.microsoft.com/office/drawing/2014/main" val="1058565277"/>
                  </a:ext>
                </a:extLst>
              </a:tr>
              <a:tr h="685800">
                <a:tc>
                  <a:txBody>
                    <a:bodyPr/>
                    <a:lstStyle/>
                    <a:p>
                      <a:pPr algn="ctr"/>
                      <a:r>
                        <a:rPr lang="en-IN" sz="1600">
                          <a:effectLst/>
                          <a:latin typeface="+mn-lt"/>
                        </a:rPr>
                        <a:t>setreadonly()</a:t>
                      </a:r>
                    </a:p>
                  </a:txBody>
                  <a:tcPr anchor="ctr"/>
                </a:tc>
                <a:tc>
                  <a:txBody>
                    <a:bodyPr/>
                    <a:lstStyle/>
                    <a:p>
                      <a:pPr algn="ctr"/>
                      <a:r>
                        <a:rPr lang="en-GB" sz="1600" dirty="0">
                          <a:effectLst/>
                          <a:latin typeface="+mn-lt"/>
                        </a:rPr>
                        <a:t>Restricts access to the given file or directory to read activities only.</a:t>
                      </a:r>
                    </a:p>
                  </a:txBody>
                  <a:tcPr anchor="ctr"/>
                </a:tc>
                <a:tc>
                  <a:txBody>
                    <a:bodyPr/>
                    <a:lstStyle/>
                    <a:p>
                      <a:pPr algn="ctr"/>
                      <a:r>
                        <a:rPr lang="en-GB" sz="1600" dirty="0" err="1">
                          <a:effectLst/>
                          <a:latin typeface="+mn-lt"/>
                        </a:rPr>
                        <a:t>SecurityException</a:t>
                      </a:r>
                      <a:r>
                        <a:rPr lang="en-GB" sz="1600" dirty="0">
                          <a:effectLst/>
                          <a:latin typeface="+mn-lt"/>
                        </a:rPr>
                        <a:t>, when write access, is denied.</a:t>
                      </a:r>
                    </a:p>
                  </a:txBody>
                  <a:tcPr anchor="ctr"/>
                </a:tc>
                <a:tc>
                  <a:txBody>
                    <a:bodyPr/>
                    <a:lstStyle/>
                    <a:p>
                      <a:pPr algn="ctr"/>
                      <a:r>
                        <a:rPr lang="en-IN" sz="1600" dirty="0" err="1">
                          <a:effectLst/>
                          <a:latin typeface="+mn-lt"/>
                        </a:rPr>
                        <a:t>boolean</a:t>
                      </a:r>
                      <a:r>
                        <a:rPr lang="en-IN" sz="1600" dirty="0">
                          <a:effectLst/>
                          <a:latin typeface="+mn-lt"/>
                        </a:rPr>
                        <a:t> var = </a:t>
                      </a:r>
                      <a:r>
                        <a:rPr lang="en-IN" sz="1600" dirty="0" err="1">
                          <a:effectLst/>
                          <a:latin typeface="+mn-lt"/>
                        </a:rPr>
                        <a:t>setreadonly</a:t>
                      </a:r>
                      <a:r>
                        <a:rPr lang="en-IN" sz="1600" dirty="0">
                          <a:effectLst/>
                          <a:latin typeface="+mn-lt"/>
                        </a:rPr>
                        <a:t>()</a:t>
                      </a:r>
                    </a:p>
                  </a:txBody>
                  <a:tcPr anchor="ctr"/>
                </a:tc>
                <a:extLst>
                  <a:ext uri="{0D108BD9-81ED-4DB2-BD59-A6C34878D82A}">
                    <a16:rowId xmlns:a16="http://schemas.microsoft.com/office/drawing/2014/main" val="1714824498"/>
                  </a:ext>
                </a:extLst>
              </a:tr>
              <a:tr h="1295400">
                <a:tc>
                  <a:txBody>
                    <a:bodyPr/>
                    <a:lstStyle/>
                    <a:p>
                      <a:pPr algn="ctr"/>
                      <a:r>
                        <a:rPr lang="en-IN" sz="1600">
                          <a:effectLst/>
                          <a:latin typeface="+mn-lt"/>
                        </a:rPr>
                        <a:t>renameTo()</a:t>
                      </a:r>
                    </a:p>
                  </a:txBody>
                  <a:tcPr anchor="ctr"/>
                </a:tc>
                <a:tc>
                  <a:txBody>
                    <a:bodyPr/>
                    <a:lstStyle/>
                    <a:p>
                      <a:pPr algn="ctr"/>
                      <a:r>
                        <a:rPr lang="en-GB" sz="1600" dirty="0">
                          <a:effectLst/>
                          <a:latin typeface="+mn-lt"/>
                        </a:rPr>
                        <a:t>Renames a File's abstract pathname to a specified pathname. Returns true if the file is renamed, otherwise false.</a:t>
                      </a:r>
                    </a:p>
                  </a:txBody>
                  <a:tcPr anchor="ctr"/>
                </a:tc>
                <a:tc>
                  <a:txBody>
                    <a:bodyPr/>
                    <a:lstStyle/>
                    <a:p>
                      <a:pPr algn="ctr"/>
                      <a:r>
                        <a:rPr lang="en-GB" sz="1600" dirty="0">
                          <a:effectLst/>
                          <a:latin typeface="+mn-lt"/>
                        </a:rPr>
                        <a:t>Security Exception when the method denies the write operation of the abstract </a:t>
                      </a:r>
                      <a:r>
                        <a:rPr lang="en-GB" sz="1600" dirty="0" err="1">
                          <a:effectLst/>
                          <a:latin typeface="+mn-lt"/>
                        </a:rPr>
                        <a:t>pathnames.NullPointerException</a:t>
                      </a:r>
                      <a:r>
                        <a:rPr lang="en-GB" sz="1600" dirty="0">
                          <a:effectLst/>
                          <a:latin typeface="+mn-lt"/>
                        </a:rPr>
                        <a:t> when the given filename is null.</a:t>
                      </a:r>
                    </a:p>
                  </a:txBody>
                  <a:tcPr anchor="ctr"/>
                </a:tc>
                <a:tc>
                  <a:txBody>
                    <a:bodyPr/>
                    <a:lstStyle/>
                    <a:p>
                      <a:pPr algn="ctr"/>
                      <a:r>
                        <a:rPr lang="en-IN" sz="1600" dirty="0" err="1">
                          <a:effectLst/>
                          <a:latin typeface="+mn-lt"/>
                        </a:rPr>
                        <a:t>boolean</a:t>
                      </a:r>
                      <a:r>
                        <a:rPr lang="en-IN" sz="1600" dirty="0">
                          <a:effectLst/>
                          <a:latin typeface="+mn-lt"/>
                        </a:rPr>
                        <a:t> var =</a:t>
                      </a:r>
                      <a:r>
                        <a:rPr lang="en-IN" sz="1600" dirty="0" err="1">
                          <a:effectLst/>
                          <a:latin typeface="+mn-lt"/>
                        </a:rPr>
                        <a:t>file.renameTo</a:t>
                      </a:r>
                      <a:r>
                        <a:rPr lang="en-IN" sz="1600" dirty="0">
                          <a:effectLst/>
                          <a:latin typeface="+mn-lt"/>
                        </a:rPr>
                        <a:t>(File destination)</a:t>
                      </a:r>
                    </a:p>
                  </a:txBody>
                  <a:tcPr anchor="ctr"/>
                </a:tc>
                <a:extLst>
                  <a:ext uri="{0D108BD9-81ED-4DB2-BD59-A6C34878D82A}">
                    <a16:rowId xmlns:a16="http://schemas.microsoft.com/office/drawing/2014/main" val="124513683"/>
                  </a:ext>
                </a:extLst>
              </a:tr>
              <a:tr h="1378754">
                <a:tc>
                  <a:txBody>
                    <a:bodyPr/>
                    <a:lstStyle/>
                    <a:p>
                      <a:pPr algn="ctr"/>
                      <a:r>
                        <a:rPr lang="en-IN" sz="1600">
                          <a:effectLst/>
                        </a:rPr>
                        <a:t>delete()</a:t>
                      </a:r>
                    </a:p>
                  </a:txBody>
                  <a:tcPr anchor="ctr"/>
                </a:tc>
                <a:tc>
                  <a:txBody>
                    <a:bodyPr/>
                    <a:lstStyle/>
                    <a:p>
                      <a:pPr algn="ctr"/>
                      <a:r>
                        <a:rPr lang="en-GB" sz="1600">
                          <a:effectLst/>
                        </a:rPr>
                        <a:t>This method deletes file or directory given by abstract pathname.</a:t>
                      </a:r>
                    </a:p>
                  </a:txBody>
                  <a:tcPr anchor="ctr"/>
                </a:tc>
                <a:tc>
                  <a:txBody>
                    <a:bodyPr/>
                    <a:lstStyle/>
                    <a:p>
                      <a:pPr algn="ctr"/>
                      <a:r>
                        <a:rPr lang="en-GB" sz="1600">
                          <a:effectLst/>
                        </a:rPr>
                        <a:t>NoSuchFileException when the file does not exist. DirectoryNotEmptyException when a directory could not otherwise be deleted as it is not empty.IOException when an I/O error occurs.SecurityException delete access is denied.</a:t>
                      </a:r>
                    </a:p>
                  </a:txBody>
                  <a:tcPr anchor="ctr"/>
                </a:tc>
                <a:tc>
                  <a:txBody>
                    <a:bodyPr/>
                    <a:lstStyle/>
                    <a:p>
                      <a:pPr algn="ctr"/>
                      <a:r>
                        <a:rPr lang="en-IN" sz="1600" dirty="0" err="1">
                          <a:effectLst/>
                        </a:rPr>
                        <a:t>boolean</a:t>
                      </a:r>
                      <a:r>
                        <a:rPr lang="en-IN" sz="1600" dirty="0">
                          <a:effectLst/>
                        </a:rPr>
                        <a:t> var =</a:t>
                      </a:r>
                      <a:r>
                        <a:rPr lang="en-IN" sz="1600" dirty="0" err="1">
                          <a:effectLst/>
                        </a:rPr>
                        <a:t>file.delete</a:t>
                      </a:r>
                      <a:r>
                        <a:rPr lang="en-IN" sz="1600" dirty="0">
                          <a:effectLst/>
                        </a:rPr>
                        <a:t>()</a:t>
                      </a:r>
                    </a:p>
                  </a:txBody>
                  <a:tcPr anchor="ctr"/>
                </a:tc>
                <a:extLst>
                  <a:ext uri="{0D108BD9-81ED-4DB2-BD59-A6C34878D82A}">
                    <a16:rowId xmlns:a16="http://schemas.microsoft.com/office/drawing/2014/main" val="4245458176"/>
                  </a:ext>
                </a:extLst>
              </a:tr>
            </a:tbl>
          </a:graphicData>
        </a:graphic>
      </p:graphicFrame>
    </p:spTree>
    <p:extLst>
      <p:ext uri="{BB962C8B-B14F-4D97-AF65-F5344CB8AC3E}">
        <p14:creationId xmlns:p14="http://schemas.microsoft.com/office/powerpoint/2010/main" val="2031665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NIO Package</a:t>
            </a:r>
          </a:p>
        </p:txBody>
      </p:sp>
      <p:sp>
        <p:nvSpPr>
          <p:cNvPr id="6" name="TextBox 5">
            <a:extLst>
              <a:ext uri="{FF2B5EF4-FFF2-40B4-BE49-F238E27FC236}">
                <a16:creationId xmlns:a16="http://schemas.microsoft.com/office/drawing/2014/main" id="{B0820692-95EE-184F-0442-34A0F30A5912}"/>
              </a:ext>
            </a:extLst>
          </p:cNvPr>
          <p:cNvSpPr txBox="1"/>
          <p:nvPr/>
        </p:nvSpPr>
        <p:spPr>
          <a:xfrm>
            <a:off x="150812" y="651808"/>
            <a:ext cx="11582400" cy="1938992"/>
          </a:xfrm>
          <a:prstGeom prst="rect">
            <a:avLst/>
          </a:prstGeom>
          <a:solidFill>
            <a:schemeClr val="bg1"/>
          </a:solidFill>
        </p:spPr>
        <p:txBody>
          <a:bodyPr wrap="square">
            <a:spAutoFit/>
          </a:bodyPr>
          <a:lstStyle/>
          <a:p>
            <a:r>
              <a:rPr lang="en-IN" sz="2000" dirty="0"/>
              <a:t>Java has provided a second I/O system called NIO (New I/O). Java NIO provides the different way of working with I/O than the standard I/O API's. It is an alternate I/O API for Java (from Java 1.4).</a:t>
            </a:r>
          </a:p>
          <a:p>
            <a:endParaRPr lang="en-IN" sz="2000" dirty="0"/>
          </a:p>
          <a:p>
            <a:r>
              <a:rPr lang="en-IN" sz="2000" dirty="0"/>
              <a:t>It supports a buffer-oriented, channel based approach for I/O operations. With the introduction of JDK 7, the NIO system is expanded, providing the enhanced support for file system features and file-handling. Due to the capabilities supported by the NIO file classes, NIO is widely used in file handling.</a:t>
            </a:r>
          </a:p>
        </p:txBody>
      </p:sp>
      <p:pic>
        <p:nvPicPr>
          <p:cNvPr id="1026" name="Picture 2" descr="Java Nio tutorial ">
            <a:extLst>
              <a:ext uri="{FF2B5EF4-FFF2-40B4-BE49-F238E27FC236}">
                <a16:creationId xmlns:a16="http://schemas.microsoft.com/office/drawing/2014/main" id="{2AB77EB5-419A-B3BA-674F-A66632ECD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457" y="3130778"/>
            <a:ext cx="4838700" cy="12096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67659BB-5858-004E-BA85-82A3E4C404F3}"/>
              </a:ext>
            </a:extLst>
          </p:cNvPr>
          <p:cNvSpPr txBox="1"/>
          <p:nvPr/>
        </p:nvSpPr>
        <p:spPr>
          <a:xfrm>
            <a:off x="136934" y="2590800"/>
            <a:ext cx="11901079" cy="4093428"/>
          </a:xfrm>
          <a:prstGeom prst="rect">
            <a:avLst/>
          </a:prstGeom>
          <a:noFill/>
        </p:spPr>
        <p:txBody>
          <a:bodyPr wrap="square">
            <a:spAutoFit/>
          </a:bodyPr>
          <a:lstStyle/>
          <a:p>
            <a:r>
              <a:rPr lang="en-IN" sz="2000" b="1" dirty="0">
                <a:solidFill>
                  <a:schemeClr val="accent1"/>
                </a:solidFill>
              </a:rPr>
              <a:t>Java NIO fundamental components </a:t>
            </a:r>
          </a:p>
          <a:p>
            <a:endParaRPr lang="en-IN" sz="2000" dirty="0"/>
          </a:p>
          <a:p>
            <a:endParaRPr lang="en-IN" sz="2000" b="1" dirty="0">
              <a:solidFill>
                <a:schemeClr val="accent1"/>
              </a:solidFill>
            </a:endParaRPr>
          </a:p>
          <a:p>
            <a:endParaRPr lang="en-IN" sz="2000" b="1" dirty="0">
              <a:solidFill>
                <a:schemeClr val="accent1"/>
              </a:solidFill>
            </a:endParaRPr>
          </a:p>
          <a:p>
            <a:endParaRPr lang="en-IN" sz="2000" b="1" dirty="0">
              <a:solidFill>
                <a:schemeClr val="accent1"/>
              </a:solidFill>
            </a:endParaRPr>
          </a:p>
          <a:p>
            <a:endParaRPr lang="en-IN" sz="2000" b="1" dirty="0">
              <a:solidFill>
                <a:schemeClr val="accent1"/>
              </a:solidFill>
            </a:endParaRPr>
          </a:p>
          <a:p>
            <a:r>
              <a:rPr lang="en-IN" sz="2000" b="1" dirty="0">
                <a:solidFill>
                  <a:schemeClr val="accent1"/>
                </a:solidFill>
              </a:rPr>
              <a:t>Channels and Buffers: </a:t>
            </a:r>
            <a:r>
              <a:rPr lang="en-IN" sz="2000" dirty="0"/>
              <a:t>In standard I/O API the character streams and byte streams are used. In NIO we work with channels and buffers. </a:t>
            </a:r>
          </a:p>
          <a:p>
            <a:r>
              <a:rPr lang="en-IN" sz="2000" b="1" dirty="0">
                <a:solidFill>
                  <a:schemeClr val="accent1"/>
                </a:solidFill>
              </a:rPr>
              <a:t>Selectors: </a:t>
            </a:r>
            <a:r>
              <a:rPr lang="en-IN" sz="2000" dirty="0"/>
              <a:t>It is an object that can be used for monitoring the multiple channels for events like data arrived, connection opened etc.</a:t>
            </a:r>
          </a:p>
          <a:p>
            <a:r>
              <a:rPr lang="en-IN" sz="2000" b="1" dirty="0">
                <a:solidFill>
                  <a:schemeClr val="accent1"/>
                </a:solidFill>
              </a:rPr>
              <a:t>Non-blocking I/O: </a:t>
            </a:r>
            <a:r>
              <a:rPr lang="en-IN" sz="2000" dirty="0"/>
              <a:t>Java NIO provides the feature of Non-blocking I/O. Here the application returns immediately whatever the data available and application should have pooling mechanism to find out when more data is ready.</a:t>
            </a:r>
          </a:p>
        </p:txBody>
      </p:sp>
    </p:spTree>
    <p:extLst>
      <p:ext uri="{BB962C8B-B14F-4D97-AF65-F5344CB8AC3E}">
        <p14:creationId xmlns:p14="http://schemas.microsoft.com/office/powerpoint/2010/main" val="18541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NIO Classes</a:t>
            </a:r>
          </a:p>
        </p:txBody>
      </p:sp>
      <p:pic>
        <p:nvPicPr>
          <p:cNvPr id="2050" name="Picture 2" descr="Java Nio tutorial5">
            <a:extLst>
              <a:ext uri="{FF2B5EF4-FFF2-40B4-BE49-F238E27FC236}">
                <a16:creationId xmlns:a16="http://schemas.microsoft.com/office/drawing/2014/main" id="{9732745B-92F7-69A2-CF69-E40118C50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4812" y="759619"/>
            <a:ext cx="8686800" cy="5805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749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Hierarchy of stream classes</a:t>
            </a:r>
          </a:p>
        </p:txBody>
      </p:sp>
      <p:pic>
        <p:nvPicPr>
          <p:cNvPr id="3074" name="Picture 2" descr="Files IO">
            <a:extLst>
              <a:ext uri="{FF2B5EF4-FFF2-40B4-BE49-F238E27FC236}">
                <a16:creationId xmlns:a16="http://schemas.microsoft.com/office/drawing/2014/main" id="{476DC299-86E7-943F-ED93-BA92B4B391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0012" y="990600"/>
            <a:ext cx="8229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78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IO VS NIO</a:t>
            </a:r>
          </a:p>
        </p:txBody>
      </p:sp>
      <p:graphicFrame>
        <p:nvGraphicFramePr>
          <p:cNvPr id="2" name="Table 1">
            <a:extLst>
              <a:ext uri="{FF2B5EF4-FFF2-40B4-BE49-F238E27FC236}">
                <a16:creationId xmlns:a16="http://schemas.microsoft.com/office/drawing/2014/main" id="{44087AE1-11F1-ADCB-901E-4B0D80401BB9}"/>
              </a:ext>
            </a:extLst>
          </p:cNvPr>
          <p:cNvGraphicFramePr>
            <a:graphicFrameLocks noGrp="1"/>
          </p:cNvGraphicFramePr>
          <p:nvPr>
            <p:extLst>
              <p:ext uri="{D42A27DB-BD31-4B8C-83A1-F6EECF244321}">
                <p14:modId xmlns:p14="http://schemas.microsoft.com/office/powerpoint/2010/main" val="787146312"/>
              </p:ext>
            </p:extLst>
          </p:nvPr>
        </p:nvGraphicFramePr>
        <p:xfrm>
          <a:off x="684212" y="952500"/>
          <a:ext cx="10439400" cy="2971800"/>
        </p:xfrm>
        <a:graphic>
          <a:graphicData uri="http://schemas.openxmlformats.org/drawingml/2006/table">
            <a:tbl>
              <a:tblPr/>
              <a:tblGrid>
                <a:gridCol w="5219700">
                  <a:extLst>
                    <a:ext uri="{9D8B030D-6E8A-4147-A177-3AD203B41FA5}">
                      <a16:colId xmlns:a16="http://schemas.microsoft.com/office/drawing/2014/main" val="206357807"/>
                    </a:ext>
                  </a:extLst>
                </a:gridCol>
                <a:gridCol w="5219700">
                  <a:extLst>
                    <a:ext uri="{9D8B030D-6E8A-4147-A177-3AD203B41FA5}">
                      <a16:colId xmlns:a16="http://schemas.microsoft.com/office/drawing/2014/main" val="1649254977"/>
                    </a:ext>
                  </a:extLst>
                </a:gridCol>
              </a:tblGrid>
              <a:tr h="0">
                <a:tc>
                  <a:txBody>
                    <a:bodyPr/>
                    <a:lstStyle/>
                    <a:p>
                      <a:pPr algn="l" fontAlgn="t"/>
                      <a:r>
                        <a:rPr lang="en-IN" sz="2000" dirty="0">
                          <a:solidFill>
                            <a:schemeClr val="bg1"/>
                          </a:solidFill>
                          <a:effectLst/>
                          <a:latin typeface="+mn-lt"/>
                        </a:rPr>
                        <a:t>IO</a:t>
                      </a:r>
                    </a:p>
                  </a:txBody>
                  <a:tcPr marL="114300" marR="114300" marT="114300" marB="114300">
                    <a:lnL w="9525" cap="flat" cmpd="sng" algn="ctr">
                      <a:solidFill>
                        <a:srgbClr val="489DBB"/>
                      </a:solidFill>
                      <a:prstDash val="solid"/>
                      <a:round/>
                      <a:headEnd type="none" w="med" len="med"/>
                      <a:tailEnd type="none" w="med" len="med"/>
                    </a:lnL>
                    <a:lnR w="9525" cap="flat" cmpd="sng" algn="ctr">
                      <a:solidFill>
                        <a:srgbClr val="489DBB"/>
                      </a:solidFill>
                      <a:prstDash val="solid"/>
                      <a:round/>
                      <a:headEnd type="none" w="med" len="med"/>
                      <a:tailEnd type="none" w="med" len="med"/>
                    </a:lnR>
                    <a:lnT w="9525" cap="flat" cmpd="sng" algn="ctr">
                      <a:solidFill>
                        <a:srgbClr val="489D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2000" dirty="0">
                          <a:solidFill>
                            <a:schemeClr val="bg1"/>
                          </a:solidFill>
                          <a:effectLst/>
                          <a:latin typeface="+mn-lt"/>
                        </a:rPr>
                        <a:t>NIO</a:t>
                      </a:r>
                    </a:p>
                  </a:txBody>
                  <a:tcPr marL="114300" marR="114300" marT="114300" marB="114300">
                    <a:lnL w="9525" cap="flat" cmpd="sng" algn="ctr">
                      <a:solidFill>
                        <a:srgbClr val="489DBB"/>
                      </a:solidFill>
                      <a:prstDash val="solid"/>
                      <a:round/>
                      <a:headEnd type="none" w="med" len="med"/>
                      <a:tailEnd type="none" w="med" len="med"/>
                    </a:lnL>
                    <a:lnR w="9525" cap="flat" cmpd="sng" algn="ctr">
                      <a:solidFill>
                        <a:srgbClr val="489DBB"/>
                      </a:solidFill>
                      <a:prstDash val="solid"/>
                      <a:round/>
                      <a:headEnd type="none" w="med" len="med"/>
                      <a:tailEnd type="none" w="med" len="med"/>
                    </a:lnR>
                    <a:lnT w="9525" cap="flat" cmpd="sng" algn="ctr">
                      <a:solidFill>
                        <a:srgbClr val="489DB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403302922"/>
                  </a:ext>
                </a:extLst>
              </a:tr>
              <a:tr h="0">
                <a:tc>
                  <a:txBody>
                    <a:bodyPr/>
                    <a:lstStyle/>
                    <a:p>
                      <a:pPr algn="just" fontAlgn="t"/>
                      <a:r>
                        <a:rPr lang="en-GB" sz="2000">
                          <a:solidFill>
                            <a:srgbClr val="333333"/>
                          </a:solidFill>
                          <a:effectLst/>
                          <a:latin typeface="+mn-lt"/>
                        </a:rPr>
                        <a:t>It is based on the Blocking I/O operation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n-lt"/>
                        </a:rPr>
                        <a:t>It is based on the Non-blocking I/O operation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42817646"/>
                  </a:ext>
                </a:extLst>
              </a:tr>
              <a:tr h="0">
                <a:tc>
                  <a:txBody>
                    <a:bodyPr/>
                    <a:lstStyle/>
                    <a:p>
                      <a:pPr algn="just" fontAlgn="t"/>
                      <a:r>
                        <a:rPr lang="en-IN" sz="2000">
                          <a:solidFill>
                            <a:srgbClr val="333333"/>
                          </a:solidFill>
                          <a:effectLst/>
                          <a:latin typeface="+mn-lt"/>
                        </a:rPr>
                        <a:t>It is Stream-oriented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mn-lt"/>
                        </a:rPr>
                        <a:t>It is Buffer-oriented</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26844858"/>
                  </a:ext>
                </a:extLst>
              </a:tr>
              <a:tr h="0">
                <a:tc>
                  <a:txBody>
                    <a:bodyPr/>
                    <a:lstStyle/>
                    <a:p>
                      <a:pPr algn="just" fontAlgn="t"/>
                      <a:r>
                        <a:rPr lang="en-IN" sz="2000" dirty="0">
                          <a:solidFill>
                            <a:srgbClr val="333333"/>
                          </a:solidFill>
                          <a:effectLst/>
                          <a:latin typeface="+mn-lt"/>
                        </a:rPr>
                        <a:t>Channels are not available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a:solidFill>
                            <a:srgbClr val="333333"/>
                          </a:solidFill>
                          <a:effectLst/>
                          <a:latin typeface="+mn-lt"/>
                        </a:rPr>
                        <a:t>Channels are available for Non-blocking I/O operation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53513696"/>
                  </a:ext>
                </a:extLst>
              </a:tr>
              <a:tr h="0">
                <a:tc>
                  <a:txBody>
                    <a:bodyPr/>
                    <a:lstStyle/>
                    <a:p>
                      <a:pPr algn="just" fontAlgn="t"/>
                      <a:r>
                        <a:rPr lang="en-IN" sz="2000">
                          <a:solidFill>
                            <a:srgbClr val="333333"/>
                          </a:solidFill>
                          <a:effectLst/>
                          <a:latin typeface="+mn-lt"/>
                        </a:rPr>
                        <a:t>Selectors are not available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n-lt"/>
                        </a:rPr>
                        <a:t>Selectors are available for Non-blocking I/O operation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3693116"/>
                  </a:ext>
                </a:extLst>
              </a:tr>
            </a:tbl>
          </a:graphicData>
        </a:graphic>
      </p:graphicFrame>
      <p:sp>
        <p:nvSpPr>
          <p:cNvPr id="5" name="TextBox 4">
            <a:extLst>
              <a:ext uri="{FF2B5EF4-FFF2-40B4-BE49-F238E27FC236}">
                <a16:creationId xmlns:a16="http://schemas.microsoft.com/office/drawing/2014/main" id="{477F4D5F-44A1-E7E7-A02C-A2E5FB23D819}"/>
              </a:ext>
            </a:extLst>
          </p:cNvPr>
          <p:cNvSpPr txBox="1"/>
          <p:nvPr/>
        </p:nvSpPr>
        <p:spPr>
          <a:xfrm>
            <a:off x="846085" y="4419600"/>
            <a:ext cx="11215789" cy="1938992"/>
          </a:xfrm>
          <a:prstGeom prst="rect">
            <a:avLst/>
          </a:prstGeom>
          <a:noFill/>
        </p:spPr>
        <p:txBody>
          <a:bodyPr wrap="square">
            <a:spAutoFit/>
          </a:bodyPr>
          <a:lstStyle/>
          <a:p>
            <a:r>
              <a:rPr lang="en-IN" b="1" dirty="0">
                <a:solidFill>
                  <a:schemeClr val="accent1"/>
                </a:solidFill>
              </a:rPr>
              <a:t>Blocking I/O:</a:t>
            </a:r>
          </a:p>
          <a:p>
            <a:r>
              <a:rPr lang="en-IN" dirty="0"/>
              <a:t>Blocking IO wait for the data to be write or read before returning. </a:t>
            </a:r>
          </a:p>
          <a:p>
            <a:endParaRPr lang="en-IN" b="1" dirty="0">
              <a:solidFill>
                <a:schemeClr val="accent1"/>
              </a:solidFill>
            </a:endParaRPr>
          </a:p>
          <a:p>
            <a:r>
              <a:rPr lang="en-IN" b="1" dirty="0">
                <a:solidFill>
                  <a:schemeClr val="accent1"/>
                </a:solidFill>
              </a:rPr>
              <a:t>Non blocking I/O:</a:t>
            </a:r>
          </a:p>
          <a:p>
            <a:r>
              <a:rPr lang="en-IN" dirty="0"/>
              <a:t>Non blocking IO does not wait for the data to be read or write before returning. </a:t>
            </a:r>
          </a:p>
        </p:txBody>
      </p:sp>
    </p:spTree>
    <p:extLst>
      <p:ext uri="{BB962C8B-B14F-4D97-AF65-F5344CB8AC3E}">
        <p14:creationId xmlns:p14="http://schemas.microsoft.com/office/powerpoint/2010/main" val="2317825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NIO with SocketChannel </a:t>
            </a:r>
          </a:p>
        </p:txBody>
      </p:sp>
      <p:sp>
        <p:nvSpPr>
          <p:cNvPr id="6" name="TextBox 5">
            <a:extLst>
              <a:ext uri="{FF2B5EF4-FFF2-40B4-BE49-F238E27FC236}">
                <a16:creationId xmlns:a16="http://schemas.microsoft.com/office/drawing/2014/main" id="{39B85FB2-9C55-6B64-5C25-EEE552F6EFAF}"/>
              </a:ext>
            </a:extLst>
          </p:cNvPr>
          <p:cNvSpPr txBox="1"/>
          <p:nvPr/>
        </p:nvSpPr>
        <p:spPr>
          <a:xfrm>
            <a:off x="684212" y="685800"/>
            <a:ext cx="11201400" cy="707886"/>
          </a:xfrm>
          <a:prstGeom prst="rect">
            <a:avLst/>
          </a:prstGeom>
          <a:solidFill>
            <a:schemeClr val="bg1"/>
          </a:solidFill>
        </p:spPr>
        <p:txBody>
          <a:bodyPr wrap="square">
            <a:spAutoFit/>
          </a:bodyPr>
          <a:lstStyle/>
          <a:p>
            <a:r>
              <a:rPr lang="en-IN" sz="2000" dirty="0"/>
              <a:t>The Java NIO </a:t>
            </a:r>
            <a:r>
              <a:rPr lang="en-IN" sz="2000" dirty="0" err="1"/>
              <a:t>SocketChannel</a:t>
            </a:r>
            <a:r>
              <a:rPr lang="en-IN" sz="2000" dirty="0"/>
              <a:t> is used for connecting a channel with a TCP (Transmission Control Protocol) network socket. It is equivalent to Java Networking Sockets used in network programming.</a:t>
            </a:r>
          </a:p>
        </p:txBody>
      </p:sp>
      <p:sp>
        <p:nvSpPr>
          <p:cNvPr id="8" name="TextBox 7">
            <a:extLst>
              <a:ext uri="{FF2B5EF4-FFF2-40B4-BE49-F238E27FC236}">
                <a16:creationId xmlns:a16="http://schemas.microsoft.com/office/drawing/2014/main" id="{C3AE0D21-A26A-280A-F3C0-73A1EDDD2160}"/>
              </a:ext>
            </a:extLst>
          </p:cNvPr>
          <p:cNvSpPr txBox="1"/>
          <p:nvPr/>
        </p:nvSpPr>
        <p:spPr>
          <a:xfrm>
            <a:off x="684212" y="1676400"/>
            <a:ext cx="10225189" cy="4893647"/>
          </a:xfrm>
          <a:prstGeom prst="rect">
            <a:avLst/>
          </a:prstGeom>
          <a:noFill/>
        </p:spPr>
        <p:txBody>
          <a:bodyPr wrap="square">
            <a:spAutoFit/>
          </a:bodyPr>
          <a:lstStyle/>
          <a:p>
            <a:r>
              <a:rPr lang="en-IN" b="1" dirty="0">
                <a:solidFill>
                  <a:schemeClr val="accent1"/>
                </a:solidFill>
              </a:rPr>
              <a:t>Opening a </a:t>
            </a:r>
            <a:r>
              <a:rPr lang="en-IN" b="1" dirty="0" err="1">
                <a:solidFill>
                  <a:schemeClr val="accent1"/>
                </a:solidFill>
              </a:rPr>
              <a:t>SocketChannel</a:t>
            </a:r>
            <a:endParaRPr lang="en-IN" dirty="0">
              <a:solidFill>
                <a:schemeClr val="accent1"/>
              </a:solidFill>
            </a:endParaRPr>
          </a:p>
          <a:p>
            <a:r>
              <a:rPr lang="en-IN" dirty="0" err="1"/>
              <a:t>SocketChannel</a:t>
            </a:r>
            <a:r>
              <a:rPr lang="en-IN" dirty="0"/>
              <a:t> </a:t>
            </a:r>
            <a:r>
              <a:rPr lang="en-IN" dirty="0" err="1"/>
              <a:t>sc</a:t>
            </a:r>
            <a:r>
              <a:rPr lang="en-IN" dirty="0"/>
              <a:t> = </a:t>
            </a:r>
            <a:r>
              <a:rPr lang="en-IN" dirty="0" err="1"/>
              <a:t>SocketChannel.open</a:t>
            </a:r>
            <a:r>
              <a:rPr lang="en-IN" dirty="0"/>
              <a:t>();  </a:t>
            </a:r>
          </a:p>
          <a:p>
            <a:r>
              <a:rPr lang="en-IN" dirty="0" err="1"/>
              <a:t>sc.connect</a:t>
            </a:r>
            <a:r>
              <a:rPr lang="en-IN" dirty="0"/>
              <a:t>(new </a:t>
            </a:r>
            <a:r>
              <a:rPr lang="en-IN" dirty="0" err="1"/>
              <a:t>InetSocketAddress</a:t>
            </a:r>
            <a:r>
              <a:rPr lang="en-IN" dirty="0"/>
              <a:t>("http://abc.com", 70));  </a:t>
            </a:r>
          </a:p>
          <a:p>
            <a:endParaRPr lang="en-IN" dirty="0"/>
          </a:p>
          <a:p>
            <a:r>
              <a:rPr lang="en-IN" b="1" dirty="0">
                <a:solidFill>
                  <a:schemeClr val="accent1"/>
                </a:solidFill>
              </a:rPr>
              <a:t>Closing a </a:t>
            </a:r>
            <a:r>
              <a:rPr lang="en-IN" b="1" dirty="0" err="1">
                <a:solidFill>
                  <a:schemeClr val="accent1"/>
                </a:solidFill>
              </a:rPr>
              <a:t>SocketChannel</a:t>
            </a:r>
            <a:endParaRPr lang="en-IN" b="1" dirty="0">
              <a:solidFill>
                <a:schemeClr val="accent1"/>
              </a:solidFill>
            </a:endParaRPr>
          </a:p>
          <a:p>
            <a:r>
              <a:rPr lang="en-IN" dirty="0" err="1"/>
              <a:t>SocketChannel.close</a:t>
            </a:r>
            <a:r>
              <a:rPr lang="en-IN" dirty="0"/>
              <a:t>();    </a:t>
            </a:r>
          </a:p>
          <a:p>
            <a:endParaRPr lang="en-IN" dirty="0"/>
          </a:p>
          <a:p>
            <a:r>
              <a:rPr lang="en-IN" b="1" dirty="0">
                <a:solidFill>
                  <a:schemeClr val="accent1"/>
                </a:solidFill>
              </a:rPr>
              <a:t>Reading from a </a:t>
            </a:r>
            <a:r>
              <a:rPr lang="en-IN" b="1" dirty="0" err="1">
                <a:solidFill>
                  <a:schemeClr val="accent1"/>
                </a:solidFill>
              </a:rPr>
              <a:t>SocketChannel</a:t>
            </a:r>
            <a:endParaRPr lang="en-IN" dirty="0">
              <a:solidFill>
                <a:schemeClr val="accent1"/>
              </a:solidFill>
            </a:endParaRPr>
          </a:p>
          <a:p>
            <a:r>
              <a:rPr lang="en-IN" dirty="0" err="1"/>
              <a:t>ByteBuffer</a:t>
            </a:r>
            <a:r>
              <a:rPr lang="en-IN" dirty="0"/>
              <a:t> bb = </a:t>
            </a:r>
            <a:r>
              <a:rPr lang="en-IN" dirty="0" err="1"/>
              <a:t>ByteBuffer.allocate</a:t>
            </a:r>
            <a:r>
              <a:rPr lang="en-IN" dirty="0"/>
              <a:t>(84);  </a:t>
            </a:r>
          </a:p>
          <a:p>
            <a:r>
              <a:rPr lang="en-IN" dirty="0"/>
              <a:t>int </a:t>
            </a:r>
            <a:r>
              <a:rPr lang="en-IN" dirty="0" err="1"/>
              <a:t>bytesRead</a:t>
            </a:r>
            <a:r>
              <a:rPr lang="en-IN" dirty="0"/>
              <a:t> = </a:t>
            </a:r>
            <a:r>
              <a:rPr lang="en-IN" dirty="0" err="1"/>
              <a:t>SocketChannel.read</a:t>
            </a:r>
            <a:r>
              <a:rPr lang="en-IN" dirty="0"/>
              <a:t>(bb);  </a:t>
            </a:r>
          </a:p>
          <a:p>
            <a:endParaRPr lang="en-IN" dirty="0"/>
          </a:p>
          <a:p>
            <a:r>
              <a:rPr lang="en-IN" b="1" dirty="0">
                <a:solidFill>
                  <a:schemeClr val="accent1"/>
                </a:solidFill>
              </a:rPr>
              <a:t>Writing to a </a:t>
            </a:r>
            <a:r>
              <a:rPr lang="en-IN" b="1" dirty="0" err="1">
                <a:solidFill>
                  <a:schemeClr val="accent1"/>
                </a:solidFill>
              </a:rPr>
              <a:t>SocketChannel</a:t>
            </a:r>
            <a:endParaRPr lang="en-IN" dirty="0">
              <a:solidFill>
                <a:schemeClr val="accent1"/>
              </a:solidFill>
            </a:endParaRPr>
          </a:p>
          <a:p>
            <a:r>
              <a:rPr lang="en-IN" dirty="0" err="1"/>
              <a:t>SocketChannel.write</a:t>
            </a:r>
            <a:r>
              <a:rPr lang="en-IN" dirty="0"/>
              <a:t>(bb); </a:t>
            </a:r>
          </a:p>
        </p:txBody>
      </p:sp>
    </p:spTree>
    <p:extLst>
      <p:ext uri="{BB962C8B-B14F-4D97-AF65-F5344CB8AC3E}">
        <p14:creationId xmlns:p14="http://schemas.microsoft.com/office/powerpoint/2010/main" val="286238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812" y="-30857"/>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Serialization &amp; Deserialization  </a:t>
            </a:r>
          </a:p>
        </p:txBody>
      </p:sp>
      <p:sp>
        <p:nvSpPr>
          <p:cNvPr id="4" name="TextBox 3">
            <a:extLst>
              <a:ext uri="{FF2B5EF4-FFF2-40B4-BE49-F238E27FC236}">
                <a16:creationId xmlns:a16="http://schemas.microsoft.com/office/drawing/2014/main" id="{DE0EB8FA-3516-51C1-775F-C91E0DE7D720}"/>
              </a:ext>
            </a:extLst>
          </p:cNvPr>
          <p:cNvSpPr txBox="1"/>
          <p:nvPr/>
        </p:nvSpPr>
        <p:spPr>
          <a:xfrm>
            <a:off x="303212" y="1447800"/>
            <a:ext cx="6553200" cy="5262979"/>
          </a:xfrm>
          <a:prstGeom prst="rect">
            <a:avLst/>
          </a:prstGeom>
          <a:noFill/>
        </p:spPr>
        <p:txBody>
          <a:bodyPr wrap="square">
            <a:spAutoFit/>
          </a:bodyPr>
          <a:lstStyle/>
          <a:p>
            <a:r>
              <a:rPr lang="en-IN" dirty="0"/>
              <a:t>Serialization in Java is a mechanism of writing the state of an object into a byte-stream. It is mainly used in Hibernate, RMI, JPA, EJB and JMS technologies.</a:t>
            </a:r>
          </a:p>
          <a:p>
            <a:endParaRPr lang="en-IN" dirty="0"/>
          </a:p>
          <a:p>
            <a:r>
              <a:rPr lang="en-IN" dirty="0"/>
              <a:t>The reverse operation of serialization is called deserialization where byte-stream is converted into an object.</a:t>
            </a:r>
          </a:p>
          <a:p>
            <a:endParaRPr lang="en-IN" dirty="0"/>
          </a:p>
          <a:p>
            <a:r>
              <a:rPr lang="en-IN" dirty="0"/>
              <a:t>For serializing the object, we call the </a:t>
            </a:r>
            <a:r>
              <a:rPr lang="en-IN" dirty="0" err="1"/>
              <a:t>writeObject</a:t>
            </a:r>
            <a:r>
              <a:rPr lang="en-IN" dirty="0"/>
              <a:t>() method of </a:t>
            </a:r>
            <a:r>
              <a:rPr lang="en-IN" dirty="0" err="1"/>
              <a:t>ObjectOutputStream</a:t>
            </a:r>
            <a:r>
              <a:rPr lang="en-IN" dirty="0"/>
              <a:t> class, and for deserialization we call the </a:t>
            </a:r>
            <a:r>
              <a:rPr lang="en-IN" dirty="0" err="1"/>
              <a:t>readObject</a:t>
            </a:r>
            <a:r>
              <a:rPr lang="en-IN" dirty="0"/>
              <a:t>() method of </a:t>
            </a:r>
            <a:r>
              <a:rPr lang="en-IN" dirty="0" err="1"/>
              <a:t>ObjectInputStream</a:t>
            </a:r>
            <a:r>
              <a:rPr lang="en-IN" dirty="0"/>
              <a:t> class.</a:t>
            </a:r>
          </a:p>
        </p:txBody>
      </p:sp>
      <p:pic>
        <p:nvPicPr>
          <p:cNvPr id="1026" name="Picture 2" descr="java serialization">
            <a:extLst>
              <a:ext uri="{FF2B5EF4-FFF2-40B4-BE49-F238E27FC236}">
                <a16:creationId xmlns:a16="http://schemas.microsoft.com/office/drawing/2014/main" id="{9A7861F2-389F-F628-97B4-77B027E69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7412" y="1752600"/>
            <a:ext cx="435864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572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812" y="-30857"/>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Serialization &amp; Deserialization  </a:t>
            </a:r>
          </a:p>
        </p:txBody>
      </p:sp>
      <p:sp>
        <p:nvSpPr>
          <p:cNvPr id="5" name="TextBox 4">
            <a:extLst>
              <a:ext uri="{FF2B5EF4-FFF2-40B4-BE49-F238E27FC236}">
                <a16:creationId xmlns:a16="http://schemas.microsoft.com/office/drawing/2014/main" id="{C5A0FD11-8B0C-F3BF-D843-2D6067BF4F4A}"/>
              </a:ext>
            </a:extLst>
          </p:cNvPr>
          <p:cNvSpPr txBox="1"/>
          <p:nvPr/>
        </p:nvSpPr>
        <p:spPr>
          <a:xfrm>
            <a:off x="378542" y="1371600"/>
            <a:ext cx="5182470" cy="501675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IN" sz="2000" b="0" i="0" dirty="0">
                <a:effectLst/>
              </a:rPr>
              <a:t>  //Creating the object    </a:t>
            </a:r>
          </a:p>
          <a:p>
            <a:pPr algn="just"/>
            <a:r>
              <a:rPr lang="en-IN" sz="2000" b="0" i="0" dirty="0">
                <a:effectLst/>
              </a:rPr>
              <a:t>  Student s1 =</a:t>
            </a:r>
            <a:r>
              <a:rPr lang="en-IN" sz="2000" b="1" i="0" dirty="0">
                <a:effectLst/>
              </a:rPr>
              <a:t>new</a:t>
            </a:r>
            <a:r>
              <a:rPr lang="en-IN" sz="2000" b="0" i="0" dirty="0">
                <a:effectLst/>
              </a:rPr>
              <a:t> Student(211,"ravi");    </a:t>
            </a:r>
          </a:p>
          <a:p>
            <a:pPr algn="just"/>
            <a:endParaRPr lang="en-IN" sz="2000" b="0" i="0" dirty="0">
              <a:effectLst/>
            </a:endParaRPr>
          </a:p>
          <a:p>
            <a:pPr algn="just"/>
            <a:r>
              <a:rPr lang="en-IN" sz="2000" b="0" i="0" dirty="0">
                <a:effectLst/>
              </a:rPr>
              <a:t>  //Creating stream and writing the object    </a:t>
            </a:r>
          </a:p>
          <a:p>
            <a:pPr algn="just"/>
            <a:r>
              <a:rPr lang="en-IN" sz="2000" b="0" i="0" dirty="0">
                <a:effectLst/>
              </a:rPr>
              <a:t>  </a:t>
            </a:r>
            <a:r>
              <a:rPr lang="en-IN" sz="2000" b="0" i="0" dirty="0" err="1">
                <a:effectLst/>
              </a:rPr>
              <a:t>FileOutputStream</a:t>
            </a:r>
            <a:r>
              <a:rPr lang="en-IN" sz="2000" b="0" i="0" dirty="0">
                <a:effectLst/>
              </a:rPr>
              <a:t> </a:t>
            </a:r>
            <a:r>
              <a:rPr lang="en-IN" sz="2000" b="0" i="0" dirty="0" err="1">
                <a:effectLst/>
              </a:rPr>
              <a:t>fout</a:t>
            </a:r>
            <a:r>
              <a:rPr lang="en-IN" sz="2000" b="0" i="0" dirty="0">
                <a:effectLst/>
              </a:rPr>
              <a:t>=</a:t>
            </a:r>
            <a:r>
              <a:rPr lang="en-IN" sz="2000" b="1" i="0" dirty="0">
                <a:effectLst/>
              </a:rPr>
              <a:t>new</a:t>
            </a:r>
            <a:r>
              <a:rPr lang="en-IN" sz="2000" b="0" i="0" dirty="0">
                <a:effectLst/>
              </a:rPr>
              <a:t> </a:t>
            </a:r>
            <a:r>
              <a:rPr lang="en-IN" sz="2000" b="0" i="0" dirty="0" err="1">
                <a:effectLst/>
              </a:rPr>
              <a:t>FileOutputStream</a:t>
            </a:r>
            <a:r>
              <a:rPr lang="en-IN" sz="2000" b="0" i="0" dirty="0">
                <a:effectLst/>
              </a:rPr>
              <a:t>("f.txt");    </a:t>
            </a:r>
          </a:p>
          <a:p>
            <a:pPr algn="just"/>
            <a:endParaRPr lang="en-IN" sz="2000" b="0" i="0" dirty="0">
              <a:effectLst/>
            </a:endParaRPr>
          </a:p>
          <a:p>
            <a:pPr algn="just"/>
            <a:r>
              <a:rPr lang="en-IN" sz="2000" b="0" i="0" dirty="0">
                <a:effectLst/>
              </a:rPr>
              <a:t>  </a:t>
            </a:r>
            <a:r>
              <a:rPr lang="en-IN" sz="2000" b="0" i="0" dirty="0" err="1">
                <a:effectLst/>
              </a:rPr>
              <a:t>ObjectOutputStream</a:t>
            </a:r>
            <a:r>
              <a:rPr lang="en-IN" sz="2000" b="0" i="0" dirty="0">
                <a:effectLst/>
              </a:rPr>
              <a:t> out=</a:t>
            </a:r>
            <a:r>
              <a:rPr lang="en-IN" sz="2000" b="1" i="0" dirty="0">
                <a:effectLst/>
              </a:rPr>
              <a:t>new</a:t>
            </a:r>
            <a:r>
              <a:rPr lang="en-IN" sz="2000" b="0" i="0" dirty="0">
                <a:effectLst/>
              </a:rPr>
              <a:t> </a:t>
            </a:r>
            <a:r>
              <a:rPr lang="en-IN" sz="2000" b="0" i="0" dirty="0" err="1">
                <a:effectLst/>
              </a:rPr>
              <a:t>ObjectOutputStream</a:t>
            </a:r>
            <a:r>
              <a:rPr lang="en-IN" sz="2000" b="0" i="0" dirty="0">
                <a:effectLst/>
              </a:rPr>
              <a:t>(</a:t>
            </a:r>
            <a:r>
              <a:rPr lang="en-IN" sz="2000" b="0" i="0" dirty="0" err="1">
                <a:effectLst/>
              </a:rPr>
              <a:t>fout</a:t>
            </a:r>
            <a:r>
              <a:rPr lang="en-IN" sz="2000" b="0" i="0" dirty="0">
                <a:effectLst/>
              </a:rPr>
              <a:t>);  </a:t>
            </a:r>
          </a:p>
          <a:p>
            <a:pPr algn="just"/>
            <a:r>
              <a:rPr lang="en-IN" sz="2000" b="0" i="0" dirty="0">
                <a:effectLst/>
              </a:rPr>
              <a:t>  </a:t>
            </a:r>
            <a:r>
              <a:rPr lang="en-IN" sz="2000" b="0" i="0" dirty="0" err="1">
                <a:effectLst/>
              </a:rPr>
              <a:t>out.writeObject</a:t>
            </a:r>
            <a:r>
              <a:rPr lang="en-IN" sz="2000" b="0" i="0" dirty="0">
                <a:effectLst/>
              </a:rPr>
              <a:t>(s1);    </a:t>
            </a:r>
          </a:p>
          <a:p>
            <a:pPr algn="just"/>
            <a:r>
              <a:rPr lang="en-IN" sz="2000" b="0" i="0" dirty="0">
                <a:effectLst/>
              </a:rPr>
              <a:t>  </a:t>
            </a:r>
            <a:r>
              <a:rPr lang="en-IN" sz="2000" b="0" i="0" dirty="0" err="1">
                <a:effectLst/>
              </a:rPr>
              <a:t>out.flush</a:t>
            </a:r>
            <a:r>
              <a:rPr lang="en-IN" sz="2000" b="0" i="0" dirty="0">
                <a:effectLst/>
              </a:rPr>
              <a:t>();    </a:t>
            </a:r>
          </a:p>
          <a:p>
            <a:pPr algn="just"/>
            <a:endParaRPr lang="en-IN" sz="2000" b="0" i="0" dirty="0">
              <a:effectLst/>
            </a:endParaRPr>
          </a:p>
          <a:p>
            <a:pPr algn="just"/>
            <a:r>
              <a:rPr lang="en-IN" sz="2000" b="0" i="0" dirty="0">
                <a:effectLst/>
              </a:rPr>
              <a:t>  //closing the stream    </a:t>
            </a:r>
          </a:p>
          <a:p>
            <a:pPr algn="just"/>
            <a:r>
              <a:rPr lang="en-IN" sz="2000" b="0" i="0" dirty="0">
                <a:effectLst/>
              </a:rPr>
              <a:t>  </a:t>
            </a:r>
            <a:r>
              <a:rPr lang="en-IN" sz="2000" b="0" i="0" dirty="0" err="1">
                <a:effectLst/>
              </a:rPr>
              <a:t>out.close</a:t>
            </a:r>
            <a:r>
              <a:rPr lang="en-IN" sz="2000" b="0" i="0" dirty="0">
                <a:effectLst/>
              </a:rPr>
              <a:t>();    </a:t>
            </a:r>
          </a:p>
          <a:p>
            <a:pPr algn="just"/>
            <a:r>
              <a:rPr lang="en-IN" sz="2000" b="0" i="0" dirty="0">
                <a:effectLst/>
              </a:rPr>
              <a:t>  </a:t>
            </a:r>
            <a:r>
              <a:rPr lang="en-IN" sz="2000" b="0" i="0" dirty="0" err="1">
                <a:effectLst/>
              </a:rPr>
              <a:t>System.out.println</a:t>
            </a:r>
            <a:r>
              <a:rPr lang="en-IN" sz="2000" b="0" i="0" dirty="0">
                <a:effectLst/>
              </a:rPr>
              <a:t>("success");    </a:t>
            </a:r>
          </a:p>
          <a:p>
            <a:pPr algn="just"/>
            <a:endParaRPr lang="en-IN" sz="2000" b="0" i="0" dirty="0">
              <a:effectLst/>
            </a:endParaRPr>
          </a:p>
        </p:txBody>
      </p:sp>
      <p:sp>
        <p:nvSpPr>
          <p:cNvPr id="7" name="TextBox 6">
            <a:extLst>
              <a:ext uri="{FF2B5EF4-FFF2-40B4-BE49-F238E27FC236}">
                <a16:creationId xmlns:a16="http://schemas.microsoft.com/office/drawing/2014/main" id="{77769D86-3824-7B1D-340B-E04D224ADCFE}"/>
              </a:ext>
            </a:extLst>
          </p:cNvPr>
          <p:cNvSpPr txBox="1"/>
          <p:nvPr/>
        </p:nvSpPr>
        <p:spPr>
          <a:xfrm>
            <a:off x="6171483" y="1690062"/>
            <a:ext cx="5638800" cy="34778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IN" sz="2000" b="0" i="0" dirty="0">
                <a:effectLst/>
              </a:rPr>
              <a:t>  //Creating stream to read the object  </a:t>
            </a:r>
          </a:p>
          <a:p>
            <a:pPr algn="just"/>
            <a:r>
              <a:rPr lang="en-IN" sz="2000" b="0" i="0" dirty="0">
                <a:effectLst/>
              </a:rPr>
              <a:t>  </a:t>
            </a:r>
            <a:r>
              <a:rPr lang="en-IN" sz="2000" b="0" i="0" dirty="0" err="1">
                <a:effectLst/>
              </a:rPr>
              <a:t>ObjectInputStream</a:t>
            </a:r>
            <a:r>
              <a:rPr lang="en-IN" sz="2000" b="0" i="0" dirty="0">
                <a:effectLst/>
              </a:rPr>
              <a:t> in=</a:t>
            </a:r>
            <a:r>
              <a:rPr lang="en-IN" sz="2000" b="1" i="0" dirty="0">
                <a:effectLst/>
              </a:rPr>
              <a:t>new</a:t>
            </a:r>
            <a:r>
              <a:rPr lang="en-IN" sz="2000" b="0" i="0" dirty="0">
                <a:effectLst/>
              </a:rPr>
              <a:t> </a:t>
            </a:r>
            <a:r>
              <a:rPr lang="en-IN" sz="2000" b="0" i="0" dirty="0" err="1">
                <a:effectLst/>
              </a:rPr>
              <a:t>ObjectInputStream</a:t>
            </a:r>
            <a:r>
              <a:rPr lang="en-IN" sz="2000" b="0" i="0" dirty="0">
                <a:effectLst/>
              </a:rPr>
              <a:t>(</a:t>
            </a:r>
            <a:r>
              <a:rPr lang="en-IN" sz="2000" b="1" i="0" dirty="0">
                <a:effectLst/>
              </a:rPr>
              <a:t>new</a:t>
            </a:r>
            <a:r>
              <a:rPr lang="en-IN" sz="2000" b="0" i="0" dirty="0">
                <a:effectLst/>
              </a:rPr>
              <a:t> </a:t>
            </a:r>
            <a:r>
              <a:rPr lang="en-IN" sz="2000" b="0" i="0" dirty="0" err="1">
                <a:effectLst/>
              </a:rPr>
              <a:t>FileInputStream</a:t>
            </a:r>
            <a:r>
              <a:rPr lang="en-IN" sz="2000" b="0" i="0" dirty="0">
                <a:effectLst/>
              </a:rPr>
              <a:t>("f.txt"));  </a:t>
            </a:r>
          </a:p>
          <a:p>
            <a:pPr algn="just"/>
            <a:endParaRPr lang="en-IN" sz="2000" b="0" i="0" dirty="0">
              <a:effectLst/>
            </a:endParaRPr>
          </a:p>
          <a:p>
            <a:pPr algn="just"/>
            <a:r>
              <a:rPr lang="en-IN" sz="2000" b="0" i="0" dirty="0">
                <a:effectLst/>
              </a:rPr>
              <a:t>  Student s=(Student)</a:t>
            </a:r>
            <a:r>
              <a:rPr lang="en-IN" sz="2000" b="0" i="0" dirty="0" err="1">
                <a:effectLst/>
              </a:rPr>
              <a:t>in.readObject</a:t>
            </a:r>
            <a:r>
              <a:rPr lang="en-IN" sz="2000" b="0" i="0" dirty="0">
                <a:effectLst/>
              </a:rPr>
              <a:t>();  </a:t>
            </a:r>
          </a:p>
          <a:p>
            <a:pPr algn="just"/>
            <a:r>
              <a:rPr lang="en-IN" sz="2000" b="0" i="0" dirty="0">
                <a:effectLst/>
              </a:rPr>
              <a:t>  //printing the data of the serialized object  </a:t>
            </a:r>
          </a:p>
          <a:p>
            <a:pPr algn="just"/>
            <a:endParaRPr lang="en-IN" sz="2000" b="0" i="0" dirty="0">
              <a:effectLst/>
            </a:endParaRPr>
          </a:p>
          <a:p>
            <a:pPr algn="just"/>
            <a:r>
              <a:rPr lang="en-IN" sz="2000" b="0" i="0" dirty="0">
                <a:effectLst/>
              </a:rPr>
              <a:t>  </a:t>
            </a:r>
            <a:r>
              <a:rPr lang="en-IN" sz="2000" b="0" i="0" dirty="0" err="1">
                <a:effectLst/>
              </a:rPr>
              <a:t>System.out.println</a:t>
            </a:r>
            <a:r>
              <a:rPr lang="en-IN" sz="2000" b="0" i="0" dirty="0">
                <a:effectLst/>
              </a:rPr>
              <a:t>(s.id+" "+s.name);  </a:t>
            </a:r>
          </a:p>
          <a:p>
            <a:pPr algn="just"/>
            <a:r>
              <a:rPr lang="en-IN" sz="2000" b="0" i="0" dirty="0">
                <a:effectLst/>
              </a:rPr>
              <a:t>  //closing the stream  </a:t>
            </a:r>
          </a:p>
          <a:p>
            <a:pPr algn="just"/>
            <a:r>
              <a:rPr lang="en-IN" sz="2000" b="0" i="0" dirty="0">
                <a:effectLst/>
              </a:rPr>
              <a:t>  </a:t>
            </a:r>
            <a:r>
              <a:rPr lang="en-IN" sz="2000" b="0" i="0" dirty="0" err="1">
                <a:effectLst/>
              </a:rPr>
              <a:t>in.close</a:t>
            </a:r>
            <a:r>
              <a:rPr lang="en-IN" sz="2000" b="0" i="0" dirty="0">
                <a:effectLst/>
              </a:rPr>
              <a:t>();  </a:t>
            </a:r>
          </a:p>
          <a:p>
            <a:pPr algn="just"/>
            <a:r>
              <a:rPr lang="en-IN" sz="2000" b="0" i="0" dirty="0">
                <a:effectLst/>
              </a:rPr>
              <a:t>  </a:t>
            </a:r>
          </a:p>
        </p:txBody>
      </p:sp>
    </p:spTree>
    <p:extLst>
      <p:ext uri="{BB962C8B-B14F-4D97-AF65-F5344CB8AC3E}">
        <p14:creationId xmlns:p14="http://schemas.microsoft.com/office/powerpoint/2010/main" val="4081510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InputStream</a:t>
            </a:r>
            <a:r>
              <a:rPr lang="en-US" sz="4000" b="1" dirty="0">
                <a:solidFill>
                  <a:schemeClr val="dk1"/>
                </a:solidFill>
              </a:rPr>
              <a:t> </a:t>
            </a:r>
          </a:p>
        </p:txBody>
      </p:sp>
      <p:sp>
        <p:nvSpPr>
          <p:cNvPr id="4" name="TextBox 3">
            <a:extLst>
              <a:ext uri="{FF2B5EF4-FFF2-40B4-BE49-F238E27FC236}">
                <a16:creationId xmlns:a16="http://schemas.microsoft.com/office/drawing/2014/main" id="{74209D25-58F8-0A99-6A96-2EB494662A5D}"/>
              </a:ext>
            </a:extLst>
          </p:cNvPr>
          <p:cNvSpPr txBox="1"/>
          <p:nvPr/>
        </p:nvSpPr>
        <p:spPr>
          <a:xfrm>
            <a:off x="531812" y="1422737"/>
            <a:ext cx="11201400" cy="1015663"/>
          </a:xfrm>
          <a:prstGeom prst="rect">
            <a:avLst/>
          </a:prstGeom>
          <a:solidFill>
            <a:schemeClr val="bg1"/>
          </a:solidFill>
        </p:spPr>
        <p:txBody>
          <a:bodyPr wrap="square">
            <a:spAutoFit/>
          </a:bodyPr>
          <a:lstStyle/>
          <a:p>
            <a:pPr algn="just">
              <a:buClr>
                <a:schemeClr val="accent1"/>
              </a:buClr>
            </a:pPr>
            <a:r>
              <a:rPr lang="en-GB" sz="2000" b="0" i="0" dirty="0">
                <a:effectLst/>
              </a:rPr>
              <a:t>Java application uses an input stream to read data from a source; it may be a file, an array, peripheral device or socket.</a:t>
            </a:r>
          </a:p>
          <a:p>
            <a:pPr algn="just">
              <a:buClr>
                <a:schemeClr val="accent1"/>
              </a:buClr>
            </a:pPr>
            <a:r>
              <a:rPr lang="en-GB" sz="2000" b="0" i="0" dirty="0" err="1">
                <a:effectLst/>
              </a:rPr>
              <a:t>InputStream</a:t>
            </a:r>
            <a:r>
              <a:rPr lang="en-GB" sz="2000" b="0" i="0" dirty="0">
                <a:effectLst/>
              </a:rPr>
              <a:t> class is an abstract class, superclass of all classes representing an input stream of bytes.</a:t>
            </a:r>
          </a:p>
        </p:txBody>
      </p:sp>
      <p:graphicFrame>
        <p:nvGraphicFramePr>
          <p:cNvPr id="2" name="Table 1">
            <a:extLst>
              <a:ext uri="{FF2B5EF4-FFF2-40B4-BE49-F238E27FC236}">
                <a16:creationId xmlns:a16="http://schemas.microsoft.com/office/drawing/2014/main" id="{74C39198-79B7-CB6C-1C3E-5A1D36198389}"/>
              </a:ext>
            </a:extLst>
          </p:cNvPr>
          <p:cNvGraphicFramePr>
            <a:graphicFrameLocks noGrp="1"/>
          </p:cNvGraphicFramePr>
          <p:nvPr>
            <p:extLst>
              <p:ext uri="{D42A27DB-BD31-4B8C-83A1-F6EECF244321}">
                <p14:modId xmlns:p14="http://schemas.microsoft.com/office/powerpoint/2010/main" val="1850250322"/>
              </p:ext>
            </p:extLst>
          </p:nvPr>
        </p:nvGraphicFramePr>
        <p:xfrm>
          <a:off x="455612" y="2941029"/>
          <a:ext cx="10591800" cy="3357384"/>
        </p:xfrm>
        <a:graphic>
          <a:graphicData uri="http://schemas.openxmlformats.org/drawingml/2006/table">
            <a:tbl>
              <a:tblPr/>
              <a:tblGrid>
                <a:gridCol w="5776512">
                  <a:extLst>
                    <a:ext uri="{9D8B030D-6E8A-4147-A177-3AD203B41FA5}">
                      <a16:colId xmlns:a16="http://schemas.microsoft.com/office/drawing/2014/main" val="934075339"/>
                    </a:ext>
                  </a:extLst>
                </a:gridCol>
                <a:gridCol w="4815288">
                  <a:extLst>
                    <a:ext uri="{9D8B030D-6E8A-4147-A177-3AD203B41FA5}">
                      <a16:colId xmlns:a16="http://schemas.microsoft.com/office/drawing/2014/main" val="809333682"/>
                    </a:ext>
                  </a:extLst>
                </a:gridCol>
              </a:tblGrid>
              <a:tr h="577049">
                <a:tc>
                  <a:txBody>
                    <a:bodyPr/>
                    <a:lstStyle/>
                    <a:p>
                      <a:pPr algn="l" fontAlgn="t"/>
                      <a:r>
                        <a:rPr lang="en-IN" sz="1800" dirty="0">
                          <a:solidFill>
                            <a:schemeClr val="bg1"/>
                          </a:solidFill>
                          <a:effectLst/>
                          <a:latin typeface="+mn-lt"/>
                        </a:rPr>
                        <a:t>Method</a:t>
                      </a:r>
                    </a:p>
                  </a:txBody>
                  <a:tcPr marL="110971" marR="110971" marT="110971" marB="110971">
                    <a:lnL w="9525" cap="flat" cmpd="sng" algn="ctr">
                      <a:solidFill>
                        <a:srgbClr val="00704B"/>
                      </a:solidFill>
                      <a:prstDash val="solid"/>
                      <a:round/>
                      <a:headEnd type="none" w="med" len="med"/>
                      <a:tailEnd type="none" w="med" len="med"/>
                    </a:lnL>
                    <a:lnR w="9525" cap="flat" cmpd="sng" algn="ctr">
                      <a:solidFill>
                        <a:srgbClr val="00704B"/>
                      </a:solidFill>
                      <a:prstDash val="solid"/>
                      <a:round/>
                      <a:headEnd type="none" w="med" len="med"/>
                      <a:tailEnd type="none" w="med" len="med"/>
                    </a:lnR>
                    <a:lnT w="9525" cap="flat" cmpd="sng" algn="ctr">
                      <a:solidFill>
                        <a:srgbClr val="0070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800" dirty="0">
                          <a:solidFill>
                            <a:schemeClr val="bg1"/>
                          </a:solidFill>
                          <a:effectLst/>
                          <a:latin typeface="+mn-lt"/>
                        </a:rPr>
                        <a:t>Description</a:t>
                      </a:r>
                    </a:p>
                  </a:txBody>
                  <a:tcPr marL="110971" marR="110971" marT="110971" marB="110971">
                    <a:lnL w="9525" cap="flat" cmpd="sng" algn="ctr">
                      <a:solidFill>
                        <a:srgbClr val="00704B"/>
                      </a:solidFill>
                      <a:prstDash val="solid"/>
                      <a:round/>
                      <a:headEnd type="none" w="med" len="med"/>
                      <a:tailEnd type="none" w="med" len="med"/>
                    </a:lnL>
                    <a:lnR w="9525" cap="flat" cmpd="sng" algn="ctr">
                      <a:solidFill>
                        <a:srgbClr val="00704B"/>
                      </a:solidFill>
                      <a:prstDash val="solid"/>
                      <a:round/>
                      <a:headEnd type="none" w="med" len="med"/>
                      <a:tailEnd type="none" w="med" len="med"/>
                    </a:lnR>
                    <a:lnT w="9525" cap="flat" cmpd="sng" algn="ctr">
                      <a:solidFill>
                        <a:srgbClr val="0070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797550843"/>
                  </a:ext>
                </a:extLst>
              </a:tr>
              <a:tr h="859798">
                <a:tc>
                  <a:txBody>
                    <a:bodyPr/>
                    <a:lstStyle/>
                    <a:p>
                      <a:pPr algn="l" fontAlgn="t"/>
                      <a:r>
                        <a:rPr lang="en-GB" sz="2000">
                          <a:solidFill>
                            <a:srgbClr val="333333"/>
                          </a:solidFill>
                          <a:effectLst/>
                          <a:latin typeface="+mn-lt"/>
                        </a:rPr>
                        <a:t>1) public abstract int read()throws IOException</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n-lt"/>
                        </a:rPr>
                        <a:t>reads the next byte of data from the input stream. It returns -1 at the end of the file.</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24294"/>
                  </a:ext>
                </a:extLst>
              </a:tr>
              <a:tr h="707549">
                <a:tc>
                  <a:txBody>
                    <a:bodyPr/>
                    <a:lstStyle/>
                    <a:p>
                      <a:pPr algn="l" fontAlgn="t"/>
                      <a:r>
                        <a:rPr lang="en-GB" sz="2000" dirty="0">
                          <a:solidFill>
                            <a:srgbClr val="333333"/>
                          </a:solidFill>
                          <a:effectLst/>
                          <a:latin typeface="+mn-lt"/>
                        </a:rPr>
                        <a:t>2) public int available()throws </a:t>
                      </a:r>
                      <a:r>
                        <a:rPr lang="en-GB" sz="2000" dirty="0" err="1">
                          <a:solidFill>
                            <a:srgbClr val="333333"/>
                          </a:solidFill>
                          <a:effectLst/>
                          <a:latin typeface="+mn-lt"/>
                        </a:rPr>
                        <a:t>IOException</a:t>
                      </a:r>
                      <a:endParaRPr lang="en-GB" sz="2000" dirty="0">
                        <a:solidFill>
                          <a:srgbClr val="333333"/>
                        </a:solidFill>
                        <a:effectLst/>
                        <a:latin typeface="+mn-lt"/>
                      </a:endParaRP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mn-lt"/>
                        </a:rPr>
                        <a:t>returns an estimate of the number of bytes that can be read from the current input stream.</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76445872"/>
                  </a:ext>
                </a:extLst>
              </a:tr>
              <a:tr h="858175">
                <a:tc>
                  <a:txBody>
                    <a:bodyPr/>
                    <a:lstStyle/>
                    <a:p>
                      <a:pPr algn="l" fontAlgn="t"/>
                      <a:r>
                        <a:rPr lang="en-GB" sz="2000" dirty="0">
                          <a:solidFill>
                            <a:srgbClr val="333333"/>
                          </a:solidFill>
                          <a:effectLst/>
                          <a:latin typeface="+mn-lt"/>
                        </a:rPr>
                        <a:t>3) public void close()throws </a:t>
                      </a:r>
                      <a:r>
                        <a:rPr lang="en-GB" sz="2000" dirty="0" err="1">
                          <a:solidFill>
                            <a:srgbClr val="333333"/>
                          </a:solidFill>
                          <a:effectLst/>
                          <a:latin typeface="+mn-lt"/>
                        </a:rPr>
                        <a:t>IOException</a:t>
                      </a:r>
                      <a:endParaRPr lang="en-GB" sz="2000" dirty="0">
                        <a:solidFill>
                          <a:srgbClr val="333333"/>
                        </a:solidFill>
                        <a:effectLst/>
                        <a:latin typeface="+mn-lt"/>
                      </a:endParaRP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mn-lt"/>
                        </a:rPr>
                        <a:t>is used to close the current input str</a:t>
                      </a:r>
                    </a:p>
                  </a:txBody>
                  <a:tcPr marL="73981" marR="73981" marT="73981" marB="73981">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00097724"/>
                  </a:ext>
                </a:extLst>
              </a:tr>
            </a:tbl>
          </a:graphicData>
        </a:graphic>
      </p:graphicFrame>
    </p:spTree>
    <p:extLst>
      <p:ext uri="{BB962C8B-B14F-4D97-AF65-F5344CB8AC3E}">
        <p14:creationId xmlns:p14="http://schemas.microsoft.com/office/powerpoint/2010/main" val="111716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InputStream</a:t>
            </a:r>
            <a:r>
              <a:rPr lang="en-US" sz="4000" b="1" dirty="0">
                <a:solidFill>
                  <a:schemeClr val="dk1"/>
                </a:solidFill>
              </a:rPr>
              <a:t> Classes </a:t>
            </a:r>
          </a:p>
        </p:txBody>
      </p:sp>
      <p:sp>
        <p:nvSpPr>
          <p:cNvPr id="4" name="TextBox 3">
            <a:extLst>
              <a:ext uri="{FF2B5EF4-FFF2-40B4-BE49-F238E27FC236}">
                <a16:creationId xmlns:a16="http://schemas.microsoft.com/office/drawing/2014/main" id="{74209D25-58F8-0A99-6A96-2EB494662A5D}"/>
              </a:ext>
            </a:extLst>
          </p:cNvPr>
          <p:cNvSpPr txBox="1"/>
          <p:nvPr/>
        </p:nvSpPr>
        <p:spPr>
          <a:xfrm>
            <a:off x="531812" y="1422737"/>
            <a:ext cx="11201400" cy="400110"/>
          </a:xfrm>
          <a:prstGeom prst="rect">
            <a:avLst/>
          </a:prstGeom>
          <a:solidFill>
            <a:schemeClr val="bg1"/>
          </a:solidFill>
        </p:spPr>
        <p:txBody>
          <a:bodyPr wrap="square">
            <a:spAutoFit/>
          </a:bodyPr>
          <a:lstStyle/>
          <a:p>
            <a:pPr algn="just">
              <a:buClr>
                <a:schemeClr val="accent1"/>
              </a:buClr>
            </a:pPr>
            <a:endParaRPr lang="en-GB" sz="2000" b="0" i="0" dirty="0">
              <a:effectLst/>
            </a:endParaRPr>
          </a:p>
        </p:txBody>
      </p:sp>
      <p:graphicFrame>
        <p:nvGraphicFramePr>
          <p:cNvPr id="5" name="Table 4">
            <a:extLst>
              <a:ext uri="{FF2B5EF4-FFF2-40B4-BE49-F238E27FC236}">
                <a16:creationId xmlns:a16="http://schemas.microsoft.com/office/drawing/2014/main" id="{07DF8FFE-57C9-C44E-CBC4-04535865D4C5}"/>
              </a:ext>
            </a:extLst>
          </p:cNvPr>
          <p:cNvGraphicFramePr>
            <a:graphicFrameLocks noGrp="1"/>
          </p:cNvGraphicFramePr>
          <p:nvPr>
            <p:extLst>
              <p:ext uri="{D42A27DB-BD31-4B8C-83A1-F6EECF244321}">
                <p14:modId xmlns:p14="http://schemas.microsoft.com/office/powerpoint/2010/main" val="2903800582"/>
              </p:ext>
            </p:extLst>
          </p:nvPr>
        </p:nvGraphicFramePr>
        <p:xfrm>
          <a:off x="74612" y="685800"/>
          <a:ext cx="12114213" cy="6246607"/>
        </p:xfrm>
        <a:graphic>
          <a:graphicData uri="http://schemas.openxmlformats.org/drawingml/2006/table">
            <a:tbl>
              <a:tblPr>
                <a:tableStyleId>{5940675A-B579-460E-94D1-54222C63F5DA}</a:tableStyleId>
              </a:tblPr>
              <a:tblGrid>
                <a:gridCol w="2819400">
                  <a:extLst>
                    <a:ext uri="{9D8B030D-6E8A-4147-A177-3AD203B41FA5}">
                      <a16:colId xmlns:a16="http://schemas.microsoft.com/office/drawing/2014/main" val="3215987595"/>
                    </a:ext>
                  </a:extLst>
                </a:gridCol>
                <a:gridCol w="9294813">
                  <a:extLst>
                    <a:ext uri="{9D8B030D-6E8A-4147-A177-3AD203B41FA5}">
                      <a16:colId xmlns:a16="http://schemas.microsoft.com/office/drawing/2014/main" val="2871740139"/>
                    </a:ext>
                  </a:extLst>
                </a:gridCol>
              </a:tblGrid>
              <a:tr h="0">
                <a:tc>
                  <a:txBody>
                    <a:bodyPr/>
                    <a:lstStyle/>
                    <a:p>
                      <a:pPr algn="l"/>
                      <a:r>
                        <a:rPr lang="en-IN" sz="2000" dirty="0" err="1">
                          <a:solidFill>
                            <a:schemeClr val="bg1"/>
                          </a:solidFill>
                          <a:effectLst/>
                        </a:rPr>
                        <a:t>InputStream</a:t>
                      </a:r>
                      <a:r>
                        <a:rPr lang="en-IN" sz="2000" dirty="0">
                          <a:solidFill>
                            <a:schemeClr val="bg1"/>
                          </a:solidFill>
                          <a:effectLst/>
                        </a:rPr>
                        <a:t> classes</a:t>
                      </a:r>
                    </a:p>
                  </a:txBody>
                  <a:tcPr marL="137160" marR="137160" marT="137160" marB="137160" anchor="ctr">
                    <a:solidFill>
                      <a:schemeClr val="accent1"/>
                    </a:solidFill>
                  </a:tcPr>
                </a:tc>
                <a:tc>
                  <a:txBody>
                    <a:bodyPr/>
                    <a:lstStyle/>
                    <a:p>
                      <a:pPr algn="l"/>
                      <a:r>
                        <a:rPr lang="en-IN" sz="2000" dirty="0">
                          <a:solidFill>
                            <a:schemeClr val="bg1"/>
                          </a:solidFill>
                          <a:effectLst/>
                        </a:rPr>
                        <a:t>Description</a:t>
                      </a:r>
                    </a:p>
                  </a:txBody>
                  <a:tcPr marL="137160" marR="137160" marT="137160" marB="137160" anchor="ctr">
                    <a:solidFill>
                      <a:schemeClr val="accent1"/>
                    </a:solidFill>
                  </a:tcPr>
                </a:tc>
                <a:extLst>
                  <a:ext uri="{0D108BD9-81ED-4DB2-BD59-A6C34878D82A}">
                    <a16:rowId xmlns:a16="http://schemas.microsoft.com/office/drawing/2014/main" val="1788444245"/>
                  </a:ext>
                </a:extLst>
              </a:tr>
              <a:tr h="0">
                <a:tc>
                  <a:txBody>
                    <a:bodyPr/>
                    <a:lstStyle/>
                    <a:p>
                      <a:pPr algn="l"/>
                      <a:r>
                        <a:rPr lang="en-IN" sz="2000">
                          <a:effectLst/>
                        </a:rPr>
                        <a:t>FileInputStream</a:t>
                      </a:r>
                    </a:p>
                  </a:txBody>
                  <a:tcPr marL="137160" marR="137160" marT="137160" marB="137160" anchor="ctr"/>
                </a:tc>
                <a:tc>
                  <a:txBody>
                    <a:bodyPr/>
                    <a:lstStyle/>
                    <a:p>
                      <a:pPr algn="l"/>
                      <a:r>
                        <a:rPr lang="en-GB" sz="2000" dirty="0">
                          <a:effectLst/>
                        </a:rPr>
                        <a:t>Reads data from a file</a:t>
                      </a:r>
                    </a:p>
                  </a:txBody>
                  <a:tcPr marL="137160" marR="137160" marT="137160" marB="137160" anchor="ctr"/>
                </a:tc>
                <a:extLst>
                  <a:ext uri="{0D108BD9-81ED-4DB2-BD59-A6C34878D82A}">
                    <a16:rowId xmlns:a16="http://schemas.microsoft.com/office/drawing/2014/main" val="3384195275"/>
                  </a:ext>
                </a:extLst>
              </a:tr>
              <a:tr h="0">
                <a:tc>
                  <a:txBody>
                    <a:bodyPr/>
                    <a:lstStyle/>
                    <a:p>
                      <a:pPr algn="l"/>
                      <a:r>
                        <a:rPr lang="en-IN" sz="2000" dirty="0" err="1">
                          <a:effectLst/>
                        </a:rPr>
                        <a:t>ByteArrayInputStream</a:t>
                      </a:r>
                      <a:endParaRPr lang="en-IN" sz="2000" dirty="0">
                        <a:effectLst/>
                      </a:endParaRPr>
                    </a:p>
                  </a:txBody>
                  <a:tcPr marL="137160" marR="137160" marT="137160" marB="137160" anchor="ctr"/>
                </a:tc>
                <a:tc>
                  <a:txBody>
                    <a:bodyPr/>
                    <a:lstStyle/>
                    <a:p>
                      <a:pPr algn="l"/>
                      <a:r>
                        <a:rPr lang="en-GB" sz="2000">
                          <a:effectLst/>
                        </a:rPr>
                        <a:t>Data is read from a byte array</a:t>
                      </a:r>
                    </a:p>
                  </a:txBody>
                  <a:tcPr marL="137160" marR="137160" marT="137160" marB="137160" anchor="ctr"/>
                </a:tc>
                <a:extLst>
                  <a:ext uri="{0D108BD9-81ED-4DB2-BD59-A6C34878D82A}">
                    <a16:rowId xmlns:a16="http://schemas.microsoft.com/office/drawing/2014/main" val="438809080"/>
                  </a:ext>
                </a:extLst>
              </a:tr>
              <a:tr h="699247">
                <a:tc>
                  <a:txBody>
                    <a:bodyPr/>
                    <a:lstStyle/>
                    <a:p>
                      <a:pPr algn="l"/>
                      <a:r>
                        <a:rPr lang="en-IN" sz="2000" dirty="0" err="1">
                          <a:effectLst/>
                        </a:rPr>
                        <a:t>FilterInputStream</a:t>
                      </a:r>
                      <a:endParaRPr lang="en-IN" sz="2000" dirty="0">
                        <a:effectLst/>
                      </a:endParaRPr>
                    </a:p>
                  </a:txBody>
                  <a:tcPr marL="137160" marR="137160" marT="137160" marB="137160" anchor="ctr"/>
                </a:tc>
                <a:tc>
                  <a:txBody>
                    <a:bodyPr/>
                    <a:lstStyle/>
                    <a:p>
                      <a:pPr algn="l"/>
                      <a:r>
                        <a:rPr lang="en-GB" sz="2000" dirty="0">
                          <a:effectLst/>
                        </a:rPr>
                        <a:t>Has subclasses </a:t>
                      </a:r>
                      <a:r>
                        <a:rPr lang="en-GB" sz="2000" dirty="0" err="1">
                          <a:effectLst/>
                        </a:rPr>
                        <a:t>BufferedInputStream</a:t>
                      </a:r>
                      <a:r>
                        <a:rPr lang="en-GB" sz="2000" dirty="0">
                          <a:effectLst/>
                        </a:rPr>
                        <a:t>, </a:t>
                      </a:r>
                      <a:r>
                        <a:rPr lang="en-GB" sz="2000" dirty="0" err="1">
                          <a:effectLst/>
                        </a:rPr>
                        <a:t>DataInputStream</a:t>
                      </a:r>
                      <a:r>
                        <a:rPr lang="en-GB" sz="2000" dirty="0">
                          <a:effectLst/>
                        </a:rPr>
                        <a:t> and </a:t>
                      </a:r>
                      <a:r>
                        <a:rPr lang="en-GB" sz="2000" dirty="0" err="1">
                          <a:effectLst/>
                        </a:rPr>
                        <a:t>PushbackInputStream</a:t>
                      </a:r>
                      <a:endParaRPr lang="en-GB" sz="2000" dirty="0">
                        <a:effectLst/>
                      </a:endParaRPr>
                    </a:p>
                  </a:txBody>
                  <a:tcPr marL="137160" marR="137160" marT="137160" marB="137160" anchor="ctr"/>
                </a:tc>
                <a:extLst>
                  <a:ext uri="{0D108BD9-81ED-4DB2-BD59-A6C34878D82A}">
                    <a16:rowId xmlns:a16="http://schemas.microsoft.com/office/drawing/2014/main" val="1925263919"/>
                  </a:ext>
                </a:extLst>
              </a:tr>
              <a:tr h="699247">
                <a:tc>
                  <a:txBody>
                    <a:bodyPr/>
                    <a:lstStyle/>
                    <a:p>
                      <a:pPr algn="l"/>
                      <a:r>
                        <a:rPr lang="en-IN" sz="2000" dirty="0" err="1">
                          <a:effectLst/>
                        </a:rPr>
                        <a:t>BufferedInputStream</a:t>
                      </a:r>
                      <a:endParaRPr lang="en-IN" sz="2000" dirty="0">
                        <a:effectLst/>
                      </a:endParaRPr>
                    </a:p>
                  </a:txBody>
                  <a:tcPr marL="137160" marR="137160" marT="137160" marB="137160" anchor="ctr"/>
                </a:tc>
                <a:tc>
                  <a:txBody>
                    <a:bodyPr/>
                    <a:lstStyle/>
                    <a:p>
                      <a:pPr algn="l"/>
                      <a:r>
                        <a:rPr lang="en-GB" sz="2000" dirty="0">
                          <a:effectLst/>
                        </a:rPr>
                        <a:t>Used to read information from a stream. Internal buffer mechanism enhances performance.</a:t>
                      </a:r>
                    </a:p>
                  </a:txBody>
                  <a:tcPr marL="137160" marR="137160" marT="137160" marB="137160" anchor="ctr"/>
                </a:tc>
                <a:extLst>
                  <a:ext uri="{0D108BD9-81ED-4DB2-BD59-A6C34878D82A}">
                    <a16:rowId xmlns:a16="http://schemas.microsoft.com/office/drawing/2014/main" val="2338888690"/>
                  </a:ext>
                </a:extLst>
              </a:tr>
              <a:tr h="484094">
                <a:tc>
                  <a:txBody>
                    <a:bodyPr/>
                    <a:lstStyle/>
                    <a:p>
                      <a:pPr algn="l"/>
                      <a:r>
                        <a:rPr lang="en-IN" sz="2000">
                          <a:effectLst/>
                        </a:rPr>
                        <a:t>DataInputStream</a:t>
                      </a:r>
                    </a:p>
                  </a:txBody>
                  <a:tcPr marL="137160" marR="137160" marT="137160" marB="137160" anchor="ctr"/>
                </a:tc>
                <a:tc>
                  <a:txBody>
                    <a:bodyPr/>
                    <a:lstStyle/>
                    <a:p>
                      <a:pPr algn="l"/>
                      <a:r>
                        <a:rPr lang="en-GB" sz="2000" dirty="0">
                          <a:effectLst/>
                        </a:rPr>
                        <a:t>Reads in Java's built datatype from an input stream.</a:t>
                      </a:r>
                    </a:p>
                  </a:txBody>
                  <a:tcPr marL="137160" marR="137160" marT="137160" marB="137160" anchor="ctr"/>
                </a:tc>
                <a:extLst>
                  <a:ext uri="{0D108BD9-81ED-4DB2-BD59-A6C34878D82A}">
                    <a16:rowId xmlns:a16="http://schemas.microsoft.com/office/drawing/2014/main" val="1889310573"/>
                  </a:ext>
                </a:extLst>
              </a:tr>
              <a:tr h="484094">
                <a:tc>
                  <a:txBody>
                    <a:bodyPr/>
                    <a:lstStyle/>
                    <a:p>
                      <a:pPr algn="l"/>
                      <a:r>
                        <a:rPr lang="en-IN" sz="2000">
                          <a:effectLst/>
                        </a:rPr>
                        <a:t>PushbackInputStream</a:t>
                      </a:r>
                    </a:p>
                  </a:txBody>
                  <a:tcPr marL="137160" marR="137160" marT="137160" marB="137160" anchor="ctr"/>
                </a:tc>
                <a:tc>
                  <a:txBody>
                    <a:bodyPr/>
                    <a:lstStyle/>
                    <a:p>
                      <a:pPr algn="l"/>
                      <a:r>
                        <a:rPr lang="en-GB" sz="2000" dirty="0">
                          <a:effectLst/>
                        </a:rPr>
                        <a:t>Reads byte data from </a:t>
                      </a:r>
                      <a:r>
                        <a:rPr lang="en-GB" sz="2000" dirty="0" err="1">
                          <a:effectLst/>
                        </a:rPr>
                        <a:t>inputstream</a:t>
                      </a:r>
                      <a:r>
                        <a:rPr lang="en-GB" sz="2000" dirty="0">
                          <a:effectLst/>
                        </a:rPr>
                        <a:t> and returns it back to the stream</a:t>
                      </a:r>
                    </a:p>
                  </a:txBody>
                  <a:tcPr marL="137160" marR="137160" marT="137160" marB="137160" anchor="ctr"/>
                </a:tc>
                <a:extLst>
                  <a:ext uri="{0D108BD9-81ED-4DB2-BD59-A6C34878D82A}">
                    <a16:rowId xmlns:a16="http://schemas.microsoft.com/office/drawing/2014/main" val="4036863387"/>
                  </a:ext>
                </a:extLst>
              </a:tr>
              <a:tr h="699247">
                <a:tc>
                  <a:txBody>
                    <a:bodyPr/>
                    <a:lstStyle/>
                    <a:p>
                      <a:pPr algn="l"/>
                      <a:r>
                        <a:rPr lang="en-IN" sz="2000">
                          <a:effectLst/>
                        </a:rPr>
                        <a:t>PipedInputStream</a:t>
                      </a:r>
                    </a:p>
                  </a:txBody>
                  <a:tcPr marL="137160" marR="137160" marT="137160" marB="137160" anchor="ctr"/>
                </a:tc>
                <a:tc>
                  <a:txBody>
                    <a:bodyPr/>
                    <a:lstStyle/>
                    <a:p>
                      <a:pPr algn="l"/>
                      <a:r>
                        <a:rPr lang="en-GB" sz="2000" dirty="0">
                          <a:effectLst/>
                        </a:rPr>
                        <a:t>It reads data bytes from one thread that are sent to </a:t>
                      </a:r>
                      <a:r>
                        <a:rPr lang="en-GB" sz="2000" dirty="0" err="1">
                          <a:effectLst/>
                        </a:rPr>
                        <a:t>PipedOutputStream</a:t>
                      </a:r>
                      <a:r>
                        <a:rPr lang="en-GB" sz="2000" dirty="0">
                          <a:effectLst/>
                        </a:rPr>
                        <a:t> for writing </a:t>
                      </a:r>
                    </a:p>
                    <a:p>
                      <a:pPr algn="l"/>
                      <a:r>
                        <a:rPr lang="en-GB" sz="2000" dirty="0">
                          <a:effectLst/>
                        </a:rPr>
                        <a:t>on another thread.</a:t>
                      </a:r>
                    </a:p>
                  </a:txBody>
                  <a:tcPr marL="137160" marR="137160" marT="137160" marB="137160" anchor="ctr"/>
                </a:tc>
                <a:extLst>
                  <a:ext uri="{0D108BD9-81ED-4DB2-BD59-A6C34878D82A}">
                    <a16:rowId xmlns:a16="http://schemas.microsoft.com/office/drawing/2014/main" val="1758282558"/>
                  </a:ext>
                </a:extLst>
              </a:tr>
              <a:tr h="699247">
                <a:tc>
                  <a:txBody>
                    <a:bodyPr/>
                    <a:lstStyle/>
                    <a:p>
                      <a:pPr algn="l"/>
                      <a:r>
                        <a:rPr lang="en-IN" sz="2000">
                          <a:effectLst/>
                        </a:rPr>
                        <a:t>ObjectInputStream</a:t>
                      </a:r>
                    </a:p>
                  </a:txBody>
                  <a:tcPr marL="137160" marR="137160" marT="137160" marB="137160" anchor="ctr"/>
                </a:tc>
                <a:tc>
                  <a:txBody>
                    <a:bodyPr/>
                    <a:lstStyle/>
                    <a:p>
                      <a:pPr algn="l"/>
                      <a:r>
                        <a:rPr lang="en-GB" sz="2000" dirty="0">
                          <a:effectLst/>
                        </a:rPr>
                        <a:t>Deserializes the inbuilt data types and objects that are written using </a:t>
                      </a:r>
                      <a:r>
                        <a:rPr lang="en-GB" sz="2000" dirty="0" err="1">
                          <a:effectLst/>
                        </a:rPr>
                        <a:t>ObjectOutputStream</a:t>
                      </a:r>
                      <a:r>
                        <a:rPr lang="en-GB" sz="2000" dirty="0">
                          <a:effectLst/>
                        </a:rPr>
                        <a:t>.</a:t>
                      </a:r>
                    </a:p>
                  </a:txBody>
                  <a:tcPr marL="137160" marR="137160" marT="137160" marB="137160" anchor="ctr"/>
                </a:tc>
                <a:extLst>
                  <a:ext uri="{0D108BD9-81ED-4DB2-BD59-A6C34878D82A}">
                    <a16:rowId xmlns:a16="http://schemas.microsoft.com/office/drawing/2014/main" val="2450080826"/>
                  </a:ext>
                </a:extLst>
              </a:tr>
            </a:tbl>
          </a:graphicData>
        </a:graphic>
      </p:graphicFrame>
    </p:spTree>
    <p:extLst>
      <p:ext uri="{BB962C8B-B14F-4D97-AF65-F5344CB8AC3E}">
        <p14:creationId xmlns:p14="http://schemas.microsoft.com/office/powerpoint/2010/main" val="457983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OutputStream </a:t>
            </a:r>
          </a:p>
        </p:txBody>
      </p:sp>
      <p:sp>
        <p:nvSpPr>
          <p:cNvPr id="4" name="TextBox 3">
            <a:extLst>
              <a:ext uri="{FF2B5EF4-FFF2-40B4-BE49-F238E27FC236}">
                <a16:creationId xmlns:a16="http://schemas.microsoft.com/office/drawing/2014/main" id="{74209D25-58F8-0A99-6A96-2EB494662A5D}"/>
              </a:ext>
            </a:extLst>
          </p:cNvPr>
          <p:cNvSpPr txBox="1"/>
          <p:nvPr/>
        </p:nvSpPr>
        <p:spPr>
          <a:xfrm>
            <a:off x="760412" y="1447800"/>
            <a:ext cx="11201400" cy="707886"/>
          </a:xfrm>
          <a:prstGeom prst="rect">
            <a:avLst/>
          </a:prstGeom>
          <a:solidFill>
            <a:schemeClr val="bg1"/>
          </a:solidFill>
        </p:spPr>
        <p:txBody>
          <a:bodyPr wrap="square">
            <a:spAutoFit/>
          </a:bodyPr>
          <a:lstStyle/>
          <a:p>
            <a:pPr algn="just">
              <a:buClr>
                <a:schemeClr val="accent1"/>
              </a:buClr>
            </a:pPr>
            <a:r>
              <a:rPr lang="en-GB" sz="2000" b="0" i="0" dirty="0" err="1">
                <a:effectLst/>
              </a:rPr>
              <a:t>OutputStream</a:t>
            </a:r>
            <a:r>
              <a:rPr lang="en-GB" sz="2000" b="0" i="0" dirty="0">
                <a:effectLst/>
              </a:rPr>
              <a:t> class is an abstract class. It is the superclass of all classes representing an output stream of bytes. An output stream accepts output bytes and sends them to some sink.</a:t>
            </a:r>
          </a:p>
        </p:txBody>
      </p:sp>
      <p:graphicFrame>
        <p:nvGraphicFramePr>
          <p:cNvPr id="2" name="Table 1">
            <a:extLst>
              <a:ext uri="{FF2B5EF4-FFF2-40B4-BE49-F238E27FC236}">
                <a16:creationId xmlns:a16="http://schemas.microsoft.com/office/drawing/2014/main" id="{74C39198-79B7-CB6C-1C3E-5A1D36198389}"/>
              </a:ext>
            </a:extLst>
          </p:cNvPr>
          <p:cNvGraphicFramePr>
            <a:graphicFrameLocks noGrp="1"/>
          </p:cNvGraphicFramePr>
          <p:nvPr>
            <p:extLst>
              <p:ext uri="{D42A27DB-BD31-4B8C-83A1-F6EECF244321}">
                <p14:modId xmlns:p14="http://schemas.microsoft.com/office/powerpoint/2010/main" val="2820163583"/>
              </p:ext>
            </p:extLst>
          </p:nvPr>
        </p:nvGraphicFramePr>
        <p:xfrm>
          <a:off x="912812" y="2590800"/>
          <a:ext cx="9829800" cy="3817399"/>
        </p:xfrm>
        <a:graphic>
          <a:graphicData uri="http://schemas.openxmlformats.org/drawingml/2006/table">
            <a:tbl>
              <a:tblPr/>
              <a:tblGrid>
                <a:gridCol w="5062837">
                  <a:extLst>
                    <a:ext uri="{9D8B030D-6E8A-4147-A177-3AD203B41FA5}">
                      <a16:colId xmlns:a16="http://schemas.microsoft.com/office/drawing/2014/main" val="934075339"/>
                    </a:ext>
                  </a:extLst>
                </a:gridCol>
                <a:gridCol w="4766963">
                  <a:extLst>
                    <a:ext uri="{9D8B030D-6E8A-4147-A177-3AD203B41FA5}">
                      <a16:colId xmlns:a16="http://schemas.microsoft.com/office/drawing/2014/main" val="809333682"/>
                    </a:ext>
                  </a:extLst>
                </a:gridCol>
              </a:tblGrid>
              <a:tr h="577049">
                <a:tc>
                  <a:txBody>
                    <a:bodyPr/>
                    <a:lstStyle/>
                    <a:p>
                      <a:pPr algn="l" fontAlgn="t"/>
                      <a:r>
                        <a:rPr lang="en-IN" sz="1800" dirty="0">
                          <a:solidFill>
                            <a:schemeClr val="bg1"/>
                          </a:solidFill>
                          <a:effectLst/>
                          <a:latin typeface="+mn-lt"/>
                        </a:rPr>
                        <a:t>Method</a:t>
                      </a:r>
                    </a:p>
                  </a:txBody>
                  <a:tcPr marL="110971" marR="110971" marT="110971" marB="110971">
                    <a:lnL w="9525" cap="flat" cmpd="sng" algn="ctr">
                      <a:solidFill>
                        <a:srgbClr val="00704B"/>
                      </a:solidFill>
                      <a:prstDash val="solid"/>
                      <a:round/>
                      <a:headEnd type="none" w="med" len="med"/>
                      <a:tailEnd type="none" w="med" len="med"/>
                    </a:lnL>
                    <a:lnR w="9525" cap="flat" cmpd="sng" algn="ctr">
                      <a:solidFill>
                        <a:srgbClr val="00704B"/>
                      </a:solidFill>
                      <a:prstDash val="solid"/>
                      <a:round/>
                      <a:headEnd type="none" w="med" len="med"/>
                      <a:tailEnd type="none" w="med" len="med"/>
                    </a:lnR>
                    <a:lnT w="9525" cap="flat" cmpd="sng" algn="ctr">
                      <a:solidFill>
                        <a:srgbClr val="0070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800" dirty="0">
                          <a:solidFill>
                            <a:schemeClr val="bg1"/>
                          </a:solidFill>
                          <a:effectLst/>
                          <a:latin typeface="+mn-lt"/>
                        </a:rPr>
                        <a:t>Description</a:t>
                      </a:r>
                    </a:p>
                  </a:txBody>
                  <a:tcPr marL="110971" marR="110971" marT="110971" marB="110971">
                    <a:lnL w="9525" cap="flat" cmpd="sng" algn="ctr">
                      <a:solidFill>
                        <a:srgbClr val="00704B"/>
                      </a:solidFill>
                      <a:prstDash val="solid"/>
                      <a:round/>
                      <a:headEnd type="none" w="med" len="med"/>
                      <a:tailEnd type="none" w="med" len="med"/>
                    </a:lnL>
                    <a:lnR w="9525" cap="flat" cmpd="sng" algn="ctr">
                      <a:solidFill>
                        <a:srgbClr val="00704B"/>
                      </a:solidFill>
                      <a:prstDash val="solid"/>
                      <a:round/>
                      <a:headEnd type="none" w="med" len="med"/>
                      <a:tailEnd type="none" w="med" len="med"/>
                    </a:lnR>
                    <a:lnT w="9525" cap="flat" cmpd="sng" algn="ctr">
                      <a:solidFill>
                        <a:srgbClr val="00704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797550843"/>
                  </a:ext>
                </a:extLst>
              </a:tr>
              <a:tr h="708297">
                <a:tc>
                  <a:txBody>
                    <a:bodyPr/>
                    <a:lstStyle/>
                    <a:p>
                      <a:pPr algn="l" fontAlgn="t"/>
                      <a:r>
                        <a:rPr lang="en-GB" sz="2000">
                          <a:solidFill>
                            <a:srgbClr val="333333"/>
                          </a:solidFill>
                          <a:effectLst/>
                          <a:latin typeface="inter-regular"/>
                        </a:rPr>
                        <a:t>1) public void write(int)throws IOException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inter-regular"/>
                        </a:rPr>
                        <a:t>is used to write a byte to the current output stream.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24294"/>
                  </a:ext>
                </a:extLst>
              </a:tr>
              <a:tr h="740109">
                <a:tc>
                  <a:txBody>
                    <a:bodyPr/>
                    <a:lstStyle/>
                    <a:p>
                      <a:pPr algn="l" fontAlgn="t"/>
                      <a:r>
                        <a:rPr lang="en-GB" sz="2000" dirty="0">
                          <a:solidFill>
                            <a:srgbClr val="333333"/>
                          </a:solidFill>
                          <a:effectLst/>
                          <a:latin typeface="inter-regular"/>
                        </a:rPr>
                        <a:t>2) public void write(byte[])throws </a:t>
                      </a:r>
                      <a:r>
                        <a:rPr lang="en-GB" sz="2000" dirty="0" err="1">
                          <a:solidFill>
                            <a:srgbClr val="333333"/>
                          </a:solidFill>
                          <a:effectLst/>
                          <a:latin typeface="inter-regular"/>
                        </a:rPr>
                        <a:t>IOException</a:t>
                      </a:r>
                      <a:endParaRPr lang="en-GB" sz="20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000" dirty="0">
                          <a:solidFill>
                            <a:srgbClr val="333333"/>
                          </a:solidFill>
                          <a:effectLst/>
                          <a:latin typeface="inter-regular"/>
                        </a:rPr>
                        <a:t>is used to write an array of byte to the current output stream.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76445872"/>
                  </a:ext>
                </a:extLst>
              </a:tr>
              <a:tr h="858175">
                <a:tc>
                  <a:txBody>
                    <a:bodyPr/>
                    <a:lstStyle/>
                    <a:p>
                      <a:pPr algn="l" fontAlgn="t"/>
                      <a:r>
                        <a:rPr lang="en-GB" sz="2000" dirty="0">
                          <a:solidFill>
                            <a:srgbClr val="333333"/>
                          </a:solidFill>
                          <a:effectLst/>
                          <a:latin typeface="inter-regular"/>
                        </a:rPr>
                        <a:t>3) public void flush()throws </a:t>
                      </a:r>
                      <a:r>
                        <a:rPr lang="en-GB" sz="2000" dirty="0" err="1">
                          <a:solidFill>
                            <a:srgbClr val="333333"/>
                          </a:solidFill>
                          <a:effectLst/>
                          <a:latin typeface="inter-regular"/>
                        </a:rPr>
                        <a:t>IOException</a:t>
                      </a:r>
                      <a:endParaRPr lang="en-GB" sz="2000"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inter-regular"/>
                        </a:rPr>
                        <a:t>flushes the current output stream.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00097724"/>
                  </a:ext>
                </a:extLst>
              </a:tr>
              <a:tr h="858175">
                <a:tc>
                  <a:txBody>
                    <a:bodyPr/>
                    <a:lstStyle/>
                    <a:p>
                      <a:pPr algn="just" fontAlgn="t"/>
                      <a:r>
                        <a:rPr lang="en-GB" sz="2000">
                          <a:solidFill>
                            <a:srgbClr val="333333"/>
                          </a:solidFill>
                          <a:effectLst/>
                          <a:latin typeface="inter-regular"/>
                        </a:rPr>
                        <a:t>4) public void close()throws IOException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000" dirty="0">
                          <a:solidFill>
                            <a:srgbClr val="333333"/>
                          </a:solidFill>
                          <a:effectLst/>
                          <a:latin typeface="inter-regular"/>
                        </a:rPr>
                        <a:t>is used to close the current output stream.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17344006"/>
                  </a:ext>
                </a:extLst>
              </a:tr>
            </a:tbl>
          </a:graphicData>
        </a:graphic>
      </p:graphicFrame>
    </p:spTree>
    <p:extLst>
      <p:ext uri="{BB962C8B-B14F-4D97-AF65-F5344CB8AC3E}">
        <p14:creationId xmlns:p14="http://schemas.microsoft.com/office/powerpoint/2010/main" val="1720226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err="1">
                <a:solidFill>
                  <a:schemeClr val="dk1"/>
                </a:solidFill>
              </a:rPr>
              <a:t>OutputStream</a:t>
            </a:r>
            <a:r>
              <a:rPr lang="en-US" sz="4000" b="1" dirty="0">
                <a:solidFill>
                  <a:schemeClr val="dk1"/>
                </a:solidFill>
              </a:rPr>
              <a:t> Classes </a:t>
            </a:r>
          </a:p>
        </p:txBody>
      </p:sp>
      <p:sp>
        <p:nvSpPr>
          <p:cNvPr id="4" name="TextBox 3">
            <a:extLst>
              <a:ext uri="{FF2B5EF4-FFF2-40B4-BE49-F238E27FC236}">
                <a16:creationId xmlns:a16="http://schemas.microsoft.com/office/drawing/2014/main" id="{74209D25-58F8-0A99-6A96-2EB494662A5D}"/>
              </a:ext>
            </a:extLst>
          </p:cNvPr>
          <p:cNvSpPr txBox="1"/>
          <p:nvPr/>
        </p:nvSpPr>
        <p:spPr>
          <a:xfrm>
            <a:off x="531812" y="1422737"/>
            <a:ext cx="11201400" cy="400110"/>
          </a:xfrm>
          <a:prstGeom prst="rect">
            <a:avLst/>
          </a:prstGeom>
          <a:solidFill>
            <a:schemeClr val="bg1"/>
          </a:solidFill>
        </p:spPr>
        <p:txBody>
          <a:bodyPr wrap="square">
            <a:spAutoFit/>
          </a:bodyPr>
          <a:lstStyle/>
          <a:p>
            <a:pPr algn="just">
              <a:buClr>
                <a:schemeClr val="accent1"/>
              </a:buClr>
            </a:pPr>
            <a:endParaRPr lang="en-GB" sz="2000" b="0" i="0" dirty="0">
              <a:effectLst/>
            </a:endParaRPr>
          </a:p>
        </p:txBody>
      </p:sp>
      <p:graphicFrame>
        <p:nvGraphicFramePr>
          <p:cNvPr id="5" name="Table 4">
            <a:extLst>
              <a:ext uri="{FF2B5EF4-FFF2-40B4-BE49-F238E27FC236}">
                <a16:creationId xmlns:a16="http://schemas.microsoft.com/office/drawing/2014/main" id="{07DF8FFE-57C9-C44E-CBC4-04535865D4C5}"/>
              </a:ext>
            </a:extLst>
          </p:cNvPr>
          <p:cNvGraphicFramePr>
            <a:graphicFrameLocks noGrp="1"/>
          </p:cNvGraphicFramePr>
          <p:nvPr>
            <p:extLst>
              <p:ext uri="{D42A27DB-BD31-4B8C-83A1-F6EECF244321}">
                <p14:modId xmlns:p14="http://schemas.microsoft.com/office/powerpoint/2010/main" val="2394875742"/>
              </p:ext>
            </p:extLst>
          </p:nvPr>
        </p:nvGraphicFramePr>
        <p:xfrm>
          <a:off x="227408" y="1066800"/>
          <a:ext cx="11810207" cy="5665694"/>
        </p:xfrm>
        <a:graphic>
          <a:graphicData uri="http://schemas.openxmlformats.org/drawingml/2006/table">
            <a:tbl>
              <a:tblPr>
                <a:tableStyleId>{5940675A-B579-460E-94D1-54222C63F5DA}</a:tableStyleId>
              </a:tblPr>
              <a:tblGrid>
                <a:gridCol w="2748647">
                  <a:extLst>
                    <a:ext uri="{9D8B030D-6E8A-4147-A177-3AD203B41FA5}">
                      <a16:colId xmlns:a16="http://schemas.microsoft.com/office/drawing/2014/main" val="3215987595"/>
                    </a:ext>
                  </a:extLst>
                </a:gridCol>
                <a:gridCol w="9061560">
                  <a:extLst>
                    <a:ext uri="{9D8B030D-6E8A-4147-A177-3AD203B41FA5}">
                      <a16:colId xmlns:a16="http://schemas.microsoft.com/office/drawing/2014/main" val="2871740139"/>
                    </a:ext>
                  </a:extLst>
                </a:gridCol>
              </a:tblGrid>
              <a:tr h="0">
                <a:tc>
                  <a:txBody>
                    <a:bodyPr/>
                    <a:lstStyle/>
                    <a:p>
                      <a:pPr algn="l"/>
                      <a:r>
                        <a:rPr lang="en-IN" sz="2000" dirty="0" err="1">
                          <a:solidFill>
                            <a:schemeClr val="bg1"/>
                          </a:solidFill>
                          <a:effectLst/>
                        </a:rPr>
                        <a:t>InputStream</a:t>
                      </a:r>
                      <a:r>
                        <a:rPr lang="en-IN" sz="2000" dirty="0">
                          <a:solidFill>
                            <a:schemeClr val="bg1"/>
                          </a:solidFill>
                          <a:effectLst/>
                        </a:rPr>
                        <a:t> classes</a:t>
                      </a:r>
                    </a:p>
                  </a:txBody>
                  <a:tcPr marL="137160" marR="137160" marT="137160" marB="137160" anchor="ctr">
                    <a:solidFill>
                      <a:schemeClr val="accent1"/>
                    </a:solidFill>
                  </a:tcPr>
                </a:tc>
                <a:tc>
                  <a:txBody>
                    <a:bodyPr/>
                    <a:lstStyle/>
                    <a:p>
                      <a:pPr algn="l"/>
                      <a:r>
                        <a:rPr lang="en-IN" sz="2000" dirty="0">
                          <a:solidFill>
                            <a:schemeClr val="bg1"/>
                          </a:solidFill>
                          <a:effectLst/>
                        </a:rPr>
                        <a:t>Description</a:t>
                      </a:r>
                    </a:p>
                  </a:txBody>
                  <a:tcPr marL="137160" marR="137160" marT="137160" marB="137160" anchor="ctr">
                    <a:solidFill>
                      <a:schemeClr val="accent1"/>
                    </a:solidFill>
                  </a:tcPr>
                </a:tc>
                <a:extLst>
                  <a:ext uri="{0D108BD9-81ED-4DB2-BD59-A6C34878D82A}">
                    <a16:rowId xmlns:a16="http://schemas.microsoft.com/office/drawing/2014/main" val="1788444245"/>
                  </a:ext>
                </a:extLst>
              </a:tr>
              <a:tr h="0">
                <a:tc>
                  <a:txBody>
                    <a:bodyPr/>
                    <a:lstStyle/>
                    <a:p>
                      <a:pPr algn="ctr"/>
                      <a:r>
                        <a:rPr lang="en-IN" sz="2000">
                          <a:effectLst/>
                        </a:rPr>
                        <a:t>FileOutputStream</a:t>
                      </a:r>
                    </a:p>
                  </a:txBody>
                  <a:tcPr anchor="ctr"/>
                </a:tc>
                <a:tc>
                  <a:txBody>
                    <a:bodyPr/>
                    <a:lstStyle/>
                    <a:p>
                      <a:pPr algn="ctr"/>
                      <a:r>
                        <a:rPr lang="en-GB" sz="2000">
                          <a:effectLst/>
                        </a:rPr>
                        <a:t>Writes data to a file</a:t>
                      </a:r>
                    </a:p>
                  </a:txBody>
                  <a:tcPr anchor="ctr"/>
                </a:tc>
                <a:extLst>
                  <a:ext uri="{0D108BD9-81ED-4DB2-BD59-A6C34878D82A}">
                    <a16:rowId xmlns:a16="http://schemas.microsoft.com/office/drawing/2014/main" val="3384195275"/>
                  </a:ext>
                </a:extLst>
              </a:tr>
              <a:tr h="0">
                <a:tc>
                  <a:txBody>
                    <a:bodyPr/>
                    <a:lstStyle/>
                    <a:p>
                      <a:pPr algn="ctr"/>
                      <a:r>
                        <a:rPr lang="en-IN" sz="2000">
                          <a:effectLst/>
                        </a:rPr>
                        <a:t>ByteArrayOutputStream</a:t>
                      </a:r>
                    </a:p>
                  </a:txBody>
                  <a:tcPr anchor="ctr"/>
                </a:tc>
                <a:tc>
                  <a:txBody>
                    <a:bodyPr/>
                    <a:lstStyle/>
                    <a:p>
                      <a:pPr algn="ctr"/>
                      <a:r>
                        <a:rPr lang="en-GB" sz="2000">
                          <a:effectLst/>
                        </a:rPr>
                        <a:t>Writes data to multiple files. By default, biffer size is 32 bits.</a:t>
                      </a:r>
                    </a:p>
                  </a:txBody>
                  <a:tcPr anchor="ctr"/>
                </a:tc>
                <a:extLst>
                  <a:ext uri="{0D108BD9-81ED-4DB2-BD59-A6C34878D82A}">
                    <a16:rowId xmlns:a16="http://schemas.microsoft.com/office/drawing/2014/main" val="438809080"/>
                  </a:ext>
                </a:extLst>
              </a:tr>
              <a:tr h="699247">
                <a:tc>
                  <a:txBody>
                    <a:bodyPr/>
                    <a:lstStyle/>
                    <a:p>
                      <a:pPr algn="ctr"/>
                      <a:r>
                        <a:rPr lang="en-IN" sz="2000">
                          <a:effectLst/>
                        </a:rPr>
                        <a:t>FilterOutputStream</a:t>
                      </a:r>
                    </a:p>
                  </a:txBody>
                  <a:tcPr anchor="ctr"/>
                </a:tc>
                <a:tc>
                  <a:txBody>
                    <a:bodyPr/>
                    <a:lstStyle/>
                    <a:p>
                      <a:pPr algn="ctr"/>
                      <a:r>
                        <a:rPr lang="en-GB" sz="2000" dirty="0">
                          <a:effectLst/>
                        </a:rPr>
                        <a:t>Has subclasses named </a:t>
                      </a:r>
                      <a:r>
                        <a:rPr lang="en-GB" sz="2000" dirty="0" err="1">
                          <a:effectLst/>
                        </a:rPr>
                        <a:t>BufferedInputStream</a:t>
                      </a:r>
                      <a:r>
                        <a:rPr lang="en-GB" sz="2000" dirty="0">
                          <a:effectLst/>
                        </a:rPr>
                        <a:t>, </a:t>
                      </a:r>
                      <a:r>
                        <a:rPr lang="en-GB" sz="2000" dirty="0" err="1">
                          <a:effectLst/>
                        </a:rPr>
                        <a:t>DataOutputStream</a:t>
                      </a:r>
                      <a:r>
                        <a:rPr lang="en-GB" sz="2000" dirty="0">
                          <a:effectLst/>
                        </a:rPr>
                        <a:t> and </a:t>
                      </a:r>
                      <a:r>
                        <a:rPr lang="en-GB" sz="2000" dirty="0" err="1">
                          <a:effectLst/>
                        </a:rPr>
                        <a:t>PrintInputStream</a:t>
                      </a:r>
                      <a:endParaRPr lang="en-GB" sz="2000" dirty="0">
                        <a:effectLst/>
                      </a:endParaRPr>
                    </a:p>
                  </a:txBody>
                  <a:tcPr anchor="ctr"/>
                </a:tc>
                <a:extLst>
                  <a:ext uri="{0D108BD9-81ED-4DB2-BD59-A6C34878D82A}">
                    <a16:rowId xmlns:a16="http://schemas.microsoft.com/office/drawing/2014/main" val="1925263919"/>
                  </a:ext>
                </a:extLst>
              </a:tr>
              <a:tr h="699247">
                <a:tc>
                  <a:txBody>
                    <a:bodyPr/>
                    <a:lstStyle/>
                    <a:p>
                      <a:pPr algn="ctr"/>
                      <a:r>
                        <a:rPr lang="en-IN" sz="2000">
                          <a:effectLst/>
                        </a:rPr>
                        <a:t>BufferedOutputStream</a:t>
                      </a:r>
                    </a:p>
                  </a:txBody>
                  <a:tcPr anchor="ctr"/>
                </a:tc>
                <a:tc>
                  <a:txBody>
                    <a:bodyPr/>
                    <a:lstStyle/>
                    <a:p>
                      <a:pPr algn="ctr"/>
                      <a:r>
                        <a:rPr lang="en-GB" sz="2000">
                          <a:effectLst/>
                        </a:rPr>
                        <a:t>Uses internal buffer to store data. More efficient and faster than writing data into the stream.</a:t>
                      </a:r>
                    </a:p>
                  </a:txBody>
                  <a:tcPr anchor="ctr"/>
                </a:tc>
                <a:extLst>
                  <a:ext uri="{0D108BD9-81ED-4DB2-BD59-A6C34878D82A}">
                    <a16:rowId xmlns:a16="http://schemas.microsoft.com/office/drawing/2014/main" val="2338888690"/>
                  </a:ext>
                </a:extLst>
              </a:tr>
              <a:tr h="484094">
                <a:tc>
                  <a:txBody>
                    <a:bodyPr/>
                    <a:lstStyle/>
                    <a:p>
                      <a:pPr algn="ctr"/>
                      <a:r>
                        <a:rPr lang="en-IN" sz="2000">
                          <a:effectLst/>
                        </a:rPr>
                        <a:t>DataOutputStream</a:t>
                      </a:r>
                    </a:p>
                  </a:txBody>
                  <a:tcPr anchor="ctr"/>
                </a:tc>
                <a:tc>
                  <a:txBody>
                    <a:bodyPr/>
                    <a:lstStyle/>
                    <a:p>
                      <a:pPr algn="ctr"/>
                      <a:r>
                        <a:rPr lang="en-GB" sz="2000">
                          <a:effectLst/>
                        </a:rPr>
                        <a:t>Enables to write Java's built datatype to output stream. It is machine-independent.</a:t>
                      </a:r>
                    </a:p>
                  </a:txBody>
                  <a:tcPr anchor="ctr"/>
                </a:tc>
                <a:extLst>
                  <a:ext uri="{0D108BD9-81ED-4DB2-BD59-A6C34878D82A}">
                    <a16:rowId xmlns:a16="http://schemas.microsoft.com/office/drawing/2014/main" val="1889310573"/>
                  </a:ext>
                </a:extLst>
              </a:tr>
              <a:tr h="484094">
                <a:tc>
                  <a:txBody>
                    <a:bodyPr/>
                    <a:lstStyle/>
                    <a:p>
                      <a:pPr algn="ctr"/>
                      <a:r>
                        <a:rPr lang="en-IN" sz="2000">
                          <a:effectLst/>
                        </a:rPr>
                        <a:t>PrintStream</a:t>
                      </a:r>
                    </a:p>
                  </a:txBody>
                  <a:tcPr anchor="ctr"/>
                </a:tc>
                <a:tc>
                  <a:txBody>
                    <a:bodyPr/>
                    <a:lstStyle/>
                    <a:p>
                      <a:pPr algn="ctr"/>
                      <a:r>
                        <a:rPr lang="en-GB" sz="2000">
                          <a:effectLst/>
                        </a:rPr>
                        <a:t>It has methods to write data into other stream without throwing IOException</a:t>
                      </a:r>
                    </a:p>
                  </a:txBody>
                  <a:tcPr anchor="ctr"/>
                </a:tc>
                <a:extLst>
                  <a:ext uri="{0D108BD9-81ED-4DB2-BD59-A6C34878D82A}">
                    <a16:rowId xmlns:a16="http://schemas.microsoft.com/office/drawing/2014/main" val="4036863387"/>
                  </a:ext>
                </a:extLst>
              </a:tr>
              <a:tr h="699247">
                <a:tc>
                  <a:txBody>
                    <a:bodyPr/>
                    <a:lstStyle/>
                    <a:p>
                      <a:pPr algn="ctr"/>
                      <a:r>
                        <a:rPr lang="en-IN" sz="2000">
                          <a:effectLst/>
                        </a:rPr>
                        <a:t>PipedOutputStream</a:t>
                      </a:r>
                    </a:p>
                  </a:txBody>
                  <a:tcPr anchor="ctr"/>
                </a:tc>
                <a:tc>
                  <a:txBody>
                    <a:bodyPr/>
                    <a:lstStyle/>
                    <a:p>
                      <a:pPr algn="ctr"/>
                      <a:r>
                        <a:rPr lang="en-GB" sz="2000">
                          <a:effectLst/>
                        </a:rPr>
                        <a:t>Used with PipedInputStream. They are connected using connect() method of PipedOutputStream. It writes data that are provided by PipedInputStream.</a:t>
                      </a:r>
                    </a:p>
                  </a:txBody>
                  <a:tcPr anchor="ctr"/>
                </a:tc>
                <a:extLst>
                  <a:ext uri="{0D108BD9-81ED-4DB2-BD59-A6C34878D82A}">
                    <a16:rowId xmlns:a16="http://schemas.microsoft.com/office/drawing/2014/main" val="1758282558"/>
                  </a:ext>
                </a:extLst>
              </a:tr>
              <a:tr h="699247">
                <a:tc>
                  <a:txBody>
                    <a:bodyPr/>
                    <a:lstStyle/>
                    <a:p>
                      <a:pPr algn="ctr"/>
                      <a:r>
                        <a:rPr lang="en-IN" sz="2000">
                          <a:effectLst/>
                        </a:rPr>
                        <a:t>ObjectOutputStream</a:t>
                      </a:r>
                    </a:p>
                  </a:txBody>
                  <a:tcPr anchor="ctr"/>
                </a:tc>
                <a:tc>
                  <a:txBody>
                    <a:bodyPr/>
                    <a:lstStyle/>
                    <a:p>
                      <a:pPr algn="ctr"/>
                      <a:r>
                        <a:rPr lang="en-GB" sz="2000" dirty="0">
                          <a:effectLst/>
                        </a:rPr>
                        <a:t>Used with </a:t>
                      </a:r>
                      <a:r>
                        <a:rPr lang="en-GB" sz="2000" dirty="0" err="1">
                          <a:effectLst/>
                        </a:rPr>
                        <a:t>ObjectInputStream.Writes</a:t>
                      </a:r>
                      <a:r>
                        <a:rPr lang="en-GB" sz="2000" dirty="0">
                          <a:effectLst/>
                        </a:rPr>
                        <a:t> the inbuilt data types and objects to an </a:t>
                      </a:r>
                      <a:r>
                        <a:rPr lang="en-GB" sz="2000" dirty="0" err="1">
                          <a:effectLst/>
                        </a:rPr>
                        <a:t>ObjectOutputStream</a:t>
                      </a:r>
                      <a:r>
                        <a:rPr lang="en-GB" sz="2000" dirty="0">
                          <a:effectLst/>
                        </a:rPr>
                        <a:t>.</a:t>
                      </a:r>
                    </a:p>
                  </a:txBody>
                  <a:tcPr anchor="ctr"/>
                </a:tc>
                <a:extLst>
                  <a:ext uri="{0D108BD9-81ED-4DB2-BD59-A6C34878D82A}">
                    <a16:rowId xmlns:a16="http://schemas.microsoft.com/office/drawing/2014/main" val="2450080826"/>
                  </a:ext>
                </a:extLst>
              </a:tr>
            </a:tbl>
          </a:graphicData>
        </a:graphic>
      </p:graphicFrame>
    </p:spTree>
    <p:extLst>
      <p:ext uri="{BB962C8B-B14F-4D97-AF65-F5344CB8AC3E}">
        <p14:creationId xmlns:p14="http://schemas.microsoft.com/office/powerpoint/2010/main" val="2595588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Types of stream  </a:t>
            </a:r>
          </a:p>
        </p:txBody>
      </p:sp>
      <p:sp>
        <p:nvSpPr>
          <p:cNvPr id="4" name="TextBox 3">
            <a:extLst>
              <a:ext uri="{FF2B5EF4-FFF2-40B4-BE49-F238E27FC236}">
                <a16:creationId xmlns:a16="http://schemas.microsoft.com/office/drawing/2014/main" id="{74209D25-58F8-0A99-6A96-2EB494662A5D}"/>
              </a:ext>
            </a:extLst>
          </p:cNvPr>
          <p:cNvSpPr txBox="1"/>
          <p:nvPr/>
        </p:nvSpPr>
        <p:spPr>
          <a:xfrm>
            <a:off x="1598612" y="712857"/>
            <a:ext cx="9483750" cy="707886"/>
          </a:xfrm>
          <a:prstGeom prst="rect">
            <a:avLst/>
          </a:prstGeom>
          <a:solidFill>
            <a:schemeClr val="bg1"/>
          </a:solidFill>
        </p:spPr>
        <p:txBody>
          <a:bodyPr wrap="square">
            <a:spAutoFit/>
          </a:bodyPr>
          <a:lstStyle/>
          <a:p>
            <a:pPr algn="just">
              <a:buClr>
                <a:schemeClr val="accent1"/>
              </a:buClr>
            </a:pPr>
            <a:r>
              <a:rPr lang="en-GB" sz="2000" b="0" i="0" dirty="0">
                <a:effectLst/>
              </a:rPr>
              <a:t>Depending on the types of file, Streams can be divided into two primary classes- </a:t>
            </a:r>
            <a:r>
              <a:rPr lang="en-GB" sz="2000" b="0" i="0" dirty="0" err="1">
                <a:effectLst/>
              </a:rPr>
              <a:t>ByteStream</a:t>
            </a:r>
            <a:r>
              <a:rPr lang="en-GB" sz="2000" b="0" i="0" dirty="0">
                <a:effectLst/>
              </a:rPr>
              <a:t>, </a:t>
            </a:r>
            <a:r>
              <a:rPr lang="en-GB" sz="2000" b="0" i="0" dirty="0" err="1">
                <a:effectLst/>
              </a:rPr>
              <a:t>CharacterStream</a:t>
            </a:r>
            <a:endParaRPr lang="en-GB" sz="2000" b="0" i="0" dirty="0">
              <a:effectLst/>
            </a:endParaRPr>
          </a:p>
        </p:txBody>
      </p:sp>
      <p:pic>
        <p:nvPicPr>
          <p:cNvPr id="4098" name="Picture 2">
            <a:extLst>
              <a:ext uri="{FF2B5EF4-FFF2-40B4-BE49-F238E27FC236}">
                <a16:creationId xmlns:a16="http://schemas.microsoft.com/office/drawing/2014/main" id="{A503E4D2-94FC-C5AD-29BC-BF7C91F0A1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33" b="13062"/>
          <a:stretch/>
        </p:blipFill>
        <p:spPr bwMode="auto">
          <a:xfrm>
            <a:off x="1293812" y="1981200"/>
            <a:ext cx="8847137"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Types of stream  </a:t>
            </a:r>
          </a:p>
        </p:txBody>
      </p:sp>
      <p:sp>
        <p:nvSpPr>
          <p:cNvPr id="4" name="TextBox 3">
            <a:extLst>
              <a:ext uri="{FF2B5EF4-FFF2-40B4-BE49-F238E27FC236}">
                <a16:creationId xmlns:a16="http://schemas.microsoft.com/office/drawing/2014/main" id="{74209D25-58F8-0A99-6A96-2EB494662A5D}"/>
              </a:ext>
            </a:extLst>
          </p:cNvPr>
          <p:cNvSpPr txBox="1"/>
          <p:nvPr/>
        </p:nvSpPr>
        <p:spPr>
          <a:xfrm>
            <a:off x="1141413" y="533400"/>
            <a:ext cx="10744199" cy="1384995"/>
          </a:xfrm>
          <a:prstGeom prst="rect">
            <a:avLst/>
          </a:prstGeom>
          <a:solidFill>
            <a:schemeClr val="bg1"/>
          </a:solidFill>
        </p:spPr>
        <p:txBody>
          <a:bodyPr wrap="square">
            <a:spAutoFit/>
          </a:bodyPr>
          <a:lstStyle/>
          <a:p>
            <a:pPr algn="just">
              <a:buClr>
                <a:schemeClr val="accent1"/>
              </a:buClr>
            </a:pPr>
            <a:r>
              <a:rPr lang="en-IN" b="1" i="0" dirty="0" err="1">
                <a:solidFill>
                  <a:schemeClr val="accent1"/>
                </a:solidFill>
                <a:effectLst/>
              </a:rPr>
              <a:t>ByteStream</a:t>
            </a:r>
            <a:r>
              <a:rPr lang="en-IN" b="1" i="0" dirty="0">
                <a:solidFill>
                  <a:schemeClr val="accent1"/>
                </a:solidFill>
                <a:effectLst/>
              </a:rPr>
              <a:t>:</a:t>
            </a:r>
            <a:endParaRPr lang="en-GB" sz="2000" b="0" i="0" dirty="0">
              <a:solidFill>
                <a:schemeClr val="accent1"/>
              </a:solidFill>
              <a:effectLst/>
            </a:endParaRPr>
          </a:p>
          <a:p>
            <a:pPr algn="just">
              <a:buClr>
                <a:schemeClr val="accent1"/>
              </a:buClr>
            </a:pPr>
            <a:r>
              <a:rPr lang="en-GB" sz="2000" b="0" i="0" dirty="0">
                <a:effectLst/>
              </a:rPr>
              <a:t>This is used to process data byte by byte (8 bits). Though it has many classes, the FileInputStream and the </a:t>
            </a:r>
            <a:r>
              <a:rPr lang="en-GB" sz="2000" b="0" i="0" dirty="0" err="1">
                <a:effectLst/>
              </a:rPr>
              <a:t>FileOutputStream</a:t>
            </a:r>
            <a:r>
              <a:rPr lang="en-GB" sz="2000" b="0" i="0" dirty="0">
                <a:effectLst/>
              </a:rPr>
              <a:t> are the most popular ones. The FileInputStream is used to read from the source and </a:t>
            </a:r>
            <a:r>
              <a:rPr lang="en-GB" sz="2000" b="0" i="0" dirty="0" err="1">
                <a:effectLst/>
              </a:rPr>
              <a:t>FileOutputStream</a:t>
            </a:r>
            <a:r>
              <a:rPr lang="en-GB" sz="2000" b="0" i="0" dirty="0">
                <a:effectLst/>
              </a:rPr>
              <a:t> is used to write to the destination</a:t>
            </a:r>
          </a:p>
        </p:txBody>
      </p:sp>
      <p:graphicFrame>
        <p:nvGraphicFramePr>
          <p:cNvPr id="2" name="Table 1">
            <a:extLst>
              <a:ext uri="{FF2B5EF4-FFF2-40B4-BE49-F238E27FC236}">
                <a16:creationId xmlns:a16="http://schemas.microsoft.com/office/drawing/2014/main" id="{A738AE21-765A-A190-431D-314EF61DE1C6}"/>
              </a:ext>
            </a:extLst>
          </p:cNvPr>
          <p:cNvGraphicFramePr>
            <a:graphicFrameLocks noGrp="1"/>
          </p:cNvGraphicFramePr>
          <p:nvPr>
            <p:extLst>
              <p:ext uri="{D42A27DB-BD31-4B8C-83A1-F6EECF244321}">
                <p14:modId xmlns:p14="http://schemas.microsoft.com/office/powerpoint/2010/main" val="3990260933"/>
              </p:ext>
            </p:extLst>
          </p:nvPr>
        </p:nvGraphicFramePr>
        <p:xfrm>
          <a:off x="1141413" y="1889760"/>
          <a:ext cx="7696199" cy="4968240"/>
        </p:xfrm>
        <a:graphic>
          <a:graphicData uri="http://schemas.openxmlformats.org/drawingml/2006/table">
            <a:tbl>
              <a:tblPr>
                <a:tableStyleId>{BC89EF96-8CEA-46FF-86C4-4CE0E7609802}</a:tableStyleId>
              </a:tblPr>
              <a:tblGrid>
                <a:gridCol w="2028980">
                  <a:extLst>
                    <a:ext uri="{9D8B030D-6E8A-4147-A177-3AD203B41FA5}">
                      <a16:colId xmlns:a16="http://schemas.microsoft.com/office/drawing/2014/main" val="3343012133"/>
                    </a:ext>
                  </a:extLst>
                </a:gridCol>
                <a:gridCol w="5667219">
                  <a:extLst>
                    <a:ext uri="{9D8B030D-6E8A-4147-A177-3AD203B41FA5}">
                      <a16:colId xmlns:a16="http://schemas.microsoft.com/office/drawing/2014/main" val="1778707172"/>
                    </a:ext>
                  </a:extLst>
                </a:gridCol>
              </a:tblGrid>
              <a:tr h="392482">
                <a:tc>
                  <a:txBody>
                    <a:bodyPr/>
                    <a:lstStyle/>
                    <a:p>
                      <a:pPr algn="ctr" fontAlgn="base"/>
                      <a:r>
                        <a:rPr lang="en-IN" sz="1600" b="1" dirty="0">
                          <a:solidFill>
                            <a:schemeClr val="bg1"/>
                          </a:solidFill>
                          <a:effectLst/>
                        </a:rPr>
                        <a:t>Stream class</a:t>
                      </a:r>
                    </a:p>
                  </a:txBody>
                  <a:tcPr marL="38100" marR="38100" marT="95250" marB="95250" anchor="ctr">
                    <a:solidFill>
                      <a:schemeClr val="accent1"/>
                    </a:solidFill>
                  </a:tcPr>
                </a:tc>
                <a:tc>
                  <a:txBody>
                    <a:bodyPr/>
                    <a:lstStyle/>
                    <a:p>
                      <a:pPr algn="ctr" fontAlgn="base"/>
                      <a:r>
                        <a:rPr lang="en-IN" sz="1600" b="1" dirty="0">
                          <a:solidFill>
                            <a:schemeClr val="bg1"/>
                          </a:solidFill>
                          <a:effectLst/>
                        </a:rPr>
                        <a:t>Description</a:t>
                      </a:r>
                    </a:p>
                  </a:txBody>
                  <a:tcPr marL="95250" marR="95250" marT="95250" marB="95250" anchor="ctr">
                    <a:solidFill>
                      <a:schemeClr val="accent1"/>
                    </a:solidFill>
                  </a:tcPr>
                </a:tc>
                <a:extLst>
                  <a:ext uri="{0D108BD9-81ED-4DB2-BD59-A6C34878D82A}">
                    <a16:rowId xmlns:a16="http://schemas.microsoft.com/office/drawing/2014/main" val="1785626251"/>
                  </a:ext>
                </a:extLst>
              </a:tr>
              <a:tr h="443138">
                <a:tc>
                  <a:txBody>
                    <a:bodyPr/>
                    <a:lstStyle/>
                    <a:p>
                      <a:pPr algn="l" fontAlgn="base"/>
                      <a:r>
                        <a:rPr lang="en-IN" sz="1400" b="1" u="none" dirty="0">
                          <a:solidFill>
                            <a:schemeClr val="tx1"/>
                          </a:solidFill>
                          <a:effectLst/>
                        </a:rPr>
                        <a:t>BufferedInputStream</a:t>
                      </a:r>
                    </a:p>
                  </a:txBody>
                  <a:tcPr marL="95250" marR="95250" marT="133350" marB="133350" anchor="ctr"/>
                </a:tc>
                <a:tc>
                  <a:txBody>
                    <a:bodyPr/>
                    <a:lstStyle/>
                    <a:p>
                      <a:pPr algn="l" fontAlgn="base"/>
                      <a:r>
                        <a:rPr lang="en-GB" sz="1400" b="0" dirty="0">
                          <a:effectLst/>
                        </a:rPr>
                        <a:t>It is used for Buffered Input Stream.</a:t>
                      </a:r>
                    </a:p>
                  </a:txBody>
                  <a:tcPr marL="95250" marR="95250" marT="133350" marB="133350" anchor="ctr"/>
                </a:tc>
                <a:extLst>
                  <a:ext uri="{0D108BD9-81ED-4DB2-BD59-A6C34878D82A}">
                    <a16:rowId xmlns:a16="http://schemas.microsoft.com/office/drawing/2014/main" val="1175296573"/>
                  </a:ext>
                </a:extLst>
              </a:tr>
              <a:tr h="443138">
                <a:tc>
                  <a:txBody>
                    <a:bodyPr/>
                    <a:lstStyle/>
                    <a:p>
                      <a:pPr algn="l" fontAlgn="base"/>
                      <a:r>
                        <a:rPr lang="en-IN" sz="1400" b="1" u="none" dirty="0">
                          <a:solidFill>
                            <a:schemeClr val="tx1"/>
                          </a:solidFill>
                          <a:effectLst/>
                        </a:rPr>
                        <a:t>DataInputStream</a:t>
                      </a:r>
                    </a:p>
                  </a:txBody>
                  <a:tcPr marL="95250" marR="95250" marT="133350" marB="133350" anchor="ctr"/>
                </a:tc>
                <a:tc>
                  <a:txBody>
                    <a:bodyPr/>
                    <a:lstStyle/>
                    <a:p>
                      <a:pPr algn="l" fontAlgn="base"/>
                      <a:r>
                        <a:rPr lang="en-GB" sz="1400" b="0" dirty="0">
                          <a:effectLst/>
                        </a:rPr>
                        <a:t>It contains method for reading java standard datatypes.</a:t>
                      </a:r>
                    </a:p>
                  </a:txBody>
                  <a:tcPr marL="95250" marR="95250" marT="133350" marB="133350" anchor="ctr"/>
                </a:tc>
                <a:extLst>
                  <a:ext uri="{0D108BD9-81ED-4DB2-BD59-A6C34878D82A}">
                    <a16:rowId xmlns:a16="http://schemas.microsoft.com/office/drawing/2014/main" val="2978016281"/>
                  </a:ext>
                </a:extLst>
              </a:tr>
              <a:tr h="443138">
                <a:tc>
                  <a:txBody>
                    <a:bodyPr/>
                    <a:lstStyle/>
                    <a:p>
                      <a:pPr algn="l" fontAlgn="base"/>
                      <a:r>
                        <a:rPr lang="en-IN" sz="1400" b="1" u="none" dirty="0">
                          <a:solidFill>
                            <a:schemeClr val="tx1"/>
                          </a:solidFill>
                          <a:effectLst/>
                        </a:rPr>
                        <a:t>FileInputStream</a:t>
                      </a:r>
                    </a:p>
                  </a:txBody>
                  <a:tcPr marL="95250" marR="95250" marT="133350" marB="133350" anchor="ctr"/>
                </a:tc>
                <a:tc>
                  <a:txBody>
                    <a:bodyPr/>
                    <a:lstStyle/>
                    <a:p>
                      <a:pPr algn="l" fontAlgn="base"/>
                      <a:r>
                        <a:rPr lang="en-GB" sz="1400" b="0">
                          <a:effectLst/>
                        </a:rPr>
                        <a:t>This is used to reads from a file</a:t>
                      </a:r>
                    </a:p>
                  </a:txBody>
                  <a:tcPr marL="95250" marR="95250" marT="133350" marB="133350" anchor="ctr"/>
                </a:tc>
                <a:extLst>
                  <a:ext uri="{0D108BD9-81ED-4DB2-BD59-A6C34878D82A}">
                    <a16:rowId xmlns:a16="http://schemas.microsoft.com/office/drawing/2014/main" val="1360569539"/>
                  </a:ext>
                </a:extLst>
              </a:tr>
              <a:tr h="443138">
                <a:tc>
                  <a:txBody>
                    <a:bodyPr/>
                    <a:lstStyle/>
                    <a:p>
                      <a:pPr algn="l" fontAlgn="base"/>
                      <a:r>
                        <a:rPr lang="en-IN" sz="1400" b="1" u="none" dirty="0" err="1">
                          <a:solidFill>
                            <a:schemeClr val="tx1"/>
                          </a:solidFill>
                          <a:effectLst/>
                        </a:rPr>
                        <a:t>InputStream</a:t>
                      </a:r>
                      <a:endParaRPr lang="en-IN" sz="1400" b="1" u="none" dirty="0">
                        <a:solidFill>
                          <a:schemeClr val="tx1"/>
                        </a:solidFill>
                        <a:effectLst/>
                      </a:endParaRPr>
                    </a:p>
                  </a:txBody>
                  <a:tcPr marL="95250" marR="95250" marT="133350" marB="133350" anchor="ctr"/>
                </a:tc>
                <a:tc>
                  <a:txBody>
                    <a:bodyPr/>
                    <a:lstStyle/>
                    <a:p>
                      <a:pPr algn="l" fontAlgn="base"/>
                      <a:r>
                        <a:rPr lang="en-GB" sz="1400" b="0" dirty="0">
                          <a:effectLst/>
                        </a:rPr>
                        <a:t>This is an abstract class that describes stream input.</a:t>
                      </a:r>
                    </a:p>
                  </a:txBody>
                  <a:tcPr marL="95250" marR="95250" marT="133350" marB="133350" anchor="ctr"/>
                </a:tc>
                <a:extLst>
                  <a:ext uri="{0D108BD9-81ED-4DB2-BD59-A6C34878D82A}">
                    <a16:rowId xmlns:a16="http://schemas.microsoft.com/office/drawing/2014/main" val="1178845463"/>
                  </a:ext>
                </a:extLst>
              </a:tr>
              <a:tr h="443138">
                <a:tc>
                  <a:txBody>
                    <a:bodyPr/>
                    <a:lstStyle/>
                    <a:p>
                      <a:pPr algn="l" fontAlgn="base"/>
                      <a:r>
                        <a:rPr lang="en-IN" sz="1400" b="1" u="none" dirty="0">
                          <a:solidFill>
                            <a:schemeClr val="tx1"/>
                          </a:solidFill>
                          <a:effectLst/>
                        </a:rPr>
                        <a:t>PrintStream</a:t>
                      </a:r>
                    </a:p>
                  </a:txBody>
                  <a:tcPr marL="95250" marR="95250" marT="133350" marB="133350" anchor="ctr"/>
                </a:tc>
                <a:tc>
                  <a:txBody>
                    <a:bodyPr/>
                    <a:lstStyle/>
                    <a:p>
                      <a:pPr algn="l" fontAlgn="base"/>
                      <a:r>
                        <a:rPr lang="en-GB" sz="1400" b="0">
                          <a:effectLst/>
                        </a:rPr>
                        <a:t>This contains the most used print() and println() method</a:t>
                      </a:r>
                    </a:p>
                  </a:txBody>
                  <a:tcPr marL="95250" marR="95250" marT="133350" marB="133350" anchor="ctr"/>
                </a:tc>
                <a:extLst>
                  <a:ext uri="{0D108BD9-81ED-4DB2-BD59-A6C34878D82A}">
                    <a16:rowId xmlns:a16="http://schemas.microsoft.com/office/drawing/2014/main" val="2241825692"/>
                  </a:ext>
                </a:extLst>
              </a:tr>
              <a:tr h="443138">
                <a:tc>
                  <a:txBody>
                    <a:bodyPr/>
                    <a:lstStyle/>
                    <a:p>
                      <a:pPr algn="l" fontAlgn="base"/>
                      <a:r>
                        <a:rPr lang="en-IN" sz="1400" b="1" u="none" dirty="0">
                          <a:solidFill>
                            <a:schemeClr val="tx1"/>
                          </a:solidFill>
                          <a:effectLst/>
                        </a:rPr>
                        <a:t>BufferedOutputStream</a:t>
                      </a:r>
                    </a:p>
                  </a:txBody>
                  <a:tcPr marL="95250" marR="95250" marT="133350" marB="133350" anchor="ctr"/>
                </a:tc>
                <a:tc>
                  <a:txBody>
                    <a:bodyPr/>
                    <a:lstStyle/>
                    <a:p>
                      <a:pPr algn="l" fontAlgn="base"/>
                      <a:r>
                        <a:rPr lang="en-GB" sz="1400" b="0">
                          <a:effectLst/>
                        </a:rPr>
                        <a:t>This is used for Buffered Output Stream.</a:t>
                      </a:r>
                    </a:p>
                  </a:txBody>
                  <a:tcPr marL="95250" marR="95250" marT="133350" marB="133350" anchor="ctr"/>
                </a:tc>
                <a:extLst>
                  <a:ext uri="{0D108BD9-81ED-4DB2-BD59-A6C34878D82A}">
                    <a16:rowId xmlns:a16="http://schemas.microsoft.com/office/drawing/2014/main" val="2170940288"/>
                  </a:ext>
                </a:extLst>
              </a:tr>
              <a:tr h="443138">
                <a:tc>
                  <a:txBody>
                    <a:bodyPr/>
                    <a:lstStyle/>
                    <a:p>
                      <a:pPr algn="l" fontAlgn="base"/>
                      <a:r>
                        <a:rPr lang="en-IN" sz="1400" b="1" u="none" dirty="0" err="1">
                          <a:solidFill>
                            <a:schemeClr val="tx1"/>
                          </a:solidFill>
                          <a:effectLst/>
                        </a:rPr>
                        <a:t>DataOutputStream</a:t>
                      </a:r>
                      <a:endParaRPr lang="en-IN" sz="1400" b="1" u="none" dirty="0">
                        <a:solidFill>
                          <a:schemeClr val="tx1"/>
                        </a:solidFill>
                        <a:effectLst/>
                      </a:endParaRPr>
                    </a:p>
                  </a:txBody>
                  <a:tcPr marL="95250" marR="95250" marT="133350" marB="133350" anchor="ctr"/>
                </a:tc>
                <a:tc>
                  <a:txBody>
                    <a:bodyPr/>
                    <a:lstStyle/>
                    <a:p>
                      <a:pPr algn="l" fontAlgn="base"/>
                      <a:r>
                        <a:rPr lang="en-GB" sz="1400" b="0">
                          <a:effectLst/>
                        </a:rPr>
                        <a:t>This contains method for writing java standard data types.</a:t>
                      </a:r>
                    </a:p>
                  </a:txBody>
                  <a:tcPr marL="95250" marR="95250" marT="133350" marB="133350" anchor="ctr"/>
                </a:tc>
                <a:extLst>
                  <a:ext uri="{0D108BD9-81ED-4DB2-BD59-A6C34878D82A}">
                    <a16:rowId xmlns:a16="http://schemas.microsoft.com/office/drawing/2014/main" val="3171575158"/>
                  </a:ext>
                </a:extLst>
              </a:tr>
              <a:tr h="443138">
                <a:tc>
                  <a:txBody>
                    <a:bodyPr/>
                    <a:lstStyle/>
                    <a:p>
                      <a:pPr algn="l" fontAlgn="base"/>
                      <a:r>
                        <a:rPr lang="en-IN" sz="1400" b="1" u="none" dirty="0" err="1">
                          <a:solidFill>
                            <a:schemeClr val="tx1"/>
                          </a:solidFill>
                          <a:effectLst/>
                        </a:rPr>
                        <a:t>FileOutputStream</a:t>
                      </a:r>
                      <a:endParaRPr lang="en-IN" sz="1400" b="1" u="none" dirty="0">
                        <a:solidFill>
                          <a:schemeClr val="tx1"/>
                        </a:solidFill>
                        <a:effectLst/>
                      </a:endParaRPr>
                    </a:p>
                  </a:txBody>
                  <a:tcPr marL="95250" marR="95250" marT="133350" marB="133350" anchor="ctr"/>
                </a:tc>
                <a:tc>
                  <a:txBody>
                    <a:bodyPr/>
                    <a:lstStyle/>
                    <a:p>
                      <a:pPr algn="l" fontAlgn="base"/>
                      <a:r>
                        <a:rPr lang="en-GB" sz="1400" b="0">
                          <a:effectLst/>
                        </a:rPr>
                        <a:t>This is used to write to a file.</a:t>
                      </a:r>
                    </a:p>
                  </a:txBody>
                  <a:tcPr marL="95250" marR="95250" marT="133350" marB="133350" anchor="ctr"/>
                </a:tc>
                <a:extLst>
                  <a:ext uri="{0D108BD9-81ED-4DB2-BD59-A6C34878D82A}">
                    <a16:rowId xmlns:a16="http://schemas.microsoft.com/office/drawing/2014/main" val="3524090481"/>
                  </a:ext>
                </a:extLst>
              </a:tr>
              <a:tr h="443138">
                <a:tc>
                  <a:txBody>
                    <a:bodyPr/>
                    <a:lstStyle/>
                    <a:p>
                      <a:pPr algn="l" fontAlgn="base"/>
                      <a:r>
                        <a:rPr lang="en-IN" sz="1400" b="1" u="none" dirty="0">
                          <a:solidFill>
                            <a:schemeClr val="tx1"/>
                          </a:solidFill>
                          <a:effectLst/>
                        </a:rPr>
                        <a:t>OutputStream</a:t>
                      </a:r>
                    </a:p>
                  </a:txBody>
                  <a:tcPr marL="95250" marR="95250" marT="133350" marB="133350" anchor="ctr"/>
                </a:tc>
                <a:tc>
                  <a:txBody>
                    <a:bodyPr/>
                    <a:lstStyle/>
                    <a:p>
                      <a:pPr algn="l" fontAlgn="base"/>
                      <a:r>
                        <a:rPr lang="en-GB" sz="1400" b="0" dirty="0">
                          <a:effectLst/>
                        </a:rPr>
                        <a:t>This is an abstract class that describe stream output.</a:t>
                      </a:r>
                    </a:p>
                  </a:txBody>
                  <a:tcPr marL="95250" marR="95250" marT="133350" marB="133350" anchor="ctr"/>
                </a:tc>
                <a:extLst>
                  <a:ext uri="{0D108BD9-81ED-4DB2-BD59-A6C34878D82A}">
                    <a16:rowId xmlns:a16="http://schemas.microsoft.com/office/drawing/2014/main" val="1276976661"/>
                  </a:ext>
                </a:extLst>
              </a:tr>
            </a:tbl>
          </a:graphicData>
        </a:graphic>
      </p:graphicFrame>
    </p:spTree>
    <p:extLst>
      <p:ext uri="{BB962C8B-B14F-4D97-AF65-F5344CB8AC3E}">
        <p14:creationId xmlns:p14="http://schemas.microsoft.com/office/powerpoint/2010/main" val="240350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2057</TotalTime>
  <Words>3896</Words>
  <Application>Microsoft Office PowerPoint</Application>
  <PresentationFormat>Custom</PresentationFormat>
  <Paragraphs>476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Constantia</vt:lpstr>
      <vt:lpstr>inter-regular</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669</cp:revision>
  <dcterms:created xsi:type="dcterms:W3CDTF">2021-12-19T05:09:16Z</dcterms:created>
  <dcterms:modified xsi:type="dcterms:W3CDTF">2023-03-16T14:41:32Z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