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75" r:id="rId6"/>
    <p:sldId id="278" r:id="rId7"/>
    <p:sldId id="276" r:id="rId8"/>
    <p:sldId id="279" r:id="rId9"/>
    <p:sldId id="280" r:id="rId10"/>
    <p:sldId id="281" r:id="rId11"/>
    <p:sldId id="286" r:id="rId12"/>
    <p:sldId id="282" r:id="rId13"/>
    <p:sldId id="283" r:id="rId14"/>
    <p:sldId id="284" r:id="rId15"/>
    <p:sldId id="287" r:id="rId16"/>
    <p:sldId id="288" r:id="rId17"/>
    <p:sldId id="296" r:id="rId18"/>
    <p:sldId id="289" r:id="rId19"/>
    <p:sldId id="290" r:id="rId20"/>
    <p:sldId id="291" r:id="rId21"/>
    <p:sldId id="292" r:id="rId22"/>
    <p:sldId id="293" r:id="rId23"/>
    <p:sldId id="294" r:id="rId24"/>
    <p:sldId id="295" r:id="rId25"/>
    <p:sldId id="285" r:id="rId26"/>
    <p:sldId id="259"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492" autoAdjust="0"/>
  </p:normalViewPr>
  <p:slideViewPr>
    <p:cSldViewPr>
      <p:cViewPr varScale="1">
        <p:scale>
          <a:sx n="65" d="100"/>
          <a:sy n="65" d="100"/>
        </p:scale>
        <p:origin x="70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3/14/2023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3/14/2023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3/14/2023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3/14/2023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675279002"/>
              </p:ext>
            </p:extLst>
          </p:nvPr>
        </p:nvGraphicFramePr>
        <p:xfrm>
          <a:off x="455612" y="2209800"/>
          <a:ext cx="11041040" cy="4141705"/>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Concurrency?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Main components of concurrent package </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Process &amp; Threads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Lifecycle of Thread</a:t>
                      </a:r>
                    </a:p>
                  </a:txBody>
                  <a:tcPr anchor="ctr"/>
                </a:tc>
                <a:extLst>
                  <a:ext uri="{0D108BD9-81ED-4DB2-BD59-A6C34878D82A}">
                    <a16:rowId xmlns:a16="http://schemas.microsoft.com/office/drawing/2014/main" val="4143380844"/>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Defining &amp; starting thread</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Methods of thread class</a:t>
                      </a:r>
                    </a:p>
                  </a:txBody>
                  <a:tcPr anchor="ctr"/>
                </a:tc>
                <a:extLst>
                  <a:ext uri="{0D108BD9-81ED-4DB2-BD59-A6C34878D82A}">
                    <a16:rowId xmlns:a16="http://schemas.microsoft.com/office/drawing/2014/main" val="432783353"/>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isAlive</a:t>
                      </a:r>
                      <a:r>
                        <a:rPr lang="en-US" sz="2400" b="1" kern="1200" dirty="0">
                          <a:solidFill>
                            <a:schemeClr val="dk1"/>
                          </a:solidFill>
                          <a:latin typeface="+mn-lt"/>
                          <a:ea typeface="+mn-ea"/>
                          <a:cs typeface="+mn-cs"/>
                        </a:rPr>
                        <a:t>() method</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Join() method</a:t>
                      </a:r>
                    </a:p>
                  </a:txBody>
                  <a:tcPr anchor="ctr"/>
                </a:tc>
                <a:extLst>
                  <a:ext uri="{0D108BD9-81ED-4DB2-BD59-A6C34878D82A}">
                    <a16:rowId xmlns:a16="http://schemas.microsoft.com/office/drawing/2014/main" val="1140225077"/>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Thread priorities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Synchronization </a:t>
                      </a:r>
                    </a:p>
                  </a:txBody>
                  <a:tcPr anchor="ctr"/>
                </a:tc>
                <a:extLst>
                  <a:ext uri="{0D108BD9-81ED-4DB2-BD59-A6C34878D82A}">
                    <a16:rowId xmlns:a16="http://schemas.microsoft.com/office/drawing/2014/main" val="382762301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Deadlock</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Advantages of Multithreading</a:t>
                      </a:r>
                    </a:p>
                  </a:txBody>
                  <a:tcPr anchor="ctr"/>
                </a:tc>
                <a:extLst>
                  <a:ext uri="{0D108BD9-81ED-4DB2-BD59-A6C34878D82A}">
                    <a16:rowId xmlns:a16="http://schemas.microsoft.com/office/drawing/2014/main" val="1516041061"/>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Thread class</a:t>
            </a:r>
          </a:p>
        </p:txBody>
      </p:sp>
      <p:sp>
        <p:nvSpPr>
          <p:cNvPr id="4" name="TextBox 3">
            <a:extLst>
              <a:ext uri="{FF2B5EF4-FFF2-40B4-BE49-F238E27FC236}">
                <a16:creationId xmlns:a16="http://schemas.microsoft.com/office/drawing/2014/main" id="{01502BB4-3BB1-8C00-9D61-8F0E079E5983}"/>
              </a:ext>
            </a:extLst>
          </p:cNvPr>
          <p:cNvSpPr txBox="1"/>
          <p:nvPr/>
        </p:nvSpPr>
        <p:spPr>
          <a:xfrm>
            <a:off x="379412" y="1371600"/>
            <a:ext cx="11430000" cy="5262979"/>
          </a:xfrm>
          <a:prstGeom prst="rect">
            <a:avLst/>
          </a:prstGeom>
          <a:noFill/>
        </p:spPr>
        <p:txBody>
          <a:bodyPr wrap="square">
            <a:spAutoFit/>
          </a:bodyPr>
          <a:lstStyle/>
          <a:p>
            <a:pPr algn="just">
              <a:buClr>
                <a:schemeClr val="accent1"/>
              </a:buClr>
              <a:buFont typeface="+mj-lt"/>
              <a:buAutoNum type="arabicPeriod"/>
            </a:pPr>
            <a:r>
              <a:rPr lang="en-GB" b="1" i="0" dirty="0">
                <a:solidFill>
                  <a:srgbClr val="000000"/>
                </a:solidFill>
                <a:effectLst/>
              </a:rPr>
              <a:t>public void run():</a:t>
            </a:r>
            <a:r>
              <a:rPr lang="en-GB" b="0" i="0" dirty="0">
                <a:solidFill>
                  <a:srgbClr val="000000"/>
                </a:solidFill>
                <a:effectLst/>
              </a:rPr>
              <a:t> is used to perform action for a thread.</a:t>
            </a:r>
          </a:p>
          <a:p>
            <a:pPr algn="just">
              <a:buClr>
                <a:schemeClr val="accent1"/>
              </a:buClr>
              <a:buFont typeface="+mj-lt"/>
              <a:buAutoNum type="arabicPeriod"/>
            </a:pPr>
            <a:r>
              <a:rPr lang="en-GB" b="1" i="0" dirty="0">
                <a:solidFill>
                  <a:srgbClr val="000000"/>
                </a:solidFill>
                <a:effectLst/>
              </a:rPr>
              <a:t>public void start():</a:t>
            </a:r>
            <a:r>
              <a:rPr lang="en-GB" b="0" i="0" dirty="0">
                <a:solidFill>
                  <a:srgbClr val="000000"/>
                </a:solidFill>
                <a:effectLst/>
              </a:rPr>
              <a:t> starts the execution of the </a:t>
            </a:r>
            <a:r>
              <a:rPr lang="en-GB" b="0" i="0" dirty="0" err="1">
                <a:solidFill>
                  <a:srgbClr val="000000"/>
                </a:solidFill>
                <a:effectLst/>
              </a:rPr>
              <a:t>thread.JVM</a:t>
            </a:r>
            <a:r>
              <a:rPr lang="en-GB" b="0" i="0" dirty="0">
                <a:solidFill>
                  <a:srgbClr val="000000"/>
                </a:solidFill>
                <a:effectLst/>
              </a:rPr>
              <a:t> calls the run() method on the thread.</a:t>
            </a:r>
          </a:p>
          <a:p>
            <a:pPr algn="just">
              <a:buClr>
                <a:schemeClr val="accent1"/>
              </a:buClr>
              <a:buFont typeface="+mj-lt"/>
              <a:buAutoNum type="arabicPeriod"/>
            </a:pPr>
            <a:r>
              <a:rPr lang="en-GB" b="1" i="0" dirty="0">
                <a:solidFill>
                  <a:srgbClr val="000000"/>
                </a:solidFill>
                <a:effectLst/>
              </a:rPr>
              <a:t>public void sleep(long </a:t>
            </a:r>
            <a:r>
              <a:rPr lang="en-GB" b="1" i="0" dirty="0" err="1">
                <a:solidFill>
                  <a:srgbClr val="000000"/>
                </a:solidFill>
                <a:effectLst/>
              </a:rPr>
              <a:t>miliseconds</a:t>
            </a:r>
            <a:r>
              <a:rPr lang="en-GB" b="1" i="0" dirty="0">
                <a:solidFill>
                  <a:srgbClr val="000000"/>
                </a:solidFill>
                <a:effectLst/>
              </a:rPr>
              <a:t>):</a:t>
            </a:r>
            <a:r>
              <a:rPr lang="en-GB" b="0" i="0" dirty="0">
                <a:solidFill>
                  <a:srgbClr val="000000"/>
                </a:solidFill>
                <a:effectLst/>
              </a:rPr>
              <a:t> Causes the currently executing thread to sleep (temporarily cease execution) for the specified number of milliseconds.</a:t>
            </a:r>
          </a:p>
          <a:p>
            <a:pPr algn="just">
              <a:buClr>
                <a:schemeClr val="accent1"/>
              </a:buClr>
              <a:buFont typeface="+mj-lt"/>
              <a:buAutoNum type="arabicPeriod"/>
            </a:pPr>
            <a:r>
              <a:rPr lang="en-GB" b="1" i="0" dirty="0">
                <a:solidFill>
                  <a:srgbClr val="000000"/>
                </a:solidFill>
                <a:effectLst/>
              </a:rPr>
              <a:t>public void join():</a:t>
            </a:r>
            <a:r>
              <a:rPr lang="en-GB" b="0" i="0" dirty="0">
                <a:solidFill>
                  <a:srgbClr val="000000"/>
                </a:solidFill>
                <a:effectLst/>
              </a:rPr>
              <a:t> waits for a thread to die.</a:t>
            </a:r>
          </a:p>
          <a:p>
            <a:pPr algn="just">
              <a:buClr>
                <a:schemeClr val="accent1"/>
              </a:buClr>
              <a:buFont typeface="+mj-lt"/>
              <a:buAutoNum type="arabicPeriod"/>
            </a:pPr>
            <a:r>
              <a:rPr lang="en-GB" b="1" i="0" dirty="0">
                <a:solidFill>
                  <a:srgbClr val="000000"/>
                </a:solidFill>
                <a:effectLst/>
              </a:rPr>
              <a:t>public void join(long </a:t>
            </a:r>
            <a:r>
              <a:rPr lang="en-GB" b="1" i="0" dirty="0" err="1">
                <a:solidFill>
                  <a:srgbClr val="000000"/>
                </a:solidFill>
                <a:effectLst/>
              </a:rPr>
              <a:t>miliseconds</a:t>
            </a:r>
            <a:r>
              <a:rPr lang="en-GB" b="1" i="0" dirty="0">
                <a:solidFill>
                  <a:srgbClr val="000000"/>
                </a:solidFill>
                <a:effectLst/>
              </a:rPr>
              <a:t>):</a:t>
            </a:r>
            <a:r>
              <a:rPr lang="en-GB" b="0" i="0" dirty="0">
                <a:solidFill>
                  <a:srgbClr val="000000"/>
                </a:solidFill>
                <a:effectLst/>
              </a:rPr>
              <a:t> waits for a thread to die for the specified </a:t>
            </a:r>
            <a:r>
              <a:rPr lang="en-GB" b="0" i="0" dirty="0" err="1">
                <a:solidFill>
                  <a:srgbClr val="000000"/>
                </a:solidFill>
                <a:effectLst/>
              </a:rPr>
              <a:t>miliseconds</a:t>
            </a:r>
            <a:r>
              <a:rPr lang="en-GB" b="0" i="0" dirty="0">
                <a:solidFill>
                  <a:srgbClr val="000000"/>
                </a:solidFill>
                <a:effectLst/>
              </a:rPr>
              <a:t>.</a:t>
            </a:r>
          </a:p>
          <a:p>
            <a:pPr algn="just">
              <a:buClr>
                <a:schemeClr val="accent1"/>
              </a:buClr>
              <a:buFont typeface="+mj-lt"/>
              <a:buAutoNum type="arabicPeriod"/>
            </a:pPr>
            <a:r>
              <a:rPr lang="en-GB" b="1" i="0" dirty="0">
                <a:solidFill>
                  <a:srgbClr val="000000"/>
                </a:solidFill>
                <a:effectLst/>
              </a:rPr>
              <a:t>public int </a:t>
            </a:r>
            <a:r>
              <a:rPr lang="en-GB" b="1" i="0" dirty="0" err="1">
                <a:solidFill>
                  <a:srgbClr val="000000"/>
                </a:solidFill>
                <a:effectLst/>
              </a:rPr>
              <a:t>getPriority</a:t>
            </a:r>
            <a:r>
              <a:rPr lang="en-GB" b="1" i="0" dirty="0">
                <a:solidFill>
                  <a:srgbClr val="000000"/>
                </a:solidFill>
                <a:effectLst/>
              </a:rPr>
              <a:t>():</a:t>
            </a:r>
            <a:r>
              <a:rPr lang="en-GB" b="0" i="0" dirty="0">
                <a:solidFill>
                  <a:srgbClr val="000000"/>
                </a:solidFill>
                <a:effectLst/>
              </a:rPr>
              <a:t> returns the priority of the thread.</a:t>
            </a:r>
          </a:p>
          <a:p>
            <a:pPr algn="just">
              <a:buClr>
                <a:schemeClr val="accent1"/>
              </a:buClr>
              <a:buFont typeface="+mj-lt"/>
              <a:buAutoNum type="arabicPeriod"/>
            </a:pPr>
            <a:r>
              <a:rPr lang="en-GB" b="1" i="0" dirty="0">
                <a:solidFill>
                  <a:srgbClr val="000000"/>
                </a:solidFill>
                <a:effectLst/>
              </a:rPr>
              <a:t>public int </a:t>
            </a:r>
            <a:r>
              <a:rPr lang="en-GB" b="1" i="0" dirty="0" err="1">
                <a:solidFill>
                  <a:srgbClr val="000000"/>
                </a:solidFill>
                <a:effectLst/>
              </a:rPr>
              <a:t>setPriority</a:t>
            </a:r>
            <a:r>
              <a:rPr lang="en-GB" b="1" i="0" dirty="0">
                <a:solidFill>
                  <a:srgbClr val="000000"/>
                </a:solidFill>
                <a:effectLst/>
              </a:rPr>
              <a:t>(int priority):</a:t>
            </a:r>
            <a:r>
              <a:rPr lang="en-GB" b="0" i="0" dirty="0">
                <a:solidFill>
                  <a:srgbClr val="000000"/>
                </a:solidFill>
                <a:effectLst/>
              </a:rPr>
              <a:t> changes the priority of the thread.</a:t>
            </a:r>
          </a:p>
          <a:p>
            <a:pPr algn="just">
              <a:buClr>
                <a:schemeClr val="accent1"/>
              </a:buClr>
              <a:buFont typeface="+mj-lt"/>
              <a:buAutoNum type="arabicPeriod"/>
            </a:pPr>
            <a:r>
              <a:rPr lang="en-GB" b="1" i="0" dirty="0">
                <a:solidFill>
                  <a:srgbClr val="000000"/>
                </a:solidFill>
                <a:effectLst/>
              </a:rPr>
              <a:t>public String </a:t>
            </a:r>
            <a:r>
              <a:rPr lang="en-GB" b="1" i="0" dirty="0" err="1">
                <a:solidFill>
                  <a:srgbClr val="000000"/>
                </a:solidFill>
                <a:effectLst/>
              </a:rPr>
              <a:t>getName</a:t>
            </a:r>
            <a:r>
              <a:rPr lang="en-GB" b="1" i="0" dirty="0">
                <a:solidFill>
                  <a:srgbClr val="000000"/>
                </a:solidFill>
                <a:effectLst/>
              </a:rPr>
              <a:t>():</a:t>
            </a:r>
            <a:r>
              <a:rPr lang="en-GB" b="0" i="0" dirty="0">
                <a:solidFill>
                  <a:srgbClr val="000000"/>
                </a:solidFill>
                <a:effectLst/>
              </a:rPr>
              <a:t> returns the name of the thread.</a:t>
            </a:r>
          </a:p>
          <a:p>
            <a:pPr algn="just">
              <a:buClr>
                <a:schemeClr val="accent1"/>
              </a:buClr>
              <a:buFont typeface="+mj-lt"/>
              <a:buAutoNum type="arabicPeriod"/>
            </a:pPr>
            <a:r>
              <a:rPr lang="en-GB" b="1" i="0" dirty="0">
                <a:solidFill>
                  <a:srgbClr val="000000"/>
                </a:solidFill>
                <a:effectLst/>
              </a:rPr>
              <a:t>public void </a:t>
            </a:r>
            <a:r>
              <a:rPr lang="en-GB" b="1" i="0" dirty="0" err="1">
                <a:solidFill>
                  <a:srgbClr val="000000"/>
                </a:solidFill>
                <a:effectLst/>
              </a:rPr>
              <a:t>setName</a:t>
            </a:r>
            <a:r>
              <a:rPr lang="en-GB" b="1" i="0" dirty="0">
                <a:solidFill>
                  <a:srgbClr val="000000"/>
                </a:solidFill>
                <a:effectLst/>
              </a:rPr>
              <a:t>(String name):</a:t>
            </a:r>
            <a:r>
              <a:rPr lang="en-GB" b="0" i="0" dirty="0">
                <a:solidFill>
                  <a:srgbClr val="000000"/>
                </a:solidFill>
                <a:effectLst/>
              </a:rPr>
              <a:t> changes the name of the thread.</a:t>
            </a:r>
          </a:p>
          <a:p>
            <a:pPr algn="just">
              <a:buClr>
                <a:schemeClr val="accent1"/>
              </a:buClr>
              <a:buFont typeface="+mj-lt"/>
              <a:buAutoNum type="arabicPeriod"/>
            </a:pPr>
            <a:r>
              <a:rPr lang="en-GB" b="1" i="0" dirty="0">
                <a:solidFill>
                  <a:srgbClr val="000000"/>
                </a:solidFill>
                <a:effectLst/>
              </a:rPr>
              <a:t>public Thread </a:t>
            </a:r>
            <a:r>
              <a:rPr lang="en-GB" b="1" i="0" dirty="0" err="1">
                <a:solidFill>
                  <a:srgbClr val="000000"/>
                </a:solidFill>
                <a:effectLst/>
              </a:rPr>
              <a:t>currentThread</a:t>
            </a:r>
            <a:r>
              <a:rPr lang="en-GB" b="1" i="0" dirty="0">
                <a:solidFill>
                  <a:srgbClr val="000000"/>
                </a:solidFill>
                <a:effectLst/>
              </a:rPr>
              <a:t>():</a:t>
            </a:r>
            <a:r>
              <a:rPr lang="en-GB" b="0" i="0" dirty="0">
                <a:solidFill>
                  <a:srgbClr val="000000"/>
                </a:solidFill>
                <a:effectLst/>
              </a:rPr>
              <a:t> returns the reference of currently executing thread</a:t>
            </a:r>
            <a:r>
              <a:rPr lang="en-GB" dirty="0">
                <a:solidFill>
                  <a:srgbClr val="000000"/>
                </a:solidFill>
              </a:rPr>
              <a:t>.</a:t>
            </a:r>
            <a:endParaRPr lang="en-GB" b="0" i="0" dirty="0">
              <a:solidFill>
                <a:srgbClr val="000000"/>
              </a:solidFill>
              <a:effectLst/>
            </a:endParaRPr>
          </a:p>
        </p:txBody>
      </p:sp>
    </p:spTree>
    <p:extLst>
      <p:ext uri="{BB962C8B-B14F-4D97-AF65-F5344CB8AC3E}">
        <p14:creationId xmlns:p14="http://schemas.microsoft.com/office/powerpoint/2010/main" val="8021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Thread class</a:t>
            </a:r>
          </a:p>
        </p:txBody>
      </p:sp>
      <p:sp>
        <p:nvSpPr>
          <p:cNvPr id="4" name="TextBox 3">
            <a:extLst>
              <a:ext uri="{FF2B5EF4-FFF2-40B4-BE49-F238E27FC236}">
                <a16:creationId xmlns:a16="http://schemas.microsoft.com/office/drawing/2014/main" id="{01502BB4-3BB1-8C00-9D61-8F0E079E5983}"/>
              </a:ext>
            </a:extLst>
          </p:cNvPr>
          <p:cNvSpPr txBox="1"/>
          <p:nvPr/>
        </p:nvSpPr>
        <p:spPr>
          <a:xfrm>
            <a:off x="379412" y="1371600"/>
            <a:ext cx="11430000" cy="5262979"/>
          </a:xfrm>
          <a:prstGeom prst="rect">
            <a:avLst/>
          </a:prstGeom>
          <a:noFill/>
        </p:spPr>
        <p:txBody>
          <a:bodyPr wrap="square">
            <a:spAutoFit/>
          </a:bodyPr>
          <a:lstStyle/>
          <a:p>
            <a:pPr algn="just">
              <a:buClr>
                <a:schemeClr val="accent1"/>
              </a:buClr>
              <a:buFont typeface="+mj-lt"/>
              <a:buAutoNum type="arabicPeriod"/>
            </a:pPr>
            <a:r>
              <a:rPr lang="en-GB" b="1" i="0" dirty="0">
                <a:solidFill>
                  <a:srgbClr val="000000"/>
                </a:solidFill>
                <a:effectLst/>
              </a:rPr>
              <a:t>public int </a:t>
            </a:r>
            <a:r>
              <a:rPr lang="en-GB" b="1" i="0" dirty="0" err="1">
                <a:solidFill>
                  <a:srgbClr val="000000"/>
                </a:solidFill>
                <a:effectLst/>
              </a:rPr>
              <a:t>getId</a:t>
            </a:r>
            <a:r>
              <a:rPr lang="en-GB" b="1" i="0" dirty="0">
                <a:solidFill>
                  <a:srgbClr val="000000"/>
                </a:solidFill>
                <a:effectLst/>
              </a:rPr>
              <a:t>():</a:t>
            </a:r>
            <a:r>
              <a:rPr lang="en-GB" b="0" i="0" dirty="0">
                <a:solidFill>
                  <a:srgbClr val="000000"/>
                </a:solidFill>
                <a:effectLst/>
              </a:rPr>
              <a:t> returns the id of the thread.</a:t>
            </a:r>
          </a:p>
          <a:p>
            <a:pPr algn="just">
              <a:buClr>
                <a:schemeClr val="accent1"/>
              </a:buClr>
              <a:buFont typeface="+mj-lt"/>
              <a:buAutoNum type="arabicPeriod"/>
            </a:pPr>
            <a:r>
              <a:rPr lang="en-GB" b="1" i="0" dirty="0">
                <a:solidFill>
                  <a:srgbClr val="000000"/>
                </a:solidFill>
                <a:effectLst/>
              </a:rPr>
              <a:t>public </a:t>
            </a:r>
            <a:r>
              <a:rPr lang="en-GB" b="1" i="0" dirty="0" err="1">
                <a:solidFill>
                  <a:srgbClr val="000000"/>
                </a:solidFill>
                <a:effectLst/>
              </a:rPr>
              <a:t>Thread.State</a:t>
            </a:r>
            <a:r>
              <a:rPr lang="en-GB" b="1" i="0" dirty="0">
                <a:solidFill>
                  <a:srgbClr val="000000"/>
                </a:solidFill>
                <a:effectLst/>
              </a:rPr>
              <a:t> </a:t>
            </a:r>
            <a:r>
              <a:rPr lang="en-GB" b="1" i="0" dirty="0" err="1">
                <a:solidFill>
                  <a:srgbClr val="000000"/>
                </a:solidFill>
                <a:effectLst/>
              </a:rPr>
              <a:t>getState</a:t>
            </a:r>
            <a:r>
              <a:rPr lang="en-GB" b="1" i="0" dirty="0">
                <a:solidFill>
                  <a:srgbClr val="000000"/>
                </a:solidFill>
                <a:effectLst/>
              </a:rPr>
              <a:t>():</a:t>
            </a:r>
            <a:r>
              <a:rPr lang="en-GB" b="0" i="0" dirty="0">
                <a:solidFill>
                  <a:srgbClr val="000000"/>
                </a:solidFill>
                <a:effectLst/>
              </a:rPr>
              <a:t> returns the state of the thread.</a:t>
            </a:r>
          </a:p>
          <a:p>
            <a:pPr algn="just">
              <a:buClr>
                <a:schemeClr val="accent1"/>
              </a:buClr>
              <a:buFont typeface="+mj-lt"/>
              <a:buAutoNum type="arabicPeriod"/>
            </a:pPr>
            <a:r>
              <a:rPr lang="en-GB" b="1" i="0" dirty="0">
                <a:solidFill>
                  <a:srgbClr val="000000"/>
                </a:solidFill>
                <a:effectLst/>
              </a:rPr>
              <a:t>public </a:t>
            </a:r>
            <a:r>
              <a:rPr lang="en-GB" b="1" i="0" dirty="0" err="1">
                <a:solidFill>
                  <a:srgbClr val="000000"/>
                </a:solidFill>
                <a:effectLst/>
              </a:rPr>
              <a:t>boolean</a:t>
            </a:r>
            <a:r>
              <a:rPr lang="en-GB" b="1" i="0" dirty="0">
                <a:solidFill>
                  <a:srgbClr val="000000"/>
                </a:solidFill>
                <a:effectLst/>
              </a:rPr>
              <a:t> </a:t>
            </a:r>
            <a:r>
              <a:rPr lang="en-GB" b="1" i="0" dirty="0" err="1">
                <a:solidFill>
                  <a:srgbClr val="000000"/>
                </a:solidFill>
                <a:effectLst/>
              </a:rPr>
              <a:t>isAlive</a:t>
            </a:r>
            <a:r>
              <a:rPr lang="en-GB" b="1" i="0" dirty="0">
                <a:solidFill>
                  <a:srgbClr val="000000"/>
                </a:solidFill>
                <a:effectLst/>
              </a:rPr>
              <a:t>():</a:t>
            </a:r>
            <a:r>
              <a:rPr lang="en-GB" b="0" i="0" dirty="0">
                <a:solidFill>
                  <a:srgbClr val="000000"/>
                </a:solidFill>
                <a:effectLst/>
              </a:rPr>
              <a:t> tests if the thread is alive.</a:t>
            </a:r>
          </a:p>
          <a:p>
            <a:pPr algn="just">
              <a:buClr>
                <a:schemeClr val="accent1"/>
              </a:buClr>
              <a:buFont typeface="+mj-lt"/>
              <a:buAutoNum type="arabicPeriod"/>
            </a:pPr>
            <a:r>
              <a:rPr lang="en-GB" b="1" i="0" dirty="0">
                <a:solidFill>
                  <a:srgbClr val="000000"/>
                </a:solidFill>
                <a:effectLst/>
              </a:rPr>
              <a:t>public void yield():</a:t>
            </a:r>
            <a:r>
              <a:rPr lang="en-GB" b="0" i="0" dirty="0">
                <a:solidFill>
                  <a:srgbClr val="000000"/>
                </a:solidFill>
                <a:effectLst/>
              </a:rPr>
              <a:t> causes the currently executing thread object to temporarily pause and allow other threads to execute.</a:t>
            </a:r>
          </a:p>
          <a:p>
            <a:pPr algn="just">
              <a:buClr>
                <a:schemeClr val="accent1"/>
              </a:buClr>
              <a:buFont typeface="+mj-lt"/>
              <a:buAutoNum type="arabicPeriod"/>
            </a:pPr>
            <a:r>
              <a:rPr lang="en-GB" b="1" i="0" dirty="0">
                <a:solidFill>
                  <a:srgbClr val="000000"/>
                </a:solidFill>
                <a:effectLst/>
              </a:rPr>
              <a:t>public void suspend():</a:t>
            </a:r>
            <a:r>
              <a:rPr lang="en-GB" b="0" i="0" dirty="0">
                <a:solidFill>
                  <a:srgbClr val="000000"/>
                </a:solidFill>
                <a:effectLst/>
              </a:rPr>
              <a:t> is used to suspend the thread(</a:t>
            </a:r>
            <a:r>
              <a:rPr lang="en-GB" b="0" i="0" dirty="0" err="1">
                <a:solidFill>
                  <a:srgbClr val="000000"/>
                </a:solidFill>
                <a:effectLst/>
              </a:rPr>
              <a:t>depricated</a:t>
            </a:r>
            <a:r>
              <a:rPr lang="en-GB" b="0" i="0" dirty="0">
                <a:solidFill>
                  <a:srgbClr val="000000"/>
                </a:solidFill>
                <a:effectLst/>
              </a:rPr>
              <a:t>).</a:t>
            </a:r>
          </a:p>
          <a:p>
            <a:pPr algn="just">
              <a:buClr>
                <a:schemeClr val="accent1"/>
              </a:buClr>
              <a:buFont typeface="+mj-lt"/>
              <a:buAutoNum type="arabicPeriod"/>
            </a:pPr>
            <a:r>
              <a:rPr lang="en-GB" b="1" i="0" dirty="0">
                <a:solidFill>
                  <a:srgbClr val="000000"/>
                </a:solidFill>
                <a:effectLst/>
              </a:rPr>
              <a:t>public void resume():</a:t>
            </a:r>
            <a:r>
              <a:rPr lang="en-GB" b="0" i="0" dirty="0">
                <a:solidFill>
                  <a:srgbClr val="000000"/>
                </a:solidFill>
                <a:effectLst/>
              </a:rPr>
              <a:t> is used to resume the suspended thread(</a:t>
            </a:r>
            <a:r>
              <a:rPr lang="en-GB" b="0" i="0" dirty="0" err="1">
                <a:solidFill>
                  <a:srgbClr val="000000"/>
                </a:solidFill>
                <a:effectLst/>
              </a:rPr>
              <a:t>depricated</a:t>
            </a:r>
            <a:r>
              <a:rPr lang="en-GB" b="0" i="0" dirty="0">
                <a:solidFill>
                  <a:srgbClr val="000000"/>
                </a:solidFill>
                <a:effectLst/>
              </a:rPr>
              <a:t>).</a:t>
            </a:r>
          </a:p>
          <a:p>
            <a:pPr algn="just">
              <a:buClr>
                <a:schemeClr val="accent1"/>
              </a:buClr>
              <a:buFont typeface="+mj-lt"/>
              <a:buAutoNum type="arabicPeriod"/>
            </a:pPr>
            <a:r>
              <a:rPr lang="en-GB" b="1" i="0" dirty="0">
                <a:solidFill>
                  <a:srgbClr val="000000"/>
                </a:solidFill>
                <a:effectLst/>
              </a:rPr>
              <a:t>public void stop():</a:t>
            </a:r>
            <a:r>
              <a:rPr lang="en-GB" b="0" i="0" dirty="0">
                <a:solidFill>
                  <a:srgbClr val="000000"/>
                </a:solidFill>
                <a:effectLst/>
              </a:rPr>
              <a:t> is used to stop the thread(</a:t>
            </a:r>
            <a:r>
              <a:rPr lang="en-GB" b="0" i="0" dirty="0" err="1">
                <a:solidFill>
                  <a:srgbClr val="000000"/>
                </a:solidFill>
                <a:effectLst/>
              </a:rPr>
              <a:t>depricated</a:t>
            </a:r>
            <a:r>
              <a:rPr lang="en-GB" b="0" i="0" dirty="0">
                <a:solidFill>
                  <a:srgbClr val="000000"/>
                </a:solidFill>
                <a:effectLst/>
              </a:rPr>
              <a:t>).</a:t>
            </a:r>
          </a:p>
          <a:p>
            <a:pPr algn="just">
              <a:buClr>
                <a:schemeClr val="accent1"/>
              </a:buClr>
              <a:buFont typeface="+mj-lt"/>
              <a:buAutoNum type="arabicPeriod"/>
            </a:pPr>
            <a:r>
              <a:rPr lang="en-GB" b="1" i="0" dirty="0">
                <a:solidFill>
                  <a:srgbClr val="000000"/>
                </a:solidFill>
                <a:effectLst/>
              </a:rPr>
              <a:t>public </a:t>
            </a:r>
            <a:r>
              <a:rPr lang="en-GB" b="1" i="0" dirty="0" err="1">
                <a:solidFill>
                  <a:srgbClr val="000000"/>
                </a:solidFill>
                <a:effectLst/>
              </a:rPr>
              <a:t>boolean</a:t>
            </a:r>
            <a:r>
              <a:rPr lang="en-GB" b="1" i="0" dirty="0">
                <a:solidFill>
                  <a:srgbClr val="000000"/>
                </a:solidFill>
                <a:effectLst/>
              </a:rPr>
              <a:t> </a:t>
            </a:r>
            <a:r>
              <a:rPr lang="en-GB" b="1" i="0" dirty="0" err="1">
                <a:solidFill>
                  <a:srgbClr val="000000"/>
                </a:solidFill>
                <a:effectLst/>
              </a:rPr>
              <a:t>isDaemon</a:t>
            </a:r>
            <a:r>
              <a:rPr lang="en-GB" b="1" i="0" dirty="0">
                <a:solidFill>
                  <a:srgbClr val="000000"/>
                </a:solidFill>
                <a:effectLst/>
              </a:rPr>
              <a:t>():</a:t>
            </a:r>
            <a:r>
              <a:rPr lang="en-GB" b="0" i="0" dirty="0">
                <a:solidFill>
                  <a:srgbClr val="000000"/>
                </a:solidFill>
                <a:effectLst/>
              </a:rPr>
              <a:t> tests if the thread is a daemon thread.</a:t>
            </a:r>
          </a:p>
          <a:p>
            <a:pPr algn="just">
              <a:buClr>
                <a:schemeClr val="accent1"/>
              </a:buClr>
              <a:buFont typeface="+mj-lt"/>
              <a:buAutoNum type="arabicPeriod"/>
            </a:pPr>
            <a:r>
              <a:rPr lang="en-GB" b="1" i="0" dirty="0">
                <a:solidFill>
                  <a:srgbClr val="000000"/>
                </a:solidFill>
                <a:effectLst/>
              </a:rPr>
              <a:t>public void </a:t>
            </a:r>
            <a:r>
              <a:rPr lang="en-GB" b="1" i="0" dirty="0" err="1">
                <a:solidFill>
                  <a:srgbClr val="000000"/>
                </a:solidFill>
                <a:effectLst/>
              </a:rPr>
              <a:t>setDaemon</a:t>
            </a:r>
            <a:r>
              <a:rPr lang="en-GB" b="1" i="0" dirty="0">
                <a:solidFill>
                  <a:srgbClr val="000000"/>
                </a:solidFill>
                <a:effectLst/>
              </a:rPr>
              <a:t>(</a:t>
            </a:r>
            <a:r>
              <a:rPr lang="en-GB" b="1" i="0" dirty="0" err="1">
                <a:solidFill>
                  <a:srgbClr val="000000"/>
                </a:solidFill>
                <a:effectLst/>
              </a:rPr>
              <a:t>boolean</a:t>
            </a:r>
            <a:r>
              <a:rPr lang="en-GB" b="1" i="0" dirty="0">
                <a:solidFill>
                  <a:srgbClr val="000000"/>
                </a:solidFill>
                <a:effectLst/>
              </a:rPr>
              <a:t> b):</a:t>
            </a:r>
            <a:r>
              <a:rPr lang="en-GB" b="0" i="0" dirty="0">
                <a:solidFill>
                  <a:srgbClr val="000000"/>
                </a:solidFill>
                <a:effectLst/>
              </a:rPr>
              <a:t> marks the thread as daemon or user thread.</a:t>
            </a:r>
          </a:p>
          <a:p>
            <a:pPr algn="just">
              <a:buClr>
                <a:schemeClr val="accent1"/>
              </a:buClr>
              <a:buFont typeface="+mj-lt"/>
              <a:buAutoNum type="arabicPeriod"/>
            </a:pPr>
            <a:r>
              <a:rPr lang="en-GB" b="1" i="0" dirty="0">
                <a:solidFill>
                  <a:srgbClr val="000000"/>
                </a:solidFill>
                <a:effectLst/>
              </a:rPr>
              <a:t>public void interrupt():</a:t>
            </a:r>
            <a:r>
              <a:rPr lang="en-GB" b="0" i="0" dirty="0">
                <a:solidFill>
                  <a:srgbClr val="000000"/>
                </a:solidFill>
                <a:effectLst/>
              </a:rPr>
              <a:t> interrupts the thread.</a:t>
            </a:r>
          </a:p>
          <a:p>
            <a:pPr algn="just">
              <a:buClr>
                <a:schemeClr val="accent1"/>
              </a:buClr>
              <a:buFont typeface="+mj-lt"/>
              <a:buAutoNum type="arabicPeriod"/>
            </a:pPr>
            <a:r>
              <a:rPr lang="en-GB" b="1" i="0" dirty="0">
                <a:solidFill>
                  <a:srgbClr val="000000"/>
                </a:solidFill>
                <a:effectLst/>
              </a:rPr>
              <a:t>public </a:t>
            </a:r>
            <a:r>
              <a:rPr lang="en-GB" b="1" i="0" dirty="0" err="1">
                <a:solidFill>
                  <a:srgbClr val="000000"/>
                </a:solidFill>
                <a:effectLst/>
              </a:rPr>
              <a:t>boolean</a:t>
            </a:r>
            <a:r>
              <a:rPr lang="en-GB" b="1" i="0" dirty="0">
                <a:solidFill>
                  <a:srgbClr val="000000"/>
                </a:solidFill>
                <a:effectLst/>
              </a:rPr>
              <a:t> </a:t>
            </a:r>
            <a:r>
              <a:rPr lang="en-GB" b="1" i="0" dirty="0" err="1">
                <a:solidFill>
                  <a:srgbClr val="000000"/>
                </a:solidFill>
                <a:effectLst/>
              </a:rPr>
              <a:t>isInterrupted</a:t>
            </a:r>
            <a:r>
              <a:rPr lang="en-GB" b="1" i="0" dirty="0">
                <a:solidFill>
                  <a:srgbClr val="000000"/>
                </a:solidFill>
                <a:effectLst/>
              </a:rPr>
              <a:t>():</a:t>
            </a:r>
            <a:r>
              <a:rPr lang="en-GB" b="0" i="0" dirty="0">
                <a:solidFill>
                  <a:srgbClr val="000000"/>
                </a:solidFill>
                <a:effectLst/>
              </a:rPr>
              <a:t> tests if the thread has been interrupted.</a:t>
            </a:r>
          </a:p>
          <a:p>
            <a:pPr algn="just">
              <a:buClr>
                <a:schemeClr val="accent1"/>
              </a:buClr>
              <a:buFont typeface="+mj-lt"/>
              <a:buAutoNum type="arabicPeriod"/>
            </a:pPr>
            <a:r>
              <a:rPr lang="en-GB" b="1" i="0" dirty="0">
                <a:solidFill>
                  <a:srgbClr val="000000"/>
                </a:solidFill>
                <a:effectLst/>
              </a:rPr>
              <a:t>public static </a:t>
            </a:r>
            <a:r>
              <a:rPr lang="en-GB" b="1" i="0" dirty="0" err="1">
                <a:solidFill>
                  <a:srgbClr val="000000"/>
                </a:solidFill>
                <a:effectLst/>
              </a:rPr>
              <a:t>boolean</a:t>
            </a:r>
            <a:r>
              <a:rPr lang="en-GB" b="1" i="0" dirty="0">
                <a:solidFill>
                  <a:srgbClr val="000000"/>
                </a:solidFill>
                <a:effectLst/>
              </a:rPr>
              <a:t> interrupted():</a:t>
            </a:r>
            <a:r>
              <a:rPr lang="en-GB" b="0" i="0" dirty="0">
                <a:solidFill>
                  <a:srgbClr val="000000"/>
                </a:solidFill>
                <a:effectLst/>
              </a:rPr>
              <a:t> tests if the current thread has been interrupted.</a:t>
            </a:r>
          </a:p>
        </p:txBody>
      </p:sp>
    </p:spTree>
    <p:extLst>
      <p:ext uri="{BB962C8B-B14F-4D97-AF65-F5344CB8AC3E}">
        <p14:creationId xmlns:p14="http://schemas.microsoft.com/office/powerpoint/2010/main" val="366395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isAlive</a:t>
            </a:r>
            <a:r>
              <a:rPr lang="en-US" sz="4000" b="1" dirty="0">
                <a:solidFill>
                  <a:schemeClr val="dk1"/>
                </a:solidFill>
              </a:rPr>
              <a:t>() method of thread</a:t>
            </a:r>
          </a:p>
        </p:txBody>
      </p:sp>
      <p:sp>
        <p:nvSpPr>
          <p:cNvPr id="5" name="TextBox 4">
            <a:extLst>
              <a:ext uri="{FF2B5EF4-FFF2-40B4-BE49-F238E27FC236}">
                <a16:creationId xmlns:a16="http://schemas.microsoft.com/office/drawing/2014/main" id="{581DA2FE-C1C8-440D-38A5-3923705BF488}"/>
              </a:ext>
            </a:extLst>
          </p:cNvPr>
          <p:cNvSpPr txBox="1"/>
          <p:nvPr/>
        </p:nvSpPr>
        <p:spPr>
          <a:xfrm>
            <a:off x="1065212" y="1676400"/>
            <a:ext cx="10439400" cy="3785652"/>
          </a:xfrm>
          <a:prstGeom prst="rect">
            <a:avLst/>
          </a:prstGeom>
          <a:noFill/>
        </p:spPr>
        <p:txBody>
          <a:bodyPr wrap="square">
            <a:spAutoFit/>
          </a:bodyPr>
          <a:lstStyle/>
          <a:p>
            <a:r>
              <a:rPr lang="en-IN" dirty="0"/>
              <a:t>The </a:t>
            </a:r>
            <a:r>
              <a:rPr lang="en-IN" dirty="0" err="1"/>
              <a:t>isAlive</a:t>
            </a:r>
            <a:r>
              <a:rPr lang="en-IN" dirty="0"/>
              <a:t>() method of thread class tests if the thread is alive. </a:t>
            </a:r>
          </a:p>
          <a:p>
            <a:r>
              <a:rPr lang="en-IN" dirty="0"/>
              <a:t>A thread is considered alive when the start() method of thread class has been called and the thread is not yet dead. </a:t>
            </a:r>
          </a:p>
          <a:p>
            <a:endParaRPr lang="en-IN" dirty="0"/>
          </a:p>
          <a:p>
            <a:r>
              <a:rPr lang="en-IN" dirty="0"/>
              <a:t>This method returns true if the thread is still running and not finished.</a:t>
            </a:r>
          </a:p>
          <a:p>
            <a:endParaRPr lang="en-IN" dirty="0"/>
          </a:p>
          <a:p>
            <a:r>
              <a:rPr lang="en-IN" b="1" dirty="0"/>
              <a:t>Syntax:</a:t>
            </a:r>
          </a:p>
          <a:p>
            <a:r>
              <a:rPr lang="en-IN" dirty="0"/>
              <a:t>public final </a:t>
            </a:r>
            <a:r>
              <a:rPr lang="en-IN" dirty="0" err="1"/>
              <a:t>boolean</a:t>
            </a:r>
            <a:r>
              <a:rPr lang="en-IN" dirty="0"/>
              <a:t> </a:t>
            </a:r>
            <a:r>
              <a:rPr lang="en-IN" dirty="0" err="1"/>
              <a:t>isAlive</a:t>
            </a:r>
            <a:r>
              <a:rPr lang="en-IN" dirty="0"/>
              <a:t>()  </a:t>
            </a:r>
          </a:p>
          <a:p>
            <a:endParaRPr lang="en-IN" dirty="0"/>
          </a:p>
          <a:p>
            <a:r>
              <a:rPr lang="en-IN" dirty="0"/>
              <a:t>This method will return true if the thread is alive otherwise returns false.</a:t>
            </a:r>
          </a:p>
        </p:txBody>
      </p:sp>
    </p:spTree>
    <p:extLst>
      <p:ext uri="{BB962C8B-B14F-4D97-AF65-F5344CB8AC3E}">
        <p14:creationId xmlns:p14="http://schemas.microsoft.com/office/powerpoint/2010/main" val="190855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join() method of thread</a:t>
            </a:r>
          </a:p>
        </p:txBody>
      </p:sp>
      <p:sp>
        <p:nvSpPr>
          <p:cNvPr id="4" name="TextBox 3">
            <a:extLst>
              <a:ext uri="{FF2B5EF4-FFF2-40B4-BE49-F238E27FC236}">
                <a16:creationId xmlns:a16="http://schemas.microsoft.com/office/drawing/2014/main" id="{A3A6CED4-AA64-66B4-5B44-4E10D81854E5}"/>
              </a:ext>
            </a:extLst>
          </p:cNvPr>
          <p:cNvSpPr txBox="1"/>
          <p:nvPr/>
        </p:nvSpPr>
        <p:spPr>
          <a:xfrm>
            <a:off x="608012" y="1524000"/>
            <a:ext cx="10515600" cy="4154984"/>
          </a:xfrm>
          <a:prstGeom prst="rect">
            <a:avLst/>
          </a:prstGeom>
          <a:noFill/>
        </p:spPr>
        <p:txBody>
          <a:bodyPr wrap="square">
            <a:spAutoFit/>
          </a:bodyPr>
          <a:lstStyle/>
          <a:p>
            <a:r>
              <a:rPr lang="en-IN" dirty="0"/>
              <a:t> When the join() method is invoked, the current thread stops its execution and the thread goes into the wait state. </a:t>
            </a:r>
          </a:p>
          <a:p>
            <a:endParaRPr lang="en-IN" dirty="0"/>
          </a:p>
          <a:p>
            <a:r>
              <a:rPr lang="en-IN" dirty="0"/>
              <a:t>The current thread remains in the wait state until the thread on which the join() method is invoked has achieved its dead state. </a:t>
            </a:r>
          </a:p>
          <a:p>
            <a:endParaRPr lang="en-IN" dirty="0"/>
          </a:p>
          <a:p>
            <a:r>
              <a:rPr lang="en-IN" dirty="0"/>
              <a:t>If interruption of the thread occurs, then it throws the </a:t>
            </a:r>
            <a:r>
              <a:rPr lang="en-IN" dirty="0" err="1"/>
              <a:t>InterruptedException</a:t>
            </a:r>
            <a:r>
              <a:rPr lang="en-IN" dirty="0"/>
              <a:t>.</a:t>
            </a:r>
          </a:p>
          <a:p>
            <a:endParaRPr lang="en-IN" dirty="0"/>
          </a:p>
          <a:p>
            <a:r>
              <a:rPr lang="en-IN" b="1" dirty="0"/>
              <a:t>Syntax:</a:t>
            </a:r>
          </a:p>
          <a:p>
            <a:endParaRPr lang="en-IN" dirty="0"/>
          </a:p>
          <a:p>
            <a:r>
              <a:rPr lang="en-IN" dirty="0"/>
              <a:t>public final void join() throws </a:t>
            </a:r>
            <a:r>
              <a:rPr lang="en-IN" dirty="0" err="1"/>
              <a:t>InterruptedException</a:t>
            </a:r>
            <a:r>
              <a:rPr lang="en-IN" dirty="0"/>
              <a:t> </a:t>
            </a:r>
          </a:p>
        </p:txBody>
      </p:sp>
    </p:spTree>
    <p:extLst>
      <p:ext uri="{BB962C8B-B14F-4D97-AF65-F5344CB8AC3E}">
        <p14:creationId xmlns:p14="http://schemas.microsoft.com/office/powerpoint/2010/main" val="230821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Daemon Thread</a:t>
            </a:r>
          </a:p>
        </p:txBody>
      </p:sp>
      <p:sp>
        <p:nvSpPr>
          <p:cNvPr id="4" name="TextBox 3">
            <a:extLst>
              <a:ext uri="{FF2B5EF4-FFF2-40B4-BE49-F238E27FC236}">
                <a16:creationId xmlns:a16="http://schemas.microsoft.com/office/drawing/2014/main" id="{A3A6CED4-AA64-66B4-5B44-4E10D81854E5}"/>
              </a:ext>
            </a:extLst>
          </p:cNvPr>
          <p:cNvSpPr txBox="1"/>
          <p:nvPr/>
        </p:nvSpPr>
        <p:spPr>
          <a:xfrm>
            <a:off x="1217612" y="705465"/>
            <a:ext cx="10515600" cy="830997"/>
          </a:xfrm>
          <a:prstGeom prst="rect">
            <a:avLst/>
          </a:prstGeom>
          <a:noFill/>
        </p:spPr>
        <p:txBody>
          <a:bodyPr wrap="square">
            <a:spAutoFit/>
          </a:bodyPr>
          <a:lstStyle/>
          <a:p>
            <a:r>
              <a:rPr lang="en-GB" dirty="0"/>
              <a:t>Daemon thread in Java is a low-priority thread that runs in the background to perform tasks such as garbage collection.  </a:t>
            </a:r>
          </a:p>
        </p:txBody>
      </p:sp>
      <p:sp>
        <p:nvSpPr>
          <p:cNvPr id="5" name="TextBox 4">
            <a:extLst>
              <a:ext uri="{FF2B5EF4-FFF2-40B4-BE49-F238E27FC236}">
                <a16:creationId xmlns:a16="http://schemas.microsoft.com/office/drawing/2014/main" id="{736B90BE-FA84-BCE7-9FCD-ECAA9133DF84}"/>
              </a:ext>
            </a:extLst>
          </p:cNvPr>
          <p:cNvSpPr txBox="1"/>
          <p:nvPr/>
        </p:nvSpPr>
        <p:spPr>
          <a:xfrm>
            <a:off x="360362" y="1905000"/>
            <a:ext cx="11468100" cy="4832092"/>
          </a:xfrm>
          <a:prstGeom prst="rect">
            <a:avLst/>
          </a:prstGeom>
          <a:noFill/>
        </p:spPr>
        <p:txBody>
          <a:bodyPr wrap="square">
            <a:spAutoFit/>
          </a:bodyPr>
          <a:lstStyle/>
          <a:p>
            <a:pPr marL="342900" indent="-342900">
              <a:buClr>
                <a:schemeClr val="accent1"/>
              </a:buClr>
              <a:buFont typeface="Wingdings" panose="05000000000000000000" pitchFamily="2" charset="2"/>
              <a:buChar char="Ø"/>
            </a:pPr>
            <a:r>
              <a:rPr lang="en-GB" sz="2000" dirty="0"/>
              <a:t>They can not prevent the JVM from exiting when all the user threads finish their execution.</a:t>
            </a:r>
          </a:p>
          <a:p>
            <a:pPr marL="342900" indent="-342900">
              <a:buClr>
                <a:schemeClr val="accent1"/>
              </a:buClr>
              <a:buFont typeface="Wingdings" panose="05000000000000000000" pitchFamily="2" charset="2"/>
              <a:buChar char="Ø"/>
            </a:pPr>
            <a:r>
              <a:rPr lang="en-GB" sz="2000" dirty="0"/>
              <a:t>JVM terminates itself when all user threads finish their execution.</a:t>
            </a:r>
          </a:p>
          <a:p>
            <a:pPr marL="342900" indent="-342900">
              <a:buClr>
                <a:schemeClr val="accent1"/>
              </a:buClr>
              <a:buFont typeface="Wingdings" panose="05000000000000000000" pitchFamily="2" charset="2"/>
              <a:buChar char="Ø"/>
            </a:pPr>
            <a:r>
              <a:rPr lang="en-GB" sz="2000" dirty="0"/>
              <a:t>If JVM finds a running daemon thread, it terminates the thread and, after that, shutdown it. JVM does not care whether the Daemon thread is running or not.</a:t>
            </a:r>
          </a:p>
          <a:p>
            <a:pPr marL="342900" indent="-342900">
              <a:buClr>
                <a:schemeClr val="accent1"/>
              </a:buClr>
              <a:buFont typeface="Wingdings" panose="05000000000000000000" pitchFamily="2" charset="2"/>
              <a:buChar char="Ø"/>
            </a:pPr>
            <a:r>
              <a:rPr lang="en-GB" sz="2000" dirty="0"/>
              <a:t>It is an utmost low priority thread.</a:t>
            </a:r>
          </a:p>
          <a:p>
            <a:endParaRPr lang="en-GB" sz="2000" dirty="0"/>
          </a:p>
          <a:p>
            <a:r>
              <a:rPr lang="en-GB" sz="2000" b="1" dirty="0"/>
              <a:t>Example of Daemon Thread in Java: </a:t>
            </a:r>
            <a:r>
              <a:rPr lang="en-GB" sz="2000" dirty="0"/>
              <a:t>Garbage collection in Java (</a:t>
            </a:r>
            <a:r>
              <a:rPr lang="en-GB" sz="2000" dirty="0" err="1"/>
              <a:t>gc</a:t>
            </a:r>
            <a:r>
              <a:rPr lang="en-GB" sz="2000" dirty="0"/>
              <a:t>), finalizer, etc.</a:t>
            </a:r>
          </a:p>
          <a:p>
            <a:endParaRPr lang="en-GB" sz="2000" dirty="0"/>
          </a:p>
          <a:p>
            <a:r>
              <a:rPr lang="en-GB" sz="2000" b="1" dirty="0"/>
              <a:t>Methods of Daemon Thread</a:t>
            </a:r>
          </a:p>
          <a:p>
            <a:r>
              <a:rPr lang="en-GB" sz="2000" dirty="0">
                <a:solidFill>
                  <a:schemeClr val="accent3">
                    <a:lumMod val="50000"/>
                  </a:schemeClr>
                </a:solidFill>
              </a:rPr>
              <a:t>1. void </a:t>
            </a:r>
            <a:r>
              <a:rPr lang="en-GB" sz="2000" dirty="0" err="1">
                <a:solidFill>
                  <a:schemeClr val="accent3">
                    <a:lumMod val="50000"/>
                  </a:schemeClr>
                </a:solidFill>
              </a:rPr>
              <a:t>setDaemon</a:t>
            </a:r>
            <a:r>
              <a:rPr lang="en-GB" sz="2000" dirty="0">
                <a:solidFill>
                  <a:schemeClr val="accent3">
                    <a:lumMod val="50000"/>
                  </a:schemeClr>
                </a:solidFill>
              </a:rPr>
              <a:t>(</a:t>
            </a:r>
            <a:r>
              <a:rPr lang="en-GB" sz="2000" dirty="0" err="1">
                <a:solidFill>
                  <a:schemeClr val="accent3">
                    <a:lumMod val="50000"/>
                  </a:schemeClr>
                </a:solidFill>
              </a:rPr>
              <a:t>boolean</a:t>
            </a:r>
            <a:r>
              <a:rPr lang="en-GB" sz="2000" dirty="0">
                <a:solidFill>
                  <a:schemeClr val="accent3">
                    <a:lumMod val="50000"/>
                  </a:schemeClr>
                </a:solidFill>
              </a:rPr>
              <a:t> status): </a:t>
            </a:r>
          </a:p>
          <a:p>
            <a:r>
              <a:rPr lang="en-GB" sz="2000" dirty="0"/>
              <a:t>This method marks the current thread as a daemon thread or user thread.</a:t>
            </a:r>
          </a:p>
          <a:p>
            <a:endParaRPr lang="en-GB" sz="2000" dirty="0"/>
          </a:p>
          <a:p>
            <a:r>
              <a:rPr lang="en-GB" sz="2000" dirty="0">
                <a:solidFill>
                  <a:schemeClr val="accent3">
                    <a:lumMod val="50000"/>
                  </a:schemeClr>
                </a:solidFill>
              </a:rPr>
              <a:t>2. </a:t>
            </a:r>
            <a:r>
              <a:rPr lang="en-GB" sz="2000" dirty="0" err="1">
                <a:solidFill>
                  <a:schemeClr val="accent3">
                    <a:lumMod val="50000"/>
                  </a:schemeClr>
                </a:solidFill>
              </a:rPr>
              <a:t>boolean</a:t>
            </a:r>
            <a:r>
              <a:rPr lang="en-GB" sz="2000" dirty="0">
                <a:solidFill>
                  <a:schemeClr val="accent3">
                    <a:lumMod val="50000"/>
                  </a:schemeClr>
                </a:solidFill>
              </a:rPr>
              <a:t> </a:t>
            </a:r>
            <a:r>
              <a:rPr lang="en-GB" sz="2000" dirty="0" err="1">
                <a:solidFill>
                  <a:schemeClr val="accent3">
                    <a:lumMod val="50000"/>
                  </a:schemeClr>
                </a:solidFill>
              </a:rPr>
              <a:t>isDaemon</a:t>
            </a:r>
            <a:r>
              <a:rPr lang="en-GB" sz="2000" dirty="0">
                <a:solidFill>
                  <a:schemeClr val="accent3">
                    <a:lumMod val="50000"/>
                  </a:schemeClr>
                </a:solidFill>
              </a:rPr>
              <a:t>(): </a:t>
            </a:r>
          </a:p>
          <a:p>
            <a:r>
              <a:rPr lang="en-GB" sz="2000" dirty="0"/>
              <a:t>This method is used to check that the current thread is a daemon. It returns true if the thread is Daemon. Else, it returns false. </a:t>
            </a:r>
            <a:endParaRPr lang="en-IN" sz="2000" dirty="0"/>
          </a:p>
        </p:txBody>
      </p:sp>
    </p:spTree>
    <p:extLst>
      <p:ext uri="{BB962C8B-B14F-4D97-AF65-F5344CB8AC3E}">
        <p14:creationId xmlns:p14="http://schemas.microsoft.com/office/powerpoint/2010/main" val="1785405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Thread priorities </a:t>
            </a:r>
          </a:p>
        </p:txBody>
      </p:sp>
      <p:sp>
        <p:nvSpPr>
          <p:cNvPr id="4" name="TextBox 3">
            <a:extLst>
              <a:ext uri="{FF2B5EF4-FFF2-40B4-BE49-F238E27FC236}">
                <a16:creationId xmlns:a16="http://schemas.microsoft.com/office/drawing/2014/main" id="{CF14611C-12CE-A63B-82D0-C123FC5543F2}"/>
              </a:ext>
            </a:extLst>
          </p:cNvPr>
          <p:cNvSpPr txBox="1"/>
          <p:nvPr/>
        </p:nvSpPr>
        <p:spPr>
          <a:xfrm>
            <a:off x="1141411" y="1225689"/>
            <a:ext cx="10301389" cy="5632311"/>
          </a:xfrm>
          <a:prstGeom prst="rect">
            <a:avLst/>
          </a:prstGeom>
          <a:noFill/>
        </p:spPr>
        <p:txBody>
          <a:bodyPr wrap="square">
            <a:spAutoFit/>
          </a:bodyPr>
          <a:lstStyle/>
          <a:p>
            <a:r>
              <a:rPr lang="en-IN" b="1" dirty="0"/>
              <a:t>The setter and getter method of the thread priority:</a:t>
            </a:r>
          </a:p>
          <a:p>
            <a:pPr marL="342900" indent="-342900">
              <a:buClr>
                <a:schemeClr val="accent1"/>
              </a:buClr>
              <a:buFont typeface="Wingdings" panose="05000000000000000000" pitchFamily="2" charset="2"/>
              <a:buChar char="Ø"/>
            </a:pPr>
            <a:endParaRPr lang="en-IN" dirty="0"/>
          </a:p>
          <a:p>
            <a:pPr marL="342900" indent="-342900">
              <a:buClr>
                <a:schemeClr val="accent1"/>
              </a:buClr>
              <a:buFont typeface="Wingdings" panose="05000000000000000000" pitchFamily="2" charset="2"/>
              <a:buChar char="Ø"/>
            </a:pPr>
            <a:r>
              <a:rPr lang="en-IN" dirty="0"/>
              <a:t>public final int </a:t>
            </a:r>
            <a:r>
              <a:rPr lang="en-IN" dirty="0" err="1"/>
              <a:t>getPriority</a:t>
            </a:r>
            <a:r>
              <a:rPr lang="en-IN" dirty="0"/>
              <a:t>(): The </a:t>
            </a:r>
            <a:r>
              <a:rPr lang="en-IN" dirty="0" err="1"/>
              <a:t>java.lang.Thread.getPriority</a:t>
            </a:r>
            <a:r>
              <a:rPr lang="en-IN" dirty="0"/>
              <a:t>() method returns the priority of the given thread.</a:t>
            </a:r>
          </a:p>
          <a:p>
            <a:pPr marL="342900" indent="-342900">
              <a:buClr>
                <a:schemeClr val="accent1"/>
              </a:buClr>
              <a:buFont typeface="Wingdings" panose="05000000000000000000" pitchFamily="2" charset="2"/>
              <a:buChar char="Ø"/>
            </a:pPr>
            <a:endParaRPr lang="en-IN" dirty="0"/>
          </a:p>
          <a:p>
            <a:pPr marL="342900" indent="-342900">
              <a:buClr>
                <a:schemeClr val="accent1"/>
              </a:buClr>
              <a:buFont typeface="Wingdings" panose="05000000000000000000" pitchFamily="2" charset="2"/>
              <a:buChar char="Ø"/>
            </a:pPr>
            <a:r>
              <a:rPr lang="en-IN" dirty="0"/>
              <a:t>public final void </a:t>
            </a:r>
            <a:r>
              <a:rPr lang="en-IN" dirty="0" err="1"/>
              <a:t>setPriority</a:t>
            </a:r>
            <a:r>
              <a:rPr lang="en-IN" dirty="0"/>
              <a:t>(int </a:t>
            </a:r>
            <a:r>
              <a:rPr lang="en-IN" dirty="0" err="1"/>
              <a:t>newPriority</a:t>
            </a:r>
            <a:r>
              <a:rPr lang="en-IN" dirty="0"/>
              <a:t>):updates or assign the priority of the thread to </a:t>
            </a:r>
            <a:r>
              <a:rPr lang="en-IN" dirty="0" err="1"/>
              <a:t>newPriority</a:t>
            </a:r>
            <a:r>
              <a:rPr lang="en-IN" dirty="0"/>
              <a:t>. </a:t>
            </a:r>
          </a:p>
          <a:p>
            <a:pPr marL="342900" indent="-342900">
              <a:buClr>
                <a:schemeClr val="accent1"/>
              </a:buClr>
              <a:buFont typeface="Wingdings" panose="05000000000000000000" pitchFamily="2" charset="2"/>
              <a:buChar char="Ø"/>
            </a:pPr>
            <a:endParaRPr lang="en-IN" b="1" dirty="0"/>
          </a:p>
          <a:p>
            <a:r>
              <a:rPr lang="en-IN" b="1" dirty="0"/>
              <a:t>3 constants defined in Thread class:</a:t>
            </a:r>
          </a:p>
          <a:p>
            <a:pPr marL="342900" indent="-342900">
              <a:buClr>
                <a:schemeClr val="accent1"/>
              </a:buClr>
              <a:buFont typeface="Arial" panose="020B0604020202020204" pitchFamily="34" charset="0"/>
              <a:buChar char="•"/>
            </a:pPr>
            <a:r>
              <a:rPr lang="en-IN" dirty="0"/>
              <a:t>public static int MIN_PRIORITY</a:t>
            </a:r>
          </a:p>
          <a:p>
            <a:pPr marL="342900" indent="-342900">
              <a:buClr>
                <a:schemeClr val="accent1"/>
              </a:buClr>
              <a:buFont typeface="Arial" panose="020B0604020202020204" pitchFamily="34" charset="0"/>
              <a:buChar char="•"/>
            </a:pPr>
            <a:r>
              <a:rPr lang="en-IN" dirty="0"/>
              <a:t>public static int NORM_PRIORITY</a:t>
            </a:r>
          </a:p>
          <a:p>
            <a:pPr marL="342900" indent="-342900">
              <a:buClr>
                <a:schemeClr val="accent1"/>
              </a:buClr>
              <a:buFont typeface="Arial" panose="020B0604020202020204" pitchFamily="34" charset="0"/>
              <a:buChar char="•"/>
            </a:pPr>
            <a:r>
              <a:rPr lang="en-IN" dirty="0"/>
              <a:t>public static int MAX_PRIORITY</a:t>
            </a:r>
          </a:p>
          <a:p>
            <a:pPr marL="342900" indent="-342900">
              <a:buClr>
                <a:schemeClr val="accent1"/>
              </a:buClr>
              <a:buFont typeface="Arial" panose="020B0604020202020204" pitchFamily="34" charset="0"/>
              <a:buChar char="•"/>
            </a:pPr>
            <a:endParaRPr lang="en-IN" dirty="0"/>
          </a:p>
          <a:p>
            <a:r>
              <a:rPr lang="en-IN" dirty="0">
                <a:solidFill>
                  <a:schemeClr val="accent1">
                    <a:lumMod val="50000"/>
                  </a:schemeClr>
                </a:solidFill>
              </a:rPr>
              <a:t>Default priority of a thread is 5 (NORM_PRIORITY).</a:t>
            </a:r>
          </a:p>
          <a:p>
            <a:r>
              <a:rPr lang="en-IN" dirty="0"/>
              <a:t>The value of MIN_PRIORITY is 1 and the value of MAX_PRIORITY is 10.</a:t>
            </a:r>
          </a:p>
        </p:txBody>
      </p:sp>
      <p:sp>
        <p:nvSpPr>
          <p:cNvPr id="6" name="TextBox 5">
            <a:extLst>
              <a:ext uri="{FF2B5EF4-FFF2-40B4-BE49-F238E27FC236}">
                <a16:creationId xmlns:a16="http://schemas.microsoft.com/office/drawing/2014/main" id="{DA3E4D64-47B9-5C27-A821-5AC7BBE9A9AB}"/>
              </a:ext>
            </a:extLst>
          </p:cNvPr>
          <p:cNvSpPr txBox="1"/>
          <p:nvPr/>
        </p:nvSpPr>
        <p:spPr>
          <a:xfrm>
            <a:off x="1141411" y="685800"/>
            <a:ext cx="11047414" cy="461665"/>
          </a:xfrm>
          <a:prstGeom prst="rect">
            <a:avLst/>
          </a:prstGeom>
          <a:noFill/>
        </p:spPr>
        <p:txBody>
          <a:bodyPr wrap="square">
            <a:spAutoFit/>
          </a:bodyPr>
          <a:lstStyle/>
          <a:p>
            <a:r>
              <a:rPr lang="en-IN" dirty="0"/>
              <a:t>Each thread has a priority. Priorities are represented by a number between 1 &amp; 10.</a:t>
            </a:r>
          </a:p>
        </p:txBody>
      </p:sp>
    </p:spTree>
    <p:extLst>
      <p:ext uri="{BB962C8B-B14F-4D97-AF65-F5344CB8AC3E}">
        <p14:creationId xmlns:p14="http://schemas.microsoft.com/office/powerpoint/2010/main" val="306405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Synchronization </a:t>
            </a:r>
          </a:p>
        </p:txBody>
      </p:sp>
      <p:sp>
        <p:nvSpPr>
          <p:cNvPr id="4" name="TextBox 3">
            <a:extLst>
              <a:ext uri="{FF2B5EF4-FFF2-40B4-BE49-F238E27FC236}">
                <a16:creationId xmlns:a16="http://schemas.microsoft.com/office/drawing/2014/main" id="{2B22229B-A189-3283-107D-0E4BDFE20B60}"/>
              </a:ext>
            </a:extLst>
          </p:cNvPr>
          <p:cNvSpPr txBox="1"/>
          <p:nvPr/>
        </p:nvSpPr>
        <p:spPr>
          <a:xfrm>
            <a:off x="1439810" y="856357"/>
            <a:ext cx="10369601" cy="5262979"/>
          </a:xfrm>
          <a:prstGeom prst="rect">
            <a:avLst/>
          </a:prstGeom>
          <a:noFill/>
        </p:spPr>
        <p:txBody>
          <a:bodyPr wrap="square">
            <a:spAutoFit/>
          </a:bodyPr>
          <a:lstStyle/>
          <a:p>
            <a:r>
              <a:rPr lang="en-IN" dirty="0"/>
              <a:t>Synchronization in Java is the capability to control the access of multiple threads to any shared resource.</a:t>
            </a:r>
          </a:p>
          <a:p>
            <a:endParaRPr lang="en-IN" dirty="0"/>
          </a:p>
          <a:p>
            <a:r>
              <a:rPr lang="en-IN" dirty="0"/>
              <a:t>Java Synchronization is better option where we want to allow only one thread to access the shared resource.</a:t>
            </a:r>
          </a:p>
          <a:p>
            <a:endParaRPr lang="en-IN" dirty="0"/>
          </a:p>
          <a:p>
            <a:r>
              <a:rPr lang="en-IN" b="1" dirty="0"/>
              <a:t>Why use Synchronization?</a:t>
            </a:r>
            <a:endParaRPr lang="en-IN" dirty="0"/>
          </a:p>
          <a:p>
            <a:pPr marL="457200" indent="-457200">
              <a:buFont typeface="+mj-lt"/>
              <a:buAutoNum type="arabicPeriod"/>
            </a:pPr>
            <a:r>
              <a:rPr lang="en-IN" dirty="0"/>
              <a:t>To prevent thread interference.</a:t>
            </a:r>
          </a:p>
          <a:p>
            <a:pPr marL="457200" indent="-457200">
              <a:buFont typeface="+mj-lt"/>
              <a:buAutoNum type="arabicPeriod"/>
            </a:pPr>
            <a:r>
              <a:rPr lang="en-IN" dirty="0"/>
              <a:t>To prevent consistency problem.</a:t>
            </a:r>
          </a:p>
          <a:p>
            <a:pPr marL="457200" indent="-457200">
              <a:buFont typeface="+mj-lt"/>
              <a:buAutoNum type="arabicPeriod"/>
            </a:pPr>
            <a:r>
              <a:rPr lang="en-IN" dirty="0"/>
              <a:t>Types of Synchronization</a:t>
            </a:r>
          </a:p>
          <a:p>
            <a:endParaRPr lang="en-IN" dirty="0"/>
          </a:p>
          <a:p>
            <a:r>
              <a:rPr lang="en-IN" b="1" dirty="0"/>
              <a:t>There are two types of synchronization</a:t>
            </a:r>
          </a:p>
          <a:p>
            <a:pPr marL="342900" indent="-342900">
              <a:buFont typeface="Wingdings" panose="05000000000000000000" pitchFamily="2" charset="2"/>
              <a:buChar char="Ø"/>
            </a:pPr>
            <a:r>
              <a:rPr lang="en-IN" dirty="0"/>
              <a:t>Process Synchronization</a:t>
            </a:r>
          </a:p>
          <a:p>
            <a:pPr marL="342900" indent="-342900">
              <a:buFont typeface="Wingdings" panose="05000000000000000000" pitchFamily="2" charset="2"/>
              <a:buChar char="Ø"/>
            </a:pPr>
            <a:r>
              <a:rPr lang="en-IN" dirty="0"/>
              <a:t>Thread Synchronization</a:t>
            </a:r>
          </a:p>
        </p:txBody>
      </p:sp>
    </p:spTree>
    <p:extLst>
      <p:ext uri="{BB962C8B-B14F-4D97-AF65-F5344CB8AC3E}">
        <p14:creationId xmlns:p14="http://schemas.microsoft.com/office/powerpoint/2010/main" val="46428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Thread Synchronization </a:t>
            </a:r>
          </a:p>
        </p:txBody>
      </p:sp>
      <p:sp>
        <p:nvSpPr>
          <p:cNvPr id="5" name="TextBox 4">
            <a:extLst>
              <a:ext uri="{FF2B5EF4-FFF2-40B4-BE49-F238E27FC236}">
                <a16:creationId xmlns:a16="http://schemas.microsoft.com/office/drawing/2014/main" id="{6DB4C183-8FB4-ADDF-0B18-9F75AC2053C5}"/>
              </a:ext>
            </a:extLst>
          </p:cNvPr>
          <p:cNvSpPr txBox="1"/>
          <p:nvPr/>
        </p:nvSpPr>
        <p:spPr>
          <a:xfrm>
            <a:off x="1674812" y="1765280"/>
            <a:ext cx="9615589" cy="3046988"/>
          </a:xfrm>
          <a:prstGeom prst="rect">
            <a:avLst/>
          </a:prstGeom>
          <a:noFill/>
        </p:spPr>
        <p:txBody>
          <a:bodyPr wrap="square">
            <a:spAutoFit/>
          </a:bodyPr>
          <a:lstStyle/>
          <a:p>
            <a:r>
              <a:rPr lang="en-IN" b="1" dirty="0"/>
              <a:t>There are two types of thread synchronization:</a:t>
            </a:r>
          </a:p>
          <a:p>
            <a:endParaRPr lang="en-IN" dirty="0"/>
          </a:p>
          <a:p>
            <a:pPr marL="457200" indent="-457200">
              <a:buAutoNum type="arabicParenR"/>
            </a:pPr>
            <a:r>
              <a:rPr lang="en-IN" dirty="0"/>
              <a:t>mutual exclusive- </a:t>
            </a:r>
          </a:p>
          <a:p>
            <a:pPr marL="1066693" lvl="1" indent="-457200">
              <a:buFont typeface="+mj-lt"/>
              <a:buAutoNum type="alphaLcParenR"/>
            </a:pPr>
            <a:r>
              <a:rPr lang="en-IN" dirty="0"/>
              <a:t>Synchronized method.</a:t>
            </a:r>
          </a:p>
          <a:p>
            <a:pPr marL="1066693" lvl="1" indent="-457200">
              <a:buFont typeface="+mj-lt"/>
              <a:buAutoNum type="alphaLcParenR"/>
            </a:pPr>
            <a:r>
              <a:rPr lang="en-IN" dirty="0"/>
              <a:t>Synchronized block.</a:t>
            </a:r>
          </a:p>
          <a:p>
            <a:pPr marL="1066693" lvl="1" indent="-457200">
              <a:buFont typeface="+mj-lt"/>
              <a:buAutoNum type="alphaLcParenR"/>
            </a:pPr>
            <a:r>
              <a:rPr lang="en-IN" dirty="0"/>
              <a:t>Static synchronization.</a:t>
            </a:r>
          </a:p>
          <a:p>
            <a:pPr lvl="1"/>
            <a:endParaRPr lang="en-IN" dirty="0"/>
          </a:p>
          <a:p>
            <a:r>
              <a:rPr lang="en-IN" dirty="0"/>
              <a:t>2) Cooperation (Inter-thread communication in java)</a:t>
            </a:r>
          </a:p>
        </p:txBody>
      </p:sp>
    </p:spTree>
    <p:extLst>
      <p:ext uri="{BB962C8B-B14F-4D97-AF65-F5344CB8AC3E}">
        <p14:creationId xmlns:p14="http://schemas.microsoft.com/office/powerpoint/2010/main" val="197224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Synchronized method</a:t>
            </a:r>
          </a:p>
        </p:txBody>
      </p:sp>
      <p:sp>
        <p:nvSpPr>
          <p:cNvPr id="4" name="TextBox 3">
            <a:extLst>
              <a:ext uri="{FF2B5EF4-FFF2-40B4-BE49-F238E27FC236}">
                <a16:creationId xmlns:a16="http://schemas.microsoft.com/office/drawing/2014/main" id="{778C8C56-B59B-D4FC-6444-4CCF38B64C84}"/>
              </a:ext>
            </a:extLst>
          </p:cNvPr>
          <p:cNvSpPr txBox="1"/>
          <p:nvPr/>
        </p:nvSpPr>
        <p:spPr>
          <a:xfrm>
            <a:off x="273717" y="1536173"/>
            <a:ext cx="5105400" cy="4524315"/>
          </a:xfrm>
          <a:prstGeom prst="rect">
            <a:avLst/>
          </a:prstGeom>
          <a:noFill/>
        </p:spPr>
        <p:txBody>
          <a:bodyPr wrap="square">
            <a:spAutoFit/>
          </a:bodyPr>
          <a:lstStyle/>
          <a:p>
            <a:r>
              <a:rPr lang="en-IN" dirty="0"/>
              <a:t>If you declare any method as synchronized, it is known as synchronized method.</a:t>
            </a:r>
          </a:p>
          <a:p>
            <a:endParaRPr lang="en-IN" dirty="0"/>
          </a:p>
          <a:p>
            <a:r>
              <a:rPr lang="en-IN" dirty="0"/>
              <a:t>Synchronized method is used to lock an object for any shared resource.</a:t>
            </a:r>
          </a:p>
          <a:p>
            <a:endParaRPr lang="en-IN" dirty="0"/>
          </a:p>
          <a:p>
            <a:r>
              <a:rPr lang="en-IN" dirty="0"/>
              <a:t>When a thread invokes a synchronized method, it automatically acquires the lock for that object and releases it when the thread completes its task.</a:t>
            </a:r>
          </a:p>
        </p:txBody>
      </p:sp>
      <p:sp>
        <p:nvSpPr>
          <p:cNvPr id="7" name="TextBox 6">
            <a:extLst>
              <a:ext uri="{FF2B5EF4-FFF2-40B4-BE49-F238E27FC236}">
                <a16:creationId xmlns:a16="http://schemas.microsoft.com/office/drawing/2014/main" id="{E5356418-B6A7-7D59-4027-8C6E16687060}"/>
              </a:ext>
            </a:extLst>
          </p:cNvPr>
          <p:cNvSpPr txBox="1"/>
          <p:nvPr/>
        </p:nvSpPr>
        <p:spPr>
          <a:xfrm>
            <a:off x="5439695" y="1191422"/>
            <a:ext cx="6475413"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//example of java synchronized method  </a:t>
            </a:r>
          </a:p>
          <a:p>
            <a:r>
              <a:rPr lang="en-IN" dirty="0"/>
              <a:t>class Table{  </a:t>
            </a:r>
          </a:p>
          <a:p>
            <a:r>
              <a:rPr lang="en-IN" dirty="0"/>
              <a:t> synchronized void </a:t>
            </a:r>
            <a:r>
              <a:rPr lang="en-IN" dirty="0" err="1"/>
              <a:t>printTable</a:t>
            </a:r>
            <a:r>
              <a:rPr lang="en-IN" dirty="0"/>
              <a:t>(int n){ //synchronized method  </a:t>
            </a:r>
          </a:p>
          <a:p>
            <a:r>
              <a:rPr lang="en-IN" dirty="0"/>
              <a:t>   for(int </a:t>
            </a:r>
            <a:r>
              <a:rPr lang="en-IN" dirty="0" err="1"/>
              <a:t>i</a:t>
            </a:r>
            <a:r>
              <a:rPr lang="en-IN" dirty="0"/>
              <a:t>=1;i&lt;=5;i++){  </a:t>
            </a:r>
          </a:p>
          <a:p>
            <a:r>
              <a:rPr lang="en-IN" dirty="0"/>
              <a:t>     </a:t>
            </a:r>
            <a:r>
              <a:rPr lang="en-IN" dirty="0" err="1"/>
              <a:t>System.out.println</a:t>
            </a:r>
            <a:r>
              <a:rPr lang="en-IN" dirty="0"/>
              <a:t>(n*</a:t>
            </a:r>
            <a:r>
              <a:rPr lang="en-IN" dirty="0" err="1"/>
              <a:t>i</a:t>
            </a:r>
            <a:r>
              <a:rPr lang="en-IN" dirty="0"/>
              <a:t>);  </a:t>
            </a:r>
          </a:p>
          <a:p>
            <a:r>
              <a:rPr lang="en-IN" dirty="0"/>
              <a:t>     try{  </a:t>
            </a:r>
          </a:p>
          <a:p>
            <a:r>
              <a:rPr lang="en-IN" dirty="0"/>
              <a:t>      </a:t>
            </a:r>
            <a:r>
              <a:rPr lang="en-IN" dirty="0" err="1"/>
              <a:t>Thread.sleep</a:t>
            </a:r>
            <a:r>
              <a:rPr lang="en-IN" dirty="0"/>
              <a:t>(400);  </a:t>
            </a:r>
          </a:p>
          <a:p>
            <a:r>
              <a:rPr lang="en-IN" dirty="0"/>
              <a:t>     }catch(Exception e){</a:t>
            </a:r>
            <a:r>
              <a:rPr lang="en-IN" dirty="0" err="1"/>
              <a:t>System.out.println</a:t>
            </a:r>
            <a:r>
              <a:rPr lang="en-IN" dirty="0"/>
              <a:t>(e);}  </a:t>
            </a:r>
          </a:p>
          <a:p>
            <a:r>
              <a:rPr lang="en-IN" dirty="0"/>
              <a:t>   }  </a:t>
            </a:r>
          </a:p>
          <a:p>
            <a:r>
              <a:rPr lang="en-IN" dirty="0"/>
              <a:t>  </a:t>
            </a:r>
          </a:p>
          <a:p>
            <a:r>
              <a:rPr lang="en-IN" dirty="0"/>
              <a:t> }  </a:t>
            </a:r>
          </a:p>
          <a:p>
            <a:r>
              <a:rPr lang="en-IN" dirty="0"/>
              <a:t>} </a:t>
            </a:r>
          </a:p>
        </p:txBody>
      </p:sp>
    </p:spTree>
    <p:extLst>
      <p:ext uri="{BB962C8B-B14F-4D97-AF65-F5344CB8AC3E}">
        <p14:creationId xmlns:p14="http://schemas.microsoft.com/office/powerpoint/2010/main" val="405770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Synchronized block</a:t>
            </a:r>
          </a:p>
        </p:txBody>
      </p:sp>
      <p:sp>
        <p:nvSpPr>
          <p:cNvPr id="4" name="TextBox 3">
            <a:extLst>
              <a:ext uri="{FF2B5EF4-FFF2-40B4-BE49-F238E27FC236}">
                <a16:creationId xmlns:a16="http://schemas.microsoft.com/office/drawing/2014/main" id="{778C8C56-B59B-D4FC-6444-4CCF38B64C84}"/>
              </a:ext>
            </a:extLst>
          </p:cNvPr>
          <p:cNvSpPr txBox="1"/>
          <p:nvPr/>
        </p:nvSpPr>
        <p:spPr>
          <a:xfrm>
            <a:off x="273717" y="1536173"/>
            <a:ext cx="5105400" cy="4893647"/>
          </a:xfrm>
          <a:prstGeom prst="rect">
            <a:avLst/>
          </a:prstGeom>
          <a:noFill/>
        </p:spPr>
        <p:txBody>
          <a:bodyPr wrap="square">
            <a:spAutoFit/>
          </a:bodyPr>
          <a:lstStyle/>
          <a:p>
            <a:r>
              <a:rPr lang="en-GB" dirty="0"/>
              <a:t>Synchronized block can be used to perform synchronization on any specific resource of the method.</a:t>
            </a:r>
          </a:p>
          <a:p>
            <a:endParaRPr lang="en-GB" dirty="0"/>
          </a:p>
          <a:p>
            <a:r>
              <a:rPr lang="en-GB" dirty="0"/>
              <a:t>Suppose we have 50 lines of code in our method, but we want to synchronize only 5 lines, in such cases, we can use synchronized block.</a:t>
            </a:r>
          </a:p>
          <a:p>
            <a:endParaRPr lang="en-GB" dirty="0"/>
          </a:p>
          <a:p>
            <a:r>
              <a:rPr lang="en-GB" dirty="0"/>
              <a:t>Java synchronized block is more efficient than Java synchronized method.</a:t>
            </a:r>
            <a:endParaRPr lang="en-IN" dirty="0"/>
          </a:p>
        </p:txBody>
      </p:sp>
      <p:sp>
        <p:nvSpPr>
          <p:cNvPr id="7" name="TextBox 6">
            <a:extLst>
              <a:ext uri="{FF2B5EF4-FFF2-40B4-BE49-F238E27FC236}">
                <a16:creationId xmlns:a16="http://schemas.microsoft.com/office/drawing/2014/main" id="{E5356418-B6A7-7D59-4027-8C6E16687060}"/>
              </a:ext>
            </a:extLst>
          </p:cNvPr>
          <p:cNvSpPr txBox="1"/>
          <p:nvPr/>
        </p:nvSpPr>
        <p:spPr>
          <a:xfrm>
            <a:off x="5439695" y="1752600"/>
            <a:ext cx="6475413"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synchronized(this){//synchronized block    </a:t>
            </a:r>
          </a:p>
          <a:p>
            <a:r>
              <a:rPr lang="en-IN" dirty="0"/>
              <a:t>     for(int </a:t>
            </a:r>
            <a:r>
              <a:rPr lang="en-IN" dirty="0" err="1"/>
              <a:t>i</a:t>
            </a:r>
            <a:r>
              <a:rPr lang="en-IN" dirty="0"/>
              <a:t>=1;i&lt;=5;i++){    </a:t>
            </a:r>
          </a:p>
          <a:p>
            <a:r>
              <a:rPr lang="en-IN" dirty="0"/>
              <a:t>      </a:t>
            </a:r>
            <a:r>
              <a:rPr lang="en-IN" dirty="0" err="1"/>
              <a:t>System.out.println</a:t>
            </a:r>
            <a:r>
              <a:rPr lang="en-IN" dirty="0"/>
              <a:t>(n*</a:t>
            </a:r>
            <a:r>
              <a:rPr lang="en-IN" dirty="0" err="1"/>
              <a:t>i</a:t>
            </a:r>
            <a:r>
              <a:rPr lang="en-IN" dirty="0"/>
              <a:t>);    </a:t>
            </a:r>
          </a:p>
          <a:p>
            <a:r>
              <a:rPr lang="en-IN" dirty="0"/>
              <a:t>      try{    </a:t>
            </a:r>
          </a:p>
          <a:p>
            <a:r>
              <a:rPr lang="en-IN" dirty="0"/>
              <a:t>       </a:t>
            </a:r>
            <a:r>
              <a:rPr lang="en-IN" dirty="0" err="1"/>
              <a:t>Thread.sleep</a:t>
            </a:r>
            <a:r>
              <a:rPr lang="en-IN" dirty="0"/>
              <a:t>(400);    </a:t>
            </a:r>
          </a:p>
          <a:p>
            <a:r>
              <a:rPr lang="en-IN" dirty="0"/>
              <a:t>      }catch(Exception e){</a:t>
            </a:r>
            <a:r>
              <a:rPr lang="en-IN" dirty="0" err="1"/>
              <a:t>System.out.println</a:t>
            </a:r>
            <a:r>
              <a:rPr lang="en-IN" dirty="0"/>
              <a:t>(e);}    </a:t>
            </a:r>
          </a:p>
          <a:p>
            <a:r>
              <a:rPr lang="en-IN" dirty="0"/>
              <a:t>     }    </a:t>
            </a:r>
          </a:p>
          <a:p>
            <a:r>
              <a:rPr lang="en-IN" dirty="0"/>
              <a:t>   } </a:t>
            </a:r>
          </a:p>
        </p:txBody>
      </p:sp>
    </p:spTree>
    <p:extLst>
      <p:ext uri="{BB962C8B-B14F-4D97-AF65-F5344CB8AC3E}">
        <p14:creationId xmlns:p14="http://schemas.microsoft.com/office/powerpoint/2010/main" val="228960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What is Concurrency? </a:t>
            </a:r>
          </a:p>
        </p:txBody>
      </p:sp>
      <p:sp>
        <p:nvSpPr>
          <p:cNvPr id="4" name="TextBox 3">
            <a:extLst>
              <a:ext uri="{FF2B5EF4-FFF2-40B4-BE49-F238E27FC236}">
                <a16:creationId xmlns:a16="http://schemas.microsoft.com/office/drawing/2014/main" id="{74209D25-58F8-0A99-6A96-2EB494662A5D}"/>
              </a:ext>
            </a:extLst>
          </p:cNvPr>
          <p:cNvSpPr txBox="1"/>
          <p:nvPr/>
        </p:nvSpPr>
        <p:spPr>
          <a:xfrm>
            <a:off x="588962" y="1524000"/>
            <a:ext cx="11010900" cy="4154984"/>
          </a:xfrm>
          <a:prstGeom prst="rect">
            <a:avLst/>
          </a:prstGeom>
          <a:solidFill>
            <a:schemeClr val="bg1"/>
          </a:solidFill>
        </p:spPr>
        <p:txBody>
          <a:bodyPr wrap="square">
            <a:spAutoFit/>
          </a:bodyPr>
          <a:lstStyle/>
          <a:p>
            <a:pPr algn="just"/>
            <a:r>
              <a:rPr lang="en-GB" b="1" i="0" dirty="0">
                <a:effectLst/>
              </a:rPr>
              <a:t>Concurrency</a:t>
            </a:r>
            <a:r>
              <a:rPr lang="en-GB" b="0" i="0" dirty="0">
                <a:effectLst/>
              </a:rPr>
              <a:t> is the ability to run several or multi programs or applications in parallel. Java Concurrency package covers concurrency, multithreading, and parallelism on the Java platform. The backbone of Java concurrency is threads (a lightweight process, which has its own files and stacks and can access the shared data from other threads in the same process). </a:t>
            </a:r>
          </a:p>
          <a:p>
            <a:pPr algn="just"/>
            <a:endParaRPr lang="en-GB" dirty="0"/>
          </a:p>
          <a:p>
            <a:pPr algn="just"/>
            <a:r>
              <a:rPr lang="en-GB" b="0" i="0" dirty="0">
                <a:effectLst/>
              </a:rPr>
              <a:t>The throughput and the interactivity of the program can be improved by performing time-consuming tasks asynchronously or in parallel. Java 5 added a new package to the java platform ⇾ </a:t>
            </a:r>
            <a:r>
              <a:rPr lang="en-GB" b="1" i="0" dirty="0" err="1">
                <a:effectLst/>
              </a:rPr>
              <a:t>java.util.concurrent</a:t>
            </a:r>
            <a:r>
              <a:rPr lang="en-GB" b="1" i="0" dirty="0">
                <a:effectLst/>
              </a:rPr>
              <a:t> </a:t>
            </a:r>
            <a:r>
              <a:rPr lang="en-GB" b="0" i="0" dirty="0">
                <a:effectLst/>
              </a:rPr>
              <a:t>package. This package has a set of classes and interfaces that helps in developing concurrent applications (multithreading) in java.</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Static synchronization </a:t>
            </a:r>
          </a:p>
        </p:txBody>
      </p:sp>
      <p:sp>
        <p:nvSpPr>
          <p:cNvPr id="4" name="TextBox 3">
            <a:extLst>
              <a:ext uri="{FF2B5EF4-FFF2-40B4-BE49-F238E27FC236}">
                <a16:creationId xmlns:a16="http://schemas.microsoft.com/office/drawing/2014/main" id="{778C8C56-B59B-D4FC-6444-4CCF38B64C84}"/>
              </a:ext>
            </a:extLst>
          </p:cNvPr>
          <p:cNvSpPr txBox="1"/>
          <p:nvPr/>
        </p:nvSpPr>
        <p:spPr>
          <a:xfrm>
            <a:off x="1370012" y="914400"/>
            <a:ext cx="9906000" cy="830997"/>
          </a:xfrm>
          <a:prstGeom prst="rect">
            <a:avLst/>
          </a:prstGeom>
          <a:noFill/>
        </p:spPr>
        <p:txBody>
          <a:bodyPr wrap="square">
            <a:spAutoFit/>
          </a:bodyPr>
          <a:lstStyle/>
          <a:p>
            <a:r>
              <a:rPr lang="en-GB" dirty="0"/>
              <a:t>If you make any static method as synchronized, the lock will be on the class not on object. </a:t>
            </a:r>
            <a:endParaRPr lang="en-IN" dirty="0"/>
          </a:p>
        </p:txBody>
      </p:sp>
      <p:sp>
        <p:nvSpPr>
          <p:cNvPr id="5" name="TextBox 4">
            <a:extLst>
              <a:ext uri="{FF2B5EF4-FFF2-40B4-BE49-F238E27FC236}">
                <a16:creationId xmlns:a16="http://schemas.microsoft.com/office/drawing/2014/main" id="{58997DA4-8CF6-E4BD-31CF-1B8A1C7403FD}"/>
              </a:ext>
            </a:extLst>
          </p:cNvPr>
          <p:cNvSpPr txBox="1"/>
          <p:nvPr/>
        </p:nvSpPr>
        <p:spPr>
          <a:xfrm>
            <a:off x="836612" y="1970544"/>
            <a:ext cx="6324600" cy="4524315"/>
          </a:xfrm>
          <a:prstGeom prst="rect">
            <a:avLst/>
          </a:prstGeom>
          <a:noFill/>
        </p:spPr>
        <p:txBody>
          <a:bodyPr wrap="square">
            <a:spAutoFit/>
          </a:bodyPr>
          <a:lstStyle/>
          <a:p>
            <a:pPr algn="just"/>
            <a:r>
              <a:rPr lang="en-IN" dirty="0"/>
              <a:t>Suppose there are two objects of a shared class (e.g. Table) named object1 and object2. In case of synchronized method and synchronized block there cannot be interference between t1 and t2 or t3 and t4 because t1 and t2 both refers to a common object that have a single lock. But there can be interference between t1 and t3 or t2 and t4 because t1 acquires another lock and t3 acquires another lock. We don't want interference between t1 and t3 or t2 and t4. </a:t>
            </a:r>
          </a:p>
          <a:p>
            <a:r>
              <a:rPr lang="en-IN" dirty="0"/>
              <a:t>Static synchronization solves this problem.</a:t>
            </a:r>
          </a:p>
        </p:txBody>
      </p:sp>
      <p:pic>
        <p:nvPicPr>
          <p:cNvPr id="1026" name="Picture 2" descr="static synchronization">
            <a:extLst>
              <a:ext uri="{FF2B5EF4-FFF2-40B4-BE49-F238E27FC236}">
                <a16:creationId xmlns:a16="http://schemas.microsoft.com/office/drawing/2014/main" id="{80C255F5-5CC4-51C2-D0DC-DA9D190BB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162" y="2514600"/>
            <a:ext cx="36766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4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Deadlock in JAVA </a:t>
            </a:r>
          </a:p>
        </p:txBody>
      </p:sp>
      <p:sp>
        <p:nvSpPr>
          <p:cNvPr id="6" name="TextBox 5">
            <a:extLst>
              <a:ext uri="{FF2B5EF4-FFF2-40B4-BE49-F238E27FC236}">
                <a16:creationId xmlns:a16="http://schemas.microsoft.com/office/drawing/2014/main" id="{01F5A70B-228F-0D93-188B-52E14F140B66}"/>
              </a:ext>
            </a:extLst>
          </p:cNvPr>
          <p:cNvSpPr txBox="1"/>
          <p:nvPr/>
        </p:nvSpPr>
        <p:spPr>
          <a:xfrm>
            <a:off x="836612" y="1490008"/>
            <a:ext cx="10227223" cy="1938992"/>
          </a:xfrm>
          <a:prstGeom prst="rect">
            <a:avLst/>
          </a:prstGeom>
          <a:noFill/>
        </p:spPr>
        <p:txBody>
          <a:bodyPr wrap="square">
            <a:spAutoFit/>
          </a:bodyPr>
          <a:lstStyle/>
          <a:p>
            <a:r>
              <a:rPr lang="en-IN" dirty="0"/>
              <a:t>Deadlock in Java is a part of multithreading. 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a:t>
            </a:r>
          </a:p>
        </p:txBody>
      </p:sp>
      <p:pic>
        <p:nvPicPr>
          <p:cNvPr id="2050" name="Picture 2" descr="Deadlock in Java">
            <a:extLst>
              <a:ext uri="{FF2B5EF4-FFF2-40B4-BE49-F238E27FC236}">
                <a16:creationId xmlns:a16="http://schemas.microsoft.com/office/drawing/2014/main" id="{66A7D0CB-DEC3-12D8-773A-4A261E0BF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2" y="3864498"/>
            <a:ext cx="5747657"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43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Advantages of Multithreading</a:t>
            </a:r>
          </a:p>
        </p:txBody>
      </p:sp>
      <p:sp>
        <p:nvSpPr>
          <p:cNvPr id="4" name="TextBox 3">
            <a:extLst>
              <a:ext uri="{FF2B5EF4-FFF2-40B4-BE49-F238E27FC236}">
                <a16:creationId xmlns:a16="http://schemas.microsoft.com/office/drawing/2014/main" id="{01502BB4-3BB1-8C00-9D61-8F0E079E5983}"/>
              </a:ext>
            </a:extLst>
          </p:cNvPr>
          <p:cNvSpPr txBox="1"/>
          <p:nvPr/>
        </p:nvSpPr>
        <p:spPr>
          <a:xfrm>
            <a:off x="684212" y="2090172"/>
            <a:ext cx="10820400" cy="2677656"/>
          </a:xfrm>
          <a:prstGeom prst="rect">
            <a:avLst/>
          </a:prstGeom>
          <a:noFill/>
        </p:spPr>
        <p:txBody>
          <a:bodyPr wrap="square">
            <a:spAutoFit/>
          </a:bodyPr>
          <a:lstStyle/>
          <a:p>
            <a:pPr marL="457200" indent="-457200" algn="just">
              <a:buClr>
                <a:schemeClr val="accent1"/>
              </a:buClr>
              <a:buFont typeface="+mj-lt"/>
              <a:buAutoNum type="arabicPeriod"/>
            </a:pPr>
            <a:r>
              <a:rPr lang="en-GB" b="0" i="0" dirty="0">
                <a:solidFill>
                  <a:srgbClr val="000000"/>
                </a:solidFill>
                <a:effectLst/>
              </a:rPr>
              <a:t>It doesn't block the user because threads are independent and you can perform multiple operations at the same time.</a:t>
            </a:r>
          </a:p>
          <a:p>
            <a:pPr marL="457200" indent="-457200" algn="just">
              <a:buClr>
                <a:schemeClr val="accent1"/>
              </a:buClr>
              <a:buFont typeface="+mj-lt"/>
              <a:buAutoNum type="arabicPeriod"/>
            </a:pPr>
            <a:endParaRPr lang="en-GB" b="0" i="0" dirty="0">
              <a:solidFill>
                <a:srgbClr val="000000"/>
              </a:solidFill>
              <a:effectLst/>
            </a:endParaRPr>
          </a:p>
          <a:p>
            <a:pPr marL="457200" indent="-457200" algn="just">
              <a:buClr>
                <a:schemeClr val="accent1"/>
              </a:buClr>
              <a:buFont typeface="+mj-lt"/>
              <a:buAutoNum type="arabicPeriod"/>
            </a:pPr>
            <a:r>
              <a:rPr lang="en-GB" b="0" i="0" dirty="0">
                <a:solidFill>
                  <a:srgbClr val="000000"/>
                </a:solidFill>
                <a:effectLst/>
              </a:rPr>
              <a:t>You can perform many operations together, so it saves time.</a:t>
            </a:r>
          </a:p>
          <a:p>
            <a:pPr marL="457200" indent="-457200" algn="just">
              <a:buClr>
                <a:schemeClr val="accent1"/>
              </a:buClr>
              <a:buFont typeface="+mj-lt"/>
              <a:buAutoNum type="arabicPeriod"/>
            </a:pPr>
            <a:endParaRPr lang="en-GB" b="0" i="0" dirty="0">
              <a:solidFill>
                <a:srgbClr val="000000"/>
              </a:solidFill>
              <a:effectLst/>
            </a:endParaRPr>
          </a:p>
          <a:p>
            <a:pPr marL="457200" indent="-457200" algn="just">
              <a:buClr>
                <a:schemeClr val="accent1"/>
              </a:buClr>
              <a:buFont typeface="+mj-lt"/>
              <a:buAutoNum type="arabicPeriod"/>
            </a:pPr>
            <a:r>
              <a:rPr lang="en-GB" b="0" i="0" dirty="0">
                <a:solidFill>
                  <a:srgbClr val="000000"/>
                </a:solidFill>
                <a:effectLst/>
              </a:rPr>
              <a:t>Threads are independent, so it doesn't affect other threads if an exception occurs in a single thread.</a:t>
            </a:r>
          </a:p>
        </p:txBody>
      </p:sp>
    </p:spTree>
    <p:extLst>
      <p:ext uri="{BB962C8B-B14F-4D97-AF65-F5344CB8AC3E}">
        <p14:creationId xmlns:p14="http://schemas.microsoft.com/office/powerpoint/2010/main" val="119207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Main Components of Concurrent Package</a:t>
            </a:r>
          </a:p>
        </p:txBody>
      </p:sp>
      <p:sp>
        <p:nvSpPr>
          <p:cNvPr id="4" name="TextBox 3">
            <a:extLst>
              <a:ext uri="{FF2B5EF4-FFF2-40B4-BE49-F238E27FC236}">
                <a16:creationId xmlns:a16="http://schemas.microsoft.com/office/drawing/2014/main" id="{E59ED6BB-953B-E8B8-7747-88E2D38FB7F0}"/>
              </a:ext>
            </a:extLst>
          </p:cNvPr>
          <p:cNvSpPr txBox="1"/>
          <p:nvPr/>
        </p:nvSpPr>
        <p:spPr>
          <a:xfrm>
            <a:off x="608012" y="1371600"/>
            <a:ext cx="6201696" cy="4524315"/>
          </a:xfrm>
          <a:prstGeom prst="rect">
            <a:avLst/>
          </a:prstGeom>
          <a:noFill/>
        </p:spPr>
        <p:txBody>
          <a:bodyPr wrap="square">
            <a:spAutoFit/>
          </a:bodyPr>
          <a:lstStyle/>
          <a:p>
            <a:pPr marL="457200" indent="-457200">
              <a:buFont typeface="+mj-lt"/>
              <a:buAutoNum type="arabicPeriod"/>
            </a:pPr>
            <a:r>
              <a:rPr lang="en-IN" dirty="0"/>
              <a:t>Executor</a:t>
            </a:r>
          </a:p>
          <a:p>
            <a:pPr marL="457200" indent="-457200">
              <a:buFont typeface="+mj-lt"/>
              <a:buAutoNum type="arabicPeriod"/>
            </a:pPr>
            <a:r>
              <a:rPr lang="en-IN" dirty="0" err="1"/>
              <a:t>ExecutorService</a:t>
            </a:r>
            <a:endParaRPr lang="en-IN" dirty="0"/>
          </a:p>
          <a:p>
            <a:pPr marL="457200" indent="-457200">
              <a:buFont typeface="+mj-lt"/>
              <a:buAutoNum type="arabicPeriod"/>
            </a:pPr>
            <a:r>
              <a:rPr lang="en-IN" dirty="0" err="1"/>
              <a:t>ScheduledExecutorService</a:t>
            </a:r>
            <a:endParaRPr lang="en-IN" dirty="0"/>
          </a:p>
          <a:p>
            <a:pPr marL="457200" indent="-457200">
              <a:buFont typeface="+mj-lt"/>
              <a:buAutoNum type="arabicPeriod"/>
            </a:pPr>
            <a:r>
              <a:rPr lang="en-IN" dirty="0"/>
              <a:t>Future</a:t>
            </a:r>
          </a:p>
          <a:p>
            <a:pPr marL="457200" indent="-457200">
              <a:buFont typeface="+mj-lt"/>
              <a:buAutoNum type="arabicPeriod"/>
            </a:pPr>
            <a:r>
              <a:rPr lang="en-IN" dirty="0" err="1"/>
              <a:t>CountDownLatch</a:t>
            </a:r>
            <a:endParaRPr lang="en-IN" dirty="0"/>
          </a:p>
          <a:p>
            <a:pPr marL="457200" indent="-457200">
              <a:buFont typeface="+mj-lt"/>
              <a:buAutoNum type="arabicPeriod"/>
            </a:pPr>
            <a:r>
              <a:rPr lang="en-IN" dirty="0" err="1"/>
              <a:t>CyclicBarrier</a:t>
            </a:r>
            <a:endParaRPr lang="en-IN" dirty="0"/>
          </a:p>
          <a:p>
            <a:pPr marL="457200" indent="-457200">
              <a:buFont typeface="+mj-lt"/>
              <a:buAutoNum type="arabicPeriod"/>
            </a:pPr>
            <a:r>
              <a:rPr lang="en-IN" dirty="0"/>
              <a:t>Semaphore</a:t>
            </a:r>
          </a:p>
          <a:p>
            <a:pPr marL="457200" indent="-457200">
              <a:buFont typeface="+mj-lt"/>
              <a:buAutoNum type="arabicPeriod"/>
            </a:pPr>
            <a:r>
              <a:rPr lang="en-IN" dirty="0" err="1"/>
              <a:t>ThreadFactory</a:t>
            </a:r>
            <a:endParaRPr lang="en-IN" dirty="0"/>
          </a:p>
          <a:p>
            <a:pPr marL="457200" indent="-457200">
              <a:buFont typeface="+mj-lt"/>
              <a:buAutoNum type="arabicPeriod"/>
            </a:pPr>
            <a:r>
              <a:rPr lang="en-IN" dirty="0" err="1"/>
              <a:t>BlockingQueue</a:t>
            </a:r>
            <a:endParaRPr lang="en-IN" dirty="0"/>
          </a:p>
          <a:p>
            <a:pPr marL="457200" indent="-457200">
              <a:buFont typeface="+mj-lt"/>
              <a:buAutoNum type="arabicPeriod"/>
            </a:pPr>
            <a:r>
              <a:rPr lang="en-IN" dirty="0" err="1"/>
              <a:t>DelayQueue</a:t>
            </a:r>
            <a:endParaRPr lang="en-IN" dirty="0"/>
          </a:p>
          <a:p>
            <a:pPr marL="457200" indent="-457200">
              <a:buFont typeface="+mj-lt"/>
              <a:buAutoNum type="arabicPeriod"/>
            </a:pPr>
            <a:r>
              <a:rPr lang="en-IN" dirty="0"/>
              <a:t>Lock</a:t>
            </a:r>
          </a:p>
          <a:p>
            <a:pPr marL="457200" indent="-457200">
              <a:buFont typeface="+mj-lt"/>
              <a:buAutoNum type="arabicPeriod"/>
            </a:pPr>
            <a:r>
              <a:rPr lang="en-IN" dirty="0"/>
              <a:t>Phaser </a:t>
            </a:r>
          </a:p>
        </p:txBody>
      </p:sp>
    </p:spTree>
    <p:extLst>
      <p:ext uri="{BB962C8B-B14F-4D97-AF65-F5344CB8AC3E}">
        <p14:creationId xmlns:p14="http://schemas.microsoft.com/office/powerpoint/2010/main" val="17047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Executor  </a:t>
            </a:r>
          </a:p>
        </p:txBody>
      </p:sp>
      <p:sp>
        <p:nvSpPr>
          <p:cNvPr id="4" name="TextBox 3">
            <a:extLst>
              <a:ext uri="{FF2B5EF4-FFF2-40B4-BE49-F238E27FC236}">
                <a16:creationId xmlns:a16="http://schemas.microsoft.com/office/drawing/2014/main" id="{74209D25-58F8-0A99-6A96-2EB494662A5D}"/>
              </a:ext>
            </a:extLst>
          </p:cNvPr>
          <p:cNvSpPr txBox="1"/>
          <p:nvPr/>
        </p:nvSpPr>
        <p:spPr>
          <a:xfrm>
            <a:off x="1065212" y="769322"/>
            <a:ext cx="10820400" cy="461665"/>
          </a:xfrm>
          <a:prstGeom prst="rect">
            <a:avLst/>
          </a:prstGeom>
          <a:solidFill>
            <a:schemeClr val="bg1"/>
          </a:solidFill>
        </p:spPr>
        <p:txBody>
          <a:bodyPr wrap="square">
            <a:spAutoFit/>
          </a:bodyPr>
          <a:lstStyle/>
          <a:p>
            <a:pPr algn="just">
              <a:buClr>
                <a:schemeClr val="accent1"/>
              </a:buClr>
            </a:pPr>
            <a:r>
              <a:rPr lang="en-GB" b="0" i="0" dirty="0">
                <a:effectLst/>
              </a:rPr>
              <a:t>Executor is an interface that represents an object that executes provided tasks. </a:t>
            </a:r>
          </a:p>
        </p:txBody>
      </p:sp>
      <p:sp>
        <p:nvSpPr>
          <p:cNvPr id="6" name="TextBox 5">
            <a:extLst>
              <a:ext uri="{FF2B5EF4-FFF2-40B4-BE49-F238E27FC236}">
                <a16:creationId xmlns:a16="http://schemas.microsoft.com/office/drawing/2014/main" id="{B6243A8A-FD2E-F7A5-E1A5-0AFE18165B62}"/>
              </a:ext>
            </a:extLst>
          </p:cNvPr>
          <p:cNvSpPr txBox="1"/>
          <p:nvPr/>
        </p:nvSpPr>
        <p:spPr>
          <a:xfrm>
            <a:off x="1141412" y="1219200"/>
            <a:ext cx="10606189" cy="5386090"/>
          </a:xfrm>
          <a:prstGeom prst="rect">
            <a:avLst/>
          </a:prstGeom>
          <a:noFill/>
        </p:spPr>
        <p:txBody>
          <a:bodyPr wrap="square">
            <a:spAutoFit/>
          </a:bodyPr>
          <a:lstStyle/>
          <a:p>
            <a:r>
              <a:rPr lang="en-IN" sz="2000" dirty="0"/>
              <a:t>We need to create an invoker to create the executor instance:</a:t>
            </a:r>
          </a:p>
          <a:p>
            <a:endParaRPr lang="en-IN" sz="2000" dirty="0"/>
          </a:p>
          <a:p>
            <a:r>
              <a:rPr lang="en-IN" sz="2000" dirty="0">
                <a:solidFill>
                  <a:schemeClr val="accent1"/>
                </a:solidFill>
              </a:rPr>
              <a:t>public class Invoker implements Executor {</a:t>
            </a:r>
          </a:p>
          <a:p>
            <a:r>
              <a:rPr lang="en-IN" sz="2000" dirty="0">
                <a:solidFill>
                  <a:schemeClr val="accent1"/>
                </a:solidFill>
              </a:rPr>
              <a:t>    @Override</a:t>
            </a:r>
          </a:p>
          <a:p>
            <a:r>
              <a:rPr lang="en-IN" sz="2000" dirty="0">
                <a:solidFill>
                  <a:schemeClr val="accent1"/>
                </a:solidFill>
              </a:rPr>
              <a:t>    public void execute(Runnable r) {</a:t>
            </a:r>
          </a:p>
          <a:p>
            <a:r>
              <a:rPr lang="en-IN" sz="2000" dirty="0">
                <a:solidFill>
                  <a:schemeClr val="accent1"/>
                </a:solidFill>
              </a:rPr>
              <a:t>        </a:t>
            </a:r>
            <a:r>
              <a:rPr lang="en-IN" sz="2000" dirty="0" err="1">
                <a:solidFill>
                  <a:schemeClr val="accent1"/>
                </a:solidFill>
              </a:rPr>
              <a:t>r.run</a:t>
            </a:r>
            <a:r>
              <a:rPr lang="en-IN" sz="2000" dirty="0">
                <a:solidFill>
                  <a:schemeClr val="accent1"/>
                </a:solidFill>
              </a:rPr>
              <a:t>();</a:t>
            </a:r>
          </a:p>
          <a:p>
            <a:r>
              <a:rPr lang="en-IN" sz="2000" dirty="0">
                <a:solidFill>
                  <a:schemeClr val="accent1"/>
                </a:solidFill>
              </a:rPr>
              <a:t>    }</a:t>
            </a:r>
          </a:p>
          <a:p>
            <a:r>
              <a:rPr lang="en-IN" sz="2000" dirty="0">
                <a:solidFill>
                  <a:schemeClr val="accent1"/>
                </a:solidFill>
              </a:rPr>
              <a:t>}</a:t>
            </a:r>
          </a:p>
          <a:p>
            <a:endParaRPr lang="en-IN" sz="2000" dirty="0"/>
          </a:p>
          <a:p>
            <a:r>
              <a:rPr lang="en-IN" sz="2000" dirty="0"/>
              <a:t>Now, we can use this invoker to execute the task.</a:t>
            </a:r>
          </a:p>
          <a:p>
            <a:endParaRPr lang="en-IN" sz="2000" dirty="0"/>
          </a:p>
          <a:p>
            <a:r>
              <a:rPr lang="en-IN" sz="2000" dirty="0">
                <a:solidFill>
                  <a:schemeClr val="accent1"/>
                </a:solidFill>
              </a:rPr>
              <a:t>public void execute() {</a:t>
            </a:r>
          </a:p>
          <a:p>
            <a:r>
              <a:rPr lang="en-IN" sz="2000" dirty="0">
                <a:solidFill>
                  <a:schemeClr val="accent1"/>
                </a:solidFill>
              </a:rPr>
              <a:t>    Executor </a:t>
            </a:r>
            <a:r>
              <a:rPr lang="en-IN" sz="2000" dirty="0" err="1">
                <a:solidFill>
                  <a:schemeClr val="accent1"/>
                </a:solidFill>
              </a:rPr>
              <a:t>executor</a:t>
            </a:r>
            <a:r>
              <a:rPr lang="en-IN" sz="2000" dirty="0">
                <a:solidFill>
                  <a:schemeClr val="accent1"/>
                </a:solidFill>
              </a:rPr>
              <a:t> = new Invoker();</a:t>
            </a:r>
          </a:p>
          <a:p>
            <a:r>
              <a:rPr lang="en-IN" sz="2000" dirty="0">
                <a:solidFill>
                  <a:schemeClr val="accent1"/>
                </a:solidFill>
              </a:rPr>
              <a:t>    </a:t>
            </a:r>
            <a:r>
              <a:rPr lang="en-IN" sz="2000" dirty="0" err="1">
                <a:solidFill>
                  <a:schemeClr val="accent1"/>
                </a:solidFill>
              </a:rPr>
              <a:t>executor.execute</a:t>
            </a:r>
            <a:r>
              <a:rPr lang="en-IN" sz="2000" dirty="0">
                <a:solidFill>
                  <a:schemeClr val="accent1"/>
                </a:solidFill>
              </a:rPr>
              <a:t>( () -&gt; {</a:t>
            </a:r>
          </a:p>
          <a:p>
            <a:r>
              <a:rPr lang="en-IN" sz="2000" dirty="0">
                <a:solidFill>
                  <a:schemeClr val="accent1"/>
                </a:solidFill>
              </a:rPr>
              <a:t>        // task to be performed</a:t>
            </a:r>
          </a:p>
          <a:p>
            <a:r>
              <a:rPr lang="en-IN" sz="2000" dirty="0">
                <a:solidFill>
                  <a:schemeClr val="accent1"/>
                </a:solidFill>
              </a:rPr>
              <a:t>    });</a:t>
            </a:r>
          </a:p>
          <a:p>
            <a:r>
              <a:rPr lang="en-IN" sz="2000" dirty="0">
                <a:solidFill>
                  <a:schemeClr val="accent1"/>
                </a:solidFill>
              </a:rPr>
              <a:t>}</a:t>
            </a:r>
          </a:p>
        </p:txBody>
      </p:sp>
    </p:spTree>
    <p:extLst>
      <p:ext uri="{BB962C8B-B14F-4D97-AF65-F5344CB8AC3E}">
        <p14:creationId xmlns:p14="http://schemas.microsoft.com/office/powerpoint/2010/main" val="111716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ExecutorService</a:t>
            </a:r>
            <a:r>
              <a:rPr lang="en-US" sz="4000" b="1" dirty="0">
                <a:solidFill>
                  <a:schemeClr val="dk1"/>
                </a:solidFill>
              </a:rPr>
              <a:t>  </a:t>
            </a:r>
          </a:p>
        </p:txBody>
      </p:sp>
      <p:sp>
        <p:nvSpPr>
          <p:cNvPr id="6" name="TextBox 5">
            <a:extLst>
              <a:ext uri="{FF2B5EF4-FFF2-40B4-BE49-F238E27FC236}">
                <a16:creationId xmlns:a16="http://schemas.microsoft.com/office/drawing/2014/main" id="{B6243A8A-FD2E-F7A5-E1A5-0AFE18165B62}"/>
              </a:ext>
            </a:extLst>
          </p:cNvPr>
          <p:cNvSpPr txBox="1"/>
          <p:nvPr/>
        </p:nvSpPr>
        <p:spPr>
          <a:xfrm>
            <a:off x="379412" y="686336"/>
            <a:ext cx="11658600" cy="5940088"/>
          </a:xfrm>
          <a:prstGeom prst="rect">
            <a:avLst/>
          </a:prstGeom>
          <a:solidFill>
            <a:schemeClr val="bg1"/>
          </a:solidFill>
        </p:spPr>
        <p:txBody>
          <a:bodyPr wrap="square">
            <a:spAutoFit/>
          </a:bodyPr>
          <a:lstStyle/>
          <a:p>
            <a:r>
              <a:rPr lang="en-GB" sz="2000" dirty="0" err="1"/>
              <a:t>ExecutorService</a:t>
            </a:r>
            <a:r>
              <a:rPr lang="en-GB" sz="2000" dirty="0"/>
              <a:t> is a complete solution for asynchronous processing. It manages an in-memory queue and schedules submitted tasks based on thread availability.</a:t>
            </a:r>
          </a:p>
          <a:p>
            <a:endParaRPr lang="en-GB" sz="2000" dirty="0"/>
          </a:p>
          <a:p>
            <a:r>
              <a:rPr lang="en-GB" sz="2000" dirty="0"/>
              <a:t>To use </a:t>
            </a:r>
            <a:r>
              <a:rPr lang="en-GB" sz="2000" dirty="0" err="1"/>
              <a:t>ExecutorService</a:t>
            </a:r>
            <a:r>
              <a:rPr lang="en-GB" sz="2000" dirty="0"/>
              <a:t>, we need to create one Runnable class.</a:t>
            </a:r>
          </a:p>
          <a:p>
            <a:r>
              <a:rPr lang="en-GB" sz="2000" dirty="0">
                <a:solidFill>
                  <a:schemeClr val="accent1"/>
                </a:solidFill>
              </a:rPr>
              <a:t>public class Task implements Runnable {</a:t>
            </a:r>
          </a:p>
          <a:p>
            <a:r>
              <a:rPr lang="en-GB" sz="2000" dirty="0">
                <a:solidFill>
                  <a:schemeClr val="accent1"/>
                </a:solidFill>
              </a:rPr>
              <a:t>    @Override</a:t>
            </a:r>
          </a:p>
          <a:p>
            <a:r>
              <a:rPr lang="en-GB" sz="2000" dirty="0">
                <a:solidFill>
                  <a:schemeClr val="accent1"/>
                </a:solidFill>
              </a:rPr>
              <a:t>    public void run() {</a:t>
            </a:r>
          </a:p>
          <a:p>
            <a:r>
              <a:rPr lang="en-GB" sz="2000" dirty="0">
                <a:solidFill>
                  <a:schemeClr val="accent1"/>
                </a:solidFill>
              </a:rPr>
              <a:t>        // task details</a:t>
            </a:r>
          </a:p>
          <a:p>
            <a:r>
              <a:rPr lang="en-GB" sz="2000" dirty="0">
                <a:solidFill>
                  <a:schemeClr val="accent1"/>
                </a:solidFill>
              </a:rPr>
              <a:t>    }</a:t>
            </a:r>
          </a:p>
          <a:p>
            <a:r>
              <a:rPr lang="en-GB" sz="2000" dirty="0">
                <a:solidFill>
                  <a:schemeClr val="accent1"/>
                </a:solidFill>
              </a:rPr>
              <a:t>}</a:t>
            </a:r>
          </a:p>
          <a:p>
            <a:endParaRPr lang="en-GB" sz="2000" dirty="0"/>
          </a:p>
          <a:p>
            <a:r>
              <a:rPr lang="en-GB" sz="2000" dirty="0"/>
              <a:t>Now we can create the </a:t>
            </a:r>
            <a:r>
              <a:rPr lang="en-GB" sz="2000" dirty="0" err="1"/>
              <a:t>ExecutorService</a:t>
            </a:r>
            <a:r>
              <a:rPr lang="en-GB" sz="2000" dirty="0"/>
              <a:t> instance and assign this task. At the time of creation, we need to specify the thread-pool size.</a:t>
            </a:r>
          </a:p>
          <a:p>
            <a:r>
              <a:rPr lang="en-GB" sz="2000" dirty="0" err="1">
                <a:solidFill>
                  <a:schemeClr val="accent1"/>
                </a:solidFill>
              </a:rPr>
              <a:t>ExecutorService</a:t>
            </a:r>
            <a:r>
              <a:rPr lang="en-GB" sz="2000" dirty="0">
                <a:solidFill>
                  <a:schemeClr val="accent1"/>
                </a:solidFill>
              </a:rPr>
              <a:t> executor = </a:t>
            </a:r>
            <a:r>
              <a:rPr lang="en-GB" sz="2000" dirty="0" err="1">
                <a:solidFill>
                  <a:schemeClr val="accent1"/>
                </a:solidFill>
              </a:rPr>
              <a:t>Executors.newFixedThreadPool</a:t>
            </a:r>
            <a:r>
              <a:rPr lang="en-GB" sz="2000" dirty="0">
                <a:solidFill>
                  <a:schemeClr val="accent1"/>
                </a:solidFill>
              </a:rPr>
              <a:t>(10);</a:t>
            </a:r>
          </a:p>
          <a:p>
            <a:endParaRPr lang="en-GB" sz="2000" dirty="0"/>
          </a:p>
          <a:p>
            <a:r>
              <a:rPr lang="en-GB" sz="2000" dirty="0"/>
              <a:t>Once the executor is created, we can use it to submit the task.</a:t>
            </a:r>
          </a:p>
          <a:p>
            <a:r>
              <a:rPr lang="en-GB" sz="2000" dirty="0">
                <a:solidFill>
                  <a:schemeClr val="accent1"/>
                </a:solidFill>
              </a:rPr>
              <a:t>public void execute() { </a:t>
            </a:r>
          </a:p>
          <a:p>
            <a:r>
              <a:rPr lang="en-GB" sz="2000" dirty="0">
                <a:solidFill>
                  <a:schemeClr val="accent1"/>
                </a:solidFill>
              </a:rPr>
              <a:t>    </a:t>
            </a:r>
            <a:r>
              <a:rPr lang="en-GB" sz="2000" dirty="0" err="1">
                <a:solidFill>
                  <a:schemeClr val="accent1"/>
                </a:solidFill>
              </a:rPr>
              <a:t>executor.submit</a:t>
            </a:r>
            <a:r>
              <a:rPr lang="en-GB" sz="2000" dirty="0">
                <a:solidFill>
                  <a:schemeClr val="accent1"/>
                </a:solidFill>
              </a:rPr>
              <a:t>(new Task()); </a:t>
            </a:r>
          </a:p>
          <a:p>
            <a:r>
              <a:rPr lang="en-GB" sz="2000" dirty="0">
                <a:solidFill>
                  <a:schemeClr val="accent1"/>
                </a:solidFill>
              </a:rPr>
              <a:t>}</a:t>
            </a:r>
          </a:p>
        </p:txBody>
      </p:sp>
    </p:spTree>
    <p:extLst>
      <p:ext uri="{BB962C8B-B14F-4D97-AF65-F5344CB8AC3E}">
        <p14:creationId xmlns:p14="http://schemas.microsoft.com/office/powerpoint/2010/main" val="426800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ScheduledExecutorService</a:t>
            </a:r>
            <a:r>
              <a:rPr lang="en-US" sz="4000" b="1" dirty="0">
                <a:solidFill>
                  <a:schemeClr val="dk1"/>
                </a:solidFill>
              </a:rPr>
              <a:t>  </a:t>
            </a:r>
          </a:p>
        </p:txBody>
      </p:sp>
      <p:sp>
        <p:nvSpPr>
          <p:cNvPr id="6" name="TextBox 5">
            <a:extLst>
              <a:ext uri="{FF2B5EF4-FFF2-40B4-BE49-F238E27FC236}">
                <a16:creationId xmlns:a16="http://schemas.microsoft.com/office/drawing/2014/main" id="{B6243A8A-FD2E-F7A5-E1A5-0AFE18165B62}"/>
              </a:ext>
            </a:extLst>
          </p:cNvPr>
          <p:cNvSpPr txBox="1"/>
          <p:nvPr/>
        </p:nvSpPr>
        <p:spPr>
          <a:xfrm>
            <a:off x="379412" y="686336"/>
            <a:ext cx="11658600" cy="6001643"/>
          </a:xfrm>
          <a:prstGeom prst="rect">
            <a:avLst/>
          </a:prstGeom>
          <a:solidFill>
            <a:schemeClr val="bg1"/>
          </a:solidFill>
        </p:spPr>
        <p:txBody>
          <a:bodyPr wrap="square">
            <a:spAutoFit/>
          </a:bodyPr>
          <a:lstStyle/>
          <a:p>
            <a:r>
              <a:rPr lang="en-GB" dirty="0" err="1"/>
              <a:t>ScheduledExecutorService</a:t>
            </a:r>
            <a:r>
              <a:rPr lang="en-GB" dirty="0"/>
              <a:t> is a similar interface to </a:t>
            </a:r>
            <a:r>
              <a:rPr lang="en-GB" dirty="0" err="1"/>
              <a:t>ExecutorService</a:t>
            </a:r>
            <a:r>
              <a:rPr lang="en-GB" dirty="0"/>
              <a:t>, but it can perform tasks periodically.</a:t>
            </a:r>
          </a:p>
          <a:p>
            <a:endParaRPr lang="en-GB" dirty="0"/>
          </a:p>
          <a:p>
            <a:r>
              <a:rPr lang="en-GB" dirty="0"/>
              <a:t>Executor and </a:t>
            </a:r>
            <a:r>
              <a:rPr lang="en-GB" dirty="0" err="1"/>
              <a:t>ExecutorService‘s</a:t>
            </a:r>
            <a:r>
              <a:rPr lang="en-GB" dirty="0"/>
              <a:t> methods are scheduled on the spot without introducing any artificial delay. Zero or any negative value signifies that the request needs to be executed instantly.</a:t>
            </a:r>
          </a:p>
          <a:p>
            <a:endParaRPr lang="en-GB" dirty="0"/>
          </a:p>
          <a:p>
            <a:r>
              <a:rPr lang="en-GB" dirty="0"/>
              <a:t>We can use both Runnable and Callable interface to define the task.</a:t>
            </a:r>
          </a:p>
          <a:p>
            <a:endParaRPr lang="en-GB" dirty="0"/>
          </a:p>
          <a:p>
            <a:r>
              <a:rPr lang="en-GB" dirty="0" err="1">
                <a:solidFill>
                  <a:schemeClr val="accent1"/>
                </a:solidFill>
              </a:rPr>
              <a:t>executorService.scheduleAtFixedRate</a:t>
            </a:r>
            <a:r>
              <a:rPr lang="en-GB" dirty="0">
                <a:solidFill>
                  <a:schemeClr val="accent1"/>
                </a:solidFill>
              </a:rPr>
              <a:t>(() -&gt; {</a:t>
            </a:r>
          </a:p>
          <a:p>
            <a:r>
              <a:rPr lang="en-GB" dirty="0">
                <a:solidFill>
                  <a:schemeClr val="accent1"/>
                </a:solidFill>
              </a:rPr>
              <a:t>    // ...</a:t>
            </a:r>
          </a:p>
          <a:p>
            <a:r>
              <a:rPr lang="en-GB" dirty="0">
                <a:solidFill>
                  <a:schemeClr val="accent1"/>
                </a:solidFill>
              </a:rPr>
              <a:t>}, 1, 10, </a:t>
            </a:r>
            <a:r>
              <a:rPr lang="en-GB" dirty="0" err="1">
                <a:solidFill>
                  <a:schemeClr val="accent1"/>
                </a:solidFill>
              </a:rPr>
              <a:t>TimeUnit.SECONDS</a:t>
            </a:r>
            <a:r>
              <a:rPr lang="en-GB" dirty="0">
                <a:solidFill>
                  <a:schemeClr val="accent1"/>
                </a:solidFill>
              </a:rPr>
              <a:t>);</a:t>
            </a:r>
          </a:p>
          <a:p>
            <a:endParaRPr lang="en-GB" dirty="0">
              <a:solidFill>
                <a:schemeClr val="accent1"/>
              </a:solidFill>
            </a:endParaRPr>
          </a:p>
          <a:p>
            <a:r>
              <a:rPr lang="en-GB" dirty="0" err="1">
                <a:solidFill>
                  <a:schemeClr val="accent1"/>
                </a:solidFill>
              </a:rPr>
              <a:t>executorService.scheduleWithFixedDelay</a:t>
            </a:r>
            <a:r>
              <a:rPr lang="en-GB" dirty="0">
                <a:solidFill>
                  <a:schemeClr val="accent1"/>
                </a:solidFill>
              </a:rPr>
              <a:t>(() -&gt; {</a:t>
            </a:r>
          </a:p>
          <a:p>
            <a:r>
              <a:rPr lang="en-GB" dirty="0">
                <a:solidFill>
                  <a:schemeClr val="accent1"/>
                </a:solidFill>
              </a:rPr>
              <a:t>    // ...</a:t>
            </a:r>
          </a:p>
          <a:p>
            <a:r>
              <a:rPr lang="en-GB" dirty="0">
                <a:solidFill>
                  <a:schemeClr val="accent1"/>
                </a:solidFill>
              </a:rPr>
              <a:t>}, 1, 10, </a:t>
            </a:r>
            <a:r>
              <a:rPr lang="en-GB" dirty="0" err="1">
                <a:solidFill>
                  <a:schemeClr val="accent1"/>
                </a:solidFill>
              </a:rPr>
              <a:t>TimeUnit.SECONDS</a:t>
            </a:r>
            <a:r>
              <a:rPr lang="en-GB" dirty="0">
                <a:solidFill>
                  <a:schemeClr val="accent1"/>
                </a:solidFill>
              </a:rPr>
              <a:t>);</a:t>
            </a:r>
          </a:p>
        </p:txBody>
      </p:sp>
    </p:spTree>
    <p:extLst>
      <p:ext uri="{BB962C8B-B14F-4D97-AF65-F5344CB8AC3E}">
        <p14:creationId xmlns:p14="http://schemas.microsoft.com/office/powerpoint/2010/main" val="259815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Process &amp; Threads</a:t>
            </a:r>
          </a:p>
        </p:txBody>
      </p:sp>
      <p:sp>
        <p:nvSpPr>
          <p:cNvPr id="4" name="TextBox 3">
            <a:extLst>
              <a:ext uri="{FF2B5EF4-FFF2-40B4-BE49-F238E27FC236}">
                <a16:creationId xmlns:a16="http://schemas.microsoft.com/office/drawing/2014/main" id="{42AF0C83-CFED-C0E0-08BD-A2FDF0417D30}"/>
              </a:ext>
            </a:extLst>
          </p:cNvPr>
          <p:cNvSpPr txBox="1"/>
          <p:nvPr/>
        </p:nvSpPr>
        <p:spPr>
          <a:xfrm>
            <a:off x="227012" y="2017216"/>
            <a:ext cx="7696199" cy="4154984"/>
          </a:xfrm>
          <a:prstGeom prst="rect">
            <a:avLst/>
          </a:prstGeom>
          <a:noFill/>
        </p:spPr>
        <p:txBody>
          <a:bodyPr wrap="square">
            <a:spAutoFit/>
          </a:bodyPr>
          <a:lstStyle/>
          <a:p>
            <a:endParaRPr lang="en-IN" dirty="0"/>
          </a:p>
          <a:p>
            <a:r>
              <a:rPr lang="en-IN" b="1" dirty="0">
                <a:solidFill>
                  <a:schemeClr val="accent1"/>
                </a:solidFill>
              </a:rPr>
              <a:t>Processes:</a:t>
            </a:r>
          </a:p>
          <a:p>
            <a:r>
              <a:rPr lang="en-IN" dirty="0"/>
              <a:t>A process has a self-contained execution environment. A process generally has a complete, private set of basic run-time resources; in particular, each process has its own memory space.</a:t>
            </a:r>
          </a:p>
          <a:p>
            <a:endParaRPr lang="en-IN" dirty="0"/>
          </a:p>
          <a:p>
            <a:r>
              <a:rPr lang="en-IN" b="1" dirty="0">
                <a:solidFill>
                  <a:schemeClr val="accent1"/>
                </a:solidFill>
              </a:rPr>
              <a:t>Threads:</a:t>
            </a:r>
          </a:p>
          <a:p>
            <a:r>
              <a:rPr lang="en-IN" dirty="0"/>
              <a:t>Threads are sometimes called lightweight processes. Multithreaded execution is an essential feature of the Java platform. </a:t>
            </a:r>
          </a:p>
        </p:txBody>
      </p:sp>
      <p:pic>
        <p:nvPicPr>
          <p:cNvPr id="1026" name="Picture 2" descr="Java Multithreading">
            <a:extLst>
              <a:ext uri="{FF2B5EF4-FFF2-40B4-BE49-F238E27FC236}">
                <a16:creationId xmlns:a16="http://schemas.microsoft.com/office/drawing/2014/main" id="{78FA6122-3119-E68A-0CA9-04219CB78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012" y="2438400"/>
            <a:ext cx="3894392" cy="41549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4E00EB-E787-AED2-2E25-46AC14381B1D}"/>
              </a:ext>
            </a:extLst>
          </p:cNvPr>
          <p:cNvSpPr txBox="1"/>
          <p:nvPr/>
        </p:nvSpPr>
        <p:spPr>
          <a:xfrm>
            <a:off x="1293812" y="816887"/>
            <a:ext cx="10413850" cy="1200329"/>
          </a:xfrm>
          <a:prstGeom prst="rect">
            <a:avLst/>
          </a:prstGeom>
          <a:noFill/>
        </p:spPr>
        <p:txBody>
          <a:bodyPr wrap="square">
            <a:spAutoFit/>
          </a:bodyPr>
          <a:lstStyle/>
          <a:p>
            <a:r>
              <a:rPr lang="en-IN" dirty="0"/>
              <a:t>In concurrent programming, there are two basic units of execution: processes and threads. In the Java programming language, concurrent programming is mostly concerned with threads. However, processes are also important.</a:t>
            </a:r>
          </a:p>
        </p:txBody>
      </p:sp>
    </p:spTree>
    <p:extLst>
      <p:ext uri="{BB962C8B-B14F-4D97-AF65-F5344CB8AC3E}">
        <p14:creationId xmlns:p14="http://schemas.microsoft.com/office/powerpoint/2010/main" val="19309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Lifecycle of Thread</a:t>
            </a:r>
          </a:p>
        </p:txBody>
      </p:sp>
      <p:pic>
        <p:nvPicPr>
          <p:cNvPr id="2050" name="Picture 2">
            <a:extLst>
              <a:ext uri="{FF2B5EF4-FFF2-40B4-BE49-F238E27FC236}">
                <a16:creationId xmlns:a16="http://schemas.microsoft.com/office/drawing/2014/main" id="{F95489B7-2258-1D4D-E17A-9306E2AA8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858" y="1638299"/>
            <a:ext cx="5420710" cy="38880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539E8C-44A1-C565-41D4-B77F750692D1}"/>
              </a:ext>
            </a:extLst>
          </p:cNvPr>
          <p:cNvSpPr txBox="1"/>
          <p:nvPr/>
        </p:nvSpPr>
        <p:spPr>
          <a:xfrm>
            <a:off x="110692" y="1449244"/>
            <a:ext cx="6212320" cy="5324535"/>
          </a:xfrm>
          <a:prstGeom prst="rect">
            <a:avLst/>
          </a:prstGeom>
          <a:solidFill>
            <a:schemeClr val="bg1"/>
          </a:solidFill>
        </p:spPr>
        <p:txBody>
          <a:bodyPr wrap="square">
            <a:spAutoFit/>
          </a:bodyPr>
          <a:lstStyle/>
          <a:p>
            <a:r>
              <a:rPr lang="en-IN" sz="2000" dirty="0">
                <a:solidFill>
                  <a:schemeClr val="accent1"/>
                </a:solidFill>
              </a:rPr>
              <a:t>New − </a:t>
            </a:r>
            <a:r>
              <a:rPr lang="en-IN" sz="2000" dirty="0"/>
              <a:t>A new thread begins its life cycle in the new state. It remains in this state until the program starts the thread. </a:t>
            </a:r>
          </a:p>
          <a:p>
            <a:endParaRPr lang="en-IN" sz="2000" dirty="0"/>
          </a:p>
          <a:p>
            <a:r>
              <a:rPr lang="en-IN" sz="2000" dirty="0">
                <a:solidFill>
                  <a:schemeClr val="accent1"/>
                </a:solidFill>
              </a:rPr>
              <a:t>Runnable − </a:t>
            </a:r>
            <a:r>
              <a:rPr lang="en-IN" sz="2000" dirty="0"/>
              <a:t>A thread in this state is considered to be executing its task.</a:t>
            </a:r>
          </a:p>
          <a:p>
            <a:endParaRPr lang="en-IN" sz="2000" dirty="0"/>
          </a:p>
          <a:p>
            <a:r>
              <a:rPr lang="en-IN" sz="2000" dirty="0">
                <a:solidFill>
                  <a:schemeClr val="accent1"/>
                </a:solidFill>
              </a:rPr>
              <a:t>Waiting − </a:t>
            </a:r>
            <a:r>
              <a:rPr lang="en-IN" sz="2000" dirty="0"/>
              <a:t>Sometimes, a thread transitions to the waiting state while the thread waits for another thread to perform a task. </a:t>
            </a:r>
          </a:p>
          <a:p>
            <a:endParaRPr lang="en-IN" sz="2000" dirty="0">
              <a:solidFill>
                <a:schemeClr val="accent1"/>
              </a:solidFill>
            </a:endParaRPr>
          </a:p>
          <a:p>
            <a:r>
              <a:rPr lang="en-IN" sz="2000" dirty="0">
                <a:solidFill>
                  <a:schemeClr val="accent1"/>
                </a:solidFill>
              </a:rPr>
              <a:t>Timed Waiting − </a:t>
            </a:r>
            <a:r>
              <a:rPr lang="en-IN" sz="2000" dirty="0"/>
              <a:t>A runnable thread can enter the timed waiting state for a specified interval of time. </a:t>
            </a:r>
          </a:p>
          <a:p>
            <a:endParaRPr lang="en-IN" sz="2000" dirty="0"/>
          </a:p>
          <a:p>
            <a:r>
              <a:rPr lang="en-IN" sz="2000" dirty="0">
                <a:solidFill>
                  <a:schemeClr val="accent1"/>
                </a:solidFill>
              </a:rPr>
              <a:t>Terminated (Dead) − </a:t>
            </a:r>
            <a:r>
              <a:rPr lang="en-IN" sz="2000" dirty="0"/>
              <a:t>A runnable thread enters the terminated state when it completes its task or otherwise terminates.</a:t>
            </a:r>
          </a:p>
        </p:txBody>
      </p:sp>
    </p:spTree>
    <p:extLst>
      <p:ext uri="{BB962C8B-B14F-4D97-AF65-F5344CB8AC3E}">
        <p14:creationId xmlns:p14="http://schemas.microsoft.com/office/powerpoint/2010/main" val="18935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Defining &amp; starting thread</a:t>
            </a:r>
          </a:p>
        </p:txBody>
      </p:sp>
      <p:sp>
        <p:nvSpPr>
          <p:cNvPr id="5" name="TextBox 4">
            <a:extLst>
              <a:ext uri="{FF2B5EF4-FFF2-40B4-BE49-F238E27FC236}">
                <a16:creationId xmlns:a16="http://schemas.microsoft.com/office/drawing/2014/main" id="{D70EE44E-3A13-1C2F-FDD8-9AE16DCFB40D}"/>
              </a:ext>
            </a:extLst>
          </p:cNvPr>
          <p:cNvSpPr txBox="1"/>
          <p:nvPr/>
        </p:nvSpPr>
        <p:spPr>
          <a:xfrm>
            <a:off x="273717" y="1981200"/>
            <a:ext cx="4906295" cy="40934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000" b="1" dirty="0">
                <a:solidFill>
                  <a:schemeClr val="accent1"/>
                </a:solidFill>
              </a:rPr>
              <a:t>By extending Thread class</a:t>
            </a:r>
          </a:p>
          <a:p>
            <a:endParaRPr lang="en-IN" sz="2000" dirty="0"/>
          </a:p>
          <a:p>
            <a:r>
              <a:rPr lang="en-IN" sz="2000" dirty="0"/>
              <a:t>class Multi extends Thread{  </a:t>
            </a:r>
          </a:p>
          <a:p>
            <a:endParaRPr lang="en-IN" sz="2000" dirty="0"/>
          </a:p>
          <a:p>
            <a:r>
              <a:rPr lang="en-IN" sz="2000" dirty="0"/>
              <a:t>public void run(){  </a:t>
            </a:r>
          </a:p>
          <a:p>
            <a:r>
              <a:rPr lang="en-IN" sz="2000" dirty="0" err="1"/>
              <a:t>System.out.println</a:t>
            </a:r>
            <a:r>
              <a:rPr lang="en-IN" sz="2000" dirty="0"/>
              <a:t>("thread is running...");  </a:t>
            </a:r>
          </a:p>
          <a:p>
            <a:r>
              <a:rPr lang="en-IN" sz="2000" dirty="0"/>
              <a:t>}</a:t>
            </a:r>
          </a:p>
          <a:p>
            <a:r>
              <a:rPr lang="en-IN" sz="2000" dirty="0"/>
              <a:t>  </a:t>
            </a:r>
          </a:p>
          <a:p>
            <a:r>
              <a:rPr lang="en-IN" sz="2000" dirty="0"/>
              <a:t>public static void main(String </a:t>
            </a:r>
            <a:r>
              <a:rPr lang="en-IN" sz="2000" dirty="0" err="1"/>
              <a:t>args</a:t>
            </a:r>
            <a:r>
              <a:rPr lang="en-IN" sz="2000" dirty="0"/>
              <a:t>[]){  </a:t>
            </a:r>
          </a:p>
          <a:p>
            <a:pPr lvl="1"/>
            <a:r>
              <a:rPr lang="en-IN" sz="2000" dirty="0">
                <a:solidFill>
                  <a:schemeClr val="accent2">
                    <a:lumMod val="75000"/>
                  </a:schemeClr>
                </a:solidFill>
              </a:rPr>
              <a:t>Multi t1=new Multi();  </a:t>
            </a:r>
          </a:p>
          <a:p>
            <a:pPr lvl="1"/>
            <a:r>
              <a:rPr lang="en-IN" sz="2000" dirty="0">
                <a:solidFill>
                  <a:schemeClr val="accent2">
                    <a:lumMod val="75000"/>
                  </a:schemeClr>
                </a:solidFill>
              </a:rPr>
              <a:t>t1.start();  </a:t>
            </a:r>
          </a:p>
          <a:p>
            <a:r>
              <a:rPr lang="en-IN" sz="2000" dirty="0"/>
              <a:t> }</a:t>
            </a:r>
          </a:p>
          <a:p>
            <a:r>
              <a:rPr lang="en-IN" sz="2000" dirty="0"/>
              <a:t>} </a:t>
            </a:r>
          </a:p>
        </p:txBody>
      </p:sp>
      <p:sp>
        <p:nvSpPr>
          <p:cNvPr id="7" name="TextBox 6">
            <a:extLst>
              <a:ext uri="{FF2B5EF4-FFF2-40B4-BE49-F238E27FC236}">
                <a16:creationId xmlns:a16="http://schemas.microsoft.com/office/drawing/2014/main" id="{8D432D7C-EF27-4AC8-39A7-4250C3B18C61}"/>
              </a:ext>
            </a:extLst>
          </p:cNvPr>
          <p:cNvSpPr txBox="1"/>
          <p:nvPr/>
        </p:nvSpPr>
        <p:spPr>
          <a:xfrm>
            <a:off x="5484812" y="1691819"/>
            <a:ext cx="6201696" cy="470898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000" b="1" dirty="0">
                <a:solidFill>
                  <a:schemeClr val="accent1"/>
                </a:solidFill>
              </a:rPr>
              <a:t>By implementing Runnable interface:</a:t>
            </a:r>
          </a:p>
          <a:p>
            <a:endParaRPr lang="en-IN" sz="2000" dirty="0"/>
          </a:p>
          <a:p>
            <a:r>
              <a:rPr lang="en-IN" sz="2000" dirty="0"/>
              <a:t>class Multi3 implements Runnable{  </a:t>
            </a:r>
          </a:p>
          <a:p>
            <a:r>
              <a:rPr lang="en-IN" sz="2000" dirty="0"/>
              <a:t>public void run(){  </a:t>
            </a:r>
          </a:p>
          <a:p>
            <a:r>
              <a:rPr lang="en-IN" sz="2000" dirty="0" err="1"/>
              <a:t>System.out.println</a:t>
            </a:r>
            <a:r>
              <a:rPr lang="en-IN" sz="2000" dirty="0"/>
              <a:t>("thread is running...");  </a:t>
            </a:r>
          </a:p>
          <a:p>
            <a:r>
              <a:rPr lang="en-IN" sz="2000" dirty="0"/>
              <a:t>}  </a:t>
            </a:r>
          </a:p>
          <a:p>
            <a:r>
              <a:rPr lang="en-IN" sz="2000" dirty="0"/>
              <a:t>  </a:t>
            </a:r>
          </a:p>
          <a:p>
            <a:r>
              <a:rPr lang="en-IN" sz="2000" dirty="0"/>
              <a:t>public static void main(String </a:t>
            </a:r>
            <a:r>
              <a:rPr lang="en-IN" sz="2000" dirty="0" err="1"/>
              <a:t>args</a:t>
            </a:r>
            <a:r>
              <a:rPr lang="en-IN" sz="2000" dirty="0"/>
              <a:t>[]){  </a:t>
            </a:r>
          </a:p>
          <a:p>
            <a:endParaRPr lang="en-IN" sz="2000" dirty="0"/>
          </a:p>
          <a:p>
            <a:pPr lvl="1"/>
            <a:r>
              <a:rPr lang="en-IN" sz="2000" dirty="0">
                <a:solidFill>
                  <a:schemeClr val="accent2">
                    <a:lumMod val="75000"/>
                  </a:schemeClr>
                </a:solidFill>
              </a:rPr>
              <a:t>Multi3 m1=new Multi3();  </a:t>
            </a:r>
          </a:p>
          <a:p>
            <a:pPr lvl="1"/>
            <a:r>
              <a:rPr lang="en-IN" sz="2000" dirty="0">
                <a:solidFill>
                  <a:schemeClr val="accent1"/>
                </a:solidFill>
              </a:rPr>
              <a:t>// Using the constructor Thread(Runnable r)</a:t>
            </a:r>
            <a:endParaRPr lang="en-IN" sz="2000" dirty="0">
              <a:solidFill>
                <a:schemeClr val="accent2">
                  <a:lumMod val="75000"/>
                </a:schemeClr>
              </a:solidFill>
            </a:endParaRPr>
          </a:p>
          <a:p>
            <a:pPr lvl="1"/>
            <a:r>
              <a:rPr lang="en-IN" sz="2000" dirty="0">
                <a:solidFill>
                  <a:schemeClr val="accent2">
                    <a:lumMod val="75000"/>
                  </a:schemeClr>
                </a:solidFill>
              </a:rPr>
              <a:t>Thread t1 =new Thread(m1);  </a:t>
            </a:r>
            <a:endParaRPr lang="en-IN" sz="2000" dirty="0">
              <a:solidFill>
                <a:schemeClr val="accent1"/>
              </a:solidFill>
            </a:endParaRPr>
          </a:p>
          <a:p>
            <a:pPr lvl="1"/>
            <a:r>
              <a:rPr lang="en-IN" sz="2000" dirty="0">
                <a:solidFill>
                  <a:schemeClr val="accent2">
                    <a:lumMod val="75000"/>
                  </a:schemeClr>
                </a:solidFill>
              </a:rPr>
              <a:t>t1.start();  </a:t>
            </a:r>
            <a:endParaRPr lang="en-IN" sz="2000" dirty="0"/>
          </a:p>
          <a:p>
            <a:r>
              <a:rPr lang="en-IN" sz="2000" dirty="0"/>
              <a:t> }  </a:t>
            </a:r>
          </a:p>
          <a:p>
            <a:r>
              <a:rPr lang="en-IN" sz="2000" dirty="0"/>
              <a:t>}</a:t>
            </a:r>
          </a:p>
        </p:txBody>
      </p:sp>
      <p:sp>
        <p:nvSpPr>
          <p:cNvPr id="9" name="TextBox 8">
            <a:extLst>
              <a:ext uri="{FF2B5EF4-FFF2-40B4-BE49-F238E27FC236}">
                <a16:creationId xmlns:a16="http://schemas.microsoft.com/office/drawing/2014/main" id="{2E53DF21-7A45-ABFE-FB4D-E72CAA0FECAD}"/>
              </a:ext>
            </a:extLst>
          </p:cNvPr>
          <p:cNvSpPr txBox="1"/>
          <p:nvPr/>
        </p:nvSpPr>
        <p:spPr>
          <a:xfrm>
            <a:off x="1217612" y="863007"/>
            <a:ext cx="6201696" cy="461665"/>
          </a:xfrm>
          <a:prstGeom prst="rect">
            <a:avLst/>
          </a:prstGeom>
          <a:noFill/>
        </p:spPr>
        <p:txBody>
          <a:bodyPr wrap="square">
            <a:spAutoFit/>
          </a:bodyPr>
          <a:lstStyle/>
          <a:p>
            <a:pPr marL="342900" indent="-342900">
              <a:buFont typeface="Wingdings" panose="05000000000000000000" pitchFamily="2" charset="2"/>
              <a:buChar char="Ø"/>
            </a:pPr>
            <a:r>
              <a:rPr lang="en-IN" b="1" dirty="0"/>
              <a:t>There are two ways to create a thread:</a:t>
            </a:r>
          </a:p>
        </p:txBody>
      </p:sp>
    </p:spTree>
    <p:extLst>
      <p:ext uri="{BB962C8B-B14F-4D97-AF65-F5344CB8AC3E}">
        <p14:creationId xmlns:p14="http://schemas.microsoft.com/office/powerpoint/2010/main" val="26968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1962</TotalTime>
  <Words>2184</Words>
  <Application>Microsoft Office PowerPoint</Application>
  <PresentationFormat>Custom</PresentationFormat>
  <Paragraphs>273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653</cp:revision>
  <dcterms:created xsi:type="dcterms:W3CDTF">2021-12-19T05:09:16Z</dcterms:created>
  <dcterms:modified xsi:type="dcterms:W3CDTF">2023-03-14T15:43:29Z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