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256" r:id="rId5"/>
    <p:sldId id="275" r:id="rId6"/>
    <p:sldId id="278" r:id="rId7"/>
    <p:sldId id="276" r:id="rId8"/>
    <p:sldId id="279" r:id="rId9"/>
    <p:sldId id="280" r:id="rId10"/>
    <p:sldId id="281" r:id="rId11"/>
    <p:sldId id="282" r:id="rId12"/>
    <p:sldId id="259" r:id="rId1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75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82" autoAdjust="0"/>
    <p:restoredTop sz="94492" autoAdjust="0"/>
  </p:normalViewPr>
  <p:slideViewPr>
    <p:cSldViewPr>
      <p:cViewPr varScale="1">
        <p:scale>
          <a:sx n="65" d="100"/>
          <a:sy n="65" d="100"/>
        </p:scale>
        <p:origin x="702" y="7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2/12/2023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2/12/2023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2/12/2023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2/12/2023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2/12/2023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2/12/2023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2/12/2023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2/12/2023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2/12/2023</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2/12/2023</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2/12/2023</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2/12/2023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2/12/2023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2/12/2023</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134" y="152400"/>
            <a:ext cx="10427677" cy="838200"/>
          </a:xfrm>
        </p:spPr>
        <p:txBody>
          <a:bodyPr/>
          <a:lstStyle/>
          <a:p>
            <a:r>
              <a:rPr lang="en-IN" b="1" dirty="0"/>
              <a:t>JAVA</a:t>
            </a:r>
          </a:p>
        </p:txBody>
      </p:sp>
      <p:graphicFrame>
        <p:nvGraphicFramePr>
          <p:cNvPr id="4" name="Table 3"/>
          <p:cNvGraphicFramePr>
            <a:graphicFrameLocks noGrp="1"/>
          </p:cNvGraphicFramePr>
          <p:nvPr>
            <p:extLst>
              <p:ext uri="{D42A27DB-BD31-4B8C-83A1-F6EECF244321}">
                <p14:modId xmlns:p14="http://schemas.microsoft.com/office/powerpoint/2010/main" val="2290090996"/>
              </p:ext>
            </p:extLst>
          </p:nvPr>
        </p:nvGraphicFramePr>
        <p:xfrm>
          <a:off x="455612" y="2514600"/>
          <a:ext cx="11041040" cy="2746436"/>
        </p:xfrm>
        <a:graphic>
          <a:graphicData uri="http://schemas.openxmlformats.org/drawingml/2006/table">
            <a:tbl>
              <a:tblPr firstRow="1" bandRow="1">
                <a:tableStyleId>{EB9631B5-78F2-41C9-869B-9F39066F8104}</a:tableStyleId>
              </a:tblPr>
              <a:tblGrid>
                <a:gridCol w="5520520">
                  <a:extLst>
                    <a:ext uri="{9D8B030D-6E8A-4147-A177-3AD203B41FA5}">
                      <a16:colId xmlns:a16="http://schemas.microsoft.com/office/drawing/2014/main" val="20000"/>
                    </a:ext>
                  </a:extLst>
                </a:gridCol>
                <a:gridCol w="5520520">
                  <a:extLst>
                    <a:ext uri="{9D8B030D-6E8A-4147-A177-3AD203B41FA5}">
                      <a16:colId xmlns:a16="http://schemas.microsoft.com/office/drawing/2014/main" val="3486249953"/>
                    </a:ext>
                  </a:extLst>
                </a:gridCol>
              </a:tblGrid>
              <a:tr h="419909">
                <a:tc gridSpan="2">
                  <a:txBody>
                    <a:bodyPr/>
                    <a:lstStyle/>
                    <a:p>
                      <a:pPr algn="ctr"/>
                      <a:r>
                        <a:rPr lang="en-US" sz="2400" dirty="0">
                          <a:solidFill>
                            <a:schemeClr val="tx1"/>
                          </a:solidFill>
                          <a:latin typeface="Verdana" panose="020B0604030504040204" pitchFamily="34" charset="0"/>
                          <a:ea typeface="Verdana" panose="020B0604030504040204" pitchFamily="34" charset="0"/>
                        </a:rPr>
                        <a:t>Java</a:t>
                      </a:r>
                    </a:p>
                  </a:txBody>
                  <a:tcPr anchor="ctr"/>
                </a:tc>
                <a:tc hMerge="1">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Expressions</a:t>
                      </a:r>
                    </a:p>
                  </a:txBody>
                  <a:tcPr anchor="ctr"/>
                </a:tc>
                <a:extLst>
                  <a:ext uri="{0D108BD9-81ED-4DB2-BD59-A6C34878D82A}">
                    <a16:rowId xmlns:a16="http://schemas.microsoft.com/office/drawing/2014/main" val="10000"/>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Junit </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Annotations for </a:t>
                      </a:r>
                      <a:r>
                        <a:rPr lang="en-US" sz="2400" b="1" kern="1200" dirty="0" err="1">
                          <a:solidFill>
                            <a:schemeClr val="dk1"/>
                          </a:solidFill>
                          <a:latin typeface="+mn-lt"/>
                          <a:ea typeface="+mn-ea"/>
                          <a:cs typeface="+mn-cs"/>
                        </a:rPr>
                        <a:t>junit</a:t>
                      </a:r>
                      <a:r>
                        <a:rPr lang="en-US" sz="2400" b="1" kern="1200" dirty="0">
                          <a:solidFill>
                            <a:schemeClr val="dk1"/>
                          </a:solidFill>
                          <a:latin typeface="+mn-lt"/>
                          <a:ea typeface="+mn-ea"/>
                          <a:cs typeface="+mn-cs"/>
                        </a:rPr>
                        <a:t> testing</a:t>
                      </a:r>
                    </a:p>
                  </a:txBody>
                  <a:tcPr anchor="ctr"/>
                </a:tc>
                <a:extLst>
                  <a:ext uri="{0D108BD9-81ED-4DB2-BD59-A6C34878D82A}">
                    <a16:rowId xmlns:a16="http://schemas.microsoft.com/office/drawing/2014/main" val="2256441258"/>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Maven </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Maven repository</a:t>
                      </a:r>
                    </a:p>
                  </a:txBody>
                  <a:tcPr anchor="ctr"/>
                </a:tc>
                <a:extLst>
                  <a:ext uri="{0D108BD9-81ED-4DB2-BD59-A6C34878D82A}">
                    <a16:rowId xmlns:a16="http://schemas.microsoft.com/office/drawing/2014/main" val="2103298616"/>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Pom.xml</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Default project structure of maven</a:t>
                      </a:r>
                    </a:p>
                  </a:txBody>
                  <a:tcPr anchor="ctr"/>
                </a:tc>
                <a:extLst>
                  <a:ext uri="{0D108BD9-81ED-4DB2-BD59-A6C34878D82A}">
                    <a16:rowId xmlns:a16="http://schemas.microsoft.com/office/drawing/2014/main" val="2025423387"/>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JSON VS XML</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2400" b="1" kern="1200" dirty="0">
                        <a:solidFill>
                          <a:schemeClr val="dk1"/>
                        </a:solidFill>
                        <a:latin typeface="+mn-lt"/>
                        <a:ea typeface="+mn-ea"/>
                        <a:cs typeface="+mn-cs"/>
                      </a:endParaRPr>
                    </a:p>
                  </a:txBody>
                  <a:tcPr anchor="ctr"/>
                </a:tc>
                <a:extLst>
                  <a:ext uri="{0D108BD9-81ED-4DB2-BD59-A6C34878D82A}">
                    <a16:rowId xmlns:a16="http://schemas.microsoft.com/office/drawing/2014/main" val="2155785599"/>
                  </a:ext>
                </a:extLst>
              </a:tr>
            </a:tbl>
          </a:graphicData>
        </a:graphic>
      </p:graphicFrame>
      <p:sp>
        <p:nvSpPr>
          <p:cNvPr id="6" name="文本框 8"/>
          <p:cNvSpPr txBox="1"/>
          <p:nvPr/>
        </p:nvSpPr>
        <p:spPr>
          <a:xfrm>
            <a:off x="1827212" y="1272879"/>
            <a:ext cx="3179075" cy="523220"/>
          </a:xfrm>
          <a:prstGeom prst="rect">
            <a:avLst/>
          </a:prstGeom>
          <a:noFill/>
          <a:ln w="9525">
            <a:noFill/>
          </a:ln>
        </p:spPr>
        <p:txBody>
          <a:bodyPr wrap="none" anchor="t">
            <a:spAutoFit/>
          </a:bodyPr>
          <a:lstStyle/>
          <a:p>
            <a:pPr defTabSz="914400"/>
            <a:r>
              <a:rPr lang="en-US" altLang="zh-CN" sz="28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learn ? </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Junit </a:t>
            </a:r>
          </a:p>
        </p:txBody>
      </p:sp>
      <p:sp>
        <p:nvSpPr>
          <p:cNvPr id="4" name="TextBox 3">
            <a:extLst>
              <a:ext uri="{FF2B5EF4-FFF2-40B4-BE49-F238E27FC236}">
                <a16:creationId xmlns:a16="http://schemas.microsoft.com/office/drawing/2014/main" id="{74209D25-58F8-0A99-6A96-2EB494662A5D}"/>
              </a:ext>
            </a:extLst>
          </p:cNvPr>
          <p:cNvSpPr txBox="1"/>
          <p:nvPr/>
        </p:nvSpPr>
        <p:spPr>
          <a:xfrm>
            <a:off x="588962" y="1524000"/>
            <a:ext cx="11010900" cy="4893647"/>
          </a:xfrm>
          <a:prstGeom prst="rect">
            <a:avLst/>
          </a:prstGeom>
          <a:solidFill>
            <a:schemeClr val="bg1"/>
          </a:solidFill>
        </p:spPr>
        <p:txBody>
          <a:bodyPr wrap="square">
            <a:spAutoFit/>
          </a:bodyPr>
          <a:lstStyle/>
          <a:p>
            <a:pPr marL="342900" indent="-342900" algn="just">
              <a:buClr>
                <a:schemeClr val="accent1"/>
              </a:buClr>
              <a:buFont typeface="Wingdings" panose="05000000000000000000" pitchFamily="2" charset="2"/>
              <a:buChar char="q"/>
            </a:pPr>
            <a:r>
              <a:rPr lang="en-GB" i="0" dirty="0">
                <a:effectLst/>
              </a:rPr>
              <a:t>JUnit tutorial provides basic and advanced concepts of unit testing in java with examples. Our </a:t>
            </a:r>
            <a:r>
              <a:rPr lang="en-GB" i="0" dirty="0" err="1">
                <a:effectLst/>
              </a:rPr>
              <a:t>junit</a:t>
            </a:r>
            <a:r>
              <a:rPr lang="en-GB" i="0" dirty="0">
                <a:effectLst/>
              </a:rPr>
              <a:t> tutorial is designed for beginners and professionals.</a:t>
            </a:r>
          </a:p>
          <a:p>
            <a:pPr marL="342900" indent="-342900" algn="just">
              <a:buClr>
                <a:schemeClr val="accent1"/>
              </a:buClr>
              <a:buFont typeface="Wingdings" panose="05000000000000000000" pitchFamily="2" charset="2"/>
              <a:buChar char="q"/>
            </a:pPr>
            <a:endParaRPr lang="en-GB" i="0" dirty="0">
              <a:effectLst/>
            </a:endParaRPr>
          </a:p>
          <a:p>
            <a:pPr marL="342900" indent="-342900" algn="just">
              <a:buClr>
                <a:schemeClr val="accent1"/>
              </a:buClr>
              <a:buFont typeface="Wingdings" panose="05000000000000000000" pitchFamily="2" charset="2"/>
              <a:buChar char="q"/>
            </a:pPr>
            <a:r>
              <a:rPr lang="en-GB" i="0" dirty="0">
                <a:effectLst/>
              </a:rPr>
              <a:t>It is an open-source testing framework for java programmers. The java programmer can create test cases and test his/her own code.</a:t>
            </a:r>
          </a:p>
          <a:p>
            <a:pPr marL="342900" indent="-342900" algn="just">
              <a:buClr>
                <a:schemeClr val="accent1"/>
              </a:buClr>
              <a:buFont typeface="Wingdings" panose="05000000000000000000" pitchFamily="2" charset="2"/>
              <a:buChar char="q"/>
            </a:pPr>
            <a:endParaRPr lang="en-GB" i="0" dirty="0">
              <a:effectLst/>
            </a:endParaRPr>
          </a:p>
          <a:p>
            <a:pPr marL="342900" indent="-342900" algn="just">
              <a:buClr>
                <a:schemeClr val="accent1"/>
              </a:buClr>
              <a:buFont typeface="Wingdings" panose="05000000000000000000" pitchFamily="2" charset="2"/>
              <a:buChar char="q"/>
            </a:pPr>
            <a:r>
              <a:rPr lang="en-GB" i="0" dirty="0">
                <a:effectLst/>
              </a:rPr>
              <a:t>It is one of the unit testing framework. Current version is </a:t>
            </a:r>
            <a:r>
              <a:rPr lang="en-GB" i="0" dirty="0" err="1">
                <a:effectLst/>
              </a:rPr>
              <a:t>junit</a:t>
            </a:r>
            <a:r>
              <a:rPr lang="en-GB" i="0" dirty="0">
                <a:effectLst/>
              </a:rPr>
              <a:t> 4.</a:t>
            </a:r>
          </a:p>
          <a:p>
            <a:pPr marL="342900" indent="-342900" algn="just">
              <a:buClr>
                <a:schemeClr val="accent1"/>
              </a:buClr>
              <a:buFont typeface="Wingdings" panose="05000000000000000000" pitchFamily="2" charset="2"/>
              <a:buChar char="q"/>
            </a:pPr>
            <a:endParaRPr lang="en-GB" i="0" dirty="0">
              <a:effectLst/>
            </a:endParaRPr>
          </a:p>
          <a:p>
            <a:pPr marL="342900" indent="-342900" algn="just">
              <a:buClr>
                <a:schemeClr val="accent1"/>
              </a:buClr>
              <a:buFont typeface="Wingdings" panose="05000000000000000000" pitchFamily="2" charset="2"/>
              <a:buChar char="q"/>
            </a:pPr>
            <a:r>
              <a:rPr lang="en-GB" i="0" dirty="0">
                <a:effectLst/>
              </a:rPr>
              <a:t>To perform unit testing, we need to create test cases. The unit test case is a code which ensures that the program logic works as expected.</a:t>
            </a:r>
          </a:p>
          <a:p>
            <a:pPr marL="342900" indent="-342900" algn="just">
              <a:buClr>
                <a:schemeClr val="accent1"/>
              </a:buClr>
              <a:buFont typeface="Wingdings" panose="05000000000000000000" pitchFamily="2" charset="2"/>
              <a:buChar char="q"/>
            </a:pPr>
            <a:endParaRPr lang="en-GB" i="0" dirty="0">
              <a:effectLst/>
            </a:endParaRPr>
          </a:p>
          <a:p>
            <a:pPr marL="342900" indent="-342900" algn="just">
              <a:buClr>
                <a:schemeClr val="accent1"/>
              </a:buClr>
              <a:buFont typeface="Wingdings" panose="05000000000000000000" pitchFamily="2" charset="2"/>
              <a:buChar char="q"/>
            </a:pPr>
            <a:r>
              <a:rPr lang="en-GB" i="0" dirty="0">
                <a:effectLst/>
              </a:rPr>
              <a:t>The </a:t>
            </a:r>
            <a:r>
              <a:rPr lang="en-GB" i="0" dirty="0" err="1">
                <a:effectLst/>
              </a:rPr>
              <a:t>org.junit</a:t>
            </a:r>
            <a:r>
              <a:rPr lang="en-GB" i="0" dirty="0">
                <a:effectLst/>
              </a:rPr>
              <a:t> package contains many interfaces and classes for </a:t>
            </a:r>
            <a:r>
              <a:rPr lang="en-GB" i="0" dirty="0" err="1">
                <a:effectLst/>
              </a:rPr>
              <a:t>junit</a:t>
            </a:r>
            <a:r>
              <a:rPr lang="en-GB" i="0" dirty="0">
                <a:effectLst/>
              </a:rPr>
              <a:t> testing such as Assert, Test, Before, After etc.</a:t>
            </a:r>
          </a:p>
        </p:txBody>
      </p:sp>
    </p:spTree>
    <p:extLst>
      <p:ext uri="{BB962C8B-B14F-4D97-AF65-F5344CB8AC3E}">
        <p14:creationId xmlns:p14="http://schemas.microsoft.com/office/powerpoint/2010/main" val="2354274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11536680" cy="762000"/>
          </a:xfrm>
          <a:prstGeom prst="rect">
            <a:avLst/>
          </a:prstGeom>
        </p:spPr>
        <p:txBody>
          <a:bodyPr vert="horz" lIns="121899" tIns="60949" rIns="121899" bIns="60949" rtlCol="0" anchor="b">
            <a:noAutofit/>
          </a:bodyPr>
          <a:lstStyle/>
          <a:p>
            <a:pPr defTabSz="914400"/>
            <a:r>
              <a:rPr lang="en-US" sz="4000" b="1" dirty="0">
                <a:solidFill>
                  <a:schemeClr val="dk1"/>
                </a:solidFill>
              </a:rPr>
              <a:t>Annotations for Junit testing</a:t>
            </a:r>
          </a:p>
        </p:txBody>
      </p:sp>
      <p:sp>
        <p:nvSpPr>
          <p:cNvPr id="4" name="TextBox 3">
            <a:extLst>
              <a:ext uri="{FF2B5EF4-FFF2-40B4-BE49-F238E27FC236}">
                <a16:creationId xmlns:a16="http://schemas.microsoft.com/office/drawing/2014/main" id="{E59ED6BB-953B-E8B8-7747-88E2D38FB7F0}"/>
              </a:ext>
            </a:extLst>
          </p:cNvPr>
          <p:cNvSpPr txBox="1"/>
          <p:nvPr/>
        </p:nvSpPr>
        <p:spPr>
          <a:xfrm>
            <a:off x="455612" y="685800"/>
            <a:ext cx="11657013" cy="6001643"/>
          </a:xfrm>
          <a:prstGeom prst="rect">
            <a:avLst/>
          </a:prstGeom>
          <a:noFill/>
        </p:spPr>
        <p:txBody>
          <a:bodyPr wrap="square">
            <a:spAutoFit/>
          </a:bodyPr>
          <a:lstStyle/>
          <a:p>
            <a:r>
              <a:rPr lang="en-GB" dirty="0"/>
              <a:t>                 The Junit 4.x framework is annotation based-</a:t>
            </a:r>
          </a:p>
          <a:p>
            <a:endParaRPr lang="en-GB" dirty="0"/>
          </a:p>
          <a:p>
            <a:r>
              <a:rPr lang="en-GB" dirty="0">
                <a:solidFill>
                  <a:schemeClr val="accent1"/>
                </a:solidFill>
              </a:rPr>
              <a:t>@Test </a:t>
            </a:r>
            <a:r>
              <a:rPr lang="en-GB" dirty="0"/>
              <a:t>annotation specifies that method is the test method.</a:t>
            </a:r>
          </a:p>
          <a:p>
            <a:endParaRPr lang="en-GB" dirty="0"/>
          </a:p>
          <a:p>
            <a:r>
              <a:rPr lang="en-GB" dirty="0">
                <a:solidFill>
                  <a:schemeClr val="accent1"/>
                </a:solidFill>
              </a:rPr>
              <a:t>@Test(timeout=1000) </a:t>
            </a:r>
            <a:r>
              <a:rPr lang="en-GB" dirty="0"/>
              <a:t>annotation specifies that method will be failed if it takes longer than 1000 milliseconds (1 second).</a:t>
            </a:r>
          </a:p>
          <a:p>
            <a:endParaRPr lang="en-GB" dirty="0"/>
          </a:p>
          <a:p>
            <a:r>
              <a:rPr lang="en-GB" dirty="0">
                <a:solidFill>
                  <a:schemeClr val="accent1"/>
                </a:solidFill>
              </a:rPr>
              <a:t>@BeforeClass </a:t>
            </a:r>
            <a:r>
              <a:rPr lang="en-GB" dirty="0"/>
              <a:t>annotation specifies that method will be invoked only once, before starting all the tests.</a:t>
            </a:r>
          </a:p>
          <a:p>
            <a:endParaRPr lang="en-GB" dirty="0"/>
          </a:p>
          <a:p>
            <a:r>
              <a:rPr lang="en-GB" dirty="0">
                <a:solidFill>
                  <a:schemeClr val="accent1"/>
                </a:solidFill>
              </a:rPr>
              <a:t>@Before </a:t>
            </a:r>
            <a:r>
              <a:rPr lang="en-GB" dirty="0"/>
              <a:t>annotation specifies that method will be invoked before each test.</a:t>
            </a:r>
          </a:p>
          <a:p>
            <a:endParaRPr lang="en-GB" dirty="0"/>
          </a:p>
          <a:p>
            <a:r>
              <a:rPr lang="en-GB" dirty="0">
                <a:solidFill>
                  <a:schemeClr val="accent1"/>
                </a:solidFill>
              </a:rPr>
              <a:t>@After </a:t>
            </a:r>
            <a:r>
              <a:rPr lang="en-GB" dirty="0"/>
              <a:t>annotation specifies that method will be invoked after each test.</a:t>
            </a:r>
          </a:p>
          <a:p>
            <a:endParaRPr lang="en-GB" dirty="0"/>
          </a:p>
          <a:p>
            <a:r>
              <a:rPr lang="en-GB" dirty="0">
                <a:solidFill>
                  <a:schemeClr val="accent1"/>
                </a:solidFill>
              </a:rPr>
              <a:t>@AfterClass </a:t>
            </a:r>
            <a:r>
              <a:rPr lang="en-GB" dirty="0"/>
              <a:t>annotation specifies that method will be invoked only once, after finishing all the tests.</a:t>
            </a:r>
            <a:endParaRPr lang="en-IN" dirty="0"/>
          </a:p>
        </p:txBody>
      </p:sp>
    </p:spTree>
    <p:extLst>
      <p:ext uri="{BB962C8B-B14F-4D97-AF65-F5344CB8AC3E}">
        <p14:creationId xmlns:p14="http://schemas.microsoft.com/office/powerpoint/2010/main" val="1704780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Maven   </a:t>
            </a:r>
          </a:p>
        </p:txBody>
      </p:sp>
      <p:sp>
        <p:nvSpPr>
          <p:cNvPr id="4" name="TextBox 3">
            <a:extLst>
              <a:ext uri="{FF2B5EF4-FFF2-40B4-BE49-F238E27FC236}">
                <a16:creationId xmlns:a16="http://schemas.microsoft.com/office/drawing/2014/main" id="{74209D25-58F8-0A99-6A96-2EB494662A5D}"/>
              </a:ext>
            </a:extLst>
          </p:cNvPr>
          <p:cNvSpPr txBox="1"/>
          <p:nvPr/>
        </p:nvSpPr>
        <p:spPr>
          <a:xfrm>
            <a:off x="466674" y="678426"/>
            <a:ext cx="11190337" cy="6124754"/>
          </a:xfrm>
          <a:prstGeom prst="rect">
            <a:avLst/>
          </a:prstGeom>
          <a:solidFill>
            <a:schemeClr val="bg1"/>
          </a:solidFill>
        </p:spPr>
        <p:txBody>
          <a:bodyPr wrap="square">
            <a:spAutoFit/>
          </a:bodyPr>
          <a:lstStyle/>
          <a:p>
            <a:pPr algn="just">
              <a:buClr>
                <a:schemeClr val="accent1"/>
              </a:buClr>
            </a:pPr>
            <a:r>
              <a:rPr lang="en-GB" sz="2000" b="0" i="0" dirty="0">
                <a:effectLst/>
              </a:rPr>
              <a:t>Maven is a powerful project management tool that is based on POM (project object model). It is used for projects build, dependency and documentation.</a:t>
            </a:r>
          </a:p>
          <a:p>
            <a:pPr algn="just">
              <a:buClr>
                <a:schemeClr val="accent1"/>
              </a:buClr>
            </a:pPr>
            <a:endParaRPr lang="en-GB" sz="2000" b="1" i="0" dirty="0">
              <a:solidFill>
                <a:schemeClr val="accent1"/>
              </a:solidFill>
              <a:effectLst/>
            </a:endParaRPr>
          </a:p>
          <a:p>
            <a:pPr algn="just">
              <a:buClr>
                <a:schemeClr val="accent1"/>
              </a:buClr>
            </a:pPr>
            <a:r>
              <a:rPr lang="en-GB" sz="2000" b="1" i="0" dirty="0">
                <a:solidFill>
                  <a:schemeClr val="accent1"/>
                </a:solidFill>
                <a:effectLst/>
              </a:rPr>
              <a:t>What it does?</a:t>
            </a:r>
          </a:p>
          <a:p>
            <a:pPr algn="just">
              <a:buClr>
                <a:schemeClr val="accent1"/>
              </a:buClr>
            </a:pPr>
            <a:endParaRPr lang="en-GB" sz="2000" b="0" i="0" dirty="0">
              <a:effectLst/>
            </a:endParaRPr>
          </a:p>
          <a:p>
            <a:pPr marL="342900" indent="-342900" algn="just">
              <a:buClr>
                <a:schemeClr val="accent1"/>
              </a:buClr>
              <a:buFont typeface="Arial" panose="020B0604020202020204" pitchFamily="34" charset="0"/>
              <a:buChar char="•"/>
            </a:pPr>
            <a:r>
              <a:rPr lang="en-GB" sz="2000" b="0" i="0" dirty="0">
                <a:effectLst/>
              </a:rPr>
              <a:t>It makes a project easy to build</a:t>
            </a:r>
          </a:p>
          <a:p>
            <a:pPr marL="342900" indent="-342900" algn="just">
              <a:buClr>
                <a:schemeClr val="accent1"/>
              </a:buClr>
              <a:buFont typeface="Arial" panose="020B0604020202020204" pitchFamily="34" charset="0"/>
              <a:buChar char="•"/>
            </a:pPr>
            <a:r>
              <a:rPr lang="en-GB" sz="2000" b="0" i="0" dirty="0">
                <a:effectLst/>
              </a:rPr>
              <a:t>It provides uniform build process (maven project can be shared by all the maven projects)</a:t>
            </a:r>
          </a:p>
          <a:p>
            <a:pPr marL="342900" indent="-342900" algn="just">
              <a:buClr>
                <a:schemeClr val="accent1"/>
              </a:buClr>
              <a:buFont typeface="Arial" panose="020B0604020202020204" pitchFamily="34" charset="0"/>
              <a:buChar char="•"/>
            </a:pPr>
            <a:r>
              <a:rPr lang="en-GB" sz="2000" b="0" i="0" dirty="0">
                <a:effectLst/>
              </a:rPr>
              <a:t>It provides project information (log document, cross referenced sources, mailing list, dependency list, unit test reports etc.)</a:t>
            </a:r>
          </a:p>
          <a:p>
            <a:pPr marL="342900" indent="-342900" algn="just">
              <a:buClr>
                <a:schemeClr val="accent1"/>
              </a:buClr>
              <a:buFont typeface="Arial" panose="020B0604020202020204" pitchFamily="34" charset="0"/>
              <a:buChar char="•"/>
            </a:pPr>
            <a:r>
              <a:rPr lang="en-GB" sz="2000" b="0" i="0" dirty="0">
                <a:effectLst/>
              </a:rPr>
              <a:t>It is easy to migrate for new features of Maven</a:t>
            </a:r>
          </a:p>
          <a:p>
            <a:pPr algn="just">
              <a:buClr>
                <a:schemeClr val="accent1"/>
              </a:buClr>
            </a:pPr>
            <a:endParaRPr lang="en-GB" sz="2000" b="0" i="0" dirty="0">
              <a:effectLst/>
            </a:endParaRPr>
          </a:p>
          <a:p>
            <a:pPr algn="just">
              <a:buClr>
                <a:schemeClr val="accent1"/>
              </a:buClr>
            </a:pPr>
            <a:r>
              <a:rPr lang="en-GB" sz="2000" b="1" i="0" dirty="0">
                <a:solidFill>
                  <a:schemeClr val="accent1"/>
                </a:solidFill>
                <a:effectLst/>
              </a:rPr>
              <a:t>Apache Maven helps to manage</a:t>
            </a:r>
          </a:p>
          <a:p>
            <a:pPr algn="just">
              <a:buClr>
                <a:schemeClr val="accent1"/>
              </a:buClr>
            </a:pPr>
            <a:endParaRPr lang="en-GB" sz="2000" b="0" i="0" dirty="0">
              <a:effectLst/>
            </a:endParaRPr>
          </a:p>
          <a:p>
            <a:pPr marL="342900" indent="-342900" algn="just">
              <a:buClr>
                <a:schemeClr val="accent1"/>
              </a:buClr>
              <a:buFont typeface="Courier New" panose="02070309020205020404" pitchFamily="49" charset="0"/>
              <a:buChar char="o"/>
            </a:pPr>
            <a:r>
              <a:rPr lang="en-GB" sz="2000" b="0" i="0" dirty="0">
                <a:effectLst/>
              </a:rPr>
              <a:t>Builds</a:t>
            </a:r>
          </a:p>
          <a:p>
            <a:pPr marL="342900" indent="-342900" algn="just">
              <a:buClr>
                <a:schemeClr val="accent1"/>
              </a:buClr>
              <a:buFont typeface="Courier New" panose="02070309020205020404" pitchFamily="49" charset="0"/>
              <a:buChar char="o"/>
            </a:pPr>
            <a:r>
              <a:rPr lang="en-GB" sz="2000" b="0" i="0" dirty="0">
                <a:effectLst/>
              </a:rPr>
              <a:t>Documentation</a:t>
            </a:r>
          </a:p>
          <a:p>
            <a:pPr marL="342900" indent="-342900" algn="just">
              <a:buClr>
                <a:schemeClr val="accent1"/>
              </a:buClr>
              <a:buFont typeface="Courier New" panose="02070309020205020404" pitchFamily="49" charset="0"/>
              <a:buChar char="o"/>
            </a:pPr>
            <a:r>
              <a:rPr lang="en-GB" sz="2000" b="0" i="0" dirty="0">
                <a:effectLst/>
              </a:rPr>
              <a:t>Reporting</a:t>
            </a:r>
          </a:p>
          <a:p>
            <a:pPr marL="342900" indent="-342900" algn="just">
              <a:buClr>
                <a:schemeClr val="accent1"/>
              </a:buClr>
              <a:buFont typeface="Courier New" panose="02070309020205020404" pitchFamily="49" charset="0"/>
              <a:buChar char="o"/>
            </a:pPr>
            <a:r>
              <a:rPr lang="en-GB" sz="2000" b="0" i="0" dirty="0">
                <a:effectLst/>
              </a:rPr>
              <a:t>SCMs</a:t>
            </a:r>
          </a:p>
          <a:p>
            <a:pPr marL="342900" indent="-342900" algn="just">
              <a:buClr>
                <a:schemeClr val="accent1"/>
              </a:buClr>
              <a:buFont typeface="Courier New" panose="02070309020205020404" pitchFamily="49" charset="0"/>
              <a:buChar char="o"/>
            </a:pPr>
            <a:r>
              <a:rPr lang="en-GB" sz="2000" b="0" i="0" dirty="0">
                <a:effectLst/>
              </a:rPr>
              <a:t>Releases</a:t>
            </a:r>
          </a:p>
          <a:p>
            <a:pPr marL="342900" indent="-342900" algn="just">
              <a:buClr>
                <a:schemeClr val="accent1"/>
              </a:buClr>
              <a:buFont typeface="Courier New" panose="02070309020205020404" pitchFamily="49" charset="0"/>
              <a:buChar char="o"/>
            </a:pPr>
            <a:r>
              <a:rPr lang="en-GB" sz="2000" b="0" i="0" dirty="0">
                <a:effectLst/>
              </a:rPr>
              <a:t>Distribution</a:t>
            </a:r>
          </a:p>
        </p:txBody>
      </p:sp>
    </p:spTree>
    <p:extLst>
      <p:ext uri="{BB962C8B-B14F-4D97-AF65-F5344CB8AC3E}">
        <p14:creationId xmlns:p14="http://schemas.microsoft.com/office/powerpoint/2010/main" val="1117163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Maven Repository  </a:t>
            </a:r>
          </a:p>
        </p:txBody>
      </p:sp>
      <p:sp>
        <p:nvSpPr>
          <p:cNvPr id="6" name="TextBox 5">
            <a:extLst>
              <a:ext uri="{FF2B5EF4-FFF2-40B4-BE49-F238E27FC236}">
                <a16:creationId xmlns:a16="http://schemas.microsoft.com/office/drawing/2014/main" id="{B6243A8A-FD2E-F7A5-E1A5-0AFE18165B62}"/>
              </a:ext>
            </a:extLst>
          </p:cNvPr>
          <p:cNvSpPr txBox="1"/>
          <p:nvPr/>
        </p:nvSpPr>
        <p:spPr>
          <a:xfrm>
            <a:off x="379412" y="789057"/>
            <a:ext cx="11658600" cy="707886"/>
          </a:xfrm>
          <a:prstGeom prst="rect">
            <a:avLst/>
          </a:prstGeom>
          <a:solidFill>
            <a:schemeClr val="bg1"/>
          </a:solidFill>
        </p:spPr>
        <p:txBody>
          <a:bodyPr wrap="square">
            <a:spAutoFit/>
          </a:bodyPr>
          <a:lstStyle/>
          <a:p>
            <a:r>
              <a:rPr lang="en-GB" sz="2000" dirty="0"/>
              <a:t>A maven repository is a directory of packaged JAR file with pom.xml file.</a:t>
            </a:r>
          </a:p>
          <a:p>
            <a:r>
              <a:rPr lang="en-GB" sz="2000" dirty="0"/>
              <a:t> Maven searches for dependencies in the repositories. There are 3 types of maven repository:</a:t>
            </a:r>
          </a:p>
        </p:txBody>
      </p:sp>
      <p:pic>
        <p:nvPicPr>
          <p:cNvPr id="1026" name="Picture 2" descr="maven repositories">
            <a:extLst>
              <a:ext uri="{FF2B5EF4-FFF2-40B4-BE49-F238E27FC236}">
                <a16:creationId xmlns:a16="http://schemas.microsoft.com/office/drawing/2014/main" id="{D89B02A5-AD98-D08B-9CF3-DD2B24267A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4412" y="1476375"/>
            <a:ext cx="6381750" cy="11906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10C7568-5AF6-3EA3-780F-8BD359EE1A32}"/>
              </a:ext>
            </a:extLst>
          </p:cNvPr>
          <p:cNvSpPr txBox="1"/>
          <p:nvPr/>
        </p:nvSpPr>
        <p:spPr>
          <a:xfrm>
            <a:off x="455612" y="2667000"/>
            <a:ext cx="10972800" cy="4154984"/>
          </a:xfrm>
          <a:prstGeom prst="rect">
            <a:avLst/>
          </a:prstGeom>
          <a:noFill/>
        </p:spPr>
        <p:txBody>
          <a:bodyPr wrap="square">
            <a:spAutoFit/>
          </a:bodyPr>
          <a:lstStyle/>
          <a:p>
            <a:r>
              <a:rPr lang="en-IN" b="1" dirty="0">
                <a:solidFill>
                  <a:schemeClr val="accent1"/>
                </a:solidFill>
              </a:rPr>
              <a:t>Maven pom.xml file:</a:t>
            </a:r>
          </a:p>
          <a:p>
            <a:endParaRPr lang="en-IN" b="1" dirty="0">
              <a:solidFill>
                <a:schemeClr val="accent1"/>
              </a:solidFill>
            </a:endParaRPr>
          </a:p>
          <a:p>
            <a:r>
              <a:rPr lang="en-IN" dirty="0"/>
              <a:t>POM is an acronym for Project Object Model. The pom.xml file contains information of project and configuration information for the maven to build the project such as dependencies, build directory, source directory, test source directory, plugin, goals etc.</a:t>
            </a:r>
          </a:p>
          <a:p>
            <a:endParaRPr lang="en-IN" dirty="0"/>
          </a:p>
          <a:p>
            <a:r>
              <a:rPr lang="en-IN" dirty="0"/>
              <a:t>Maven reads the pom.xml file, then executes the goal.</a:t>
            </a:r>
          </a:p>
          <a:p>
            <a:endParaRPr lang="en-IN" dirty="0"/>
          </a:p>
          <a:p>
            <a:r>
              <a:rPr lang="en-IN" dirty="0"/>
              <a:t>Before maven 2, it was named as project.xml file. But, since maven 2 (also in maven 3), it is renamed as pom.xml.</a:t>
            </a:r>
          </a:p>
        </p:txBody>
      </p:sp>
    </p:spTree>
    <p:extLst>
      <p:ext uri="{BB962C8B-B14F-4D97-AF65-F5344CB8AC3E}">
        <p14:creationId xmlns:p14="http://schemas.microsoft.com/office/powerpoint/2010/main" val="4268007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8725050" cy="762000"/>
          </a:xfrm>
          <a:prstGeom prst="rect">
            <a:avLst/>
          </a:prstGeom>
        </p:spPr>
        <p:txBody>
          <a:bodyPr vert="horz" lIns="121899" tIns="60949" rIns="121899" bIns="60949" rtlCol="0" anchor="b">
            <a:noAutofit/>
          </a:bodyPr>
          <a:lstStyle/>
          <a:p>
            <a:pPr defTabSz="914400"/>
            <a:r>
              <a:rPr lang="en-US" sz="4000" b="1" dirty="0">
                <a:solidFill>
                  <a:schemeClr val="dk1"/>
                </a:solidFill>
              </a:rPr>
              <a:t>pom.xml File </a:t>
            </a:r>
          </a:p>
        </p:txBody>
      </p:sp>
      <p:graphicFrame>
        <p:nvGraphicFramePr>
          <p:cNvPr id="2" name="Table 1">
            <a:extLst>
              <a:ext uri="{FF2B5EF4-FFF2-40B4-BE49-F238E27FC236}">
                <a16:creationId xmlns:a16="http://schemas.microsoft.com/office/drawing/2014/main" id="{61C854AE-8144-5F2A-9249-82A56054727C}"/>
              </a:ext>
            </a:extLst>
          </p:cNvPr>
          <p:cNvGraphicFramePr>
            <a:graphicFrameLocks noGrp="1"/>
          </p:cNvGraphicFramePr>
          <p:nvPr>
            <p:extLst>
              <p:ext uri="{D42A27DB-BD31-4B8C-83A1-F6EECF244321}">
                <p14:modId xmlns:p14="http://schemas.microsoft.com/office/powerpoint/2010/main" val="295772822"/>
              </p:ext>
            </p:extLst>
          </p:nvPr>
        </p:nvGraphicFramePr>
        <p:xfrm>
          <a:off x="74612" y="1524000"/>
          <a:ext cx="6696160" cy="5027066"/>
        </p:xfrm>
        <a:graphic>
          <a:graphicData uri="http://schemas.openxmlformats.org/drawingml/2006/table">
            <a:tbl>
              <a:tblPr/>
              <a:tblGrid>
                <a:gridCol w="1837496">
                  <a:extLst>
                    <a:ext uri="{9D8B030D-6E8A-4147-A177-3AD203B41FA5}">
                      <a16:colId xmlns:a16="http://schemas.microsoft.com/office/drawing/2014/main" val="1347926192"/>
                    </a:ext>
                  </a:extLst>
                </a:gridCol>
                <a:gridCol w="4858664">
                  <a:extLst>
                    <a:ext uri="{9D8B030D-6E8A-4147-A177-3AD203B41FA5}">
                      <a16:colId xmlns:a16="http://schemas.microsoft.com/office/drawing/2014/main" val="2535372352"/>
                    </a:ext>
                  </a:extLst>
                </a:gridCol>
              </a:tblGrid>
              <a:tr h="251050">
                <a:tc>
                  <a:txBody>
                    <a:bodyPr/>
                    <a:lstStyle/>
                    <a:p>
                      <a:pPr algn="l" fontAlgn="t"/>
                      <a:r>
                        <a:rPr lang="en-IN" sz="2000" dirty="0">
                          <a:solidFill>
                            <a:schemeClr val="bg1"/>
                          </a:solidFill>
                          <a:effectLst/>
                          <a:latin typeface="+mn-lt"/>
                        </a:rPr>
                        <a:t>Element</a:t>
                      </a:r>
                    </a:p>
                  </a:txBody>
                  <a:tcPr marL="51564" marR="51564" marT="51564" marB="51564">
                    <a:lnL w="9525" cap="flat" cmpd="sng" algn="ctr">
                      <a:solidFill>
                        <a:srgbClr val="D05A47"/>
                      </a:solidFill>
                      <a:prstDash val="solid"/>
                      <a:round/>
                      <a:headEnd type="none" w="med" len="med"/>
                      <a:tailEnd type="none" w="med" len="med"/>
                    </a:lnL>
                    <a:lnR w="9525" cap="flat" cmpd="sng" algn="ctr">
                      <a:solidFill>
                        <a:srgbClr val="D05A47"/>
                      </a:solidFill>
                      <a:prstDash val="solid"/>
                      <a:round/>
                      <a:headEnd type="none" w="med" len="med"/>
                      <a:tailEnd type="none" w="med" len="med"/>
                    </a:lnR>
                    <a:lnT w="9525" cap="flat" cmpd="sng" algn="ctr">
                      <a:solidFill>
                        <a:srgbClr val="D05A4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solidFill>
                  </a:tcPr>
                </a:tc>
                <a:tc>
                  <a:txBody>
                    <a:bodyPr/>
                    <a:lstStyle/>
                    <a:p>
                      <a:pPr algn="l" fontAlgn="t"/>
                      <a:r>
                        <a:rPr lang="en-IN" sz="2000" dirty="0">
                          <a:solidFill>
                            <a:schemeClr val="bg1"/>
                          </a:solidFill>
                          <a:effectLst/>
                          <a:latin typeface="+mn-lt"/>
                        </a:rPr>
                        <a:t>Description</a:t>
                      </a:r>
                    </a:p>
                  </a:txBody>
                  <a:tcPr marL="51564" marR="51564" marT="51564" marB="51564">
                    <a:lnL w="9525" cap="flat" cmpd="sng" algn="ctr">
                      <a:solidFill>
                        <a:srgbClr val="D05A47"/>
                      </a:solidFill>
                      <a:prstDash val="solid"/>
                      <a:round/>
                      <a:headEnd type="none" w="med" len="med"/>
                      <a:tailEnd type="none" w="med" len="med"/>
                    </a:lnL>
                    <a:lnR w="9525" cap="flat" cmpd="sng" algn="ctr">
                      <a:solidFill>
                        <a:srgbClr val="D05A47"/>
                      </a:solidFill>
                      <a:prstDash val="solid"/>
                      <a:round/>
                      <a:headEnd type="none" w="med" len="med"/>
                      <a:tailEnd type="none" w="med" len="med"/>
                    </a:lnR>
                    <a:lnT w="9525" cap="flat" cmpd="sng" algn="ctr">
                      <a:solidFill>
                        <a:srgbClr val="D05A4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solidFill>
                  </a:tcPr>
                </a:tc>
                <a:extLst>
                  <a:ext uri="{0D108BD9-81ED-4DB2-BD59-A6C34878D82A}">
                    <a16:rowId xmlns:a16="http://schemas.microsoft.com/office/drawing/2014/main" val="3458121267"/>
                  </a:ext>
                </a:extLst>
              </a:tr>
              <a:tr h="374609">
                <a:tc>
                  <a:txBody>
                    <a:bodyPr/>
                    <a:lstStyle/>
                    <a:p>
                      <a:pPr algn="just" fontAlgn="t"/>
                      <a:r>
                        <a:rPr lang="en-IN" sz="2000" b="1">
                          <a:solidFill>
                            <a:srgbClr val="333333"/>
                          </a:solidFill>
                          <a:effectLst/>
                          <a:latin typeface="+mn-lt"/>
                        </a:rPr>
                        <a:t>project</a:t>
                      </a:r>
                      <a:endParaRPr lang="en-IN" sz="2000">
                        <a:solidFill>
                          <a:srgbClr val="333333"/>
                        </a:solidFill>
                        <a:effectLst/>
                        <a:latin typeface="+mn-lt"/>
                      </a:endParaRPr>
                    </a:p>
                  </a:txBody>
                  <a:tcPr marL="34376" marR="34376" marT="34376" marB="343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2000">
                          <a:solidFill>
                            <a:srgbClr val="333333"/>
                          </a:solidFill>
                          <a:effectLst/>
                          <a:latin typeface="+mn-lt"/>
                        </a:rPr>
                        <a:t>It is the root element of pom.xml file.</a:t>
                      </a:r>
                    </a:p>
                  </a:txBody>
                  <a:tcPr marL="34376" marR="34376" marT="34376" marB="343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92575604"/>
                  </a:ext>
                </a:extLst>
              </a:tr>
              <a:tr h="685473">
                <a:tc>
                  <a:txBody>
                    <a:bodyPr/>
                    <a:lstStyle/>
                    <a:p>
                      <a:pPr algn="just" fontAlgn="t"/>
                      <a:r>
                        <a:rPr lang="en-IN" sz="2000" b="1" dirty="0" err="1">
                          <a:solidFill>
                            <a:srgbClr val="333333"/>
                          </a:solidFill>
                          <a:effectLst/>
                          <a:latin typeface="+mn-lt"/>
                        </a:rPr>
                        <a:t>modelVersion</a:t>
                      </a:r>
                      <a:endParaRPr lang="en-IN" sz="2000" dirty="0">
                        <a:solidFill>
                          <a:srgbClr val="333333"/>
                        </a:solidFill>
                        <a:effectLst/>
                        <a:latin typeface="+mn-lt"/>
                      </a:endParaRPr>
                    </a:p>
                  </a:txBody>
                  <a:tcPr marL="34376" marR="34376" marT="34376" marB="343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2000" dirty="0">
                          <a:solidFill>
                            <a:srgbClr val="333333"/>
                          </a:solidFill>
                          <a:effectLst/>
                          <a:latin typeface="+mn-lt"/>
                        </a:rPr>
                        <a:t>It is the sub element of project. It specifies the </a:t>
                      </a:r>
                      <a:r>
                        <a:rPr lang="en-GB" sz="2000" dirty="0" err="1">
                          <a:solidFill>
                            <a:srgbClr val="333333"/>
                          </a:solidFill>
                          <a:effectLst/>
                          <a:latin typeface="+mn-lt"/>
                        </a:rPr>
                        <a:t>modelVersion</a:t>
                      </a:r>
                      <a:r>
                        <a:rPr lang="en-GB" sz="2000" dirty="0">
                          <a:solidFill>
                            <a:srgbClr val="333333"/>
                          </a:solidFill>
                          <a:effectLst/>
                          <a:latin typeface="+mn-lt"/>
                        </a:rPr>
                        <a:t>. It should be set to 4.0.0.</a:t>
                      </a:r>
                    </a:p>
                  </a:txBody>
                  <a:tcPr marL="34376" marR="34376" marT="34376" marB="343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644650438"/>
                  </a:ext>
                </a:extLst>
              </a:tr>
              <a:tr h="530041">
                <a:tc>
                  <a:txBody>
                    <a:bodyPr/>
                    <a:lstStyle/>
                    <a:p>
                      <a:pPr algn="just" fontAlgn="t"/>
                      <a:r>
                        <a:rPr lang="en-IN" sz="2000" b="1">
                          <a:solidFill>
                            <a:srgbClr val="333333"/>
                          </a:solidFill>
                          <a:effectLst/>
                          <a:latin typeface="+mn-lt"/>
                        </a:rPr>
                        <a:t>groupId</a:t>
                      </a:r>
                      <a:endParaRPr lang="en-IN" sz="2000">
                        <a:solidFill>
                          <a:srgbClr val="333333"/>
                        </a:solidFill>
                        <a:effectLst/>
                        <a:latin typeface="+mn-lt"/>
                      </a:endParaRPr>
                    </a:p>
                  </a:txBody>
                  <a:tcPr marL="34376" marR="34376" marT="34376" marB="343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2000" dirty="0">
                          <a:solidFill>
                            <a:srgbClr val="333333"/>
                          </a:solidFill>
                          <a:effectLst/>
                          <a:latin typeface="+mn-lt"/>
                        </a:rPr>
                        <a:t>It is the sub element of project. It specifies the id for the project group.</a:t>
                      </a:r>
                    </a:p>
                  </a:txBody>
                  <a:tcPr marL="34376" marR="34376" marT="34376" marB="343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52490749"/>
                  </a:ext>
                </a:extLst>
              </a:tr>
              <a:tr h="1773497">
                <a:tc>
                  <a:txBody>
                    <a:bodyPr/>
                    <a:lstStyle/>
                    <a:p>
                      <a:pPr algn="just" fontAlgn="t"/>
                      <a:r>
                        <a:rPr lang="en-IN" sz="2000" b="1">
                          <a:solidFill>
                            <a:srgbClr val="333333"/>
                          </a:solidFill>
                          <a:effectLst/>
                          <a:latin typeface="+mn-lt"/>
                        </a:rPr>
                        <a:t>artifactId</a:t>
                      </a:r>
                      <a:endParaRPr lang="en-IN" sz="2000">
                        <a:solidFill>
                          <a:srgbClr val="333333"/>
                        </a:solidFill>
                        <a:effectLst/>
                        <a:latin typeface="+mn-lt"/>
                      </a:endParaRPr>
                    </a:p>
                  </a:txBody>
                  <a:tcPr marL="34376" marR="34376" marT="34376" marB="343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2000" dirty="0">
                          <a:solidFill>
                            <a:srgbClr val="333333"/>
                          </a:solidFill>
                          <a:effectLst/>
                          <a:latin typeface="+mn-lt"/>
                        </a:rPr>
                        <a:t>It is the sub element of project. It specifies the id for the artifact (project). An artifact is something that is either produced or used by a project. Examples of artifacts produced by Maven for a project include: JARs, source and binary distributions, and WARs.</a:t>
                      </a:r>
                    </a:p>
                  </a:txBody>
                  <a:tcPr marL="34376" marR="34376" marT="34376" marB="343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183568760"/>
                  </a:ext>
                </a:extLst>
              </a:tr>
              <a:tr h="685473">
                <a:tc>
                  <a:txBody>
                    <a:bodyPr/>
                    <a:lstStyle/>
                    <a:p>
                      <a:pPr algn="just" fontAlgn="t"/>
                      <a:r>
                        <a:rPr lang="en-IN" sz="2000" b="1">
                          <a:solidFill>
                            <a:srgbClr val="333333"/>
                          </a:solidFill>
                          <a:effectLst/>
                          <a:latin typeface="+mn-lt"/>
                        </a:rPr>
                        <a:t>version</a:t>
                      </a:r>
                      <a:endParaRPr lang="en-IN" sz="2000">
                        <a:solidFill>
                          <a:srgbClr val="333333"/>
                        </a:solidFill>
                        <a:effectLst/>
                        <a:latin typeface="+mn-lt"/>
                      </a:endParaRPr>
                    </a:p>
                  </a:txBody>
                  <a:tcPr marL="34376" marR="34376" marT="34376" marB="343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2000" dirty="0">
                          <a:solidFill>
                            <a:srgbClr val="333333"/>
                          </a:solidFill>
                          <a:effectLst/>
                          <a:latin typeface="+mn-lt"/>
                        </a:rPr>
                        <a:t>It is the sub element of project. It specifies the version of the artifact under given group.</a:t>
                      </a:r>
                    </a:p>
                  </a:txBody>
                  <a:tcPr marL="34376" marR="34376" marT="34376" marB="343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21282309"/>
                  </a:ext>
                </a:extLst>
              </a:tr>
            </a:tbl>
          </a:graphicData>
        </a:graphic>
      </p:graphicFrame>
      <p:sp>
        <p:nvSpPr>
          <p:cNvPr id="5" name="TextBox 4">
            <a:extLst>
              <a:ext uri="{FF2B5EF4-FFF2-40B4-BE49-F238E27FC236}">
                <a16:creationId xmlns:a16="http://schemas.microsoft.com/office/drawing/2014/main" id="{50DB04B5-C2D1-8E01-A68D-BFFE52178314}"/>
              </a:ext>
            </a:extLst>
          </p:cNvPr>
          <p:cNvSpPr txBox="1"/>
          <p:nvPr/>
        </p:nvSpPr>
        <p:spPr>
          <a:xfrm>
            <a:off x="1217612" y="874067"/>
            <a:ext cx="5705560" cy="461665"/>
          </a:xfrm>
          <a:prstGeom prst="rect">
            <a:avLst/>
          </a:prstGeom>
          <a:noFill/>
        </p:spPr>
        <p:txBody>
          <a:bodyPr wrap="square">
            <a:spAutoFit/>
          </a:bodyPr>
          <a:lstStyle/>
          <a:p>
            <a:r>
              <a:rPr lang="en-IN" b="1" dirty="0"/>
              <a:t>Elements of maven pom.xml file</a:t>
            </a:r>
          </a:p>
        </p:txBody>
      </p:sp>
      <p:sp>
        <p:nvSpPr>
          <p:cNvPr id="8" name="TextBox 7">
            <a:extLst>
              <a:ext uri="{FF2B5EF4-FFF2-40B4-BE49-F238E27FC236}">
                <a16:creationId xmlns:a16="http://schemas.microsoft.com/office/drawing/2014/main" id="{B466C48D-05E3-E24F-42DF-003EEBF757D5}"/>
              </a:ext>
            </a:extLst>
          </p:cNvPr>
          <p:cNvSpPr txBox="1"/>
          <p:nvPr/>
        </p:nvSpPr>
        <p:spPr>
          <a:xfrm>
            <a:off x="6916668" y="1523999"/>
            <a:ext cx="5191041" cy="480131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IN" sz="1800" dirty="0">
                <a:solidFill>
                  <a:schemeClr val="accent1"/>
                </a:solidFill>
              </a:rPr>
              <a:t>pom.xml</a:t>
            </a:r>
          </a:p>
          <a:p>
            <a:endParaRPr lang="en-IN" sz="1800" dirty="0"/>
          </a:p>
          <a:p>
            <a:r>
              <a:rPr lang="en-IN" sz="1800" dirty="0"/>
              <a:t>&lt;project </a:t>
            </a:r>
            <a:r>
              <a:rPr lang="en-IN" sz="1800" dirty="0" err="1"/>
              <a:t>xmlns</a:t>
            </a:r>
            <a:r>
              <a:rPr lang="en-IN" sz="1800" dirty="0"/>
              <a:t>="http://maven.apache.org/POM/4.0.0"   </a:t>
            </a:r>
          </a:p>
          <a:p>
            <a:r>
              <a:rPr lang="en-IN" sz="1800" dirty="0" err="1"/>
              <a:t>xmlns:xsi</a:t>
            </a:r>
            <a:r>
              <a:rPr lang="en-IN" sz="1800" dirty="0"/>
              <a:t>="http://www.w3.org/2001/XMLSchema-instance"  </a:t>
            </a:r>
          </a:p>
          <a:p>
            <a:r>
              <a:rPr lang="en-IN" sz="1800" dirty="0"/>
              <a:t>  </a:t>
            </a:r>
            <a:r>
              <a:rPr lang="en-IN" sz="1800" dirty="0" err="1"/>
              <a:t>xsi:schemaLocation</a:t>
            </a:r>
            <a:r>
              <a:rPr lang="en-IN" sz="1800" dirty="0"/>
              <a:t>="http://maven.apache.org/POM/4.0.0   </a:t>
            </a:r>
          </a:p>
          <a:p>
            <a:r>
              <a:rPr lang="en-IN" sz="1800" dirty="0"/>
              <a:t>http://maven.apache.org/xsd/maven-4.0.0.xsd"&gt;  </a:t>
            </a:r>
          </a:p>
          <a:p>
            <a:r>
              <a:rPr lang="en-IN" sz="1800" dirty="0"/>
              <a:t>  </a:t>
            </a:r>
          </a:p>
          <a:p>
            <a:r>
              <a:rPr lang="en-IN" sz="1800" dirty="0"/>
              <a:t>  &lt;</a:t>
            </a:r>
            <a:r>
              <a:rPr lang="en-IN" sz="1800" dirty="0" err="1"/>
              <a:t>modelVersion</a:t>
            </a:r>
            <a:r>
              <a:rPr lang="en-IN" sz="1800" dirty="0"/>
              <a:t>&gt;4.0.0&lt;/</a:t>
            </a:r>
            <a:r>
              <a:rPr lang="en-IN" sz="1800" dirty="0" err="1"/>
              <a:t>modelVersion</a:t>
            </a:r>
            <a:r>
              <a:rPr lang="en-IN" sz="1800" dirty="0"/>
              <a:t>&gt;  </a:t>
            </a:r>
          </a:p>
          <a:p>
            <a:r>
              <a:rPr lang="en-IN" sz="1800" dirty="0"/>
              <a:t>  &lt;</a:t>
            </a:r>
            <a:r>
              <a:rPr lang="en-IN" sz="1800" dirty="0" err="1"/>
              <a:t>groupId</a:t>
            </a:r>
            <a:r>
              <a:rPr lang="en-IN" sz="1800" dirty="0"/>
              <a:t>&gt;com.javatpoint.application1&lt;/</a:t>
            </a:r>
            <a:r>
              <a:rPr lang="en-IN" sz="1800" dirty="0" err="1"/>
              <a:t>groupId</a:t>
            </a:r>
            <a:r>
              <a:rPr lang="en-IN" sz="1800" dirty="0"/>
              <a:t>&gt;  </a:t>
            </a:r>
          </a:p>
          <a:p>
            <a:r>
              <a:rPr lang="en-IN" sz="1800" dirty="0"/>
              <a:t>  &lt;</a:t>
            </a:r>
            <a:r>
              <a:rPr lang="en-IN" sz="1800" dirty="0" err="1"/>
              <a:t>artifactId</a:t>
            </a:r>
            <a:r>
              <a:rPr lang="en-IN" sz="1800" dirty="0"/>
              <a:t>&gt;my-app&lt;/</a:t>
            </a:r>
            <a:r>
              <a:rPr lang="en-IN" sz="1800" dirty="0" err="1"/>
              <a:t>artifactId</a:t>
            </a:r>
            <a:r>
              <a:rPr lang="en-IN" sz="1800" dirty="0"/>
              <a:t>&gt;  </a:t>
            </a:r>
          </a:p>
          <a:p>
            <a:r>
              <a:rPr lang="en-IN" sz="1800" dirty="0"/>
              <a:t>  &lt;version&gt;1&lt;/version&gt;  </a:t>
            </a:r>
          </a:p>
          <a:p>
            <a:r>
              <a:rPr lang="en-IN" sz="1800" dirty="0"/>
              <a:t>  </a:t>
            </a:r>
          </a:p>
          <a:p>
            <a:r>
              <a:rPr lang="en-IN" sz="1800" dirty="0"/>
              <a:t>&lt;/project&gt; </a:t>
            </a:r>
          </a:p>
        </p:txBody>
      </p:sp>
    </p:spTree>
    <p:extLst>
      <p:ext uri="{BB962C8B-B14F-4D97-AF65-F5344CB8AC3E}">
        <p14:creationId xmlns:p14="http://schemas.microsoft.com/office/powerpoint/2010/main" val="2598155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8725050" cy="762000"/>
          </a:xfrm>
          <a:prstGeom prst="rect">
            <a:avLst/>
          </a:prstGeom>
        </p:spPr>
        <p:txBody>
          <a:bodyPr vert="horz" lIns="121899" tIns="60949" rIns="121899" bIns="60949" rtlCol="0" anchor="b">
            <a:noAutofit/>
          </a:bodyPr>
          <a:lstStyle/>
          <a:p>
            <a:pPr defTabSz="914400"/>
            <a:r>
              <a:rPr lang="en-US" sz="4000" b="1" dirty="0">
                <a:solidFill>
                  <a:schemeClr val="dk1"/>
                </a:solidFill>
              </a:rPr>
              <a:t>Default project structure of Maven</a:t>
            </a:r>
          </a:p>
        </p:txBody>
      </p:sp>
      <p:pic>
        <p:nvPicPr>
          <p:cNvPr id="3074" name="Picture 2" descr="EclipseMaven_6">
            <a:extLst>
              <a:ext uri="{FF2B5EF4-FFF2-40B4-BE49-F238E27FC236}">
                <a16:creationId xmlns:a16="http://schemas.microsoft.com/office/drawing/2014/main" id="{9B6F445E-6B99-DF34-C644-C72CD60FD7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7638" y="838200"/>
            <a:ext cx="7340973" cy="6167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33046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8725050" cy="762000"/>
          </a:xfrm>
          <a:prstGeom prst="rect">
            <a:avLst/>
          </a:prstGeom>
        </p:spPr>
        <p:txBody>
          <a:bodyPr vert="horz" lIns="121899" tIns="60949" rIns="121899" bIns="60949" rtlCol="0" anchor="b">
            <a:noAutofit/>
          </a:bodyPr>
          <a:lstStyle/>
          <a:p>
            <a:pPr defTabSz="914400"/>
            <a:r>
              <a:rPr lang="en-US" sz="4000" b="1" dirty="0">
                <a:solidFill>
                  <a:schemeClr val="dk1"/>
                </a:solidFill>
              </a:rPr>
              <a:t>JSON VS XML</a:t>
            </a:r>
          </a:p>
        </p:txBody>
      </p:sp>
      <p:graphicFrame>
        <p:nvGraphicFramePr>
          <p:cNvPr id="2" name="Table 1">
            <a:extLst>
              <a:ext uri="{FF2B5EF4-FFF2-40B4-BE49-F238E27FC236}">
                <a16:creationId xmlns:a16="http://schemas.microsoft.com/office/drawing/2014/main" id="{F463EC43-06AD-51DF-74AF-5FD2D50D2581}"/>
              </a:ext>
            </a:extLst>
          </p:cNvPr>
          <p:cNvGraphicFramePr>
            <a:graphicFrameLocks noGrp="1"/>
          </p:cNvGraphicFramePr>
          <p:nvPr>
            <p:extLst>
              <p:ext uri="{D42A27DB-BD31-4B8C-83A1-F6EECF244321}">
                <p14:modId xmlns:p14="http://schemas.microsoft.com/office/powerpoint/2010/main" val="3999586128"/>
              </p:ext>
            </p:extLst>
          </p:nvPr>
        </p:nvGraphicFramePr>
        <p:xfrm>
          <a:off x="798512" y="678426"/>
          <a:ext cx="10934700" cy="6084016"/>
        </p:xfrm>
        <a:graphic>
          <a:graphicData uri="http://schemas.openxmlformats.org/drawingml/2006/table">
            <a:tbl>
              <a:tblPr/>
              <a:tblGrid>
                <a:gridCol w="5467350">
                  <a:extLst>
                    <a:ext uri="{9D8B030D-6E8A-4147-A177-3AD203B41FA5}">
                      <a16:colId xmlns:a16="http://schemas.microsoft.com/office/drawing/2014/main" val="2580934488"/>
                    </a:ext>
                  </a:extLst>
                </a:gridCol>
                <a:gridCol w="5467350">
                  <a:extLst>
                    <a:ext uri="{9D8B030D-6E8A-4147-A177-3AD203B41FA5}">
                      <a16:colId xmlns:a16="http://schemas.microsoft.com/office/drawing/2014/main" val="2976082894"/>
                    </a:ext>
                  </a:extLst>
                </a:gridCol>
              </a:tblGrid>
              <a:tr h="285580">
                <a:tc>
                  <a:txBody>
                    <a:bodyPr/>
                    <a:lstStyle/>
                    <a:p>
                      <a:pPr algn="l" fontAlgn="t"/>
                      <a:r>
                        <a:rPr lang="en-IN" sz="1400">
                          <a:solidFill>
                            <a:schemeClr val="bg1"/>
                          </a:solidFill>
                          <a:effectLst/>
                          <a:latin typeface="+mn-lt"/>
                        </a:rPr>
                        <a:t>JSON</a:t>
                      </a:r>
                    </a:p>
                  </a:txBody>
                  <a:tcPr marL="24165" marR="24165" marT="24165" marB="24165">
                    <a:lnL w="9525" cap="flat" cmpd="sng" algn="ctr">
                      <a:solidFill>
                        <a:srgbClr val="603924"/>
                      </a:solidFill>
                      <a:prstDash val="solid"/>
                      <a:round/>
                      <a:headEnd type="none" w="med" len="med"/>
                      <a:tailEnd type="none" w="med" len="med"/>
                    </a:lnL>
                    <a:lnR w="9525" cap="flat" cmpd="sng" algn="ctr">
                      <a:solidFill>
                        <a:srgbClr val="603924"/>
                      </a:solidFill>
                      <a:prstDash val="solid"/>
                      <a:round/>
                      <a:headEnd type="none" w="med" len="med"/>
                      <a:tailEnd type="none" w="med" len="med"/>
                    </a:lnR>
                    <a:lnT w="9525" cap="flat" cmpd="sng" algn="ctr">
                      <a:solidFill>
                        <a:srgbClr val="60392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1400" dirty="0">
                          <a:solidFill>
                            <a:schemeClr val="bg1"/>
                          </a:solidFill>
                          <a:effectLst/>
                          <a:latin typeface="+mn-lt"/>
                        </a:rPr>
                        <a:t>XML</a:t>
                      </a:r>
                    </a:p>
                  </a:txBody>
                  <a:tcPr marL="24165" marR="24165" marT="24165" marB="24165">
                    <a:lnL w="9525" cap="flat" cmpd="sng" algn="ctr">
                      <a:solidFill>
                        <a:srgbClr val="603924"/>
                      </a:solidFill>
                      <a:prstDash val="solid"/>
                      <a:round/>
                      <a:headEnd type="none" w="med" len="med"/>
                      <a:tailEnd type="none" w="med" len="med"/>
                    </a:lnL>
                    <a:lnR w="9525" cap="flat" cmpd="sng" algn="ctr">
                      <a:solidFill>
                        <a:srgbClr val="603924"/>
                      </a:solidFill>
                      <a:prstDash val="solid"/>
                      <a:round/>
                      <a:headEnd type="none" w="med" len="med"/>
                      <a:tailEnd type="none" w="med" len="med"/>
                    </a:lnR>
                    <a:lnT w="9525" cap="flat" cmpd="sng" algn="ctr">
                      <a:solidFill>
                        <a:srgbClr val="60392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1"/>
                    </a:solidFill>
                  </a:tcPr>
                </a:tc>
                <a:extLst>
                  <a:ext uri="{0D108BD9-81ED-4DB2-BD59-A6C34878D82A}">
                    <a16:rowId xmlns:a16="http://schemas.microsoft.com/office/drawing/2014/main" val="3863652537"/>
                  </a:ext>
                </a:extLst>
              </a:tr>
              <a:tr h="255194">
                <a:tc>
                  <a:txBody>
                    <a:bodyPr/>
                    <a:lstStyle/>
                    <a:p>
                      <a:pPr algn="just" fontAlgn="t"/>
                      <a:r>
                        <a:rPr lang="en-IN" sz="1400">
                          <a:solidFill>
                            <a:srgbClr val="333333"/>
                          </a:solidFill>
                          <a:effectLst/>
                          <a:latin typeface="+mn-lt"/>
                        </a:rPr>
                        <a:t>JSON stands for javascript object notation.</a:t>
                      </a:r>
                    </a:p>
                  </a:txBody>
                  <a:tcPr marL="16110" marR="16110" marT="16110" marB="161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400" dirty="0">
                          <a:solidFill>
                            <a:srgbClr val="333333"/>
                          </a:solidFill>
                          <a:effectLst/>
                          <a:latin typeface="+mn-lt"/>
                        </a:rPr>
                        <a:t>XML stands for an extensible markup language.</a:t>
                      </a:r>
                    </a:p>
                  </a:txBody>
                  <a:tcPr marL="16110" marR="16110" marT="16110" marB="161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451978337"/>
                  </a:ext>
                </a:extLst>
              </a:tr>
              <a:tr h="304800">
                <a:tc>
                  <a:txBody>
                    <a:bodyPr/>
                    <a:lstStyle/>
                    <a:p>
                      <a:pPr algn="just" fontAlgn="t"/>
                      <a:r>
                        <a:rPr lang="en-GB" sz="1400">
                          <a:solidFill>
                            <a:srgbClr val="333333"/>
                          </a:solidFill>
                          <a:effectLst/>
                          <a:latin typeface="+mn-lt"/>
                        </a:rPr>
                        <a:t>The extension of json file is .json.</a:t>
                      </a:r>
                    </a:p>
                  </a:txBody>
                  <a:tcPr marL="16110" marR="16110" marT="16110" marB="161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400">
                          <a:solidFill>
                            <a:srgbClr val="333333"/>
                          </a:solidFill>
                          <a:effectLst/>
                          <a:latin typeface="+mn-lt"/>
                        </a:rPr>
                        <a:t>The extension of xml file is .xml.</a:t>
                      </a:r>
                    </a:p>
                  </a:txBody>
                  <a:tcPr marL="16110" marR="16110" marT="16110" marB="161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232528766"/>
                  </a:ext>
                </a:extLst>
              </a:tr>
              <a:tr h="228600">
                <a:tc>
                  <a:txBody>
                    <a:bodyPr/>
                    <a:lstStyle/>
                    <a:p>
                      <a:pPr algn="just" fontAlgn="t"/>
                      <a:r>
                        <a:rPr lang="en-GB" sz="1400">
                          <a:solidFill>
                            <a:srgbClr val="333333"/>
                          </a:solidFill>
                          <a:effectLst/>
                          <a:latin typeface="+mn-lt"/>
                        </a:rPr>
                        <a:t>The internet media type is application/json.</a:t>
                      </a:r>
                    </a:p>
                  </a:txBody>
                  <a:tcPr marL="16110" marR="16110" marT="16110" marB="161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400">
                          <a:solidFill>
                            <a:srgbClr val="333333"/>
                          </a:solidFill>
                          <a:effectLst/>
                          <a:latin typeface="+mn-lt"/>
                        </a:rPr>
                        <a:t>The internet media type is application/xml or text/xml.</a:t>
                      </a:r>
                    </a:p>
                  </a:txBody>
                  <a:tcPr marL="16110" marR="16110" marT="16110" marB="161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60328017"/>
                  </a:ext>
                </a:extLst>
              </a:tr>
              <a:tr h="287820">
                <a:tc>
                  <a:txBody>
                    <a:bodyPr/>
                    <a:lstStyle/>
                    <a:p>
                      <a:pPr algn="just" fontAlgn="t"/>
                      <a:r>
                        <a:rPr lang="en-GB" sz="1400">
                          <a:solidFill>
                            <a:srgbClr val="333333"/>
                          </a:solidFill>
                          <a:effectLst/>
                          <a:latin typeface="+mn-lt"/>
                        </a:rPr>
                        <a:t>The type of format in JSON is data interchange.</a:t>
                      </a:r>
                    </a:p>
                  </a:txBody>
                  <a:tcPr marL="16110" marR="16110" marT="16110" marB="161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400">
                          <a:solidFill>
                            <a:srgbClr val="333333"/>
                          </a:solidFill>
                          <a:effectLst/>
                          <a:latin typeface="+mn-lt"/>
                        </a:rPr>
                        <a:t>The type of format in XML is a markup language.</a:t>
                      </a:r>
                    </a:p>
                  </a:txBody>
                  <a:tcPr marL="16110" marR="16110" marT="16110" marB="161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23059557"/>
                  </a:ext>
                </a:extLst>
              </a:tr>
              <a:tr h="268000">
                <a:tc>
                  <a:txBody>
                    <a:bodyPr/>
                    <a:lstStyle/>
                    <a:p>
                      <a:pPr algn="just" fontAlgn="t"/>
                      <a:r>
                        <a:rPr lang="en-GB" sz="1400" dirty="0">
                          <a:solidFill>
                            <a:srgbClr val="333333"/>
                          </a:solidFill>
                          <a:effectLst/>
                          <a:latin typeface="+mn-lt"/>
                        </a:rPr>
                        <a:t>It is extended from </a:t>
                      </a:r>
                      <a:r>
                        <a:rPr lang="en-GB" sz="1400" dirty="0" err="1">
                          <a:solidFill>
                            <a:srgbClr val="333333"/>
                          </a:solidFill>
                          <a:effectLst/>
                          <a:latin typeface="+mn-lt"/>
                        </a:rPr>
                        <a:t>javascript</a:t>
                      </a:r>
                      <a:r>
                        <a:rPr lang="en-GB" sz="1400" dirty="0">
                          <a:solidFill>
                            <a:srgbClr val="333333"/>
                          </a:solidFill>
                          <a:effectLst/>
                          <a:latin typeface="+mn-lt"/>
                        </a:rPr>
                        <a:t>.</a:t>
                      </a:r>
                    </a:p>
                  </a:txBody>
                  <a:tcPr marL="16110" marR="16110" marT="16110" marB="161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400">
                          <a:solidFill>
                            <a:srgbClr val="333333"/>
                          </a:solidFill>
                          <a:effectLst/>
                          <a:latin typeface="+mn-lt"/>
                        </a:rPr>
                        <a:t>It is extended from SGML.</a:t>
                      </a:r>
                    </a:p>
                  </a:txBody>
                  <a:tcPr marL="16110" marR="16110" marT="16110" marB="161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05117253"/>
                  </a:ext>
                </a:extLst>
              </a:tr>
              <a:tr h="494000">
                <a:tc>
                  <a:txBody>
                    <a:bodyPr/>
                    <a:lstStyle/>
                    <a:p>
                      <a:pPr algn="just" fontAlgn="t"/>
                      <a:r>
                        <a:rPr lang="en-GB" sz="1400">
                          <a:solidFill>
                            <a:srgbClr val="333333"/>
                          </a:solidFill>
                          <a:effectLst/>
                          <a:latin typeface="+mn-lt"/>
                        </a:rPr>
                        <a:t>It is open source means that we do not have to pay anything to use JSON.</a:t>
                      </a:r>
                    </a:p>
                  </a:txBody>
                  <a:tcPr marL="16110" marR="16110" marT="16110" marB="161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400">
                          <a:solidFill>
                            <a:srgbClr val="333333"/>
                          </a:solidFill>
                          <a:effectLst/>
                          <a:latin typeface="+mn-lt"/>
                        </a:rPr>
                        <a:t>It is also open source.</a:t>
                      </a:r>
                    </a:p>
                  </a:txBody>
                  <a:tcPr marL="16110" marR="16110" marT="16110" marB="161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933664624"/>
                  </a:ext>
                </a:extLst>
              </a:tr>
              <a:tr h="298166">
                <a:tc>
                  <a:txBody>
                    <a:bodyPr/>
                    <a:lstStyle/>
                    <a:p>
                      <a:pPr algn="just" fontAlgn="t"/>
                      <a:r>
                        <a:rPr lang="en-GB" sz="1400" dirty="0">
                          <a:solidFill>
                            <a:srgbClr val="333333"/>
                          </a:solidFill>
                          <a:effectLst/>
                          <a:latin typeface="+mn-lt"/>
                        </a:rPr>
                        <a:t>The object created in JSON has some type.</a:t>
                      </a:r>
                    </a:p>
                  </a:txBody>
                  <a:tcPr marL="16110" marR="16110" marT="16110" marB="161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400" dirty="0">
                          <a:solidFill>
                            <a:srgbClr val="333333"/>
                          </a:solidFill>
                          <a:effectLst/>
                          <a:latin typeface="+mn-lt"/>
                        </a:rPr>
                        <a:t>XML data does not have any type.</a:t>
                      </a:r>
                    </a:p>
                  </a:txBody>
                  <a:tcPr marL="16110" marR="16110" marT="16110" marB="161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3602310"/>
                  </a:ext>
                </a:extLst>
              </a:tr>
              <a:tr h="483128">
                <a:tc>
                  <a:txBody>
                    <a:bodyPr/>
                    <a:lstStyle/>
                    <a:p>
                      <a:pPr algn="just" fontAlgn="t"/>
                      <a:r>
                        <a:rPr lang="en-GB" sz="1400">
                          <a:solidFill>
                            <a:srgbClr val="333333"/>
                          </a:solidFill>
                          <a:effectLst/>
                          <a:latin typeface="+mn-lt"/>
                        </a:rPr>
                        <a:t>The data types supported by JSON are strings, numbers, Booleans, null, array.</a:t>
                      </a:r>
                    </a:p>
                  </a:txBody>
                  <a:tcPr marL="16110" marR="16110" marT="16110" marB="161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400">
                          <a:solidFill>
                            <a:srgbClr val="333333"/>
                          </a:solidFill>
                          <a:effectLst/>
                          <a:latin typeface="+mn-lt"/>
                        </a:rPr>
                        <a:t>XML data is in a string format.</a:t>
                      </a:r>
                    </a:p>
                  </a:txBody>
                  <a:tcPr marL="16110" marR="16110" marT="16110" marB="161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619657937"/>
                  </a:ext>
                </a:extLst>
              </a:tr>
              <a:tr h="514106">
                <a:tc>
                  <a:txBody>
                    <a:bodyPr/>
                    <a:lstStyle/>
                    <a:p>
                      <a:pPr algn="just" fontAlgn="t"/>
                      <a:r>
                        <a:rPr lang="en-GB" sz="1400">
                          <a:solidFill>
                            <a:srgbClr val="333333"/>
                          </a:solidFill>
                          <a:effectLst/>
                          <a:latin typeface="+mn-lt"/>
                        </a:rPr>
                        <a:t>It does not have any capacity to display the data.</a:t>
                      </a:r>
                    </a:p>
                  </a:txBody>
                  <a:tcPr marL="16110" marR="16110" marT="16110" marB="161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400">
                          <a:solidFill>
                            <a:srgbClr val="333333"/>
                          </a:solidFill>
                          <a:effectLst/>
                          <a:latin typeface="+mn-lt"/>
                        </a:rPr>
                        <a:t>XML is a markup language, so it has the capacity to display the content.</a:t>
                      </a:r>
                    </a:p>
                  </a:txBody>
                  <a:tcPr marL="16110" marR="16110" marT="16110" marB="161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60541591"/>
                  </a:ext>
                </a:extLst>
              </a:tr>
              <a:tr h="304800">
                <a:tc>
                  <a:txBody>
                    <a:bodyPr/>
                    <a:lstStyle/>
                    <a:p>
                      <a:pPr algn="just" fontAlgn="t"/>
                      <a:r>
                        <a:rPr lang="en-IN" sz="1400">
                          <a:solidFill>
                            <a:srgbClr val="333333"/>
                          </a:solidFill>
                          <a:effectLst/>
                          <a:latin typeface="+mn-lt"/>
                        </a:rPr>
                        <a:t>JSON has no tags.</a:t>
                      </a:r>
                    </a:p>
                  </a:txBody>
                  <a:tcPr marL="16110" marR="16110" marT="16110" marB="161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400">
                          <a:solidFill>
                            <a:srgbClr val="333333"/>
                          </a:solidFill>
                          <a:effectLst/>
                          <a:latin typeface="+mn-lt"/>
                        </a:rPr>
                        <a:t>XML data is represented in tags, i.e., start tag and end tag.</a:t>
                      </a:r>
                    </a:p>
                  </a:txBody>
                  <a:tcPr marL="16110" marR="16110" marT="16110" marB="161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957670797"/>
                  </a:ext>
                </a:extLst>
              </a:tr>
              <a:tr h="418262">
                <a:tc>
                  <a:txBody>
                    <a:bodyPr/>
                    <a:lstStyle/>
                    <a:p>
                      <a:pPr algn="just" fontAlgn="t"/>
                      <a:r>
                        <a:rPr lang="en-GB" sz="1400" dirty="0">
                          <a:solidFill>
                            <a:srgbClr val="333333"/>
                          </a:solidFill>
                          <a:effectLst/>
                          <a:latin typeface="+mn-lt"/>
                        </a:rPr>
                        <a:t>JSON is quicker to read and write.</a:t>
                      </a:r>
                    </a:p>
                  </a:txBody>
                  <a:tcPr marL="16110" marR="16110" marT="16110" marB="161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400" dirty="0">
                          <a:solidFill>
                            <a:srgbClr val="333333"/>
                          </a:solidFill>
                          <a:effectLst/>
                          <a:latin typeface="+mn-lt"/>
                        </a:rPr>
                        <a:t>XML file takes time to read and write because the learning curve is higher.</a:t>
                      </a:r>
                    </a:p>
                  </a:txBody>
                  <a:tcPr marL="16110" marR="16110" marT="16110" marB="161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113821257"/>
                  </a:ext>
                </a:extLst>
              </a:tr>
              <a:tr h="264122">
                <a:tc>
                  <a:txBody>
                    <a:bodyPr/>
                    <a:lstStyle/>
                    <a:p>
                      <a:pPr algn="just" fontAlgn="t"/>
                      <a:r>
                        <a:rPr lang="en-GB" sz="1400">
                          <a:solidFill>
                            <a:srgbClr val="333333"/>
                          </a:solidFill>
                          <a:effectLst/>
                          <a:latin typeface="+mn-lt"/>
                        </a:rPr>
                        <a:t>JSON can use arrays to represent the data.</a:t>
                      </a:r>
                    </a:p>
                  </a:txBody>
                  <a:tcPr marL="16110" marR="16110" marT="16110" marB="161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400">
                          <a:solidFill>
                            <a:srgbClr val="333333"/>
                          </a:solidFill>
                          <a:effectLst/>
                          <a:latin typeface="+mn-lt"/>
                        </a:rPr>
                        <a:t>XML does not contain the concept of arrays.</a:t>
                      </a:r>
                    </a:p>
                  </a:txBody>
                  <a:tcPr marL="16110" marR="16110" marT="16110" marB="161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12799691"/>
                  </a:ext>
                </a:extLst>
              </a:tr>
              <a:tr h="533400">
                <a:tc>
                  <a:txBody>
                    <a:bodyPr/>
                    <a:lstStyle/>
                    <a:p>
                      <a:pPr algn="just" fontAlgn="t"/>
                      <a:r>
                        <a:rPr lang="en-GB" sz="1400">
                          <a:solidFill>
                            <a:srgbClr val="333333"/>
                          </a:solidFill>
                          <a:effectLst/>
                          <a:latin typeface="+mn-lt"/>
                        </a:rPr>
                        <a:t>It can be parsed by a standard javascript function. It has to be parsed before use.</a:t>
                      </a:r>
                    </a:p>
                  </a:txBody>
                  <a:tcPr marL="16110" marR="16110" marT="16110" marB="161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400" dirty="0">
                          <a:solidFill>
                            <a:srgbClr val="333333"/>
                          </a:solidFill>
                          <a:effectLst/>
                          <a:latin typeface="+mn-lt"/>
                        </a:rPr>
                        <a:t>XML data which is used to interchange the data, must be parsed with respective to their programming language to use that.</a:t>
                      </a:r>
                    </a:p>
                  </a:txBody>
                  <a:tcPr marL="16110" marR="16110" marT="16110" marB="161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816923579"/>
                  </a:ext>
                </a:extLst>
              </a:tr>
              <a:tr h="304800">
                <a:tc>
                  <a:txBody>
                    <a:bodyPr/>
                    <a:lstStyle/>
                    <a:p>
                      <a:pPr algn="just" fontAlgn="t"/>
                      <a:r>
                        <a:rPr lang="en-GB" sz="1400" dirty="0">
                          <a:solidFill>
                            <a:srgbClr val="333333"/>
                          </a:solidFill>
                          <a:effectLst/>
                          <a:latin typeface="+mn-lt"/>
                        </a:rPr>
                        <a:t>It can be easily parsed and little bit code is required to parse the data.</a:t>
                      </a:r>
                    </a:p>
                  </a:txBody>
                  <a:tcPr marL="16110" marR="16110" marT="16110" marB="161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400">
                          <a:solidFill>
                            <a:srgbClr val="333333"/>
                          </a:solidFill>
                          <a:effectLst/>
                          <a:latin typeface="+mn-lt"/>
                        </a:rPr>
                        <a:t>It is difficult to parse.</a:t>
                      </a:r>
                    </a:p>
                  </a:txBody>
                  <a:tcPr marL="16110" marR="16110" marT="16110" marB="161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33516669"/>
                  </a:ext>
                </a:extLst>
              </a:tr>
              <a:tr h="226860">
                <a:tc>
                  <a:txBody>
                    <a:bodyPr/>
                    <a:lstStyle/>
                    <a:p>
                      <a:pPr algn="just" fontAlgn="t"/>
                      <a:r>
                        <a:rPr lang="en-GB" sz="1400">
                          <a:solidFill>
                            <a:srgbClr val="333333"/>
                          </a:solidFill>
                          <a:effectLst/>
                          <a:latin typeface="+mn-lt"/>
                        </a:rPr>
                        <a:t>File size is smaller as compared to XML.</a:t>
                      </a:r>
                    </a:p>
                  </a:txBody>
                  <a:tcPr marL="16110" marR="16110" marT="16110" marB="161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a:solidFill>
                            <a:srgbClr val="333333"/>
                          </a:solidFill>
                          <a:effectLst/>
                          <a:latin typeface="+mn-lt"/>
                        </a:rPr>
                        <a:t>File size is larger.</a:t>
                      </a:r>
                    </a:p>
                  </a:txBody>
                  <a:tcPr marL="16110" marR="16110" marT="16110" marB="161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8194549"/>
                  </a:ext>
                </a:extLst>
              </a:tr>
              <a:tr h="268000">
                <a:tc>
                  <a:txBody>
                    <a:bodyPr/>
                    <a:lstStyle/>
                    <a:p>
                      <a:pPr algn="just" fontAlgn="t"/>
                      <a:r>
                        <a:rPr lang="en-IN" sz="1400">
                          <a:solidFill>
                            <a:srgbClr val="333333"/>
                          </a:solidFill>
                          <a:effectLst/>
                          <a:latin typeface="+mn-lt"/>
                        </a:rPr>
                        <a:t>JSON is data-oriented.</a:t>
                      </a:r>
                    </a:p>
                  </a:txBody>
                  <a:tcPr marL="16110" marR="16110" marT="16110" marB="161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a:solidFill>
                            <a:srgbClr val="333333"/>
                          </a:solidFill>
                          <a:effectLst/>
                          <a:latin typeface="+mn-lt"/>
                        </a:rPr>
                        <a:t>XML is document-oriented.</a:t>
                      </a:r>
                    </a:p>
                  </a:txBody>
                  <a:tcPr marL="16110" marR="16110" marT="16110" marB="161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080798530"/>
                  </a:ext>
                </a:extLst>
              </a:tr>
              <a:tr h="268000">
                <a:tc>
                  <a:txBody>
                    <a:bodyPr/>
                    <a:lstStyle/>
                    <a:p>
                      <a:pPr algn="just" fontAlgn="t"/>
                      <a:r>
                        <a:rPr lang="en-GB" sz="1400">
                          <a:solidFill>
                            <a:srgbClr val="333333"/>
                          </a:solidFill>
                          <a:effectLst/>
                          <a:latin typeface="+mn-lt"/>
                        </a:rPr>
                        <a:t>It is less secure than XML.</a:t>
                      </a:r>
                    </a:p>
                  </a:txBody>
                  <a:tcPr marL="16110" marR="16110" marT="16110" marB="161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400" dirty="0">
                          <a:solidFill>
                            <a:srgbClr val="333333"/>
                          </a:solidFill>
                          <a:effectLst/>
                          <a:latin typeface="+mn-lt"/>
                        </a:rPr>
                        <a:t>It is more secure than JSON.</a:t>
                      </a:r>
                    </a:p>
                  </a:txBody>
                  <a:tcPr marL="16110" marR="16110" marT="16110" marB="161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30694480"/>
                  </a:ext>
                </a:extLst>
              </a:tr>
            </a:tbl>
          </a:graphicData>
        </a:graphic>
      </p:graphicFrame>
    </p:spTree>
    <p:extLst>
      <p:ext uri="{BB962C8B-B14F-4D97-AF65-F5344CB8AC3E}">
        <p14:creationId xmlns:p14="http://schemas.microsoft.com/office/powerpoint/2010/main" val="3236881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0559" y="838200"/>
            <a:ext cx="9141619" cy="2105367"/>
          </a:xfrm>
        </p:spPr>
        <p:txBody>
          <a:bodyPr/>
          <a:lstStyle/>
          <a:p>
            <a:r>
              <a:rPr lang="en-US" dirty="0"/>
              <a:t>Thanks</a:t>
            </a:r>
          </a:p>
        </p:txBody>
      </p:sp>
      <p:sp>
        <p:nvSpPr>
          <p:cNvPr id="4" name="文本框 9"/>
          <p:cNvSpPr txBox="1">
            <a:spLocks noGrp="1"/>
          </p:cNvSpPr>
          <p:nvPr>
            <p:ph type="body" idx="1"/>
          </p:nvPr>
        </p:nvSpPr>
        <p:spPr>
          <a:xfrm>
            <a:off x="2459303" y="3124200"/>
            <a:ext cx="8763000" cy="2424918"/>
          </a:xfrm>
          <a:prstGeom prst="rect">
            <a:avLst/>
          </a:prstGeom>
        </p:spPr>
        <p:txBody>
          <a:bodyPr vert="horz" lIns="121899" tIns="60949" rIns="121899" bIns="60949" rtlCol="0" anchor="b">
            <a:normAutofit/>
          </a:bodyPr>
          <a:lstStyle/>
          <a:p>
            <a:pPr algn="r"/>
            <a:r>
              <a:rPr lang="en-US" sz="3200" b="1" dirty="0"/>
              <a:t>Anirudha Gaikwad</a:t>
            </a:r>
          </a:p>
          <a:p>
            <a:pPr algn="r"/>
            <a:endParaRPr lang="en-US" sz="3200" b="1" dirty="0"/>
          </a:p>
        </p:txBody>
      </p:sp>
    </p:spTree>
    <p:extLst>
      <p:ext uri="{BB962C8B-B14F-4D97-AF65-F5344CB8AC3E}">
        <p14:creationId xmlns:p14="http://schemas.microsoft.com/office/powerpoint/2010/main" val="28906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E700CCB-20BA-4760-AB9F-AC3B63ED32E0}">
  <ds:schemaRefs>
    <ds:schemaRef ds:uri="http://schemas.microsoft.com/office/infopath/2007/PartnerControls"/>
    <ds:schemaRef ds:uri="http://purl.org/dc/terms/"/>
    <ds:schemaRef ds:uri="http://www.w3.org/XML/1998/namespace"/>
    <ds:schemaRef ds:uri="a4f35948-e619-41b3-aa29-22878b09cfd2"/>
    <ds:schemaRef ds:uri="40262f94-9f35-4ac3-9a90-690165a166b7"/>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3.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1883</TotalTime>
  <Words>1089</Words>
  <Application>Microsoft Office PowerPoint</Application>
  <PresentationFormat>Custom</PresentationFormat>
  <Paragraphs>129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Constantia</vt:lpstr>
      <vt:lpstr>Courier New</vt:lpstr>
      <vt:lpstr>Verdana</vt:lpstr>
      <vt:lpstr>Wingdings</vt:lpstr>
      <vt:lpstr>Cooking 16x9</vt:lpstr>
      <vt:lpstr>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Windows User</dc:creator>
  <cp:lastModifiedBy>Vaibhavi Dixit</cp:lastModifiedBy>
  <cp:revision>619</cp:revision>
  <dcterms:created xsi:type="dcterms:W3CDTF">2021-12-19T05:09:16Z</dcterms:created>
  <dcterms:modified xsi:type="dcterms:W3CDTF">2023-02-12T07:21:26Z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