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5" r:id="rId6"/>
    <p:sldId id="283" r:id="rId7"/>
    <p:sldId id="278" r:id="rId8"/>
    <p:sldId id="292" r:id="rId9"/>
    <p:sldId id="289" r:id="rId10"/>
    <p:sldId id="288" r:id="rId11"/>
    <p:sldId id="291" r:id="rId12"/>
    <p:sldId id="290" r:id="rId13"/>
    <p:sldId id="293" r:id="rId14"/>
    <p:sldId id="294" r:id="rId15"/>
    <p:sldId id="259"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492" autoAdjust="0"/>
  </p:normalViewPr>
  <p:slideViewPr>
    <p:cSldViewPr>
      <p:cViewPr varScale="1">
        <p:scale>
          <a:sx n="65" d="100"/>
          <a:sy n="65" d="100"/>
        </p:scale>
        <p:origin x="70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2/13/2023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2/13/2023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2/13/2023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2/13/2023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00982137"/>
              </p:ext>
            </p:extLst>
          </p:nvPr>
        </p:nvGraphicFramePr>
        <p:xfrm>
          <a:off x="455612" y="2514600"/>
          <a:ext cx="11041040" cy="217412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Servlet?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Servlet lifecycle</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Creating &amp; initializing servlet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GenericServlet</a:t>
                      </a:r>
                      <a:r>
                        <a:rPr lang="en-US" sz="2400" b="1" kern="1200" dirty="0">
                          <a:solidFill>
                            <a:schemeClr val="dk1"/>
                          </a:solidFill>
                          <a:latin typeface="+mn-lt"/>
                          <a:ea typeface="+mn-ea"/>
                          <a:cs typeface="+mn-cs"/>
                        </a:rPr>
                        <a:t> Class </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HttpServlet</a:t>
                      </a:r>
                      <a:r>
                        <a:rPr lang="en-US" sz="2400" b="1" kern="1200" dirty="0">
                          <a:solidFill>
                            <a:schemeClr val="dk1"/>
                          </a:solidFill>
                          <a:latin typeface="+mn-lt"/>
                          <a:ea typeface="+mn-ea"/>
                          <a:cs typeface="+mn-cs"/>
                        </a:rPr>
                        <a:t> Class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Session management </a:t>
                      </a:r>
                    </a:p>
                  </a:txBody>
                  <a:tcPr anchor="ctr"/>
                </a:tc>
                <a:extLst>
                  <a:ext uri="{0D108BD9-81ED-4DB2-BD59-A6C34878D82A}">
                    <a16:rowId xmlns:a16="http://schemas.microsoft.com/office/drawing/2014/main" val="971746543"/>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Session Management </a:t>
            </a:r>
          </a:p>
        </p:txBody>
      </p:sp>
      <p:sp>
        <p:nvSpPr>
          <p:cNvPr id="5" name="TextBox 4">
            <a:extLst>
              <a:ext uri="{FF2B5EF4-FFF2-40B4-BE49-F238E27FC236}">
                <a16:creationId xmlns:a16="http://schemas.microsoft.com/office/drawing/2014/main" id="{791EF559-6726-8ECE-0B31-69BE039C7756}"/>
              </a:ext>
            </a:extLst>
          </p:cNvPr>
          <p:cNvSpPr txBox="1"/>
          <p:nvPr/>
        </p:nvSpPr>
        <p:spPr>
          <a:xfrm>
            <a:off x="531812" y="1371600"/>
            <a:ext cx="11430000" cy="4770537"/>
          </a:xfrm>
          <a:prstGeom prst="rect">
            <a:avLst/>
          </a:prstGeom>
          <a:solidFill>
            <a:schemeClr val="bg1"/>
          </a:solidFill>
        </p:spPr>
        <p:txBody>
          <a:bodyPr wrap="square">
            <a:spAutoFit/>
          </a:bodyPr>
          <a:lstStyle/>
          <a:p>
            <a:r>
              <a:rPr lang="en-GB" sz="2000" b="0" i="0" dirty="0">
                <a:solidFill>
                  <a:schemeClr val="accent1"/>
                </a:solidFill>
                <a:effectLst/>
              </a:rPr>
              <a:t>Session</a:t>
            </a:r>
            <a:r>
              <a:rPr lang="en-GB" sz="2000" b="0" i="0" dirty="0">
                <a:solidFill>
                  <a:srgbClr val="000000"/>
                </a:solidFill>
                <a:effectLst/>
              </a:rPr>
              <a:t> simply means a particular interval of time.</a:t>
            </a:r>
          </a:p>
          <a:p>
            <a:endParaRPr lang="en-GB" sz="2000" b="0" i="0" dirty="0">
              <a:solidFill>
                <a:srgbClr val="000000"/>
              </a:solidFill>
              <a:effectLst/>
            </a:endParaRPr>
          </a:p>
          <a:p>
            <a:r>
              <a:rPr lang="en-GB" sz="2000" b="0" i="0" dirty="0">
                <a:solidFill>
                  <a:srgbClr val="000000"/>
                </a:solidFill>
                <a:effectLst/>
              </a:rPr>
              <a:t>Session Tracking is a way to maintain state (data) of an user. It is also known as session management in servlet.</a:t>
            </a:r>
          </a:p>
          <a:p>
            <a:endParaRPr lang="en-GB" sz="2000" b="0" i="0" dirty="0">
              <a:solidFill>
                <a:srgbClr val="000000"/>
              </a:solidFill>
              <a:effectLst/>
            </a:endParaRPr>
          </a:p>
          <a:p>
            <a:r>
              <a:rPr lang="en-GB" sz="2000" b="0" i="0" dirty="0">
                <a:solidFill>
                  <a:srgbClr val="000000"/>
                </a:solidFill>
                <a:effectLst/>
              </a:rPr>
              <a:t>Http protocol is a </a:t>
            </a:r>
            <a:r>
              <a:rPr lang="en-GB" sz="2000" b="0" i="0" dirty="0">
                <a:solidFill>
                  <a:schemeClr val="accent1"/>
                </a:solidFill>
                <a:effectLst/>
              </a:rPr>
              <a:t>stateless</a:t>
            </a:r>
            <a:r>
              <a:rPr lang="en-GB" sz="2000" b="0" i="0" dirty="0">
                <a:solidFill>
                  <a:srgbClr val="000000"/>
                </a:solidFill>
                <a:effectLst/>
              </a:rPr>
              <a:t> so we need to maintain state using session tracking techniques. Each time user requests to the server, server treats the request as the new request. So we need to maintain the state of an user to recognize to particular user.</a:t>
            </a:r>
          </a:p>
          <a:p>
            <a:endParaRPr lang="en-GB" sz="2000" dirty="0">
              <a:solidFill>
                <a:srgbClr val="000000"/>
              </a:solidFill>
            </a:endParaRPr>
          </a:p>
          <a:p>
            <a:endParaRPr lang="en-GB" sz="2000" b="0" i="0" dirty="0">
              <a:solidFill>
                <a:srgbClr val="000000"/>
              </a:solidFill>
              <a:effectLst/>
            </a:endParaRPr>
          </a:p>
          <a:p>
            <a:r>
              <a:rPr lang="en-GB" b="1" i="0" dirty="0">
                <a:solidFill>
                  <a:srgbClr val="000000"/>
                </a:solidFill>
                <a:effectLst/>
              </a:rPr>
              <a:t>Session Tracking Techniques-</a:t>
            </a:r>
          </a:p>
          <a:p>
            <a:pPr marL="342900" indent="-342900">
              <a:buClr>
                <a:schemeClr val="accent1"/>
              </a:buClr>
              <a:buFont typeface="Wingdings" panose="05000000000000000000" pitchFamily="2" charset="2"/>
              <a:buChar char="ü"/>
            </a:pPr>
            <a:r>
              <a:rPr lang="en-GB" sz="2000" b="0" i="0" dirty="0">
                <a:solidFill>
                  <a:srgbClr val="000000"/>
                </a:solidFill>
                <a:effectLst/>
              </a:rPr>
              <a:t>Cookies</a:t>
            </a:r>
          </a:p>
          <a:p>
            <a:pPr marL="342900" indent="-342900">
              <a:buClr>
                <a:schemeClr val="accent1"/>
              </a:buClr>
              <a:buFont typeface="Wingdings" panose="05000000000000000000" pitchFamily="2" charset="2"/>
              <a:buChar char="ü"/>
            </a:pPr>
            <a:r>
              <a:rPr lang="en-GB" sz="2000" b="0" i="0" dirty="0">
                <a:solidFill>
                  <a:srgbClr val="000000"/>
                </a:solidFill>
                <a:effectLst/>
              </a:rPr>
              <a:t>Hidden Form Field</a:t>
            </a:r>
          </a:p>
          <a:p>
            <a:pPr marL="342900" indent="-342900">
              <a:buClr>
                <a:schemeClr val="accent1"/>
              </a:buClr>
              <a:buFont typeface="Wingdings" panose="05000000000000000000" pitchFamily="2" charset="2"/>
              <a:buChar char="ü"/>
            </a:pPr>
            <a:r>
              <a:rPr lang="en-GB" sz="2000" b="0" i="0" dirty="0">
                <a:solidFill>
                  <a:srgbClr val="000000"/>
                </a:solidFill>
                <a:effectLst/>
              </a:rPr>
              <a:t>URL Rewriting</a:t>
            </a:r>
          </a:p>
          <a:p>
            <a:pPr marL="342900" indent="-342900">
              <a:buClr>
                <a:schemeClr val="accent1"/>
              </a:buClr>
              <a:buFont typeface="Wingdings" panose="05000000000000000000" pitchFamily="2" charset="2"/>
              <a:buChar char="ü"/>
            </a:pPr>
            <a:r>
              <a:rPr lang="en-GB" sz="2000" b="0" i="0" dirty="0" err="1">
                <a:solidFill>
                  <a:srgbClr val="000000"/>
                </a:solidFill>
                <a:effectLst/>
              </a:rPr>
              <a:t>HttpSession</a:t>
            </a:r>
            <a:endParaRPr lang="en-GB" sz="2000" b="0" i="0" dirty="0">
              <a:solidFill>
                <a:srgbClr val="000000"/>
              </a:solidFill>
              <a:effectLst/>
            </a:endParaRPr>
          </a:p>
        </p:txBody>
      </p:sp>
    </p:spTree>
    <p:extLst>
      <p:ext uri="{BB962C8B-B14F-4D97-AF65-F5344CB8AC3E}">
        <p14:creationId xmlns:p14="http://schemas.microsoft.com/office/powerpoint/2010/main" val="29049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HttpSession</a:t>
            </a:r>
            <a:endParaRPr lang="en-US" sz="4000" b="1" dirty="0">
              <a:solidFill>
                <a:schemeClr val="dk1"/>
              </a:solidFill>
            </a:endParaRPr>
          </a:p>
        </p:txBody>
      </p:sp>
      <p:sp>
        <p:nvSpPr>
          <p:cNvPr id="5" name="TextBox 4">
            <a:extLst>
              <a:ext uri="{FF2B5EF4-FFF2-40B4-BE49-F238E27FC236}">
                <a16:creationId xmlns:a16="http://schemas.microsoft.com/office/drawing/2014/main" id="{791EF559-6726-8ECE-0B31-69BE039C7756}"/>
              </a:ext>
            </a:extLst>
          </p:cNvPr>
          <p:cNvSpPr txBox="1"/>
          <p:nvPr/>
        </p:nvSpPr>
        <p:spPr>
          <a:xfrm>
            <a:off x="531812" y="838200"/>
            <a:ext cx="11430000" cy="4093428"/>
          </a:xfrm>
          <a:prstGeom prst="rect">
            <a:avLst/>
          </a:prstGeom>
          <a:solidFill>
            <a:schemeClr val="bg1"/>
          </a:solidFill>
        </p:spPr>
        <p:txBody>
          <a:bodyPr wrap="square">
            <a:spAutoFit/>
          </a:bodyPr>
          <a:lstStyle/>
          <a:p>
            <a:r>
              <a:rPr lang="en-GB" sz="2000" b="1" i="0" dirty="0">
                <a:effectLst/>
              </a:rPr>
              <a:t>An object of </a:t>
            </a:r>
            <a:r>
              <a:rPr lang="en-GB" sz="2000" b="1" i="0" dirty="0" err="1">
                <a:effectLst/>
              </a:rPr>
              <a:t>HttpSession</a:t>
            </a:r>
            <a:r>
              <a:rPr lang="en-GB" sz="2000" b="1" i="0" dirty="0">
                <a:effectLst/>
              </a:rPr>
              <a:t> can be used to perform two tasks:</a:t>
            </a:r>
          </a:p>
          <a:p>
            <a:endParaRPr lang="en-GB" sz="2000" b="0" i="0" dirty="0">
              <a:effectLst/>
            </a:endParaRPr>
          </a:p>
          <a:p>
            <a:pPr marL="457200" indent="-457200">
              <a:buFont typeface="+mj-lt"/>
              <a:buAutoNum type="arabicPeriod"/>
            </a:pPr>
            <a:r>
              <a:rPr lang="en-GB" sz="2000" b="0" i="0" dirty="0">
                <a:effectLst/>
              </a:rPr>
              <a:t>bind objects</a:t>
            </a:r>
          </a:p>
          <a:p>
            <a:pPr marL="457200" indent="-457200">
              <a:buFont typeface="+mj-lt"/>
              <a:buAutoNum type="arabicPeriod"/>
            </a:pPr>
            <a:r>
              <a:rPr lang="en-GB" sz="2000" b="0" i="0" dirty="0">
                <a:effectLst/>
              </a:rPr>
              <a:t>view and manipulate information about a session, such as the session identifier, creation time, and last accessed time.</a:t>
            </a:r>
          </a:p>
          <a:p>
            <a:endParaRPr lang="en-GB" sz="2000" b="0" i="0" dirty="0">
              <a:effectLst/>
            </a:endParaRPr>
          </a:p>
          <a:p>
            <a:r>
              <a:rPr lang="en-GB" sz="2000" b="1" i="0" dirty="0">
                <a:effectLst/>
              </a:rPr>
              <a:t>The </a:t>
            </a:r>
            <a:r>
              <a:rPr lang="en-GB" sz="2000" b="1" i="0" dirty="0" err="1">
                <a:effectLst/>
              </a:rPr>
              <a:t>HttpServletRequest</a:t>
            </a:r>
            <a:r>
              <a:rPr lang="en-GB" sz="2000" b="1" i="0" dirty="0">
                <a:effectLst/>
              </a:rPr>
              <a:t> interface provides two methods to get the object of </a:t>
            </a:r>
            <a:r>
              <a:rPr lang="en-GB" sz="2000" b="1" i="0" dirty="0" err="1">
                <a:effectLst/>
              </a:rPr>
              <a:t>HttpSession</a:t>
            </a:r>
            <a:r>
              <a:rPr lang="en-GB" sz="2000" b="1" i="0" dirty="0">
                <a:effectLst/>
              </a:rPr>
              <a:t>:</a:t>
            </a:r>
          </a:p>
          <a:p>
            <a:endParaRPr lang="en-GB" sz="2000" b="0" i="0" dirty="0">
              <a:effectLst/>
            </a:endParaRPr>
          </a:p>
          <a:p>
            <a:pPr marL="342900" indent="-342900">
              <a:buFont typeface="Arial" panose="020B0604020202020204" pitchFamily="34" charset="0"/>
              <a:buChar char="•"/>
            </a:pPr>
            <a:r>
              <a:rPr lang="en-GB" sz="2000" b="0" i="0" dirty="0">
                <a:solidFill>
                  <a:schemeClr val="accent1"/>
                </a:solidFill>
                <a:effectLst/>
              </a:rPr>
              <a:t>public </a:t>
            </a:r>
            <a:r>
              <a:rPr lang="en-GB" sz="2000" b="0" i="0" dirty="0" err="1">
                <a:solidFill>
                  <a:schemeClr val="accent1"/>
                </a:solidFill>
                <a:effectLst/>
              </a:rPr>
              <a:t>HttpSession</a:t>
            </a:r>
            <a:r>
              <a:rPr lang="en-GB" sz="2000" b="0" i="0" dirty="0">
                <a:solidFill>
                  <a:schemeClr val="accent1"/>
                </a:solidFill>
                <a:effectLst/>
              </a:rPr>
              <a:t> </a:t>
            </a:r>
            <a:r>
              <a:rPr lang="en-GB" sz="2000" b="0" i="0" dirty="0" err="1">
                <a:solidFill>
                  <a:schemeClr val="accent1"/>
                </a:solidFill>
                <a:effectLst/>
              </a:rPr>
              <a:t>getSession</a:t>
            </a:r>
            <a:r>
              <a:rPr lang="en-GB" sz="2000" b="0" i="0" dirty="0">
                <a:solidFill>
                  <a:schemeClr val="accent1"/>
                </a:solidFill>
                <a:effectLst/>
              </a:rPr>
              <a:t>(): </a:t>
            </a:r>
            <a:r>
              <a:rPr lang="en-GB" sz="2000" b="0" i="0" dirty="0">
                <a:effectLst/>
              </a:rPr>
              <a:t>Returns the current session associated with this request, or if the request does not have a session, creates one.</a:t>
            </a:r>
          </a:p>
          <a:p>
            <a:endParaRPr lang="en-GB" sz="2000" b="0" i="0" dirty="0">
              <a:effectLst/>
            </a:endParaRPr>
          </a:p>
          <a:p>
            <a:pPr marL="342900" indent="-342900">
              <a:buFont typeface="Arial" panose="020B0604020202020204" pitchFamily="34" charset="0"/>
              <a:buChar char="•"/>
            </a:pPr>
            <a:r>
              <a:rPr lang="en-GB" sz="2000" b="0" i="0" dirty="0">
                <a:solidFill>
                  <a:schemeClr val="accent1"/>
                </a:solidFill>
                <a:effectLst/>
              </a:rPr>
              <a:t>public </a:t>
            </a:r>
            <a:r>
              <a:rPr lang="en-GB" sz="2000" b="0" i="0" dirty="0" err="1">
                <a:solidFill>
                  <a:schemeClr val="accent1"/>
                </a:solidFill>
                <a:effectLst/>
              </a:rPr>
              <a:t>HttpSession</a:t>
            </a:r>
            <a:r>
              <a:rPr lang="en-GB" sz="2000" b="0" i="0" dirty="0">
                <a:solidFill>
                  <a:schemeClr val="accent1"/>
                </a:solidFill>
                <a:effectLst/>
              </a:rPr>
              <a:t> </a:t>
            </a:r>
            <a:r>
              <a:rPr lang="en-GB" sz="2000" b="0" i="0" dirty="0" err="1">
                <a:solidFill>
                  <a:schemeClr val="accent1"/>
                </a:solidFill>
                <a:effectLst/>
              </a:rPr>
              <a:t>getSession</a:t>
            </a:r>
            <a:r>
              <a:rPr lang="en-GB" sz="2000" b="0" i="0" dirty="0">
                <a:solidFill>
                  <a:schemeClr val="accent1"/>
                </a:solidFill>
                <a:effectLst/>
              </a:rPr>
              <a:t>(</a:t>
            </a:r>
            <a:r>
              <a:rPr lang="en-GB" sz="2000" b="0" i="0" dirty="0" err="1">
                <a:solidFill>
                  <a:schemeClr val="accent1"/>
                </a:solidFill>
                <a:effectLst/>
              </a:rPr>
              <a:t>boolean</a:t>
            </a:r>
            <a:r>
              <a:rPr lang="en-GB" sz="2000" b="0" i="0" dirty="0">
                <a:solidFill>
                  <a:schemeClr val="accent1"/>
                </a:solidFill>
                <a:effectLst/>
              </a:rPr>
              <a:t> create): </a:t>
            </a:r>
            <a:r>
              <a:rPr lang="en-GB" sz="2000" b="0" i="0" dirty="0">
                <a:effectLst/>
              </a:rPr>
              <a:t>Returns the current </a:t>
            </a:r>
            <a:r>
              <a:rPr lang="en-GB" sz="2000" b="0" i="0" dirty="0" err="1">
                <a:effectLst/>
              </a:rPr>
              <a:t>HttpSession</a:t>
            </a:r>
            <a:r>
              <a:rPr lang="en-GB" sz="2000" b="0" i="0" dirty="0">
                <a:effectLst/>
              </a:rPr>
              <a:t> associated with this request or, if there is no current session and create is true, returns a new session.</a:t>
            </a:r>
            <a:endParaRPr lang="en-GB" sz="2000" dirty="0"/>
          </a:p>
        </p:txBody>
      </p:sp>
      <p:sp>
        <p:nvSpPr>
          <p:cNvPr id="4" name="TextBox 3">
            <a:extLst>
              <a:ext uri="{FF2B5EF4-FFF2-40B4-BE49-F238E27FC236}">
                <a16:creationId xmlns:a16="http://schemas.microsoft.com/office/drawing/2014/main" id="{7BAFECDE-0B6C-8F39-E7E1-698E8A210565}"/>
              </a:ext>
            </a:extLst>
          </p:cNvPr>
          <p:cNvSpPr txBox="1"/>
          <p:nvPr/>
        </p:nvSpPr>
        <p:spPr>
          <a:xfrm>
            <a:off x="532682" y="5229761"/>
            <a:ext cx="5180730"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000" b="0" i="0" dirty="0">
                <a:effectLst/>
              </a:rPr>
              <a:t>//set session</a:t>
            </a:r>
          </a:p>
          <a:p>
            <a:r>
              <a:rPr lang="en-GB" sz="2000" b="0" i="0" dirty="0" err="1">
                <a:effectLst/>
              </a:rPr>
              <a:t>HttpSession</a:t>
            </a:r>
            <a:r>
              <a:rPr lang="en-GB" sz="2000" b="0" i="0" dirty="0">
                <a:effectLst/>
              </a:rPr>
              <a:t> session=</a:t>
            </a:r>
            <a:r>
              <a:rPr lang="en-GB" sz="2000" b="0" i="0" dirty="0" err="1">
                <a:effectLst/>
              </a:rPr>
              <a:t>request.getSession</a:t>
            </a:r>
            <a:r>
              <a:rPr lang="en-GB" sz="2000" b="0" i="0" dirty="0">
                <a:effectLst/>
              </a:rPr>
              <a:t>();  </a:t>
            </a:r>
          </a:p>
          <a:p>
            <a:r>
              <a:rPr lang="en-GB" sz="2000" b="0" i="0" dirty="0" err="1">
                <a:effectLst/>
              </a:rPr>
              <a:t>session.setAttribute</a:t>
            </a:r>
            <a:r>
              <a:rPr lang="en-GB" sz="2000" b="0" i="0" dirty="0">
                <a:effectLst/>
              </a:rPr>
              <a:t>("</a:t>
            </a:r>
            <a:r>
              <a:rPr lang="en-GB" sz="2000" b="0" i="0" dirty="0" err="1">
                <a:effectLst/>
              </a:rPr>
              <a:t>uname</a:t>
            </a:r>
            <a:r>
              <a:rPr lang="en-GB" sz="2000" b="0" i="0" dirty="0">
                <a:effectLst/>
              </a:rPr>
              <a:t>",n);  </a:t>
            </a:r>
          </a:p>
        </p:txBody>
      </p:sp>
      <p:sp>
        <p:nvSpPr>
          <p:cNvPr id="7" name="TextBox 6">
            <a:extLst>
              <a:ext uri="{FF2B5EF4-FFF2-40B4-BE49-F238E27FC236}">
                <a16:creationId xmlns:a16="http://schemas.microsoft.com/office/drawing/2014/main" id="{35A8EE7D-3E4F-9FF9-7101-CA704FC63CD9}"/>
              </a:ext>
            </a:extLst>
          </p:cNvPr>
          <p:cNvSpPr txBox="1"/>
          <p:nvPr/>
        </p:nvSpPr>
        <p:spPr>
          <a:xfrm>
            <a:off x="5987129" y="5229761"/>
            <a:ext cx="620169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000" b="0" i="0" dirty="0">
                <a:effectLst/>
              </a:rPr>
              <a:t>//get session</a:t>
            </a:r>
          </a:p>
          <a:p>
            <a:r>
              <a:rPr lang="en-GB" sz="2000" b="0" i="0" dirty="0" err="1">
                <a:effectLst/>
              </a:rPr>
              <a:t>HttpSession</a:t>
            </a:r>
            <a:r>
              <a:rPr lang="en-GB" sz="2000" b="0" i="0" dirty="0">
                <a:effectLst/>
              </a:rPr>
              <a:t> session=</a:t>
            </a:r>
            <a:r>
              <a:rPr lang="en-GB" sz="2000" b="0" i="0" dirty="0" err="1">
                <a:effectLst/>
              </a:rPr>
              <a:t>request.getSession</a:t>
            </a:r>
            <a:r>
              <a:rPr lang="en-GB" sz="2000" b="0" i="0" dirty="0">
                <a:effectLst/>
              </a:rPr>
              <a:t>(false);  </a:t>
            </a:r>
          </a:p>
          <a:p>
            <a:r>
              <a:rPr lang="en-GB" sz="2000" b="0" i="0" dirty="0">
                <a:effectLst/>
              </a:rPr>
              <a:t>String n=(String)</a:t>
            </a:r>
            <a:r>
              <a:rPr lang="en-GB" sz="2000" b="0" i="0" dirty="0" err="1">
                <a:effectLst/>
              </a:rPr>
              <a:t>session.getAttribute</a:t>
            </a:r>
            <a:r>
              <a:rPr lang="en-GB" sz="2000" b="0" i="0" dirty="0">
                <a:effectLst/>
              </a:rPr>
              <a:t>("</a:t>
            </a:r>
            <a:r>
              <a:rPr lang="en-GB" sz="2000" b="0" i="0" dirty="0" err="1">
                <a:effectLst/>
              </a:rPr>
              <a:t>uname</a:t>
            </a:r>
            <a:r>
              <a:rPr lang="en-GB" sz="2000" b="0" i="0" dirty="0">
                <a:effectLst/>
              </a:rPr>
              <a:t>");</a:t>
            </a:r>
          </a:p>
        </p:txBody>
      </p:sp>
    </p:spTree>
    <p:extLst>
      <p:ext uri="{BB962C8B-B14F-4D97-AF65-F5344CB8AC3E}">
        <p14:creationId xmlns:p14="http://schemas.microsoft.com/office/powerpoint/2010/main" val="1710990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Servlet? </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762000"/>
            <a:ext cx="11220450" cy="6001643"/>
          </a:xfrm>
          <a:prstGeom prst="rect">
            <a:avLst/>
          </a:prstGeom>
          <a:solidFill>
            <a:schemeClr val="bg1"/>
          </a:solidFill>
        </p:spPr>
        <p:txBody>
          <a:bodyPr wrap="square">
            <a:spAutoFit/>
          </a:bodyPr>
          <a:lstStyle/>
          <a:p>
            <a:pPr algn="just">
              <a:buClr>
                <a:schemeClr val="accent1"/>
              </a:buClr>
            </a:pPr>
            <a:r>
              <a:rPr lang="en-GB" i="0" dirty="0">
                <a:effectLst/>
              </a:rPr>
              <a:t>A servlet is a Java programming language class used to extend the capabilities of servers that host applications accessed by means of a request-response programming model. Although servlets can respond to any type of request, they are commonly used to extend the applications hosted by web servers. For such applications, Java Servlet technology defines HTTP-specific servlet classes.</a:t>
            </a:r>
          </a:p>
          <a:p>
            <a:pPr algn="just">
              <a:buClr>
                <a:schemeClr val="accent1"/>
              </a:buClr>
            </a:pPr>
            <a:endParaRPr lang="en-GB" i="0" dirty="0">
              <a:effectLst/>
            </a:endParaRPr>
          </a:p>
          <a:p>
            <a:pPr algn="just">
              <a:buClr>
                <a:schemeClr val="accent1"/>
              </a:buClr>
            </a:pPr>
            <a:r>
              <a:rPr lang="en-GB" i="0" dirty="0">
                <a:effectLst/>
              </a:rPr>
              <a:t>The </a:t>
            </a:r>
            <a:r>
              <a:rPr lang="en-GB" i="0" dirty="0" err="1">
                <a:solidFill>
                  <a:schemeClr val="accent1"/>
                </a:solidFill>
                <a:effectLst/>
              </a:rPr>
              <a:t>javax.servlet</a:t>
            </a:r>
            <a:r>
              <a:rPr lang="en-GB" i="0" dirty="0">
                <a:solidFill>
                  <a:schemeClr val="accent1"/>
                </a:solidFill>
                <a:effectLst/>
              </a:rPr>
              <a:t> </a:t>
            </a:r>
            <a:r>
              <a:rPr lang="en-GB" i="0" dirty="0">
                <a:effectLst/>
              </a:rPr>
              <a:t>and </a:t>
            </a:r>
            <a:r>
              <a:rPr lang="en-GB" i="0" dirty="0" err="1">
                <a:solidFill>
                  <a:schemeClr val="accent1"/>
                </a:solidFill>
                <a:effectLst/>
              </a:rPr>
              <a:t>javax.servlet.http</a:t>
            </a:r>
            <a:r>
              <a:rPr lang="en-GB" i="0" dirty="0">
                <a:solidFill>
                  <a:schemeClr val="accent1"/>
                </a:solidFill>
                <a:effectLst/>
              </a:rPr>
              <a:t> </a:t>
            </a:r>
            <a:r>
              <a:rPr lang="en-GB" i="0" dirty="0">
                <a:effectLst/>
              </a:rPr>
              <a:t>packages provide interfaces and classes for writing servlets.</a:t>
            </a:r>
          </a:p>
          <a:p>
            <a:pPr algn="just">
              <a:buClr>
                <a:schemeClr val="accent1"/>
              </a:buClr>
            </a:pPr>
            <a:endParaRPr lang="en-GB" dirty="0"/>
          </a:p>
          <a:p>
            <a:pPr algn="just">
              <a:buClr>
                <a:schemeClr val="accent1"/>
              </a:buClr>
            </a:pPr>
            <a:r>
              <a:rPr lang="en-GB" i="0" dirty="0">
                <a:effectLst/>
              </a:rPr>
              <a:t>All servlets must implement the Servlet interface, which defines lifecycle methods. When implementing a generic service, you can use or extend the </a:t>
            </a:r>
            <a:r>
              <a:rPr lang="en-GB" i="0" dirty="0" err="1">
                <a:solidFill>
                  <a:schemeClr val="accent1"/>
                </a:solidFill>
                <a:effectLst/>
              </a:rPr>
              <a:t>GenericServlet</a:t>
            </a:r>
            <a:r>
              <a:rPr lang="en-GB" i="0" dirty="0">
                <a:effectLst/>
              </a:rPr>
              <a:t> class provided with the Java Servlet API. The </a:t>
            </a:r>
            <a:r>
              <a:rPr lang="en-GB" i="0" dirty="0" err="1">
                <a:solidFill>
                  <a:schemeClr val="accent1"/>
                </a:solidFill>
                <a:effectLst/>
              </a:rPr>
              <a:t>HttpServlet</a:t>
            </a:r>
            <a:r>
              <a:rPr lang="en-GB" i="0" dirty="0">
                <a:effectLst/>
              </a:rPr>
              <a:t> class provides methods, such as </a:t>
            </a:r>
            <a:r>
              <a:rPr lang="en-GB" i="0" dirty="0" err="1">
                <a:solidFill>
                  <a:schemeClr val="accent1"/>
                </a:solidFill>
                <a:effectLst/>
              </a:rPr>
              <a:t>doGet</a:t>
            </a:r>
            <a:r>
              <a:rPr lang="en-GB" i="0" dirty="0">
                <a:effectLst/>
              </a:rPr>
              <a:t> and </a:t>
            </a:r>
            <a:r>
              <a:rPr lang="en-GB" i="0" dirty="0" err="1">
                <a:solidFill>
                  <a:schemeClr val="accent1"/>
                </a:solidFill>
                <a:effectLst/>
              </a:rPr>
              <a:t>doPost</a:t>
            </a:r>
            <a:r>
              <a:rPr lang="en-GB" i="0" dirty="0">
                <a:effectLst/>
              </a:rPr>
              <a:t>, for handling HTTP-specific services.</a:t>
            </a:r>
          </a:p>
          <a:p>
            <a:pPr algn="just">
              <a:buClr>
                <a:schemeClr val="accent1"/>
              </a:buClr>
            </a:pPr>
            <a:endParaRPr lang="en-GB" dirty="0"/>
          </a:p>
          <a:p>
            <a:pPr algn="just">
              <a:buClr>
                <a:schemeClr val="accent1"/>
              </a:buClr>
            </a:pPr>
            <a:r>
              <a:rPr lang="en-GB" i="0" dirty="0">
                <a:effectLst/>
              </a:rPr>
              <a:t>Servlet is a web component that is deployed on the server to create a dynamic web page.</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Lifecycle of Servlet</a:t>
            </a:r>
          </a:p>
        </p:txBody>
      </p:sp>
      <p:pic>
        <p:nvPicPr>
          <p:cNvPr id="1026" name="Picture 2" descr="Life cycle of a servlet">
            <a:extLst>
              <a:ext uri="{FF2B5EF4-FFF2-40B4-BE49-F238E27FC236}">
                <a16:creationId xmlns:a16="http://schemas.microsoft.com/office/drawing/2014/main" id="{52347AFF-142B-9A30-F115-1FEC96CF0C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4" t="8878" r="8097" b="6143"/>
          <a:stretch/>
        </p:blipFill>
        <p:spPr bwMode="auto">
          <a:xfrm>
            <a:off x="5942012" y="533400"/>
            <a:ext cx="5584634" cy="6019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768D72-E520-8FE3-54C4-E817993B9856}"/>
              </a:ext>
            </a:extLst>
          </p:cNvPr>
          <p:cNvSpPr txBox="1"/>
          <p:nvPr/>
        </p:nvSpPr>
        <p:spPr>
          <a:xfrm>
            <a:off x="303212" y="1949441"/>
            <a:ext cx="6201696" cy="3416320"/>
          </a:xfrm>
          <a:prstGeom prst="rect">
            <a:avLst/>
          </a:prstGeom>
          <a:noFill/>
        </p:spPr>
        <p:txBody>
          <a:bodyPr wrap="square">
            <a:spAutoFit/>
          </a:bodyPr>
          <a:lstStyle/>
          <a:p>
            <a:r>
              <a:rPr lang="en-IN" b="1" dirty="0"/>
              <a:t>The web container maintains the life cycle of a servlet instance. Let's see the life cycle of the servlet:</a:t>
            </a:r>
          </a:p>
          <a:p>
            <a:endParaRPr lang="en-IN" dirty="0"/>
          </a:p>
          <a:p>
            <a:pPr marL="457200" indent="-457200">
              <a:buFont typeface="+mj-lt"/>
              <a:buAutoNum type="arabicParenR"/>
            </a:pPr>
            <a:r>
              <a:rPr lang="en-IN" dirty="0"/>
              <a:t>Servlet class is loaded.</a:t>
            </a:r>
          </a:p>
          <a:p>
            <a:pPr marL="457200" indent="-457200">
              <a:buFont typeface="+mj-lt"/>
              <a:buAutoNum type="arabicParenR"/>
            </a:pPr>
            <a:r>
              <a:rPr lang="en-IN" dirty="0"/>
              <a:t>Servlet instance is created.</a:t>
            </a:r>
          </a:p>
          <a:p>
            <a:pPr marL="457200" indent="-457200">
              <a:buFont typeface="+mj-lt"/>
              <a:buAutoNum type="arabicParenR"/>
            </a:pPr>
            <a:r>
              <a:rPr lang="en-IN" dirty="0" err="1"/>
              <a:t>init</a:t>
            </a:r>
            <a:r>
              <a:rPr lang="en-IN" dirty="0"/>
              <a:t> method is invoked.</a:t>
            </a:r>
          </a:p>
          <a:p>
            <a:pPr marL="457200" indent="-457200">
              <a:buFont typeface="+mj-lt"/>
              <a:buAutoNum type="arabicParenR"/>
            </a:pPr>
            <a:r>
              <a:rPr lang="en-IN" dirty="0"/>
              <a:t>service method is invoked.</a:t>
            </a:r>
          </a:p>
          <a:p>
            <a:pPr marL="457200" indent="-457200">
              <a:buFont typeface="+mj-lt"/>
              <a:buAutoNum type="arabicParenR"/>
            </a:pPr>
            <a:r>
              <a:rPr lang="en-IN" dirty="0"/>
              <a:t>destroy method is invoked.</a:t>
            </a:r>
          </a:p>
        </p:txBody>
      </p:sp>
    </p:spTree>
    <p:extLst>
      <p:ext uri="{BB962C8B-B14F-4D97-AF65-F5344CB8AC3E}">
        <p14:creationId xmlns:p14="http://schemas.microsoft.com/office/powerpoint/2010/main" val="29714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GenericServlet</a:t>
            </a:r>
            <a:r>
              <a:rPr lang="en-US" sz="4000" b="1" dirty="0">
                <a:solidFill>
                  <a:schemeClr val="dk1"/>
                </a:solidFill>
              </a:rPr>
              <a:t> class</a:t>
            </a:r>
          </a:p>
        </p:txBody>
      </p:sp>
      <p:sp>
        <p:nvSpPr>
          <p:cNvPr id="4" name="TextBox 3">
            <a:extLst>
              <a:ext uri="{FF2B5EF4-FFF2-40B4-BE49-F238E27FC236}">
                <a16:creationId xmlns:a16="http://schemas.microsoft.com/office/drawing/2014/main" id="{F063D4F4-7543-C207-C714-EE8D616ECC4A}"/>
              </a:ext>
            </a:extLst>
          </p:cNvPr>
          <p:cNvSpPr txBox="1"/>
          <p:nvPr/>
        </p:nvSpPr>
        <p:spPr>
          <a:xfrm>
            <a:off x="1195177" y="609600"/>
            <a:ext cx="10690435" cy="1200329"/>
          </a:xfrm>
          <a:prstGeom prst="rect">
            <a:avLst/>
          </a:prstGeom>
          <a:noFill/>
        </p:spPr>
        <p:txBody>
          <a:bodyPr wrap="square">
            <a:spAutoFit/>
          </a:bodyPr>
          <a:lstStyle/>
          <a:p>
            <a:r>
              <a:rPr lang="en-IN" dirty="0" err="1"/>
              <a:t>GenericServlet</a:t>
            </a:r>
            <a:r>
              <a:rPr lang="en-IN" dirty="0"/>
              <a:t> class implements </a:t>
            </a:r>
            <a:r>
              <a:rPr lang="en-IN" dirty="0">
                <a:solidFill>
                  <a:schemeClr val="accent1"/>
                </a:solidFill>
              </a:rPr>
              <a:t>Servlet</a:t>
            </a:r>
            <a:r>
              <a:rPr lang="en-IN" dirty="0"/>
              <a:t>, </a:t>
            </a:r>
            <a:r>
              <a:rPr lang="en-IN" dirty="0" err="1">
                <a:solidFill>
                  <a:schemeClr val="accent1"/>
                </a:solidFill>
              </a:rPr>
              <a:t>ServletConfig</a:t>
            </a:r>
            <a:r>
              <a:rPr lang="en-IN" dirty="0"/>
              <a:t> and </a:t>
            </a:r>
            <a:r>
              <a:rPr lang="en-IN" dirty="0">
                <a:solidFill>
                  <a:schemeClr val="accent1"/>
                </a:solidFill>
              </a:rPr>
              <a:t>Serializable</a:t>
            </a:r>
            <a:r>
              <a:rPr lang="en-IN" dirty="0"/>
              <a:t> interfaces. It provides the implementation of all the methods of these interfaces except the service method.</a:t>
            </a:r>
          </a:p>
        </p:txBody>
      </p:sp>
      <p:sp>
        <p:nvSpPr>
          <p:cNvPr id="6" name="TextBox 5">
            <a:extLst>
              <a:ext uri="{FF2B5EF4-FFF2-40B4-BE49-F238E27FC236}">
                <a16:creationId xmlns:a16="http://schemas.microsoft.com/office/drawing/2014/main" id="{9D597DB8-B653-91B9-2D2C-90AFF0D88C0E}"/>
              </a:ext>
            </a:extLst>
          </p:cNvPr>
          <p:cNvSpPr txBox="1"/>
          <p:nvPr/>
        </p:nvSpPr>
        <p:spPr>
          <a:xfrm>
            <a:off x="1195177" y="1828800"/>
            <a:ext cx="9448800" cy="50167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dirty="0"/>
              <a:t>import java.io.*;  </a:t>
            </a:r>
          </a:p>
          <a:p>
            <a:r>
              <a:rPr lang="en-IN" sz="2000" dirty="0"/>
              <a:t>import </a:t>
            </a:r>
            <a:r>
              <a:rPr lang="en-IN" sz="2000" dirty="0" err="1"/>
              <a:t>javax.servlet</a:t>
            </a:r>
            <a:r>
              <a:rPr lang="en-IN" sz="2000" dirty="0"/>
              <a:t>.*;  </a:t>
            </a:r>
          </a:p>
          <a:p>
            <a:r>
              <a:rPr lang="en-IN" sz="2000" dirty="0"/>
              <a:t>  </a:t>
            </a:r>
          </a:p>
          <a:p>
            <a:r>
              <a:rPr lang="en-IN" sz="2000" dirty="0"/>
              <a:t>public class First extends </a:t>
            </a:r>
            <a:r>
              <a:rPr lang="en-IN" sz="2000" dirty="0" err="1"/>
              <a:t>GenericServlet</a:t>
            </a:r>
            <a:r>
              <a:rPr lang="en-IN" sz="2000" dirty="0"/>
              <a:t>{  </a:t>
            </a:r>
          </a:p>
          <a:p>
            <a:r>
              <a:rPr lang="en-IN" sz="2000" dirty="0"/>
              <a:t>public void service(</a:t>
            </a:r>
            <a:r>
              <a:rPr lang="en-IN" sz="2000" dirty="0" err="1"/>
              <a:t>ServletRequest</a:t>
            </a:r>
            <a:r>
              <a:rPr lang="en-IN" sz="2000" dirty="0"/>
              <a:t> </a:t>
            </a:r>
            <a:r>
              <a:rPr lang="en-IN" sz="2000" dirty="0" err="1"/>
              <a:t>req,ServletResponse</a:t>
            </a:r>
            <a:r>
              <a:rPr lang="en-IN" sz="2000" dirty="0"/>
              <a:t> res)  </a:t>
            </a:r>
          </a:p>
          <a:p>
            <a:r>
              <a:rPr lang="en-IN" sz="2000" dirty="0"/>
              <a:t>throws </a:t>
            </a:r>
            <a:r>
              <a:rPr lang="en-IN" sz="2000" dirty="0" err="1"/>
              <a:t>IOException,ServletException</a:t>
            </a:r>
            <a:r>
              <a:rPr lang="en-IN" sz="2000" dirty="0"/>
              <a:t>{  </a:t>
            </a:r>
          </a:p>
          <a:p>
            <a:r>
              <a:rPr lang="en-IN" sz="2000" dirty="0"/>
              <a:t>  </a:t>
            </a:r>
          </a:p>
          <a:p>
            <a:r>
              <a:rPr lang="en-IN" sz="2000" dirty="0" err="1"/>
              <a:t>res.setContentType</a:t>
            </a:r>
            <a:r>
              <a:rPr lang="en-IN" sz="2000" dirty="0"/>
              <a:t>("text/html");  </a:t>
            </a:r>
          </a:p>
          <a:p>
            <a:r>
              <a:rPr lang="en-IN" sz="2000" dirty="0"/>
              <a:t>  </a:t>
            </a:r>
          </a:p>
          <a:p>
            <a:r>
              <a:rPr lang="en-IN" sz="2000" dirty="0" err="1"/>
              <a:t>PrintWriter</a:t>
            </a:r>
            <a:r>
              <a:rPr lang="en-IN" sz="2000" dirty="0"/>
              <a:t> out=</a:t>
            </a:r>
            <a:r>
              <a:rPr lang="en-IN" sz="2000" dirty="0" err="1"/>
              <a:t>res.getWriter</a:t>
            </a:r>
            <a:r>
              <a:rPr lang="en-IN" sz="2000" dirty="0"/>
              <a:t>();  </a:t>
            </a:r>
          </a:p>
          <a:p>
            <a:r>
              <a:rPr lang="en-IN" sz="2000" dirty="0" err="1"/>
              <a:t>out.print</a:t>
            </a:r>
            <a:r>
              <a:rPr lang="en-IN" sz="2000" dirty="0"/>
              <a:t>("&lt;html&gt;&lt;body&gt;");  </a:t>
            </a:r>
          </a:p>
          <a:p>
            <a:r>
              <a:rPr lang="en-IN" sz="2000" dirty="0" err="1"/>
              <a:t>out.print</a:t>
            </a:r>
            <a:r>
              <a:rPr lang="en-IN" sz="2000" dirty="0"/>
              <a:t>("&lt;b&gt;hello generic servlet&lt;/b&gt;");  </a:t>
            </a:r>
          </a:p>
          <a:p>
            <a:r>
              <a:rPr lang="en-IN" sz="2000" dirty="0" err="1"/>
              <a:t>out.print</a:t>
            </a:r>
            <a:r>
              <a:rPr lang="en-IN" sz="2000" dirty="0"/>
              <a:t>("&lt;/body&gt;&lt;/html&gt;");  </a:t>
            </a:r>
          </a:p>
          <a:p>
            <a:r>
              <a:rPr lang="en-IN" sz="2000" dirty="0"/>
              <a:t>  </a:t>
            </a:r>
          </a:p>
          <a:p>
            <a:r>
              <a:rPr lang="en-IN" sz="2000" dirty="0"/>
              <a:t>}  </a:t>
            </a:r>
          </a:p>
          <a:p>
            <a:r>
              <a:rPr lang="en-IN" sz="2000" dirty="0"/>
              <a:t>} </a:t>
            </a:r>
          </a:p>
        </p:txBody>
      </p:sp>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a:t>
            </a:r>
            <a:r>
              <a:rPr lang="en-US" sz="4000" b="1" dirty="0" err="1">
                <a:solidFill>
                  <a:schemeClr val="dk1"/>
                </a:solidFill>
              </a:rPr>
              <a:t>GenericServlet</a:t>
            </a:r>
            <a:r>
              <a:rPr lang="en-US" sz="4000" b="1" dirty="0">
                <a:solidFill>
                  <a:schemeClr val="dk1"/>
                </a:solidFill>
              </a:rPr>
              <a:t> class</a:t>
            </a:r>
          </a:p>
        </p:txBody>
      </p:sp>
      <p:sp>
        <p:nvSpPr>
          <p:cNvPr id="5" name="TextBox 4">
            <a:extLst>
              <a:ext uri="{FF2B5EF4-FFF2-40B4-BE49-F238E27FC236}">
                <a16:creationId xmlns:a16="http://schemas.microsoft.com/office/drawing/2014/main" id="{791EF559-6726-8ECE-0B31-69BE039C7756}"/>
              </a:ext>
            </a:extLst>
          </p:cNvPr>
          <p:cNvSpPr txBox="1"/>
          <p:nvPr/>
        </p:nvSpPr>
        <p:spPr>
          <a:xfrm>
            <a:off x="379412" y="1524000"/>
            <a:ext cx="11430000" cy="4708981"/>
          </a:xfrm>
          <a:prstGeom prst="rect">
            <a:avLst/>
          </a:prstGeom>
          <a:solidFill>
            <a:schemeClr val="bg1"/>
          </a:solidFill>
        </p:spPr>
        <p:txBody>
          <a:bodyPr wrap="square">
            <a:spAutoFit/>
          </a:bodyPr>
          <a:lstStyle/>
          <a:p>
            <a:pPr marL="285750" indent="-285750" algn="just">
              <a:buClr>
                <a:schemeClr val="accent1"/>
              </a:buClr>
              <a:buFont typeface="Arial" panose="020B0604020202020204" pitchFamily="34" charset="0"/>
              <a:buChar char="•"/>
            </a:pPr>
            <a:r>
              <a:rPr lang="en-GB" sz="2000" b="1" i="0" dirty="0">
                <a:solidFill>
                  <a:srgbClr val="000000"/>
                </a:solidFill>
                <a:effectLst/>
              </a:rPr>
              <a:t>public void </a:t>
            </a:r>
            <a:r>
              <a:rPr lang="en-GB" sz="2000" b="1" i="0" dirty="0" err="1">
                <a:solidFill>
                  <a:srgbClr val="000000"/>
                </a:solidFill>
                <a:effectLst/>
              </a:rPr>
              <a:t>init</a:t>
            </a:r>
            <a:r>
              <a:rPr lang="en-GB" sz="2000" b="1" i="0" dirty="0">
                <a:solidFill>
                  <a:srgbClr val="000000"/>
                </a:solidFill>
                <a:effectLst/>
              </a:rPr>
              <a:t>(</a:t>
            </a:r>
            <a:r>
              <a:rPr lang="en-GB" sz="2000" b="1" i="0" dirty="0" err="1">
                <a:solidFill>
                  <a:srgbClr val="000000"/>
                </a:solidFill>
                <a:effectLst/>
              </a:rPr>
              <a:t>ServletConfig</a:t>
            </a:r>
            <a:r>
              <a:rPr lang="en-GB" sz="2000" b="1" i="0" dirty="0">
                <a:solidFill>
                  <a:srgbClr val="000000"/>
                </a:solidFill>
                <a:effectLst/>
              </a:rPr>
              <a:t> config)</a:t>
            </a:r>
            <a:r>
              <a:rPr lang="en-GB" sz="2000" b="0" i="0" dirty="0">
                <a:solidFill>
                  <a:srgbClr val="000000"/>
                </a:solidFill>
                <a:effectLst/>
              </a:rPr>
              <a:t> is used to initialize the servlet.</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abstract void service(</a:t>
            </a:r>
            <a:r>
              <a:rPr lang="en-GB" sz="2000" b="1" i="0" dirty="0" err="1">
                <a:solidFill>
                  <a:srgbClr val="000000"/>
                </a:solidFill>
                <a:effectLst/>
              </a:rPr>
              <a:t>ServletRequest</a:t>
            </a:r>
            <a:r>
              <a:rPr lang="en-GB" sz="2000" b="1" i="0" dirty="0">
                <a:solidFill>
                  <a:srgbClr val="000000"/>
                </a:solidFill>
                <a:effectLst/>
              </a:rPr>
              <a:t> request, </a:t>
            </a:r>
            <a:r>
              <a:rPr lang="en-GB" sz="2000" b="1" i="0" dirty="0" err="1">
                <a:solidFill>
                  <a:srgbClr val="000000"/>
                </a:solidFill>
                <a:effectLst/>
              </a:rPr>
              <a:t>ServletResponse</a:t>
            </a:r>
            <a:r>
              <a:rPr lang="en-GB" sz="2000" b="1" i="0" dirty="0">
                <a:solidFill>
                  <a:srgbClr val="000000"/>
                </a:solidFill>
                <a:effectLst/>
              </a:rPr>
              <a:t> response)</a:t>
            </a:r>
            <a:r>
              <a:rPr lang="en-GB" sz="2000" b="0" i="0" dirty="0">
                <a:solidFill>
                  <a:srgbClr val="000000"/>
                </a:solidFill>
                <a:effectLst/>
              </a:rPr>
              <a:t> provides service for the incoming request. It is invoked at each time when user requests for a servlet.</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void destroy()</a:t>
            </a:r>
            <a:r>
              <a:rPr lang="en-GB" sz="2000" b="0" i="0" dirty="0">
                <a:solidFill>
                  <a:srgbClr val="000000"/>
                </a:solidFill>
                <a:effectLst/>
              </a:rPr>
              <a:t> is invoked only once throughout the life cycle and indicates that servlet is being destroyed.</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a:t>
            </a:r>
            <a:r>
              <a:rPr lang="en-GB" sz="2000" b="1" i="0" dirty="0" err="1">
                <a:solidFill>
                  <a:srgbClr val="000000"/>
                </a:solidFill>
                <a:effectLst/>
              </a:rPr>
              <a:t>ServletConfig</a:t>
            </a:r>
            <a:r>
              <a:rPr lang="en-GB" sz="2000" b="1" i="0" dirty="0">
                <a:solidFill>
                  <a:srgbClr val="000000"/>
                </a:solidFill>
                <a:effectLst/>
              </a:rPr>
              <a:t> </a:t>
            </a:r>
            <a:r>
              <a:rPr lang="en-GB" sz="2000" b="1" i="0" dirty="0" err="1">
                <a:solidFill>
                  <a:srgbClr val="000000"/>
                </a:solidFill>
                <a:effectLst/>
              </a:rPr>
              <a:t>getServletConfig</a:t>
            </a:r>
            <a:r>
              <a:rPr lang="en-GB" sz="2000" b="1" i="0" dirty="0">
                <a:solidFill>
                  <a:srgbClr val="000000"/>
                </a:solidFill>
                <a:effectLst/>
              </a:rPr>
              <a:t>()</a:t>
            </a:r>
            <a:r>
              <a:rPr lang="en-GB" sz="2000" b="0" i="0" dirty="0">
                <a:solidFill>
                  <a:srgbClr val="000000"/>
                </a:solidFill>
                <a:effectLst/>
              </a:rPr>
              <a:t> returns the object of </a:t>
            </a:r>
            <a:r>
              <a:rPr lang="en-GB" sz="2000" b="0" i="0" dirty="0" err="1">
                <a:solidFill>
                  <a:srgbClr val="000000"/>
                </a:solidFill>
                <a:effectLst/>
              </a:rPr>
              <a:t>ServletConfig</a:t>
            </a:r>
            <a:r>
              <a:rPr lang="en-GB" sz="2000" b="0" i="0" dirty="0">
                <a:solidFill>
                  <a:srgbClr val="000000"/>
                </a:solidFill>
                <a:effectLst/>
              </a:rPr>
              <a:t>.</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String </a:t>
            </a:r>
            <a:r>
              <a:rPr lang="en-GB" sz="2000" b="1" i="0" dirty="0" err="1">
                <a:solidFill>
                  <a:srgbClr val="000000"/>
                </a:solidFill>
                <a:effectLst/>
              </a:rPr>
              <a:t>getServletInfo</a:t>
            </a:r>
            <a:r>
              <a:rPr lang="en-GB" sz="2000" b="1" i="0" dirty="0">
                <a:solidFill>
                  <a:srgbClr val="000000"/>
                </a:solidFill>
                <a:effectLst/>
              </a:rPr>
              <a:t>()</a:t>
            </a:r>
            <a:r>
              <a:rPr lang="en-GB" sz="2000" b="0" i="0" dirty="0">
                <a:solidFill>
                  <a:srgbClr val="000000"/>
                </a:solidFill>
                <a:effectLst/>
              </a:rPr>
              <a:t> returns information about servlet such as writer, copyright, version etc.</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void </a:t>
            </a:r>
            <a:r>
              <a:rPr lang="en-GB" sz="2000" b="1" i="0" dirty="0" err="1">
                <a:solidFill>
                  <a:srgbClr val="000000"/>
                </a:solidFill>
                <a:effectLst/>
              </a:rPr>
              <a:t>init</a:t>
            </a:r>
            <a:r>
              <a:rPr lang="en-GB" sz="2000" b="1" i="0" dirty="0">
                <a:solidFill>
                  <a:srgbClr val="000000"/>
                </a:solidFill>
                <a:effectLst/>
              </a:rPr>
              <a:t>()</a:t>
            </a:r>
            <a:r>
              <a:rPr lang="en-GB" sz="2000" b="0" i="0" dirty="0">
                <a:solidFill>
                  <a:srgbClr val="000000"/>
                </a:solidFill>
                <a:effectLst/>
              </a:rPr>
              <a:t> it is a convenient method for the servlet programmers, now there is no need to call </a:t>
            </a:r>
            <a:r>
              <a:rPr lang="en-GB" sz="2000" b="0" i="0" dirty="0" err="1">
                <a:solidFill>
                  <a:srgbClr val="000000"/>
                </a:solidFill>
                <a:effectLst/>
              </a:rPr>
              <a:t>super.init</a:t>
            </a:r>
            <a:r>
              <a:rPr lang="en-GB" sz="2000" b="0" i="0" dirty="0">
                <a:solidFill>
                  <a:srgbClr val="000000"/>
                </a:solidFill>
                <a:effectLst/>
              </a:rPr>
              <a:t>(config)</a:t>
            </a:r>
          </a:p>
        </p:txBody>
      </p:sp>
    </p:spTree>
    <p:extLst>
      <p:ext uri="{BB962C8B-B14F-4D97-AF65-F5344CB8AC3E}">
        <p14:creationId xmlns:p14="http://schemas.microsoft.com/office/powerpoint/2010/main" val="3223913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a:t>
            </a:r>
            <a:r>
              <a:rPr lang="en-US" sz="4000" b="1" dirty="0" err="1">
                <a:solidFill>
                  <a:schemeClr val="dk1"/>
                </a:solidFill>
              </a:rPr>
              <a:t>GenericServlet</a:t>
            </a:r>
            <a:r>
              <a:rPr lang="en-US" sz="4000" b="1" dirty="0">
                <a:solidFill>
                  <a:schemeClr val="dk1"/>
                </a:solidFill>
              </a:rPr>
              <a:t> class</a:t>
            </a:r>
          </a:p>
        </p:txBody>
      </p:sp>
      <p:sp>
        <p:nvSpPr>
          <p:cNvPr id="5" name="TextBox 4">
            <a:extLst>
              <a:ext uri="{FF2B5EF4-FFF2-40B4-BE49-F238E27FC236}">
                <a16:creationId xmlns:a16="http://schemas.microsoft.com/office/drawing/2014/main" id="{791EF559-6726-8ECE-0B31-69BE039C7756}"/>
              </a:ext>
            </a:extLst>
          </p:cNvPr>
          <p:cNvSpPr txBox="1"/>
          <p:nvPr/>
        </p:nvSpPr>
        <p:spPr>
          <a:xfrm>
            <a:off x="379412" y="1676400"/>
            <a:ext cx="11430000" cy="4401205"/>
          </a:xfrm>
          <a:prstGeom prst="rect">
            <a:avLst/>
          </a:prstGeom>
          <a:solidFill>
            <a:schemeClr val="bg1"/>
          </a:solidFill>
        </p:spPr>
        <p:txBody>
          <a:bodyPr wrap="square">
            <a:spAutoFit/>
          </a:bodyPr>
          <a:lstStyle/>
          <a:p>
            <a:pPr marL="285750" indent="-285750" algn="just">
              <a:buClr>
                <a:schemeClr val="accent1"/>
              </a:buClr>
              <a:buFont typeface="Arial" panose="020B0604020202020204" pitchFamily="34" charset="0"/>
              <a:buChar char="•"/>
            </a:pPr>
            <a:r>
              <a:rPr lang="en-GB" sz="2000" b="1" i="0" dirty="0">
                <a:solidFill>
                  <a:srgbClr val="000000"/>
                </a:solidFill>
                <a:effectLst/>
              </a:rPr>
              <a:t>public </a:t>
            </a:r>
            <a:r>
              <a:rPr lang="en-GB" sz="2000" b="1" i="0" dirty="0" err="1">
                <a:solidFill>
                  <a:srgbClr val="000000"/>
                </a:solidFill>
                <a:effectLst/>
              </a:rPr>
              <a:t>ServletContext</a:t>
            </a:r>
            <a:r>
              <a:rPr lang="en-GB" sz="2000" b="1" i="0" dirty="0">
                <a:solidFill>
                  <a:srgbClr val="000000"/>
                </a:solidFill>
                <a:effectLst/>
              </a:rPr>
              <a:t> </a:t>
            </a:r>
            <a:r>
              <a:rPr lang="en-GB" sz="2000" b="1" i="0" dirty="0" err="1">
                <a:solidFill>
                  <a:srgbClr val="000000"/>
                </a:solidFill>
                <a:effectLst/>
              </a:rPr>
              <a:t>getServletContext</a:t>
            </a:r>
            <a:r>
              <a:rPr lang="en-GB" sz="2000" b="1" i="0" dirty="0">
                <a:solidFill>
                  <a:srgbClr val="000000"/>
                </a:solidFill>
                <a:effectLst/>
              </a:rPr>
              <a:t>()</a:t>
            </a:r>
            <a:r>
              <a:rPr lang="en-GB" sz="2000" b="0" i="0" dirty="0">
                <a:solidFill>
                  <a:srgbClr val="000000"/>
                </a:solidFill>
                <a:effectLst/>
              </a:rPr>
              <a:t> returns the object of </a:t>
            </a:r>
            <a:r>
              <a:rPr lang="en-GB" sz="2000" b="0" i="0" dirty="0" err="1">
                <a:solidFill>
                  <a:srgbClr val="000000"/>
                </a:solidFill>
                <a:effectLst/>
              </a:rPr>
              <a:t>ServletContext</a:t>
            </a:r>
            <a:r>
              <a:rPr lang="en-GB" sz="2000" b="0" i="0" dirty="0">
                <a:solidFill>
                  <a:srgbClr val="000000"/>
                </a:solidFill>
                <a:effectLst/>
              </a:rPr>
              <a:t>.</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String </a:t>
            </a:r>
            <a:r>
              <a:rPr lang="en-GB" sz="2000" b="1" i="0" dirty="0" err="1">
                <a:solidFill>
                  <a:srgbClr val="000000"/>
                </a:solidFill>
                <a:effectLst/>
              </a:rPr>
              <a:t>getInitParameter</a:t>
            </a:r>
            <a:r>
              <a:rPr lang="en-GB" sz="2000" b="1" i="0" dirty="0">
                <a:solidFill>
                  <a:srgbClr val="000000"/>
                </a:solidFill>
                <a:effectLst/>
              </a:rPr>
              <a:t>(String name)</a:t>
            </a:r>
            <a:r>
              <a:rPr lang="en-GB" sz="2000" b="0" i="0" dirty="0">
                <a:solidFill>
                  <a:srgbClr val="000000"/>
                </a:solidFill>
                <a:effectLst/>
              </a:rPr>
              <a:t> returns the parameter value for the given parameter name.</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Enumeration </a:t>
            </a:r>
            <a:r>
              <a:rPr lang="en-GB" sz="2000" b="1" i="0" dirty="0" err="1">
                <a:solidFill>
                  <a:srgbClr val="000000"/>
                </a:solidFill>
                <a:effectLst/>
              </a:rPr>
              <a:t>getInitParameterNames</a:t>
            </a:r>
            <a:r>
              <a:rPr lang="en-GB" sz="2000" b="1" i="0" dirty="0">
                <a:solidFill>
                  <a:srgbClr val="000000"/>
                </a:solidFill>
                <a:effectLst/>
              </a:rPr>
              <a:t>()</a:t>
            </a:r>
            <a:r>
              <a:rPr lang="en-GB" sz="2000" b="0" i="0" dirty="0">
                <a:solidFill>
                  <a:srgbClr val="000000"/>
                </a:solidFill>
                <a:effectLst/>
              </a:rPr>
              <a:t> returns all the parameters defined in the web.xml file.</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String </a:t>
            </a:r>
            <a:r>
              <a:rPr lang="en-GB" sz="2000" b="1" i="0" dirty="0" err="1">
                <a:solidFill>
                  <a:srgbClr val="000000"/>
                </a:solidFill>
                <a:effectLst/>
              </a:rPr>
              <a:t>getServletName</a:t>
            </a:r>
            <a:r>
              <a:rPr lang="en-GB" sz="2000" b="1" i="0" dirty="0">
                <a:solidFill>
                  <a:srgbClr val="000000"/>
                </a:solidFill>
                <a:effectLst/>
              </a:rPr>
              <a:t>()</a:t>
            </a:r>
            <a:r>
              <a:rPr lang="en-GB" sz="2000" b="0" i="0" dirty="0">
                <a:solidFill>
                  <a:srgbClr val="000000"/>
                </a:solidFill>
                <a:effectLst/>
              </a:rPr>
              <a:t> returns the name of the servlet object.</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void log(String </a:t>
            </a:r>
            <a:r>
              <a:rPr lang="en-GB" sz="2000" b="1" i="0" dirty="0" err="1">
                <a:solidFill>
                  <a:srgbClr val="000000"/>
                </a:solidFill>
                <a:effectLst/>
              </a:rPr>
              <a:t>msg</a:t>
            </a:r>
            <a:r>
              <a:rPr lang="en-GB" sz="2000" b="1" i="0" dirty="0">
                <a:solidFill>
                  <a:srgbClr val="000000"/>
                </a:solidFill>
                <a:effectLst/>
              </a:rPr>
              <a:t>)</a:t>
            </a:r>
            <a:r>
              <a:rPr lang="en-GB" sz="2000" b="0" i="0" dirty="0">
                <a:solidFill>
                  <a:srgbClr val="000000"/>
                </a:solidFill>
                <a:effectLst/>
              </a:rPr>
              <a:t> writes the given message in the servlet log file.</a:t>
            </a:r>
          </a:p>
          <a:p>
            <a:pPr algn="just">
              <a:buClr>
                <a:schemeClr val="accent1"/>
              </a:buClr>
            </a:pPr>
            <a:endParaRPr lang="en-GB" sz="2000" b="0" i="0" dirty="0">
              <a:solidFill>
                <a:srgbClr val="000000"/>
              </a:solidFill>
              <a:effectLst/>
            </a:endParaRPr>
          </a:p>
          <a:p>
            <a:pPr marL="285750" indent="-285750" algn="just">
              <a:buClr>
                <a:schemeClr val="accent1"/>
              </a:buClr>
              <a:buFont typeface="Arial" panose="020B0604020202020204" pitchFamily="34" charset="0"/>
              <a:buChar char="•"/>
            </a:pPr>
            <a:r>
              <a:rPr lang="en-GB" sz="2000" b="1" i="0" dirty="0">
                <a:solidFill>
                  <a:srgbClr val="000000"/>
                </a:solidFill>
                <a:effectLst/>
              </a:rPr>
              <a:t>public void log(String </a:t>
            </a:r>
            <a:r>
              <a:rPr lang="en-GB" sz="2000" b="1" i="0" dirty="0" err="1">
                <a:solidFill>
                  <a:srgbClr val="000000"/>
                </a:solidFill>
                <a:effectLst/>
              </a:rPr>
              <a:t>msg,Throwable</a:t>
            </a:r>
            <a:r>
              <a:rPr lang="en-GB" sz="2000" b="1" i="0" dirty="0">
                <a:solidFill>
                  <a:srgbClr val="000000"/>
                </a:solidFill>
                <a:effectLst/>
              </a:rPr>
              <a:t> t)</a:t>
            </a:r>
            <a:r>
              <a:rPr lang="en-GB" sz="2000" b="0" i="0" dirty="0">
                <a:solidFill>
                  <a:srgbClr val="000000"/>
                </a:solidFill>
                <a:effectLst/>
              </a:rPr>
              <a:t> writes the explanatory message in the servlet log file and a stack trace.</a:t>
            </a:r>
          </a:p>
        </p:txBody>
      </p:sp>
    </p:spTree>
    <p:extLst>
      <p:ext uri="{BB962C8B-B14F-4D97-AF65-F5344CB8AC3E}">
        <p14:creationId xmlns:p14="http://schemas.microsoft.com/office/powerpoint/2010/main" val="928944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HttpServlet</a:t>
            </a:r>
            <a:r>
              <a:rPr lang="en-US" sz="4000" b="1" dirty="0">
                <a:solidFill>
                  <a:schemeClr val="dk1"/>
                </a:solidFill>
              </a:rPr>
              <a:t> class</a:t>
            </a:r>
          </a:p>
        </p:txBody>
      </p:sp>
      <p:sp>
        <p:nvSpPr>
          <p:cNvPr id="4" name="TextBox 3">
            <a:extLst>
              <a:ext uri="{FF2B5EF4-FFF2-40B4-BE49-F238E27FC236}">
                <a16:creationId xmlns:a16="http://schemas.microsoft.com/office/drawing/2014/main" id="{F063D4F4-7543-C207-C714-EE8D616ECC4A}"/>
              </a:ext>
            </a:extLst>
          </p:cNvPr>
          <p:cNvSpPr txBox="1"/>
          <p:nvPr/>
        </p:nvSpPr>
        <p:spPr>
          <a:xfrm>
            <a:off x="1141412" y="657761"/>
            <a:ext cx="10309435" cy="1323439"/>
          </a:xfrm>
          <a:prstGeom prst="rect">
            <a:avLst/>
          </a:prstGeom>
          <a:noFill/>
        </p:spPr>
        <p:txBody>
          <a:bodyPr wrap="square">
            <a:spAutoFit/>
          </a:bodyPr>
          <a:lstStyle/>
          <a:p>
            <a:r>
              <a:rPr lang="en-GB" sz="2000" dirty="0" err="1"/>
              <a:t>HttpServelt</a:t>
            </a:r>
            <a:r>
              <a:rPr lang="en-GB" sz="2000" dirty="0"/>
              <a:t> is an abstract class, it comes under package ‘</a:t>
            </a:r>
            <a:r>
              <a:rPr lang="en-GB" sz="2000" dirty="0" err="1"/>
              <a:t>javax.servlet.http.HttpServlet</a:t>
            </a:r>
            <a:r>
              <a:rPr lang="en-GB" sz="2000" dirty="0"/>
              <a:t>‘ . To create a servlet the class must extend the </a:t>
            </a:r>
            <a:r>
              <a:rPr lang="en-GB" sz="2000" dirty="0" err="1"/>
              <a:t>HttpServlet</a:t>
            </a:r>
            <a:r>
              <a:rPr lang="en-GB" sz="2000" dirty="0"/>
              <a:t> class and override at least one of its methods (</a:t>
            </a:r>
            <a:r>
              <a:rPr lang="en-GB" sz="2000" dirty="0" err="1"/>
              <a:t>doGet</a:t>
            </a:r>
            <a:r>
              <a:rPr lang="en-GB" sz="2000" dirty="0"/>
              <a:t>, </a:t>
            </a:r>
            <a:r>
              <a:rPr lang="en-GB" sz="2000" dirty="0" err="1"/>
              <a:t>doPost</a:t>
            </a:r>
            <a:r>
              <a:rPr lang="en-GB" sz="2000" dirty="0"/>
              <a:t>, </a:t>
            </a:r>
            <a:r>
              <a:rPr lang="en-GB" sz="2000" dirty="0" err="1"/>
              <a:t>doDelete</a:t>
            </a:r>
            <a:r>
              <a:rPr lang="en-GB" sz="2000" dirty="0"/>
              <a:t>, </a:t>
            </a:r>
            <a:r>
              <a:rPr lang="en-GB" sz="2000" dirty="0" err="1"/>
              <a:t>doPut</a:t>
            </a:r>
            <a:r>
              <a:rPr lang="en-GB" sz="2000" dirty="0"/>
              <a:t>). The </a:t>
            </a:r>
            <a:r>
              <a:rPr lang="en-GB" sz="2000" dirty="0" err="1"/>
              <a:t>HttpServlet</a:t>
            </a:r>
            <a:r>
              <a:rPr lang="en-GB" sz="2000" dirty="0"/>
              <a:t> class extends the </a:t>
            </a:r>
            <a:r>
              <a:rPr lang="en-GB" sz="2000" dirty="0" err="1"/>
              <a:t>GenericServlet</a:t>
            </a:r>
            <a:r>
              <a:rPr lang="en-GB" sz="2000" dirty="0"/>
              <a:t> class and implements a Serializable interface. </a:t>
            </a:r>
            <a:endParaRPr lang="en-IN" sz="2000" dirty="0"/>
          </a:p>
        </p:txBody>
      </p:sp>
      <p:sp>
        <p:nvSpPr>
          <p:cNvPr id="6" name="TextBox 5">
            <a:extLst>
              <a:ext uri="{FF2B5EF4-FFF2-40B4-BE49-F238E27FC236}">
                <a16:creationId xmlns:a16="http://schemas.microsoft.com/office/drawing/2014/main" id="{9D597DB8-B653-91B9-2D2C-90AFF0D88C0E}"/>
              </a:ext>
            </a:extLst>
          </p:cNvPr>
          <p:cNvSpPr txBox="1"/>
          <p:nvPr/>
        </p:nvSpPr>
        <p:spPr>
          <a:xfrm>
            <a:off x="455611" y="2057400"/>
            <a:ext cx="10309435" cy="47089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dirty="0"/>
              <a:t>import </a:t>
            </a:r>
            <a:r>
              <a:rPr lang="en-IN" sz="2000" dirty="0" err="1"/>
              <a:t>javax.servlet</a:t>
            </a:r>
            <a:r>
              <a:rPr lang="en-IN" sz="2000" dirty="0"/>
              <a:t>.*;</a:t>
            </a:r>
          </a:p>
          <a:p>
            <a:r>
              <a:rPr lang="en-IN" sz="2000" dirty="0"/>
              <a:t>import </a:t>
            </a:r>
            <a:r>
              <a:rPr lang="en-IN" sz="2000" dirty="0" err="1"/>
              <a:t>javax.servlet.http</a:t>
            </a:r>
            <a:r>
              <a:rPr lang="en-IN" sz="2000" dirty="0"/>
              <a:t>.*;</a:t>
            </a:r>
          </a:p>
          <a:p>
            <a:r>
              <a:rPr lang="en-IN" sz="2000" dirty="0"/>
              <a:t>public class </a:t>
            </a:r>
            <a:r>
              <a:rPr lang="en-IN" sz="2000" dirty="0" err="1"/>
              <a:t>MyServlet</a:t>
            </a:r>
            <a:r>
              <a:rPr lang="en-IN" sz="2000" dirty="0"/>
              <a:t> extends </a:t>
            </a:r>
            <a:r>
              <a:rPr lang="en-IN" sz="2000" dirty="0" err="1"/>
              <a:t>HttpServlet</a:t>
            </a:r>
            <a:r>
              <a:rPr lang="en-IN" sz="2000" dirty="0"/>
              <a:t> {// here </a:t>
            </a:r>
            <a:r>
              <a:rPr lang="en-IN" sz="2000" dirty="0" err="1"/>
              <a:t>MyServlet</a:t>
            </a:r>
            <a:r>
              <a:rPr lang="en-IN" sz="2000" dirty="0"/>
              <a:t> class inherit </a:t>
            </a:r>
            <a:r>
              <a:rPr lang="en-IN" sz="2000" dirty="0" err="1"/>
              <a:t>HttpServlet</a:t>
            </a:r>
            <a:endParaRPr lang="en-IN" sz="2000" dirty="0"/>
          </a:p>
          <a:p>
            <a:endParaRPr lang="en-IN" sz="2000" dirty="0"/>
          </a:p>
          <a:p>
            <a:r>
              <a:rPr lang="en-IN" sz="2000" dirty="0"/>
              <a:t>	// we are defining the </a:t>
            </a:r>
            <a:r>
              <a:rPr lang="en-IN" sz="2000" dirty="0" err="1"/>
              <a:t>doGet</a:t>
            </a:r>
            <a:r>
              <a:rPr lang="en-IN" sz="2000" dirty="0"/>
              <a:t> method of </a:t>
            </a:r>
            <a:r>
              <a:rPr lang="en-IN" sz="2000" dirty="0" err="1"/>
              <a:t>HttpServlet</a:t>
            </a:r>
            <a:r>
              <a:rPr lang="en-IN" sz="2000" dirty="0"/>
              <a:t> abstract class</a:t>
            </a:r>
          </a:p>
          <a:p>
            <a:r>
              <a:rPr lang="en-IN" sz="2000" dirty="0"/>
              <a:t>	public void </a:t>
            </a:r>
            <a:r>
              <a:rPr lang="en-IN" sz="2000" dirty="0" err="1"/>
              <a:t>doGet</a:t>
            </a:r>
            <a:r>
              <a:rPr lang="en-IN" sz="2000" dirty="0"/>
              <a:t>(</a:t>
            </a:r>
            <a:r>
              <a:rPr lang="en-IN" sz="2000" dirty="0" err="1"/>
              <a:t>HttpServletRequest</a:t>
            </a:r>
            <a:r>
              <a:rPr lang="en-IN" sz="2000" dirty="0"/>
              <a:t> </a:t>
            </a:r>
            <a:r>
              <a:rPr lang="en-IN" sz="2000" dirty="0" err="1"/>
              <a:t>rq,HttpServletResponse</a:t>
            </a:r>
            <a:r>
              <a:rPr lang="en-IN" sz="2000" dirty="0"/>
              <a:t> </a:t>
            </a:r>
            <a:r>
              <a:rPr lang="en-IN" sz="2000" dirty="0" err="1"/>
              <a:t>rs</a:t>
            </a:r>
            <a:r>
              <a:rPr lang="en-IN" sz="2000" dirty="0"/>
              <a:t>)</a:t>
            </a:r>
          </a:p>
          <a:p>
            <a:r>
              <a:rPr lang="en-IN" sz="2000" dirty="0"/>
              <a:t>	{</a:t>
            </a:r>
          </a:p>
          <a:p>
            <a:r>
              <a:rPr lang="en-IN" sz="2000" dirty="0"/>
              <a:t>		// here user write code to handle </a:t>
            </a:r>
            <a:r>
              <a:rPr lang="en-IN" sz="2000" dirty="0" err="1"/>
              <a:t>doGet</a:t>
            </a:r>
            <a:r>
              <a:rPr lang="en-IN" sz="2000" dirty="0"/>
              <a:t> request</a:t>
            </a:r>
          </a:p>
          <a:p>
            <a:r>
              <a:rPr lang="en-IN" sz="2000" dirty="0"/>
              <a:t>	}</a:t>
            </a:r>
          </a:p>
          <a:p>
            <a:r>
              <a:rPr lang="en-IN" sz="2000" dirty="0"/>
              <a:t>	// we are defining the </a:t>
            </a:r>
            <a:r>
              <a:rPr lang="en-IN" sz="2000" dirty="0" err="1"/>
              <a:t>doPost</a:t>
            </a:r>
            <a:r>
              <a:rPr lang="en-IN" sz="2000" dirty="0"/>
              <a:t> method of </a:t>
            </a:r>
            <a:r>
              <a:rPr lang="en-IN" sz="2000" dirty="0" err="1"/>
              <a:t>HttpServlet</a:t>
            </a:r>
            <a:r>
              <a:rPr lang="en-IN" sz="2000" dirty="0"/>
              <a:t> abstract class</a:t>
            </a:r>
          </a:p>
          <a:p>
            <a:r>
              <a:rPr lang="en-IN" sz="2000" dirty="0"/>
              <a:t>	public void </a:t>
            </a:r>
            <a:r>
              <a:rPr lang="en-IN" sz="2000" dirty="0" err="1"/>
              <a:t>doPost</a:t>
            </a:r>
            <a:r>
              <a:rPr lang="en-IN" sz="2000" dirty="0"/>
              <a:t>(</a:t>
            </a:r>
            <a:r>
              <a:rPr lang="en-IN" sz="2000" dirty="0" err="1"/>
              <a:t>HttpServletRequest</a:t>
            </a:r>
            <a:r>
              <a:rPr lang="en-IN" sz="2000" dirty="0"/>
              <a:t> </a:t>
            </a:r>
            <a:r>
              <a:rPr lang="en-IN" sz="2000" dirty="0" err="1"/>
              <a:t>rq,HttpServletResponse</a:t>
            </a:r>
            <a:r>
              <a:rPr lang="en-IN" sz="2000" dirty="0"/>
              <a:t> </a:t>
            </a:r>
            <a:r>
              <a:rPr lang="en-IN" sz="2000" dirty="0" err="1"/>
              <a:t>rs</a:t>
            </a:r>
            <a:r>
              <a:rPr lang="en-IN" sz="2000" dirty="0"/>
              <a:t>)</a:t>
            </a:r>
          </a:p>
          <a:p>
            <a:r>
              <a:rPr lang="en-IN" sz="2000" dirty="0"/>
              <a:t>	{</a:t>
            </a:r>
          </a:p>
          <a:p>
            <a:r>
              <a:rPr lang="en-IN" sz="2000" dirty="0"/>
              <a:t>		// here user write code to handle </a:t>
            </a:r>
            <a:r>
              <a:rPr lang="en-IN" sz="2000" dirty="0" err="1"/>
              <a:t>doPost</a:t>
            </a:r>
            <a:r>
              <a:rPr lang="en-IN" sz="2000" dirty="0"/>
              <a:t> request</a:t>
            </a:r>
          </a:p>
          <a:p>
            <a:r>
              <a:rPr lang="en-IN" sz="2000" dirty="0"/>
              <a:t>	}</a:t>
            </a:r>
          </a:p>
          <a:p>
            <a:r>
              <a:rPr lang="en-IN" sz="2000" dirty="0"/>
              <a:t>} </a:t>
            </a:r>
          </a:p>
        </p:txBody>
      </p:sp>
    </p:spTree>
    <p:extLst>
      <p:ext uri="{BB962C8B-B14F-4D97-AF65-F5344CB8AC3E}">
        <p14:creationId xmlns:p14="http://schemas.microsoft.com/office/powerpoint/2010/main" val="2366250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a:t>
            </a:r>
            <a:r>
              <a:rPr lang="en-US" sz="4000" b="1" dirty="0" err="1">
                <a:solidFill>
                  <a:schemeClr val="dk1"/>
                </a:solidFill>
              </a:rPr>
              <a:t>HttpServlet</a:t>
            </a:r>
            <a:r>
              <a:rPr lang="en-US" sz="4000" b="1" dirty="0">
                <a:solidFill>
                  <a:schemeClr val="dk1"/>
                </a:solidFill>
              </a:rPr>
              <a:t> class</a:t>
            </a:r>
          </a:p>
        </p:txBody>
      </p:sp>
      <p:sp>
        <p:nvSpPr>
          <p:cNvPr id="5" name="TextBox 4">
            <a:extLst>
              <a:ext uri="{FF2B5EF4-FFF2-40B4-BE49-F238E27FC236}">
                <a16:creationId xmlns:a16="http://schemas.microsoft.com/office/drawing/2014/main" id="{791EF559-6726-8ECE-0B31-69BE039C7756}"/>
              </a:ext>
            </a:extLst>
          </p:cNvPr>
          <p:cNvSpPr txBox="1"/>
          <p:nvPr/>
        </p:nvSpPr>
        <p:spPr>
          <a:xfrm>
            <a:off x="379412" y="1447800"/>
            <a:ext cx="11430000" cy="4708981"/>
          </a:xfrm>
          <a:prstGeom prst="rect">
            <a:avLst/>
          </a:prstGeom>
          <a:solidFill>
            <a:schemeClr val="bg1"/>
          </a:solidFill>
        </p:spPr>
        <p:txBody>
          <a:bodyPr wrap="square">
            <a:spAutoFit/>
          </a:bodyPr>
          <a:lstStyle/>
          <a:p>
            <a:pPr marL="342900" indent="-342900">
              <a:buFont typeface="Arial" panose="020B0604020202020204" pitchFamily="34" charset="0"/>
              <a:buChar char="•"/>
            </a:pPr>
            <a:r>
              <a:rPr lang="en-GB" sz="2000" b="1" i="0" dirty="0">
                <a:solidFill>
                  <a:srgbClr val="000000"/>
                </a:solidFill>
                <a:effectLst/>
              </a:rPr>
              <a:t>public void service(</a:t>
            </a:r>
            <a:r>
              <a:rPr lang="en-GB" sz="2000" b="1" i="0" dirty="0" err="1">
                <a:solidFill>
                  <a:srgbClr val="000000"/>
                </a:solidFill>
                <a:effectLst/>
              </a:rPr>
              <a:t>ServletRequest</a:t>
            </a:r>
            <a:r>
              <a:rPr lang="en-GB" sz="2000" b="1" i="0" dirty="0">
                <a:solidFill>
                  <a:srgbClr val="000000"/>
                </a:solidFill>
                <a:effectLst/>
              </a:rPr>
              <a:t> </a:t>
            </a:r>
            <a:r>
              <a:rPr lang="en-GB" sz="2000" b="1" i="0" dirty="0" err="1">
                <a:solidFill>
                  <a:srgbClr val="000000"/>
                </a:solidFill>
                <a:effectLst/>
              </a:rPr>
              <a:t>req,ServletResponse</a:t>
            </a:r>
            <a:r>
              <a:rPr lang="en-GB" sz="2000" b="1" i="0" dirty="0">
                <a:solidFill>
                  <a:srgbClr val="000000"/>
                </a:solidFill>
                <a:effectLst/>
              </a:rPr>
              <a:t> res)</a:t>
            </a:r>
            <a:r>
              <a:rPr lang="en-GB" sz="2000" b="0" i="0" dirty="0">
                <a:solidFill>
                  <a:srgbClr val="000000"/>
                </a:solidFill>
                <a:effectLst/>
              </a:rPr>
              <a:t> dispatches the request to the protected service method by converting the request and response object into http type.</a:t>
            </a:r>
          </a:p>
          <a:p>
            <a:pPr marL="342900" indent="-342900">
              <a:buFont typeface="Arial" panose="020B0604020202020204" pitchFamily="34" charset="0"/>
              <a:buChar char="•"/>
            </a:pPr>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service(</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receives the request from the service method, and dispatches the request to the </a:t>
            </a:r>
            <a:r>
              <a:rPr lang="en-GB" sz="2000" b="0" i="0" dirty="0" err="1">
                <a:solidFill>
                  <a:srgbClr val="000000"/>
                </a:solidFill>
                <a:effectLst/>
              </a:rPr>
              <a:t>doXXX</a:t>
            </a:r>
            <a:r>
              <a:rPr lang="en-GB" sz="2000" b="0" i="0" dirty="0">
                <a:solidFill>
                  <a:srgbClr val="000000"/>
                </a:solidFill>
                <a:effectLst/>
              </a:rPr>
              <a:t>() method depending on the incoming http request type.</a:t>
            </a:r>
          </a:p>
          <a:p>
            <a:pPr marL="342900" indent="-342900">
              <a:buFont typeface="Arial" panose="020B0604020202020204" pitchFamily="34" charset="0"/>
              <a:buChar char="•"/>
            </a:pPr>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doGet</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GET request. It is invoked by the web container.</a:t>
            </a:r>
          </a:p>
          <a:p>
            <a:pPr marL="342900" indent="-342900">
              <a:buFont typeface="Arial" panose="020B0604020202020204" pitchFamily="34" charset="0"/>
              <a:buChar char="•"/>
            </a:pPr>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doPost</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POST request. It is invoked by the web container.</a:t>
            </a:r>
          </a:p>
          <a:p>
            <a:pPr marL="342900" indent="-342900">
              <a:buFont typeface="Arial" panose="020B0604020202020204" pitchFamily="34" charset="0"/>
              <a:buChar char="•"/>
            </a:pPr>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doHead</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HEAD request. It is invoked by the web container.</a:t>
            </a:r>
          </a:p>
        </p:txBody>
      </p:sp>
    </p:spTree>
    <p:extLst>
      <p:ext uri="{BB962C8B-B14F-4D97-AF65-F5344CB8AC3E}">
        <p14:creationId xmlns:p14="http://schemas.microsoft.com/office/powerpoint/2010/main" val="1688807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a:t>
            </a:r>
            <a:r>
              <a:rPr lang="en-US" sz="4000" b="1" dirty="0" err="1">
                <a:solidFill>
                  <a:schemeClr val="dk1"/>
                </a:solidFill>
              </a:rPr>
              <a:t>HttpServlet</a:t>
            </a:r>
            <a:r>
              <a:rPr lang="en-US" sz="4000" b="1" dirty="0">
                <a:solidFill>
                  <a:schemeClr val="dk1"/>
                </a:solidFill>
              </a:rPr>
              <a:t> class</a:t>
            </a:r>
          </a:p>
        </p:txBody>
      </p:sp>
      <p:sp>
        <p:nvSpPr>
          <p:cNvPr id="5" name="TextBox 4">
            <a:extLst>
              <a:ext uri="{FF2B5EF4-FFF2-40B4-BE49-F238E27FC236}">
                <a16:creationId xmlns:a16="http://schemas.microsoft.com/office/drawing/2014/main" id="{791EF559-6726-8ECE-0B31-69BE039C7756}"/>
              </a:ext>
            </a:extLst>
          </p:cNvPr>
          <p:cNvSpPr txBox="1"/>
          <p:nvPr/>
        </p:nvSpPr>
        <p:spPr>
          <a:xfrm>
            <a:off x="379412" y="1447800"/>
            <a:ext cx="11430000" cy="4401205"/>
          </a:xfrm>
          <a:prstGeom prst="rect">
            <a:avLst/>
          </a:prstGeom>
          <a:solidFill>
            <a:schemeClr val="bg1"/>
          </a:solidFill>
        </p:spPr>
        <p:txBody>
          <a:bodyPr wrap="square">
            <a:spAutoFit/>
          </a:bodyPr>
          <a:lstStyle/>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doOptions</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OPTIONS request. It is invoked by the web container.</a:t>
            </a:r>
          </a:p>
          <a:p>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doPut</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PUT request. It is invoked by the web container.</a:t>
            </a:r>
          </a:p>
          <a:p>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doTrace</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TRACE request. It is invoked by the web container.</a:t>
            </a:r>
          </a:p>
          <a:p>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void </a:t>
            </a:r>
            <a:r>
              <a:rPr lang="en-GB" sz="2000" b="1" i="0" dirty="0" err="1">
                <a:solidFill>
                  <a:srgbClr val="000000"/>
                </a:solidFill>
                <a:effectLst/>
              </a:rPr>
              <a:t>doDelete</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 </a:t>
            </a:r>
            <a:r>
              <a:rPr lang="en-GB" sz="2000" b="1" i="0" dirty="0" err="1">
                <a:solidFill>
                  <a:srgbClr val="000000"/>
                </a:solidFill>
                <a:effectLst/>
              </a:rPr>
              <a:t>HttpServletResponse</a:t>
            </a:r>
            <a:r>
              <a:rPr lang="en-GB" sz="2000" b="1" i="0" dirty="0">
                <a:solidFill>
                  <a:srgbClr val="000000"/>
                </a:solidFill>
                <a:effectLst/>
              </a:rPr>
              <a:t> res)</a:t>
            </a:r>
            <a:r>
              <a:rPr lang="en-GB" sz="2000" b="0" i="0" dirty="0">
                <a:solidFill>
                  <a:srgbClr val="000000"/>
                </a:solidFill>
                <a:effectLst/>
              </a:rPr>
              <a:t> handles the DELETE request. It is invoked by the web container.</a:t>
            </a:r>
          </a:p>
          <a:p>
            <a:endParaRPr lang="en-GB" sz="2000" b="0" i="0" dirty="0">
              <a:solidFill>
                <a:srgbClr val="000000"/>
              </a:solidFill>
              <a:effectLst/>
            </a:endParaRPr>
          </a:p>
          <a:p>
            <a:pPr marL="342900" indent="-342900">
              <a:buFont typeface="Arial" panose="020B0604020202020204" pitchFamily="34" charset="0"/>
              <a:buChar char="•"/>
            </a:pPr>
            <a:r>
              <a:rPr lang="en-GB" sz="2000" b="1" i="0" dirty="0">
                <a:solidFill>
                  <a:srgbClr val="000000"/>
                </a:solidFill>
                <a:effectLst/>
              </a:rPr>
              <a:t>protected long </a:t>
            </a:r>
            <a:r>
              <a:rPr lang="en-GB" sz="2000" b="1" i="0" dirty="0" err="1">
                <a:solidFill>
                  <a:srgbClr val="000000"/>
                </a:solidFill>
                <a:effectLst/>
              </a:rPr>
              <a:t>getLastModified</a:t>
            </a:r>
            <a:r>
              <a:rPr lang="en-GB" sz="2000" b="1" i="0" dirty="0">
                <a:solidFill>
                  <a:srgbClr val="000000"/>
                </a:solidFill>
                <a:effectLst/>
              </a:rPr>
              <a:t>(</a:t>
            </a:r>
            <a:r>
              <a:rPr lang="en-GB" sz="2000" b="1" i="0" dirty="0" err="1">
                <a:solidFill>
                  <a:srgbClr val="000000"/>
                </a:solidFill>
                <a:effectLst/>
              </a:rPr>
              <a:t>HttpServletRequest</a:t>
            </a:r>
            <a:r>
              <a:rPr lang="en-GB" sz="2000" b="1" i="0" dirty="0">
                <a:solidFill>
                  <a:srgbClr val="000000"/>
                </a:solidFill>
                <a:effectLst/>
              </a:rPr>
              <a:t> </a:t>
            </a:r>
            <a:r>
              <a:rPr lang="en-GB" sz="2000" b="1" i="0" dirty="0" err="1">
                <a:solidFill>
                  <a:srgbClr val="000000"/>
                </a:solidFill>
                <a:effectLst/>
              </a:rPr>
              <a:t>req</a:t>
            </a:r>
            <a:r>
              <a:rPr lang="en-GB" sz="2000" b="1" i="0" dirty="0">
                <a:solidFill>
                  <a:srgbClr val="000000"/>
                </a:solidFill>
                <a:effectLst/>
              </a:rPr>
              <a:t>)</a:t>
            </a:r>
            <a:r>
              <a:rPr lang="en-GB" sz="2000" b="0" i="0" dirty="0">
                <a:solidFill>
                  <a:srgbClr val="000000"/>
                </a:solidFill>
                <a:effectLst/>
              </a:rPr>
              <a:t> returns the time when </a:t>
            </a:r>
            <a:r>
              <a:rPr lang="en-GB" sz="2000" b="0" i="0" dirty="0" err="1">
                <a:solidFill>
                  <a:srgbClr val="000000"/>
                </a:solidFill>
                <a:effectLst/>
              </a:rPr>
              <a:t>HttpServletRequest</a:t>
            </a:r>
            <a:r>
              <a:rPr lang="en-GB" sz="2000" b="0" i="0" dirty="0">
                <a:solidFill>
                  <a:srgbClr val="000000"/>
                </a:solidFill>
                <a:effectLst/>
              </a:rPr>
              <a:t> was last modified since midnight January 1, 1970 GMT.</a:t>
            </a:r>
          </a:p>
        </p:txBody>
      </p:sp>
    </p:spTree>
    <p:extLst>
      <p:ext uri="{BB962C8B-B14F-4D97-AF65-F5344CB8AC3E}">
        <p14:creationId xmlns:p14="http://schemas.microsoft.com/office/powerpoint/2010/main" val="678335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2029</TotalTime>
  <Words>1223</Words>
  <Application>Microsoft Office PowerPoint</Application>
  <PresentationFormat>Custom</PresentationFormat>
  <Paragraphs>136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681</cp:revision>
  <dcterms:created xsi:type="dcterms:W3CDTF">2021-12-19T05:09:16Z</dcterms:created>
  <dcterms:modified xsi:type="dcterms:W3CDTF">2023-02-13T07:28:56Z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