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5" r:id="rId6"/>
    <p:sldId id="306" r:id="rId7"/>
    <p:sldId id="307" r:id="rId8"/>
    <p:sldId id="308" r:id="rId9"/>
    <p:sldId id="309" r:id="rId10"/>
    <p:sldId id="310" r:id="rId11"/>
    <p:sldId id="283" r:id="rId12"/>
    <p:sldId id="25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p:scale>
          <a:sx n="50" d="100"/>
          <a:sy n="50" d="100"/>
        </p:scale>
        <p:origin x="1260" y="3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2/13/2023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2/13/2023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2/13/2023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2/13/2023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838862026"/>
              </p:ext>
            </p:extLst>
          </p:nvPr>
        </p:nvGraphicFramePr>
        <p:xfrm>
          <a:off x="455612" y="2514600"/>
          <a:ext cx="11041040" cy="274643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SOLID Principles in JAVA</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Lifecycle of JSP</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Directory Structure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Scripting Elements </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Request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Response</a:t>
                      </a:r>
                    </a:p>
                  </a:txBody>
                  <a:tcPr anchor="ctr"/>
                </a:tc>
                <a:extLst>
                  <a:ext uri="{0D108BD9-81ED-4DB2-BD59-A6C34878D82A}">
                    <a16:rowId xmlns:a16="http://schemas.microsoft.com/office/drawing/2014/main" val="97174654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Session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Directives</a:t>
                      </a:r>
                    </a:p>
                  </a:txBody>
                  <a:tcPr anchor="ctr"/>
                </a:tc>
                <a:extLst>
                  <a:ext uri="{0D108BD9-81ED-4DB2-BD59-A6C34878D82A}">
                    <a16:rowId xmlns:a16="http://schemas.microsoft.com/office/drawing/2014/main" val="33613685"/>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484187" y="685800"/>
            <a:ext cx="11220450" cy="2308324"/>
          </a:xfrm>
          <a:prstGeom prst="rect">
            <a:avLst/>
          </a:prstGeom>
          <a:solidFill>
            <a:schemeClr val="bg1"/>
          </a:solidFill>
        </p:spPr>
        <p:txBody>
          <a:bodyPr wrap="square">
            <a:spAutoFit/>
          </a:bodyPr>
          <a:lstStyle/>
          <a:p>
            <a:pPr algn="just">
              <a:buClr>
                <a:schemeClr val="accent1"/>
              </a:buClr>
            </a:pPr>
            <a:r>
              <a:rPr lang="en-GB" i="0" dirty="0">
                <a:effectLst/>
              </a:rPr>
              <a:t>In Java, </a:t>
            </a:r>
            <a:r>
              <a:rPr lang="en-GB" i="0" dirty="0">
                <a:solidFill>
                  <a:schemeClr val="accent1"/>
                </a:solidFill>
                <a:effectLst/>
              </a:rPr>
              <a:t>SOLID</a:t>
            </a:r>
            <a:r>
              <a:rPr lang="en-GB" i="0" dirty="0">
                <a:effectLst/>
              </a:rPr>
              <a:t> principles are an object-oriented approach that are applied to software structure design.</a:t>
            </a:r>
          </a:p>
          <a:p>
            <a:pPr algn="just">
              <a:buClr>
                <a:schemeClr val="accent1"/>
              </a:buClr>
            </a:pPr>
            <a:endParaRPr lang="en-GB" i="0" dirty="0">
              <a:effectLst/>
            </a:endParaRPr>
          </a:p>
          <a:p>
            <a:pPr algn="just">
              <a:buClr>
                <a:schemeClr val="accent1"/>
              </a:buClr>
            </a:pPr>
            <a:r>
              <a:rPr lang="en-GB" i="0" dirty="0">
                <a:effectLst/>
              </a:rPr>
              <a:t>These five principles have changed the world of object-oriented programming, and also changed the way of writing software. It also ensures that the software is modular, easy to understand, debug, and refactor.</a:t>
            </a:r>
          </a:p>
        </p:txBody>
      </p:sp>
      <p:pic>
        <p:nvPicPr>
          <p:cNvPr id="1026" name="Picture 2" descr="SOLID Principles Java">
            <a:extLst>
              <a:ext uri="{FF2B5EF4-FFF2-40B4-BE49-F238E27FC236}">
                <a16:creationId xmlns:a16="http://schemas.microsoft.com/office/drawing/2014/main" id="{969649F2-F766-0D0F-7EE5-5440D5476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2994125"/>
            <a:ext cx="7185292" cy="378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676400"/>
            <a:ext cx="10363200" cy="2677656"/>
          </a:xfrm>
          <a:prstGeom prst="rect">
            <a:avLst/>
          </a:prstGeom>
          <a:solidFill>
            <a:schemeClr val="bg1"/>
          </a:solidFill>
        </p:spPr>
        <p:txBody>
          <a:bodyPr wrap="square">
            <a:spAutoFit/>
          </a:bodyPr>
          <a:lstStyle/>
          <a:p>
            <a:pPr algn="just"/>
            <a:r>
              <a:rPr lang="en-GB" b="1" i="0" dirty="0">
                <a:solidFill>
                  <a:schemeClr val="accent1"/>
                </a:solidFill>
                <a:effectLst/>
              </a:rPr>
              <a:t>1) Single Responsibility Principle:</a:t>
            </a:r>
          </a:p>
          <a:p>
            <a:pPr algn="just"/>
            <a:endParaRPr lang="en-GB" b="1" i="0" dirty="0">
              <a:solidFill>
                <a:schemeClr val="accent1"/>
              </a:solidFill>
              <a:effectLst/>
            </a:endParaRPr>
          </a:p>
          <a:p>
            <a:pPr algn="just"/>
            <a:r>
              <a:rPr lang="en-GB" b="0" i="0" dirty="0">
                <a:solidFill>
                  <a:srgbClr val="333333"/>
                </a:solidFill>
                <a:effectLst/>
              </a:rPr>
              <a:t>The single responsibility principle states that </a:t>
            </a:r>
            <a:r>
              <a:rPr lang="en-GB" b="1" i="0" dirty="0">
                <a:solidFill>
                  <a:srgbClr val="333333"/>
                </a:solidFill>
                <a:effectLst/>
              </a:rPr>
              <a:t>every Java class must perform a single functionality</a:t>
            </a:r>
            <a:r>
              <a:rPr lang="en-GB" b="0" i="0" dirty="0">
                <a:solidFill>
                  <a:srgbClr val="333333"/>
                </a:solidFill>
                <a:effectLst/>
              </a:rPr>
              <a:t>. Implementation of multiple functionalities in a single class mashup the code and if any modification is required may affect the whole class. It precise the code and the code can be easily maintained.</a:t>
            </a:r>
          </a:p>
          <a:p>
            <a:pPr algn="just">
              <a:buClr>
                <a:schemeClr val="accent1"/>
              </a:buClr>
            </a:pPr>
            <a:endParaRPr lang="en-GB" i="0" dirty="0">
              <a:effectLst/>
            </a:endParaRPr>
          </a:p>
        </p:txBody>
      </p:sp>
    </p:spTree>
    <p:extLst>
      <p:ext uri="{BB962C8B-B14F-4D97-AF65-F5344CB8AC3E}">
        <p14:creationId xmlns:p14="http://schemas.microsoft.com/office/powerpoint/2010/main" val="198524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676400"/>
            <a:ext cx="10363200" cy="2308324"/>
          </a:xfrm>
          <a:prstGeom prst="rect">
            <a:avLst/>
          </a:prstGeom>
          <a:solidFill>
            <a:schemeClr val="bg1"/>
          </a:solidFill>
        </p:spPr>
        <p:txBody>
          <a:bodyPr wrap="square">
            <a:spAutoFit/>
          </a:bodyPr>
          <a:lstStyle/>
          <a:p>
            <a:pPr algn="just"/>
            <a:r>
              <a:rPr lang="en-GB" b="1" dirty="0">
                <a:solidFill>
                  <a:schemeClr val="accent1"/>
                </a:solidFill>
              </a:rPr>
              <a:t>2</a:t>
            </a:r>
            <a:r>
              <a:rPr lang="en-GB" b="1" i="0" dirty="0">
                <a:solidFill>
                  <a:schemeClr val="accent1"/>
                </a:solidFill>
                <a:effectLst/>
              </a:rPr>
              <a:t>) Open-Closed Principle:</a:t>
            </a:r>
          </a:p>
          <a:p>
            <a:pPr algn="just"/>
            <a:endParaRPr lang="en-GB" b="1" i="0" dirty="0">
              <a:effectLst/>
            </a:endParaRPr>
          </a:p>
          <a:p>
            <a:pPr algn="just"/>
            <a:r>
              <a:rPr lang="en-GB" b="0" i="0" dirty="0">
                <a:effectLst/>
              </a:rPr>
              <a:t>The application or module entities the methods, functions, variables, etc. The open-closed principle states that according to new requirements the module should be open for extension but closed for modification. The extension allows us to implement new functionality to the module.</a:t>
            </a:r>
            <a:endParaRPr lang="en-GB" i="0" dirty="0">
              <a:effectLst/>
            </a:endParaRPr>
          </a:p>
        </p:txBody>
      </p:sp>
    </p:spTree>
    <p:extLst>
      <p:ext uri="{BB962C8B-B14F-4D97-AF65-F5344CB8AC3E}">
        <p14:creationId xmlns:p14="http://schemas.microsoft.com/office/powerpoint/2010/main" val="46487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676400"/>
            <a:ext cx="10363200" cy="4154984"/>
          </a:xfrm>
          <a:prstGeom prst="rect">
            <a:avLst/>
          </a:prstGeom>
          <a:solidFill>
            <a:schemeClr val="bg1"/>
          </a:solidFill>
        </p:spPr>
        <p:txBody>
          <a:bodyPr wrap="square">
            <a:spAutoFit/>
          </a:bodyPr>
          <a:lstStyle/>
          <a:p>
            <a:pPr algn="just"/>
            <a:r>
              <a:rPr lang="en-GB" b="1" i="0" dirty="0">
                <a:solidFill>
                  <a:schemeClr val="accent1"/>
                </a:solidFill>
                <a:effectLst/>
              </a:rPr>
              <a:t>3) </a:t>
            </a:r>
            <a:r>
              <a:rPr lang="en-GB" b="1" i="0" dirty="0" err="1">
                <a:solidFill>
                  <a:schemeClr val="accent1"/>
                </a:solidFill>
                <a:effectLst/>
              </a:rPr>
              <a:t>Liskov</a:t>
            </a:r>
            <a:r>
              <a:rPr lang="en-GB" b="1" i="0" dirty="0">
                <a:solidFill>
                  <a:schemeClr val="accent1"/>
                </a:solidFill>
                <a:effectLst/>
              </a:rPr>
              <a:t> Substitution Principle:</a:t>
            </a:r>
          </a:p>
          <a:p>
            <a:pPr algn="just"/>
            <a:endParaRPr lang="en-GB" b="1" i="0" dirty="0">
              <a:effectLst/>
            </a:endParaRPr>
          </a:p>
          <a:p>
            <a:pPr algn="just"/>
            <a:r>
              <a:rPr lang="en-GB" b="0" i="0" dirty="0">
                <a:effectLst/>
              </a:rPr>
              <a:t>The </a:t>
            </a:r>
            <a:r>
              <a:rPr lang="en-GB" b="0" i="0" dirty="0" err="1">
                <a:effectLst/>
              </a:rPr>
              <a:t>Liskov</a:t>
            </a:r>
            <a:r>
              <a:rPr lang="en-GB" b="0" i="0" dirty="0">
                <a:effectLst/>
              </a:rPr>
              <a:t> Substitution Principle (LSP) was introduced by Barbara </a:t>
            </a:r>
            <a:r>
              <a:rPr lang="en-GB" b="0" i="0" dirty="0" err="1">
                <a:effectLst/>
              </a:rPr>
              <a:t>Liskov</a:t>
            </a:r>
            <a:r>
              <a:rPr lang="en-GB" b="0" i="0" dirty="0">
                <a:effectLst/>
              </a:rPr>
              <a:t>. It applies to inheritance in such a way that the derived classes must be completely substitutable for their base classes. In other words, if class A is a subtype of class B, then we should be able to replace B with A without interrupting the </a:t>
            </a:r>
            <a:r>
              <a:rPr lang="en-GB" b="0" i="0" dirty="0" err="1">
                <a:effectLst/>
              </a:rPr>
              <a:t>behavior</a:t>
            </a:r>
            <a:r>
              <a:rPr lang="en-GB" b="0" i="0" dirty="0">
                <a:effectLst/>
              </a:rPr>
              <a:t> of the program.</a:t>
            </a:r>
          </a:p>
          <a:p>
            <a:pPr algn="just"/>
            <a:endParaRPr lang="en-GB" b="0" i="0" dirty="0">
              <a:effectLst/>
            </a:endParaRPr>
          </a:p>
          <a:p>
            <a:pPr algn="just"/>
            <a:r>
              <a:rPr lang="en-GB" b="0" i="0" dirty="0">
                <a:effectLst/>
              </a:rPr>
              <a:t>It extends the open-close principle and also focuses on the </a:t>
            </a:r>
            <a:r>
              <a:rPr lang="en-GB" b="0" i="0" dirty="0" err="1">
                <a:effectLst/>
              </a:rPr>
              <a:t>behavior</a:t>
            </a:r>
            <a:r>
              <a:rPr lang="en-GB" b="0" i="0" dirty="0">
                <a:effectLst/>
              </a:rPr>
              <a:t> of a superclass and its subtypes. We should design the classes to preserve the property unless we have a strong reason to do otherwise</a:t>
            </a:r>
            <a:endParaRPr lang="en-GB" i="0" dirty="0">
              <a:effectLst/>
            </a:endParaRPr>
          </a:p>
        </p:txBody>
      </p:sp>
    </p:spTree>
    <p:extLst>
      <p:ext uri="{BB962C8B-B14F-4D97-AF65-F5344CB8AC3E}">
        <p14:creationId xmlns:p14="http://schemas.microsoft.com/office/powerpoint/2010/main" val="2922697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676400"/>
            <a:ext cx="10363200" cy="3046988"/>
          </a:xfrm>
          <a:prstGeom prst="rect">
            <a:avLst/>
          </a:prstGeom>
          <a:solidFill>
            <a:schemeClr val="bg1"/>
          </a:solidFill>
        </p:spPr>
        <p:txBody>
          <a:bodyPr wrap="square">
            <a:spAutoFit/>
          </a:bodyPr>
          <a:lstStyle/>
          <a:p>
            <a:pPr algn="just"/>
            <a:r>
              <a:rPr lang="en-GB" b="1" dirty="0">
                <a:solidFill>
                  <a:schemeClr val="accent1"/>
                </a:solidFill>
              </a:rPr>
              <a:t>4</a:t>
            </a:r>
            <a:r>
              <a:rPr lang="en-GB" b="1" i="0" dirty="0">
                <a:solidFill>
                  <a:schemeClr val="accent1"/>
                </a:solidFill>
                <a:effectLst/>
              </a:rPr>
              <a:t>) Interface Segregation Principle:</a:t>
            </a:r>
          </a:p>
          <a:p>
            <a:pPr algn="just"/>
            <a:endParaRPr lang="en-GB" b="1" i="0" dirty="0">
              <a:effectLst/>
            </a:endParaRPr>
          </a:p>
          <a:p>
            <a:pPr algn="just"/>
            <a:r>
              <a:rPr lang="en-GB" b="0" i="0" dirty="0">
                <a:effectLst/>
              </a:rPr>
              <a:t>The principle states that the larger interfaces split into smaller ones. Because the implementation classes use only the methods that are required. We should not force the client to use the methods that they do not want to use.</a:t>
            </a:r>
          </a:p>
          <a:p>
            <a:pPr algn="just"/>
            <a:endParaRPr lang="en-GB" b="0" i="0" dirty="0">
              <a:effectLst/>
            </a:endParaRPr>
          </a:p>
          <a:p>
            <a:pPr algn="just"/>
            <a:r>
              <a:rPr lang="en-GB" b="0" i="0" dirty="0">
                <a:effectLst/>
              </a:rPr>
              <a:t>The goal of the interface segregation principle is similar to the single responsibility principle</a:t>
            </a:r>
            <a:endParaRPr lang="en-GB" i="0" dirty="0">
              <a:effectLst/>
            </a:endParaRPr>
          </a:p>
        </p:txBody>
      </p:sp>
    </p:spTree>
    <p:extLst>
      <p:ext uri="{BB962C8B-B14F-4D97-AF65-F5344CB8AC3E}">
        <p14:creationId xmlns:p14="http://schemas.microsoft.com/office/powerpoint/2010/main" val="1642000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SOLID Principles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676400"/>
            <a:ext cx="10363200" cy="2677656"/>
          </a:xfrm>
          <a:prstGeom prst="rect">
            <a:avLst/>
          </a:prstGeom>
          <a:solidFill>
            <a:schemeClr val="bg1"/>
          </a:solidFill>
        </p:spPr>
        <p:txBody>
          <a:bodyPr wrap="square">
            <a:spAutoFit/>
          </a:bodyPr>
          <a:lstStyle/>
          <a:p>
            <a:pPr algn="just"/>
            <a:r>
              <a:rPr lang="en-GB" b="1" i="0" dirty="0">
                <a:solidFill>
                  <a:schemeClr val="accent1"/>
                </a:solidFill>
                <a:effectLst/>
              </a:rPr>
              <a:t>5) Dependency Inversion Principle:</a:t>
            </a:r>
          </a:p>
          <a:p>
            <a:pPr algn="just"/>
            <a:endParaRPr lang="en-GB" b="1" i="0" dirty="0">
              <a:effectLst/>
            </a:endParaRPr>
          </a:p>
          <a:p>
            <a:pPr algn="just"/>
            <a:r>
              <a:rPr lang="en-GB" b="0" i="0" dirty="0">
                <a:effectLst/>
              </a:rPr>
              <a:t>The principle states that we must use abstraction (abstract classes and interfaces) instead of concrete implementations. High-level modules should not depend on the low-level module but both should depend on the abstraction. Because the abstraction does not depend on detail but the detail depends on abstraction. It decouples the software.</a:t>
            </a:r>
            <a:endParaRPr lang="en-GB" i="0" dirty="0">
              <a:effectLst/>
            </a:endParaRPr>
          </a:p>
        </p:txBody>
      </p:sp>
    </p:spTree>
    <p:extLst>
      <p:ext uri="{BB962C8B-B14F-4D97-AF65-F5344CB8AC3E}">
        <p14:creationId xmlns:p14="http://schemas.microsoft.com/office/powerpoint/2010/main" val="1943871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Why SOLID Principles?</a:t>
            </a:r>
          </a:p>
        </p:txBody>
      </p:sp>
      <p:sp>
        <p:nvSpPr>
          <p:cNvPr id="6" name="TextBox 5">
            <a:extLst>
              <a:ext uri="{FF2B5EF4-FFF2-40B4-BE49-F238E27FC236}">
                <a16:creationId xmlns:a16="http://schemas.microsoft.com/office/drawing/2014/main" id="{6D1740D4-1738-14A7-9E87-981D7218F4F0}"/>
              </a:ext>
            </a:extLst>
          </p:cNvPr>
          <p:cNvSpPr txBox="1"/>
          <p:nvPr/>
        </p:nvSpPr>
        <p:spPr>
          <a:xfrm>
            <a:off x="684212" y="1828800"/>
            <a:ext cx="10363200" cy="4154984"/>
          </a:xfrm>
          <a:prstGeom prst="rect">
            <a:avLst/>
          </a:prstGeom>
          <a:noFill/>
        </p:spPr>
        <p:txBody>
          <a:bodyPr wrap="square">
            <a:spAutoFit/>
          </a:bodyPr>
          <a:lstStyle/>
          <a:p>
            <a:r>
              <a:rPr lang="en-IN" b="1" dirty="0">
                <a:solidFill>
                  <a:schemeClr val="accent1"/>
                </a:solidFill>
              </a:rPr>
              <a:t>Why should we use SOLID principles?</a:t>
            </a:r>
          </a:p>
          <a:p>
            <a:endParaRPr lang="en-IN" b="1" dirty="0">
              <a:solidFill>
                <a:schemeClr val="accent1"/>
              </a:solidFill>
            </a:endParaRPr>
          </a:p>
          <a:p>
            <a:pPr marL="342900" indent="-342900">
              <a:buClr>
                <a:schemeClr val="accent1"/>
              </a:buClr>
              <a:buFont typeface="Wingdings" panose="05000000000000000000" pitchFamily="2" charset="2"/>
              <a:buChar char="ü"/>
            </a:pPr>
            <a:r>
              <a:rPr lang="en-IN" dirty="0"/>
              <a:t>It reduces the dependencies so that a block of code can be changed without affecting the other code blocks.</a:t>
            </a:r>
          </a:p>
          <a:p>
            <a:pPr>
              <a:buClr>
                <a:schemeClr val="accent1"/>
              </a:buClr>
            </a:pPr>
            <a:endParaRPr lang="en-IN" dirty="0"/>
          </a:p>
          <a:p>
            <a:pPr marL="342900" indent="-342900">
              <a:buClr>
                <a:schemeClr val="accent1"/>
              </a:buClr>
              <a:buFont typeface="Wingdings" panose="05000000000000000000" pitchFamily="2" charset="2"/>
              <a:buChar char="ü"/>
            </a:pPr>
            <a:r>
              <a:rPr lang="en-IN" dirty="0"/>
              <a:t>The principles intended to make design easier, understandable.</a:t>
            </a:r>
          </a:p>
          <a:p>
            <a:pPr>
              <a:buClr>
                <a:schemeClr val="accent1"/>
              </a:buClr>
            </a:pPr>
            <a:endParaRPr lang="en-IN" dirty="0"/>
          </a:p>
          <a:p>
            <a:pPr marL="342900" indent="-342900">
              <a:buClr>
                <a:schemeClr val="accent1"/>
              </a:buClr>
              <a:buFont typeface="Wingdings" panose="05000000000000000000" pitchFamily="2" charset="2"/>
              <a:buChar char="ü"/>
            </a:pPr>
            <a:r>
              <a:rPr lang="en-IN" dirty="0"/>
              <a:t>By using the principles, the system is maintainable, testable, scalable, and reusable.</a:t>
            </a:r>
          </a:p>
          <a:p>
            <a:pPr>
              <a:buClr>
                <a:schemeClr val="accent1"/>
              </a:buClr>
            </a:pPr>
            <a:endParaRPr lang="en-IN" dirty="0"/>
          </a:p>
          <a:p>
            <a:pPr marL="342900" indent="-342900">
              <a:buClr>
                <a:schemeClr val="accent1"/>
              </a:buClr>
              <a:buFont typeface="Wingdings" panose="05000000000000000000" pitchFamily="2" charset="2"/>
              <a:buChar char="ü"/>
            </a:pPr>
            <a:r>
              <a:rPr lang="en-IN" dirty="0"/>
              <a:t>It avoids the bad design of the software.</a:t>
            </a:r>
          </a:p>
        </p:txBody>
      </p:sp>
    </p:spTree>
    <p:extLst>
      <p:ext uri="{BB962C8B-B14F-4D97-AF65-F5344CB8AC3E}">
        <p14:creationId xmlns:p14="http://schemas.microsoft.com/office/powerpoint/2010/main" val="29714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2158</TotalTime>
  <Words>516</Words>
  <Application>Microsoft Office PowerPoint</Application>
  <PresentationFormat>Custom</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732</cp:revision>
  <dcterms:created xsi:type="dcterms:W3CDTF">2021-12-19T05:09:16Z</dcterms:created>
  <dcterms:modified xsi:type="dcterms:W3CDTF">2023-02-13T17:20:37Z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