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75" r:id="rId6"/>
    <p:sldId id="306" r:id="rId7"/>
    <p:sldId id="307" r:id="rId8"/>
    <p:sldId id="311" r:id="rId9"/>
    <p:sldId id="312" r:id="rId10"/>
    <p:sldId id="313" r:id="rId11"/>
    <p:sldId id="259"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492" autoAdjust="0"/>
  </p:normalViewPr>
  <p:slideViewPr>
    <p:cSldViewPr>
      <p:cViewPr varScale="1">
        <p:scale>
          <a:sx n="69" d="100"/>
          <a:sy n="69" d="100"/>
        </p:scale>
        <p:origin x="54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2/14/2023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2/14/2023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2/14/2023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2/14/2023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2/14/2023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1707018396"/>
              </p:ext>
            </p:extLst>
          </p:nvPr>
        </p:nvGraphicFramePr>
        <p:xfrm>
          <a:off x="455612" y="2514600"/>
          <a:ext cx="11041040" cy="2174127"/>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Design Patterns in JAVA</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When to use Design Patterns</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Singleton Pattern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Factory Pattern</a:t>
                      </a:r>
                    </a:p>
                  </a:txBody>
                  <a:tcPr anchor="ctr"/>
                </a:tc>
                <a:extLst>
                  <a:ext uri="{0D108BD9-81ED-4DB2-BD59-A6C34878D82A}">
                    <a16:rowId xmlns:a16="http://schemas.microsoft.com/office/drawing/2014/main" val="2103298616"/>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Builder Pattern</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Advantages of Design Pattern </a:t>
                      </a:r>
                    </a:p>
                  </a:txBody>
                  <a:tcPr anchor="ctr"/>
                </a:tc>
                <a:extLst>
                  <a:ext uri="{0D108BD9-81ED-4DB2-BD59-A6C34878D82A}">
                    <a16:rowId xmlns:a16="http://schemas.microsoft.com/office/drawing/2014/main" val="971746543"/>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Design Patterns in JAVA</a:t>
            </a:r>
          </a:p>
        </p:txBody>
      </p:sp>
      <p:sp>
        <p:nvSpPr>
          <p:cNvPr id="4" name="TextBox 3">
            <a:extLst>
              <a:ext uri="{FF2B5EF4-FFF2-40B4-BE49-F238E27FC236}">
                <a16:creationId xmlns:a16="http://schemas.microsoft.com/office/drawing/2014/main" id="{74209D25-58F8-0A99-6A96-2EB494662A5D}"/>
              </a:ext>
            </a:extLst>
          </p:cNvPr>
          <p:cNvSpPr txBox="1"/>
          <p:nvPr/>
        </p:nvSpPr>
        <p:spPr>
          <a:xfrm>
            <a:off x="484187" y="1483816"/>
            <a:ext cx="11220450" cy="4893647"/>
          </a:xfrm>
          <a:prstGeom prst="rect">
            <a:avLst/>
          </a:prstGeom>
          <a:solidFill>
            <a:schemeClr val="bg1"/>
          </a:solidFill>
        </p:spPr>
        <p:txBody>
          <a:bodyPr wrap="square">
            <a:spAutoFit/>
          </a:bodyPr>
          <a:lstStyle/>
          <a:p>
            <a:pPr algn="l"/>
            <a:r>
              <a:rPr lang="en-GB" b="0" i="0" dirty="0">
                <a:effectLst/>
              </a:rPr>
              <a:t>Design patterns were first invented by Christopher Alexander in 1977. But later on four developers namely Erich Gamma, Richard Helm, John </a:t>
            </a:r>
            <a:r>
              <a:rPr lang="en-GB" b="0" i="0" dirty="0" err="1">
                <a:effectLst/>
              </a:rPr>
              <a:t>Vlissides</a:t>
            </a:r>
            <a:r>
              <a:rPr lang="en-GB" b="0" i="0" dirty="0">
                <a:effectLst/>
              </a:rPr>
              <a:t>, and Ralph Johnson wrote a book titled, “</a:t>
            </a:r>
            <a:r>
              <a:rPr lang="en-GB" b="1" i="0" dirty="0">
                <a:effectLst/>
              </a:rPr>
              <a:t>Gang of Four-Design patterns, elements of reusable object-oriented software</a:t>
            </a:r>
            <a:r>
              <a:rPr lang="en-GB" b="0" i="0" dirty="0">
                <a:effectLst/>
              </a:rPr>
              <a:t>” in the year 1995.</a:t>
            </a:r>
          </a:p>
          <a:p>
            <a:pPr algn="l"/>
            <a:r>
              <a:rPr lang="en-GB" b="0" i="0" dirty="0">
                <a:effectLst/>
              </a:rPr>
              <a:t>From then all the design patterns came to be known as “</a:t>
            </a:r>
            <a:r>
              <a:rPr lang="en-GB" b="1" i="0" dirty="0">
                <a:effectLst/>
              </a:rPr>
              <a:t>Gang of Four Design Patterns</a:t>
            </a:r>
            <a:r>
              <a:rPr lang="en-GB" b="0" i="0" dirty="0">
                <a:effectLst/>
              </a:rPr>
              <a:t>”.</a:t>
            </a:r>
          </a:p>
          <a:p>
            <a:pPr algn="l"/>
            <a:endParaRPr lang="en-GB" b="0" i="0" dirty="0">
              <a:effectLst/>
            </a:endParaRPr>
          </a:p>
          <a:p>
            <a:pPr algn="l"/>
            <a:r>
              <a:rPr lang="en-GB" b="0" i="0" dirty="0">
                <a:effectLst/>
              </a:rPr>
              <a:t>Design patterns are independent of any programming languages as they are used to solve common object-oriented design problems and are not just limited to a specific programming language. So basically it’s an idea and not an implementation.</a:t>
            </a:r>
          </a:p>
          <a:p>
            <a:pPr algn="l"/>
            <a:endParaRPr lang="en-GB" b="0" i="0" dirty="0">
              <a:effectLst/>
            </a:endParaRPr>
          </a:p>
          <a:p>
            <a:pPr algn="l"/>
            <a:r>
              <a:rPr lang="en-GB" b="0" i="0" dirty="0">
                <a:effectLst/>
              </a:rPr>
              <a:t>Thus using design patterns we can develop programs that are more efficient, flexible, maintainable, and reusable.</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When to use Design Patterns</a:t>
            </a:r>
          </a:p>
        </p:txBody>
      </p:sp>
      <p:sp>
        <p:nvSpPr>
          <p:cNvPr id="4" name="TextBox 3">
            <a:extLst>
              <a:ext uri="{FF2B5EF4-FFF2-40B4-BE49-F238E27FC236}">
                <a16:creationId xmlns:a16="http://schemas.microsoft.com/office/drawing/2014/main" id="{74209D25-58F8-0A99-6A96-2EB494662A5D}"/>
              </a:ext>
            </a:extLst>
          </p:cNvPr>
          <p:cNvSpPr txBox="1"/>
          <p:nvPr/>
        </p:nvSpPr>
        <p:spPr>
          <a:xfrm>
            <a:off x="1217612" y="769203"/>
            <a:ext cx="10363200" cy="1569660"/>
          </a:xfrm>
          <a:prstGeom prst="rect">
            <a:avLst/>
          </a:prstGeom>
          <a:solidFill>
            <a:schemeClr val="bg1"/>
          </a:solidFill>
        </p:spPr>
        <p:txBody>
          <a:bodyPr wrap="square">
            <a:spAutoFit/>
          </a:bodyPr>
          <a:lstStyle/>
          <a:p>
            <a:pPr algn="just"/>
            <a:r>
              <a:rPr lang="en-GB" b="0" i="0" dirty="0">
                <a:solidFill>
                  <a:srgbClr val="3A3A3A"/>
                </a:solidFill>
                <a:effectLst/>
              </a:rPr>
              <a:t>We usually use a design pattern during the initial Analysis and requirement phase of </a:t>
            </a:r>
            <a:r>
              <a:rPr lang="en-GB" b="1" i="0" dirty="0">
                <a:solidFill>
                  <a:srgbClr val="3A3A3A"/>
                </a:solidFill>
                <a:effectLst/>
              </a:rPr>
              <a:t>SDLC </a:t>
            </a:r>
            <a:r>
              <a:rPr lang="en-GB" b="0" i="0" dirty="0">
                <a:solidFill>
                  <a:srgbClr val="3A3A3A"/>
                </a:solidFill>
                <a:effectLst/>
              </a:rPr>
              <a:t>(</a:t>
            </a:r>
            <a:r>
              <a:rPr lang="en-GB" b="0" i="0" dirty="0">
                <a:effectLst/>
              </a:rPr>
              <a:t>Software</a:t>
            </a:r>
            <a:r>
              <a:rPr lang="en-GB" b="0" i="0" dirty="0">
                <a:solidFill>
                  <a:srgbClr val="3A3A3A"/>
                </a:solidFill>
                <a:effectLst/>
              </a:rPr>
              <a:t> Development Life Cycle).</a:t>
            </a:r>
          </a:p>
          <a:p>
            <a:pPr algn="just"/>
            <a:endParaRPr lang="en-GB" dirty="0">
              <a:solidFill>
                <a:srgbClr val="3A3A3A"/>
              </a:solidFill>
            </a:endParaRPr>
          </a:p>
          <a:p>
            <a:pPr algn="just"/>
            <a:r>
              <a:rPr lang="en-GB" b="1" i="0" dirty="0">
                <a:solidFill>
                  <a:srgbClr val="3A3A3A"/>
                </a:solidFill>
                <a:effectLst/>
              </a:rPr>
              <a:t>Classification Of Design Patterns :</a:t>
            </a:r>
            <a:endParaRPr lang="en-GB" b="1" i="0" dirty="0">
              <a:effectLst/>
            </a:endParaRPr>
          </a:p>
        </p:txBody>
      </p:sp>
      <p:pic>
        <p:nvPicPr>
          <p:cNvPr id="1026" name="Picture 2" descr="Design patterns in Java">
            <a:extLst>
              <a:ext uri="{FF2B5EF4-FFF2-40B4-BE49-F238E27FC236}">
                <a16:creationId xmlns:a16="http://schemas.microsoft.com/office/drawing/2014/main" id="{A8A5580D-FEF2-B90A-8EAA-26DCFCBE2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 y="2335947"/>
            <a:ext cx="501967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eational Design patterns">
            <a:extLst>
              <a:ext uri="{FF2B5EF4-FFF2-40B4-BE49-F238E27FC236}">
                <a16:creationId xmlns:a16="http://schemas.microsoft.com/office/drawing/2014/main" id="{6DB0D077-E94D-17D1-203F-983F5EEE8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081" y="2667000"/>
            <a:ext cx="66675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Singleton Pattern </a:t>
            </a:r>
          </a:p>
        </p:txBody>
      </p:sp>
      <p:sp>
        <p:nvSpPr>
          <p:cNvPr id="4" name="TextBox 3">
            <a:extLst>
              <a:ext uri="{FF2B5EF4-FFF2-40B4-BE49-F238E27FC236}">
                <a16:creationId xmlns:a16="http://schemas.microsoft.com/office/drawing/2014/main" id="{74209D25-58F8-0A99-6A96-2EB494662A5D}"/>
              </a:ext>
            </a:extLst>
          </p:cNvPr>
          <p:cNvSpPr txBox="1"/>
          <p:nvPr/>
        </p:nvSpPr>
        <p:spPr>
          <a:xfrm>
            <a:off x="150812" y="1371600"/>
            <a:ext cx="7467600" cy="4893647"/>
          </a:xfrm>
          <a:prstGeom prst="rect">
            <a:avLst/>
          </a:prstGeom>
          <a:solidFill>
            <a:schemeClr val="bg1"/>
          </a:solidFill>
        </p:spPr>
        <p:txBody>
          <a:bodyPr wrap="square">
            <a:spAutoFit/>
          </a:bodyPr>
          <a:lstStyle/>
          <a:p>
            <a:r>
              <a:rPr lang="en-GB" b="0" i="0" dirty="0">
                <a:effectLst/>
              </a:rPr>
              <a:t>Singleton pattern is a design pattern in which only one instance of a class is present in the Java virtual machine. A singleton pattern restricts the instantiation of a class. </a:t>
            </a:r>
          </a:p>
          <a:p>
            <a:r>
              <a:rPr lang="en-GB" b="1" i="0" dirty="0" err="1">
                <a:effectLst/>
              </a:rPr>
              <a:t>java.awt.Desktop</a:t>
            </a:r>
            <a:r>
              <a:rPr lang="en-GB" b="0" i="0" dirty="0">
                <a:effectLst/>
              </a:rPr>
              <a:t> and </a:t>
            </a:r>
            <a:r>
              <a:rPr lang="en-GB" b="1" i="0" dirty="0" err="1">
                <a:effectLst/>
              </a:rPr>
              <a:t>java.lang.runtime</a:t>
            </a:r>
            <a:r>
              <a:rPr lang="en-GB" b="0" i="0" dirty="0">
                <a:effectLst/>
              </a:rPr>
              <a:t> classes</a:t>
            </a:r>
          </a:p>
          <a:p>
            <a:r>
              <a:rPr lang="en-GB" b="0" i="0" dirty="0">
                <a:effectLst/>
              </a:rPr>
              <a:t>also use a singleton pattern.</a:t>
            </a:r>
          </a:p>
          <a:p>
            <a:pPr algn="l"/>
            <a:endParaRPr lang="en-GB" b="0" i="0" dirty="0">
              <a:effectLst/>
            </a:endParaRPr>
          </a:p>
          <a:p>
            <a:pPr algn="l"/>
            <a:r>
              <a:rPr lang="en-GB" b="1" i="0" dirty="0">
                <a:solidFill>
                  <a:schemeClr val="accent1"/>
                </a:solidFill>
                <a:effectLst/>
              </a:rPr>
              <a:t>Advantages:</a:t>
            </a:r>
          </a:p>
          <a:p>
            <a:pPr marL="342900" indent="-342900" algn="l">
              <a:buFont typeface="Wingdings" panose="05000000000000000000" pitchFamily="2" charset="2"/>
              <a:buChar char="Ø"/>
            </a:pPr>
            <a:r>
              <a:rPr lang="en-GB" b="0" i="0" dirty="0">
                <a:effectLst/>
              </a:rPr>
              <a:t>As only one instance of the singleton class is used, we save memory.</a:t>
            </a:r>
          </a:p>
          <a:p>
            <a:pPr marL="342900" indent="-342900" algn="l">
              <a:buFont typeface="Wingdings" panose="05000000000000000000" pitchFamily="2" charset="2"/>
              <a:buChar char="Ø"/>
            </a:pPr>
            <a:r>
              <a:rPr lang="en-GB" b="0" i="0" dirty="0">
                <a:effectLst/>
              </a:rPr>
              <a:t>Also, ensures reusability as the same singleton object is used again and again.</a:t>
            </a:r>
          </a:p>
          <a:p>
            <a:pPr algn="just"/>
            <a:endParaRPr lang="en-GB" i="0" dirty="0">
              <a:effectLst/>
            </a:endParaRPr>
          </a:p>
        </p:txBody>
      </p:sp>
      <p:pic>
        <p:nvPicPr>
          <p:cNvPr id="2050" name="Picture 2" descr="Implementation of the singleton pattern">
            <a:extLst>
              <a:ext uri="{FF2B5EF4-FFF2-40B4-BE49-F238E27FC236}">
                <a16:creationId xmlns:a16="http://schemas.microsoft.com/office/drawing/2014/main" id="{14C218EA-4BC6-D4C9-E079-01CF73F15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0812" y="1885950"/>
            <a:ext cx="383857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8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Factory Pattern </a:t>
            </a:r>
          </a:p>
        </p:txBody>
      </p:sp>
      <p:sp>
        <p:nvSpPr>
          <p:cNvPr id="4" name="TextBox 3">
            <a:extLst>
              <a:ext uri="{FF2B5EF4-FFF2-40B4-BE49-F238E27FC236}">
                <a16:creationId xmlns:a16="http://schemas.microsoft.com/office/drawing/2014/main" id="{74209D25-58F8-0A99-6A96-2EB494662A5D}"/>
              </a:ext>
            </a:extLst>
          </p:cNvPr>
          <p:cNvSpPr txBox="1"/>
          <p:nvPr/>
        </p:nvSpPr>
        <p:spPr>
          <a:xfrm>
            <a:off x="150812" y="1219200"/>
            <a:ext cx="5486400" cy="5632311"/>
          </a:xfrm>
          <a:prstGeom prst="rect">
            <a:avLst/>
          </a:prstGeom>
          <a:solidFill>
            <a:schemeClr val="bg1"/>
          </a:solidFill>
        </p:spPr>
        <p:txBody>
          <a:bodyPr wrap="square">
            <a:spAutoFit/>
          </a:bodyPr>
          <a:lstStyle/>
          <a:p>
            <a:pPr algn="l"/>
            <a:r>
              <a:rPr lang="en-GB" sz="2000" b="0" i="0" dirty="0">
                <a:effectLst/>
              </a:rPr>
              <a:t>The factory pattern is also called “Factory Method pattern” or “Virtual Constructor” in Java. </a:t>
            </a:r>
          </a:p>
          <a:p>
            <a:pPr algn="l"/>
            <a:endParaRPr lang="en-GB" sz="2000" dirty="0"/>
          </a:p>
          <a:p>
            <a:pPr algn="l"/>
            <a:r>
              <a:rPr lang="en-GB" sz="2000" b="0" i="0" dirty="0">
                <a:effectLst/>
              </a:rPr>
              <a:t>In this pattern, we create an interface or an abstract class with method declarations, and then the concrete classes or subclasses implementing this interface or inheriting the class are responsible for creating instances of the class.</a:t>
            </a:r>
          </a:p>
          <a:p>
            <a:pPr algn="l"/>
            <a:endParaRPr lang="en-GB" sz="2000" b="0" i="0" dirty="0">
              <a:solidFill>
                <a:srgbClr val="3A3A3A"/>
              </a:solidFill>
              <a:effectLst/>
            </a:endParaRPr>
          </a:p>
          <a:p>
            <a:pPr algn="l"/>
            <a:r>
              <a:rPr lang="en-GB" sz="2000" b="1" i="0" dirty="0">
                <a:solidFill>
                  <a:schemeClr val="accent1"/>
                </a:solidFill>
                <a:effectLst/>
              </a:rPr>
              <a:t>Advantages:</a:t>
            </a:r>
          </a:p>
          <a:p>
            <a:pPr marL="342900" indent="-342900" algn="l">
              <a:buFont typeface="Wingdings" panose="05000000000000000000" pitchFamily="2" charset="2"/>
              <a:buChar char="Ø"/>
            </a:pPr>
            <a:r>
              <a:rPr lang="en-GB" sz="2000" b="0" i="0" dirty="0">
                <a:effectLst/>
              </a:rPr>
              <a:t>The factory pattern is a type of creational pattern and is the most commonly used pattern in Java.</a:t>
            </a:r>
          </a:p>
          <a:p>
            <a:pPr marL="342900" indent="-342900" algn="l">
              <a:buFont typeface="Wingdings" panose="05000000000000000000" pitchFamily="2" charset="2"/>
              <a:buChar char="Ø"/>
            </a:pPr>
            <a:r>
              <a:rPr lang="en-GB" sz="2000" b="0" i="0" dirty="0">
                <a:effectLst/>
              </a:rPr>
              <a:t>By using a factory pattern we ensure that the actual creation logic is not exposed to the outside world.</a:t>
            </a:r>
          </a:p>
        </p:txBody>
      </p:sp>
      <p:pic>
        <p:nvPicPr>
          <p:cNvPr id="3074" name="Picture 2" descr="Implements of Factory Pattern">
            <a:extLst>
              <a:ext uri="{FF2B5EF4-FFF2-40B4-BE49-F238E27FC236}">
                <a16:creationId xmlns:a16="http://schemas.microsoft.com/office/drawing/2014/main" id="{8A79DF4E-297B-E08A-E004-39EAAB601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212" y="1142999"/>
            <a:ext cx="6324600" cy="505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205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Builder Pattern </a:t>
            </a:r>
          </a:p>
        </p:txBody>
      </p:sp>
      <p:sp>
        <p:nvSpPr>
          <p:cNvPr id="4" name="TextBox 3">
            <a:extLst>
              <a:ext uri="{FF2B5EF4-FFF2-40B4-BE49-F238E27FC236}">
                <a16:creationId xmlns:a16="http://schemas.microsoft.com/office/drawing/2014/main" id="{74209D25-58F8-0A99-6A96-2EB494662A5D}"/>
              </a:ext>
            </a:extLst>
          </p:cNvPr>
          <p:cNvSpPr txBox="1"/>
          <p:nvPr/>
        </p:nvSpPr>
        <p:spPr>
          <a:xfrm>
            <a:off x="150812" y="1219200"/>
            <a:ext cx="5334000" cy="4708981"/>
          </a:xfrm>
          <a:prstGeom prst="rect">
            <a:avLst/>
          </a:prstGeom>
          <a:solidFill>
            <a:schemeClr val="bg1"/>
          </a:solidFill>
        </p:spPr>
        <p:txBody>
          <a:bodyPr wrap="square">
            <a:spAutoFit/>
          </a:bodyPr>
          <a:lstStyle/>
          <a:p>
            <a:pPr algn="l"/>
            <a:r>
              <a:rPr lang="en-GB" sz="2000" b="0" i="0" dirty="0">
                <a:effectLst/>
              </a:rPr>
              <a:t>In the Builder pattern, we use a step-by-step approach to build a complex object using small, and simple objects.</a:t>
            </a:r>
          </a:p>
          <a:p>
            <a:pPr algn="l"/>
            <a:r>
              <a:rPr lang="en-GB" sz="2000" b="0" i="0" dirty="0">
                <a:effectLst/>
              </a:rPr>
              <a:t>So whenever we encounter an object that cannot be created in a single step, we go for a builder pattern.</a:t>
            </a:r>
          </a:p>
          <a:p>
            <a:pPr algn="l"/>
            <a:endParaRPr lang="en-GB" sz="2000" b="0" i="0" dirty="0">
              <a:effectLst/>
            </a:endParaRPr>
          </a:p>
          <a:p>
            <a:pPr algn="l"/>
            <a:r>
              <a:rPr lang="en-GB" sz="2000" b="1" i="0" dirty="0">
                <a:solidFill>
                  <a:schemeClr val="accent1"/>
                </a:solidFill>
                <a:effectLst/>
              </a:rPr>
              <a:t>Advantages:</a:t>
            </a:r>
          </a:p>
          <a:p>
            <a:pPr marL="285750" indent="-285750" algn="l">
              <a:buFont typeface="Wingdings" panose="05000000000000000000" pitchFamily="2" charset="2"/>
              <a:buChar char="Ø"/>
            </a:pPr>
            <a:r>
              <a:rPr lang="en-GB" sz="2000" b="0" i="0" dirty="0">
                <a:effectLst/>
              </a:rPr>
              <a:t>Using the Builder pattern, we can separate the construction and representation of an object.</a:t>
            </a:r>
          </a:p>
          <a:p>
            <a:pPr marL="285750" indent="-285750" algn="l">
              <a:buFont typeface="Wingdings" panose="05000000000000000000" pitchFamily="2" charset="2"/>
              <a:buChar char="Ø"/>
            </a:pPr>
            <a:r>
              <a:rPr lang="en-GB" sz="2000" b="0" i="0" dirty="0">
                <a:effectLst/>
              </a:rPr>
              <a:t>We also can change the internal representation of the object.</a:t>
            </a:r>
          </a:p>
          <a:p>
            <a:pPr marL="285750" indent="-285750" algn="l">
              <a:buFont typeface="Wingdings" panose="05000000000000000000" pitchFamily="2" charset="2"/>
              <a:buChar char="Ø"/>
            </a:pPr>
            <a:r>
              <a:rPr lang="en-GB" sz="2000" b="0" i="0" dirty="0">
                <a:effectLst/>
              </a:rPr>
              <a:t>We can build complex designs like an entire delivery system using the builder pattern.</a:t>
            </a:r>
          </a:p>
        </p:txBody>
      </p:sp>
      <p:pic>
        <p:nvPicPr>
          <p:cNvPr id="4098" name="Picture 2" descr="Implementation of Builder pattern">
            <a:extLst>
              <a:ext uri="{FF2B5EF4-FFF2-40B4-BE49-F238E27FC236}">
                <a16:creationId xmlns:a16="http://schemas.microsoft.com/office/drawing/2014/main" id="{EB1086BD-E92F-F10F-AD0E-D1472195C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212" y="1690687"/>
            <a:ext cx="619125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814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Advantages of Design Pattern</a:t>
            </a:r>
          </a:p>
        </p:txBody>
      </p:sp>
      <p:sp>
        <p:nvSpPr>
          <p:cNvPr id="5" name="TextBox 4">
            <a:extLst>
              <a:ext uri="{FF2B5EF4-FFF2-40B4-BE49-F238E27FC236}">
                <a16:creationId xmlns:a16="http://schemas.microsoft.com/office/drawing/2014/main" id="{A98CEF59-C18F-DED9-F75A-6B38D7C14B5A}"/>
              </a:ext>
            </a:extLst>
          </p:cNvPr>
          <p:cNvSpPr txBox="1"/>
          <p:nvPr/>
        </p:nvSpPr>
        <p:spPr>
          <a:xfrm>
            <a:off x="672592" y="1828800"/>
            <a:ext cx="10843640" cy="4154984"/>
          </a:xfrm>
          <a:prstGeom prst="rect">
            <a:avLst/>
          </a:prstGeom>
          <a:noFill/>
        </p:spPr>
        <p:txBody>
          <a:bodyPr wrap="square">
            <a:spAutoFit/>
          </a:bodyPr>
          <a:lstStyle/>
          <a:p>
            <a:pPr marL="342900" indent="-342900" algn="l">
              <a:buClr>
                <a:schemeClr val="accent1"/>
              </a:buClr>
              <a:buFont typeface="Wingdings" panose="05000000000000000000" pitchFamily="2" charset="2"/>
              <a:buChar char="§"/>
            </a:pPr>
            <a:r>
              <a:rPr lang="en-GB" b="0" i="0" dirty="0">
                <a:effectLst/>
              </a:rPr>
              <a:t>Design patterns are reusable and can be used by multiple projects.</a:t>
            </a:r>
          </a:p>
          <a:p>
            <a:pPr algn="l">
              <a:buClr>
                <a:schemeClr val="accent1"/>
              </a:buClr>
            </a:pPr>
            <a:endParaRPr lang="en-GB" b="0" i="0" dirty="0">
              <a:effectLst/>
            </a:endParaRPr>
          </a:p>
          <a:p>
            <a:pPr marL="342900" indent="-342900" algn="l">
              <a:buClr>
                <a:schemeClr val="accent1"/>
              </a:buClr>
              <a:buFont typeface="Wingdings" panose="05000000000000000000" pitchFamily="2" charset="2"/>
              <a:buChar char="§"/>
            </a:pPr>
            <a:r>
              <a:rPr lang="en-GB" b="0" i="0" dirty="0">
                <a:effectLst/>
              </a:rPr>
              <a:t>We can define system architecture using design patterns.</a:t>
            </a:r>
          </a:p>
          <a:p>
            <a:pPr algn="l">
              <a:buClr>
                <a:schemeClr val="accent1"/>
              </a:buClr>
            </a:pPr>
            <a:endParaRPr lang="en-GB" b="0" i="0" dirty="0">
              <a:effectLst/>
            </a:endParaRPr>
          </a:p>
          <a:p>
            <a:pPr marL="342900" indent="-342900" algn="l">
              <a:buClr>
                <a:schemeClr val="accent1"/>
              </a:buClr>
              <a:buFont typeface="Wingdings" panose="05000000000000000000" pitchFamily="2" charset="2"/>
              <a:buChar char="§"/>
            </a:pPr>
            <a:r>
              <a:rPr lang="en-GB" b="0" i="0" dirty="0">
                <a:effectLst/>
              </a:rPr>
              <a:t>Design patterns provide transparency to the application design.</a:t>
            </a:r>
          </a:p>
          <a:p>
            <a:pPr algn="l">
              <a:buClr>
                <a:schemeClr val="accent1"/>
              </a:buClr>
            </a:pPr>
            <a:endParaRPr lang="en-GB" b="0" i="0" dirty="0">
              <a:effectLst/>
            </a:endParaRPr>
          </a:p>
          <a:p>
            <a:pPr marL="342900" indent="-342900" algn="l">
              <a:buClr>
                <a:schemeClr val="accent1"/>
              </a:buClr>
              <a:buFont typeface="Wingdings" panose="05000000000000000000" pitchFamily="2" charset="2"/>
              <a:buChar char="§"/>
            </a:pPr>
            <a:r>
              <a:rPr lang="en-GB" b="0" i="0" dirty="0">
                <a:effectLst/>
              </a:rPr>
              <a:t>Design patterns are already well-tested and proved so that we can use them without any worries.</a:t>
            </a:r>
          </a:p>
          <a:p>
            <a:pPr algn="l">
              <a:buClr>
                <a:schemeClr val="accent1"/>
              </a:buClr>
            </a:pPr>
            <a:endParaRPr lang="en-GB" b="0" i="0" dirty="0">
              <a:effectLst/>
            </a:endParaRPr>
          </a:p>
          <a:p>
            <a:pPr marL="342900" indent="-342900" algn="l">
              <a:buClr>
                <a:schemeClr val="accent1"/>
              </a:buClr>
              <a:buFont typeface="Wingdings" panose="05000000000000000000" pitchFamily="2" charset="2"/>
              <a:buChar char="§"/>
            </a:pPr>
            <a:r>
              <a:rPr lang="en-GB" b="0" i="0" dirty="0">
                <a:effectLst/>
              </a:rPr>
              <a:t>Design patterns allow us to build better systems and also provide clarity on system architecture.</a:t>
            </a:r>
          </a:p>
        </p:txBody>
      </p:sp>
    </p:spTree>
    <p:extLst>
      <p:ext uri="{BB962C8B-B14F-4D97-AF65-F5344CB8AC3E}">
        <p14:creationId xmlns:p14="http://schemas.microsoft.com/office/powerpoint/2010/main" val="595620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2198</TotalTime>
  <Words>533</Words>
  <Application>Microsoft Office PowerPoint</Application>
  <PresentationFormat>Custom</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750</cp:revision>
  <dcterms:created xsi:type="dcterms:W3CDTF">2021-12-19T05:09:16Z</dcterms:created>
  <dcterms:modified xsi:type="dcterms:W3CDTF">2023-02-14T11:15:39Z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