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75" r:id="rId6"/>
    <p:sldId id="276" r:id="rId7"/>
    <p:sldId id="277" r:id="rId8"/>
    <p:sldId id="278" r:id="rId9"/>
    <p:sldId id="259"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492" autoAdjust="0"/>
  </p:normalViewPr>
  <p:slideViewPr>
    <p:cSldViewPr>
      <p:cViewPr varScale="1">
        <p:scale>
          <a:sx n="69" d="100"/>
          <a:sy n="69" d="100"/>
        </p:scale>
        <p:origin x="54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2/16/2023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2/16/2023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2/16/2023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2/16/2023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663214610"/>
              </p:ext>
            </p:extLst>
          </p:nvPr>
        </p:nvGraphicFramePr>
        <p:xfrm>
          <a:off x="455612" y="2514600"/>
          <a:ext cx="11041040" cy="1601818"/>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Prototype Design Pattern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Adapter Design Pattern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Composite Design Pattern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Proxy Design Pattern </a:t>
                      </a:r>
                    </a:p>
                  </a:txBody>
                  <a:tcPr anchor="ctr"/>
                </a:tc>
                <a:extLst>
                  <a:ext uri="{0D108BD9-81ED-4DB2-BD59-A6C34878D82A}">
                    <a16:rowId xmlns:a16="http://schemas.microsoft.com/office/drawing/2014/main" val="2103298616"/>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Prototype Design Pattern</a:t>
            </a:r>
          </a:p>
        </p:txBody>
      </p:sp>
      <p:sp>
        <p:nvSpPr>
          <p:cNvPr id="4" name="TextBox 3">
            <a:extLst>
              <a:ext uri="{FF2B5EF4-FFF2-40B4-BE49-F238E27FC236}">
                <a16:creationId xmlns:a16="http://schemas.microsoft.com/office/drawing/2014/main" id="{74209D25-58F8-0A99-6A96-2EB494662A5D}"/>
              </a:ext>
            </a:extLst>
          </p:cNvPr>
          <p:cNvSpPr txBox="1"/>
          <p:nvPr/>
        </p:nvSpPr>
        <p:spPr>
          <a:xfrm>
            <a:off x="455612" y="1354753"/>
            <a:ext cx="11220450" cy="4893647"/>
          </a:xfrm>
          <a:prstGeom prst="rect">
            <a:avLst/>
          </a:prstGeom>
          <a:solidFill>
            <a:schemeClr val="bg1"/>
          </a:solidFill>
        </p:spPr>
        <p:txBody>
          <a:bodyPr wrap="square">
            <a:spAutoFit/>
          </a:bodyPr>
          <a:lstStyle/>
          <a:p>
            <a:pPr algn="l"/>
            <a:r>
              <a:rPr lang="en-GB" b="0" i="0" dirty="0">
                <a:effectLst/>
              </a:rPr>
              <a:t>In the Prototype pattern new objects are created by cloning existing prototype objects.</a:t>
            </a:r>
          </a:p>
          <a:p>
            <a:pPr marL="342900" indent="-342900" algn="l">
              <a:buClr>
                <a:schemeClr val="accent1"/>
              </a:buClr>
              <a:buFont typeface="Wingdings" panose="05000000000000000000" pitchFamily="2" charset="2"/>
              <a:buChar char="ü"/>
            </a:pPr>
            <a:endParaRPr lang="en-GB" b="0" i="0" dirty="0">
              <a:effectLst/>
            </a:endParaRPr>
          </a:p>
          <a:p>
            <a:pPr marL="342900" indent="-342900" algn="l">
              <a:buClr>
                <a:schemeClr val="accent1"/>
              </a:buClr>
              <a:buFont typeface="Wingdings" panose="05000000000000000000" pitchFamily="2" charset="2"/>
              <a:buChar char="ü"/>
            </a:pPr>
            <a:r>
              <a:rPr lang="en-GB" b="0" i="0" dirty="0">
                <a:effectLst/>
              </a:rPr>
              <a:t>With prototypes you can create customizable objects without even knowing the details of creating them.</a:t>
            </a:r>
          </a:p>
          <a:p>
            <a:pPr marL="342900" indent="-342900" algn="l">
              <a:buClr>
                <a:schemeClr val="accent1"/>
              </a:buClr>
              <a:buFont typeface="Wingdings" panose="05000000000000000000" pitchFamily="2" charset="2"/>
              <a:buChar char="ü"/>
            </a:pPr>
            <a:r>
              <a:rPr lang="en-GB" b="0" i="0" dirty="0">
                <a:effectLst/>
              </a:rPr>
              <a:t>The particular classes don't even have to be known at compile time: you can obtain a prototypical object from some data store (e.g. it could have been serialized). The classes themselves can even be loaded dynamically.</a:t>
            </a:r>
          </a:p>
          <a:p>
            <a:pPr marL="342900" indent="-342900" algn="l">
              <a:buClr>
                <a:schemeClr val="accent1"/>
              </a:buClr>
              <a:buFont typeface="Wingdings" panose="05000000000000000000" pitchFamily="2" charset="2"/>
              <a:buChar char="ü"/>
            </a:pPr>
            <a:r>
              <a:rPr lang="en-GB" b="0" i="0" dirty="0">
                <a:effectLst/>
              </a:rPr>
              <a:t>The prototype pattern makes it easy to create a huge variety of objects easily. Factory Methods and Abstract Factories don't.</a:t>
            </a:r>
          </a:p>
          <a:p>
            <a:pPr marL="342900" indent="-342900" algn="l">
              <a:buClr>
                <a:schemeClr val="accent1"/>
              </a:buClr>
              <a:buFont typeface="Wingdings" panose="05000000000000000000" pitchFamily="2" charset="2"/>
              <a:buChar char="ü"/>
            </a:pPr>
            <a:r>
              <a:rPr lang="en-GB" b="0" i="0" dirty="0">
                <a:effectLst/>
              </a:rPr>
              <a:t>You can always manufacture new prototypes on the fly!</a:t>
            </a:r>
          </a:p>
          <a:p>
            <a:pPr marL="342900" indent="-342900" algn="l">
              <a:buClr>
                <a:schemeClr val="accent1"/>
              </a:buClr>
              <a:buFont typeface="Wingdings" panose="05000000000000000000" pitchFamily="2" charset="2"/>
              <a:buChar char="ü"/>
            </a:pPr>
            <a:r>
              <a:rPr lang="en-GB" b="0" i="0" dirty="0">
                <a:effectLst/>
              </a:rPr>
              <a:t>Prototypical objects need not be jammed into an artificial object hierarchy.</a:t>
            </a:r>
          </a:p>
          <a:p>
            <a:pPr marL="342900" indent="-342900" algn="l">
              <a:buClr>
                <a:schemeClr val="accent1"/>
              </a:buClr>
              <a:buFont typeface="Wingdings" panose="05000000000000000000" pitchFamily="2" charset="2"/>
              <a:buChar char="ü"/>
            </a:pPr>
            <a:r>
              <a:rPr lang="en-GB" b="0" i="0" dirty="0">
                <a:effectLst/>
              </a:rPr>
              <a:t>Be careful about shallow copy vs. deep copy.</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Adapter Design Pattern</a:t>
            </a:r>
          </a:p>
        </p:txBody>
      </p:sp>
      <p:sp>
        <p:nvSpPr>
          <p:cNvPr id="4" name="TextBox 3">
            <a:extLst>
              <a:ext uri="{FF2B5EF4-FFF2-40B4-BE49-F238E27FC236}">
                <a16:creationId xmlns:a16="http://schemas.microsoft.com/office/drawing/2014/main" id="{74209D25-58F8-0A99-6A96-2EB494662A5D}"/>
              </a:ext>
            </a:extLst>
          </p:cNvPr>
          <p:cNvSpPr txBox="1"/>
          <p:nvPr/>
        </p:nvSpPr>
        <p:spPr>
          <a:xfrm>
            <a:off x="760412" y="838200"/>
            <a:ext cx="11220450" cy="1938992"/>
          </a:xfrm>
          <a:prstGeom prst="rect">
            <a:avLst/>
          </a:prstGeom>
          <a:solidFill>
            <a:schemeClr val="bg1"/>
          </a:solidFill>
        </p:spPr>
        <p:txBody>
          <a:bodyPr wrap="square">
            <a:spAutoFit/>
          </a:bodyPr>
          <a:lstStyle/>
          <a:p>
            <a:pPr algn="l"/>
            <a:r>
              <a:rPr lang="en-GB" b="0" i="0" dirty="0">
                <a:effectLst/>
              </a:rPr>
              <a:t>In the adapter pattern you use an existing class (that doesn't quite have the right interface) in your application through a new class with the interface you need. In this example, we want to use an existing Landscape class in our flight simulator application, but it doesn't have the right interface, so we create an adapter class called </a:t>
            </a:r>
            <a:r>
              <a:rPr lang="en-GB" b="0" i="0" dirty="0" err="1">
                <a:effectLst/>
              </a:rPr>
              <a:t>MountainScene</a:t>
            </a:r>
            <a:r>
              <a:rPr lang="en-GB" b="0" i="0" dirty="0">
                <a:effectLst/>
              </a:rPr>
              <a:t>:</a:t>
            </a:r>
          </a:p>
        </p:txBody>
      </p:sp>
      <p:pic>
        <p:nvPicPr>
          <p:cNvPr id="3074" name="Picture 2">
            <a:extLst>
              <a:ext uri="{FF2B5EF4-FFF2-40B4-BE49-F238E27FC236}">
                <a16:creationId xmlns:a16="http://schemas.microsoft.com/office/drawing/2014/main" id="{3BD6857A-62AD-F230-6F30-17EC0C7F2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2" y="2731165"/>
            <a:ext cx="6934200" cy="38413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D6BF98-5A2C-BBF8-F31C-1EC63FAA0F6A}"/>
              </a:ext>
            </a:extLst>
          </p:cNvPr>
          <p:cNvSpPr txBox="1"/>
          <p:nvPr/>
        </p:nvSpPr>
        <p:spPr>
          <a:xfrm>
            <a:off x="379556" y="3200400"/>
            <a:ext cx="3960668" cy="2677656"/>
          </a:xfrm>
          <a:prstGeom prst="rect">
            <a:avLst/>
          </a:prstGeom>
          <a:noFill/>
        </p:spPr>
        <p:txBody>
          <a:bodyPr wrap="square">
            <a:spAutoFit/>
          </a:bodyPr>
          <a:lstStyle/>
          <a:p>
            <a:r>
              <a:rPr lang="en-IN" dirty="0"/>
              <a:t>You can use the adapter pattern as a class adapter (the adapter is a subclass of the </a:t>
            </a:r>
            <a:r>
              <a:rPr lang="en-IN" dirty="0" err="1"/>
              <a:t>adaptee</a:t>
            </a:r>
            <a:r>
              <a:rPr lang="en-IN" dirty="0"/>
              <a:t>) or an object adapter (the adapter contains the </a:t>
            </a:r>
            <a:r>
              <a:rPr lang="en-IN" dirty="0" err="1"/>
              <a:t>adaptee</a:t>
            </a:r>
            <a:r>
              <a:rPr lang="en-IN" dirty="0"/>
              <a:t> and forwards to it).</a:t>
            </a:r>
          </a:p>
        </p:txBody>
      </p:sp>
    </p:spTree>
    <p:extLst>
      <p:ext uri="{BB962C8B-B14F-4D97-AF65-F5344CB8AC3E}">
        <p14:creationId xmlns:p14="http://schemas.microsoft.com/office/powerpoint/2010/main" val="16128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Composite Design Pattern</a:t>
            </a:r>
          </a:p>
        </p:txBody>
      </p:sp>
      <p:sp>
        <p:nvSpPr>
          <p:cNvPr id="4" name="TextBox 3">
            <a:extLst>
              <a:ext uri="{FF2B5EF4-FFF2-40B4-BE49-F238E27FC236}">
                <a16:creationId xmlns:a16="http://schemas.microsoft.com/office/drawing/2014/main" id="{74209D25-58F8-0A99-6A96-2EB494662A5D}"/>
              </a:ext>
            </a:extLst>
          </p:cNvPr>
          <p:cNvSpPr txBox="1"/>
          <p:nvPr/>
        </p:nvSpPr>
        <p:spPr>
          <a:xfrm>
            <a:off x="836612" y="914400"/>
            <a:ext cx="11220450" cy="1200329"/>
          </a:xfrm>
          <a:prstGeom prst="rect">
            <a:avLst/>
          </a:prstGeom>
          <a:solidFill>
            <a:schemeClr val="bg1"/>
          </a:solidFill>
        </p:spPr>
        <p:txBody>
          <a:bodyPr wrap="square">
            <a:spAutoFit/>
          </a:bodyPr>
          <a:lstStyle/>
          <a:p>
            <a:pPr algn="l"/>
            <a:r>
              <a:rPr lang="en-GB" b="0" i="0" dirty="0">
                <a:effectLst/>
              </a:rPr>
              <a:t>Use the composite pattern when you have a hierarchy of objects and you want to be able to treat groups of objects as a single object. Here is an example from the Java Core API:</a:t>
            </a:r>
          </a:p>
        </p:txBody>
      </p:sp>
      <p:pic>
        <p:nvPicPr>
          <p:cNvPr id="2050" name="Picture 2">
            <a:extLst>
              <a:ext uri="{FF2B5EF4-FFF2-40B4-BE49-F238E27FC236}">
                <a16:creationId xmlns:a16="http://schemas.microsoft.com/office/drawing/2014/main" id="{6C4F1754-AAC7-284F-B3EE-FC7F65E78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2" y="1828800"/>
            <a:ext cx="5486400" cy="47776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BAFBD9-83D4-F578-2B02-0ACBB27BE8D1}"/>
              </a:ext>
            </a:extLst>
          </p:cNvPr>
          <p:cNvSpPr txBox="1"/>
          <p:nvPr/>
        </p:nvSpPr>
        <p:spPr>
          <a:xfrm>
            <a:off x="227012" y="2506498"/>
            <a:ext cx="5257800" cy="3416320"/>
          </a:xfrm>
          <a:prstGeom prst="rect">
            <a:avLst/>
          </a:prstGeom>
          <a:noFill/>
        </p:spPr>
        <p:txBody>
          <a:bodyPr wrap="square">
            <a:spAutoFit/>
          </a:bodyPr>
          <a:lstStyle/>
          <a:p>
            <a:pPr marL="342900" indent="-342900">
              <a:buClr>
                <a:schemeClr val="accent1"/>
              </a:buClr>
              <a:buFont typeface="Wingdings" panose="05000000000000000000" pitchFamily="2" charset="2"/>
              <a:buChar char="ü"/>
            </a:pPr>
            <a:r>
              <a:rPr lang="en-IN" dirty="0"/>
              <a:t>Sometimes you will see an application of this pattern where any component can be a container.</a:t>
            </a:r>
          </a:p>
          <a:p>
            <a:pPr>
              <a:buClr>
                <a:schemeClr val="accent1"/>
              </a:buClr>
            </a:pPr>
            <a:endParaRPr lang="en-IN" dirty="0"/>
          </a:p>
          <a:p>
            <a:pPr marL="342900" indent="-342900">
              <a:buClr>
                <a:schemeClr val="accent1"/>
              </a:buClr>
              <a:buFont typeface="Wingdings" panose="05000000000000000000" pitchFamily="2" charset="2"/>
              <a:buChar char="ü"/>
            </a:pPr>
            <a:r>
              <a:rPr lang="en-IN" dirty="0"/>
              <a:t>Note that depending on the situation, you may or may not want the children ordered. You may or may not want a container to "own" its components, etc.</a:t>
            </a:r>
          </a:p>
        </p:txBody>
      </p:sp>
    </p:spTree>
    <p:extLst>
      <p:ext uri="{BB962C8B-B14F-4D97-AF65-F5344CB8AC3E}">
        <p14:creationId xmlns:p14="http://schemas.microsoft.com/office/powerpoint/2010/main" val="718720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Proxy Design Pattern</a:t>
            </a:r>
          </a:p>
        </p:txBody>
      </p:sp>
      <p:sp>
        <p:nvSpPr>
          <p:cNvPr id="4" name="TextBox 3">
            <a:extLst>
              <a:ext uri="{FF2B5EF4-FFF2-40B4-BE49-F238E27FC236}">
                <a16:creationId xmlns:a16="http://schemas.microsoft.com/office/drawing/2014/main" id="{74209D25-58F8-0A99-6A96-2EB494662A5D}"/>
              </a:ext>
            </a:extLst>
          </p:cNvPr>
          <p:cNvSpPr txBox="1"/>
          <p:nvPr/>
        </p:nvSpPr>
        <p:spPr>
          <a:xfrm>
            <a:off x="665162" y="997803"/>
            <a:ext cx="11220450" cy="830997"/>
          </a:xfrm>
          <a:prstGeom prst="rect">
            <a:avLst/>
          </a:prstGeom>
          <a:solidFill>
            <a:schemeClr val="bg1"/>
          </a:solidFill>
        </p:spPr>
        <p:txBody>
          <a:bodyPr wrap="square">
            <a:spAutoFit/>
          </a:bodyPr>
          <a:lstStyle/>
          <a:p>
            <a:pPr algn="l"/>
            <a:r>
              <a:rPr lang="en-GB" b="0" i="0" dirty="0">
                <a:effectLst/>
              </a:rPr>
              <a:t>A proxy is a placeholder (or surrogate) for another object. Clients access the remote object through the proxy. The proxy has the same interface as the remote object.</a:t>
            </a:r>
          </a:p>
        </p:txBody>
      </p:sp>
      <p:pic>
        <p:nvPicPr>
          <p:cNvPr id="1026" name="Picture 2">
            <a:extLst>
              <a:ext uri="{FF2B5EF4-FFF2-40B4-BE49-F238E27FC236}">
                <a16:creationId xmlns:a16="http://schemas.microsoft.com/office/drawing/2014/main" id="{0643A5CE-2F73-5F73-0F6D-07E2A9FB8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1795853"/>
            <a:ext cx="6629400" cy="14807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01E9FC-7D40-DA78-A532-360A3CBCCF8A}"/>
              </a:ext>
            </a:extLst>
          </p:cNvPr>
          <p:cNvSpPr txBox="1"/>
          <p:nvPr/>
        </p:nvSpPr>
        <p:spPr>
          <a:xfrm>
            <a:off x="379412" y="3205638"/>
            <a:ext cx="10744200" cy="3416320"/>
          </a:xfrm>
          <a:prstGeom prst="rect">
            <a:avLst/>
          </a:prstGeom>
          <a:noFill/>
        </p:spPr>
        <p:txBody>
          <a:bodyPr wrap="square">
            <a:spAutoFit/>
          </a:bodyPr>
          <a:lstStyle/>
          <a:p>
            <a:pPr marL="342900" indent="-342900">
              <a:buClr>
                <a:schemeClr val="accent1"/>
              </a:buClr>
              <a:buFont typeface="Wingdings" panose="05000000000000000000" pitchFamily="2" charset="2"/>
              <a:buChar char="ü"/>
            </a:pPr>
            <a:r>
              <a:rPr lang="en-IN" dirty="0"/>
              <a:t>The client really doesn't have to know or care that the proxy is even there; the client thinks it is talking to the real object.</a:t>
            </a:r>
          </a:p>
          <a:p>
            <a:pPr marL="342900" indent="-342900">
              <a:buClr>
                <a:schemeClr val="accent1"/>
              </a:buClr>
              <a:buFont typeface="Wingdings" panose="05000000000000000000" pitchFamily="2" charset="2"/>
              <a:buChar char="ü"/>
            </a:pPr>
            <a:r>
              <a:rPr lang="en-IN" dirty="0"/>
              <a:t>You can have remote proxies which are local stand-ins for objects in separate address spaces (even separate machines), virtual proxies for creating expensive objects only when needed, and protection proxies to enforce access rights on certain objects.</a:t>
            </a:r>
          </a:p>
          <a:p>
            <a:pPr marL="342900" indent="-342900">
              <a:buClr>
                <a:schemeClr val="accent1"/>
              </a:buClr>
              <a:buFont typeface="Wingdings" panose="05000000000000000000" pitchFamily="2" charset="2"/>
              <a:buChar char="ü"/>
            </a:pPr>
            <a:r>
              <a:rPr lang="en-IN" dirty="0"/>
              <a:t>The so-called smart pointers (or smart references) are basically proxies.</a:t>
            </a:r>
          </a:p>
          <a:p>
            <a:pPr marL="342900" indent="-342900">
              <a:buClr>
                <a:schemeClr val="accent1"/>
              </a:buClr>
              <a:buFont typeface="Wingdings" panose="05000000000000000000" pitchFamily="2" charset="2"/>
              <a:buChar char="ü"/>
            </a:pPr>
            <a:r>
              <a:rPr lang="en-IN" dirty="0"/>
              <a:t>Protection proxies are great because they decouple the security policy from the service itself.</a:t>
            </a:r>
          </a:p>
        </p:txBody>
      </p:sp>
    </p:spTree>
    <p:extLst>
      <p:ext uri="{BB962C8B-B14F-4D97-AF65-F5344CB8AC3E}">
        <p14:creationId xmlns:p14="http://schemas.microsoft.com/office/powerpoint/2010/main" val="2170706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2218</TotalTime>
  <Words>478</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759</cp:revision>
  <dcterms:created xsi:type="dcterms:W3CDTF">2021-12-19T05:09:16Z</dcterms:created>
  <dcterms:modified xsi:type="dcterms:W3CDTF">2023-02-16T05:46:44Z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