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1" r:id="rId6"/>
    <p:sldId id="258" r:id="rId7"/>
    <p:sldId id="268" r:id="rId8"/>
    <p:sldId id="269" r:id="rId9"/>
    <p:sldId id="294" r:id="rId10"/>
    <p:sldId id="288" r:id="rId11"/>
    <p:sldId id="276" r:id="rId12"/>
    <p:sldId id="297" r:id="rId13"/>
    <p:sldId id="289" r:id="rId14"/>
    <p:sldId id="295" r:id="rId15"/>
    <p:sldId id="296" r:id="rId16"/>
    <p:sldId id="307" r:id="rId17"/>
    <p:sldId id="308" r:id="rId18"/>
    <p:sldId id="309" r:id="rId19"/>
    <p:sldId id="25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5" d="100"/>
          <a:sy n="65" d="100"/>
        </p:scale>
        <p:origin x="94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5" y="152400"/>
            <a:ext cx="5561488" cy="856804"/>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398412294"/>
              </p:ext>
            </p:extLst>
          </p:nvPr>
        </p:nvGraphicFramePr>
        <p:xfrm>
          <a:off x="455612" y="2209800"/>
          <a:ext cx="11041040" cy="220445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Java Tokens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CamelCase in java naming conventions</a:t>
                      </a:r>
                    </a:p>
                  </a:txBody>
                  <a:tcPr anchor="ctr"/>
                </a:tc>
                <a:extLst>
                  <a:ext uri="{0D108BD9-81ED-4DB2-BD59-A6C34878D82A}">
                    <a16:rowId xmlns:a16="http://schemas.microsoft.com/office/drawing/2014/main" val="10001"/>
                  </a:ext>
                </a:extLst>
              </a:tr>
              <a:tr h="46214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Java Statements ,Expression &amp; Block</a:t>
                      </a:r>
                      <a:endParaRPr lang="en-IN"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Take user input in JAVA</a:t>
                      </a:r>
                    </a:p>
                  </a:txBody>
                  <a:tcPr anchor="ctr"/>
                </a:tc>
                <a:extLst>
                  <a:ext uri="{0D108BD9-81ED-4DB2-BD59-A6C34878D82A}">
                    <a16:rowId xmlns:a16="http://schemas.microsoft.com/office/drawing/2014/main" val="10002"/>
                  </a:ext>
                </a:extLst>
              </a:tr>
              <a:tr h="462148">
                <a:tc gridSpan="2">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sz="2400" kern="1200" dirty="0">
                        <a:solidFill>
                          <a:schemeClr val="dk1"/>
                        </a:solidFill>
                        <a:latin typeface="+mn-lt"/>
                        <a:ea typeface="+mn-ea"/>
                        <a:cs typeface="+mn-cs"/>
                      </a:endParaRPr>
                    </a:p>
                  </a:txBody>
                  <a:tcPr anchor="ctr"/>
                </a:tc>
                <a:tc h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r>
              <a:rPr lang="en-US" sz="4400" b="1" dirty="0">
                <a:solidFill>
                  <a:srgbClr val="000000"/>
                </a:solidFill>
                <a:latin typeface="+mj-lt"/>
              </a:rPr>
              <a:t>Special Symbols</a:t>
            </a:r>
          </a:p>
        </p:txBody>
      </p:sp>
      <p:graphicFrame>
        <p:nvGraphicFramePr>
          <p:cNvPr id="2" name="Table 1">
            <a:extLst>
              <a:ext uri="{FF2B5EF4-FFF2-40B4-BE49-F238E27FC236}">
                <a16:creationId xmlns:a16="http://schemas.microsoft.com/office/drawing/2014/main" id="{4A21D573-5E26-EC19-B0C4-8B1928171733}"/>
              </a:ext>
            </a:extLst>
          </p:cNvPr>
          <p:cNvGraphicFramePr>
            <a:graphicFrameLocks noGrp="1"/>
          </p:cNvGraphicFramePr>
          <p:nvPr>
            <p:extLst>
              <p:ext uri="{D42A27DB-BD31-4B8C-83A1-F6EECF244321}">
                <p14:modId xmlns:p14="http://schemas.microsoft.com/office/powerpoint/2010/main" val="1607884335"/>
              </p:ext>
            </p:extLst>
          </p:nvPr>
        </p:nvGraphicFramePr>
        <p:xfrm>
          <a:off x="455612" y="1143000"/>
          <a:ext cx="10896600" cy="5044612"/>
        </p:xfrm>
        <a:graphic>
          <a:graphicData uri="http://schemas.openxmlformats.org/drawingml/2006/table">
            <a:tbl>
              <a:tblPr firstRow="1" firstCol="1" bandRow="1">
                <a:tableStyleId>{5C22544A-7EE6-4342-B048-85BDC9FD1C3A}</a:tableStyleId>
              </a:tblPr>
              <a:tblGrid>
                <a:gridCol w="2667000">
                  <a:extLst>
                    <a:ext uri="{9D8B030D-6E8A-4147-A177-3AD203B41FA5}">
                      <a16:colId xmlns:a16="http://schemas.microsoft.com/office/drawing/2014/main" val="3095847311"/>
                    </a:ext>
                  </a:extLst>
                </a:gridCol>
                <a:gridCol w="8229600">
                  <a:extLst>
                    <a:ext uri="{9D8B030D-6E8A-4147-A177-3AD203B41FA5}">
                      <a16:colId xmlns:a16="http://schemas.microsoft.com/office/drawing/2014/main" val="769736507"/>
                    </a:ext>
                  </a:extLst>
                </a:gridCol>
              </a:tblGrid>
              <a:tr h="540405">
                <a:tc>
                  <a:txBody>
                    <a:bodyPr/>
                    <a:lstStyle/>
                    <a:p>
                      <a:pPr marL="0" marR="0" algn="ctr">
                        <a:lnSpc>
                          <a:spcPct val="107000"/>
                        </a:lnSpc>
                        <a:spcBef>
                          <a:spcPts val="0"/>
                        </a:spcBef>
                        <a:spcAft>
                          <a:spcPts val="800"/>
                        </a:spcAft>
                      </a:pPr>
                      <a:r>
                        <a:rPr lang="en-US" sz="2400" dirty="0">
                          <a:effectLst/>
                        </a:rPr>
                        <a:t>Symbol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gn="ctr">
                        <a:lnSpc>
                          <a:spcPct val="107000"/>
                        </a:lnSpc>
                        <a:spcBef>
                          <a:spcPts val="0"/>
                        </a:spcBef>
                        <a:spcAft>
                          <a:spcPts val="800"/>
                        </a:spcAft>
                      </a:pPr>
                      <a:r>
                        <a:rPr lang="en-US" sz="2400">
                          <a:effectLst/>
                        </a:rPr>
                        <a:t>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311762108"/>
                  </a:ext>
                </a:extLst>
              </a:tr>
              <a:tr h="1049288">
                <a:tc>
                  <a:txBody>
                    <a:bodyPr/>
                    <a:lstStyle/>
                    <a:p>
                      <a:pPr marL="0" marR="0">
                        <a:lnSpc>
                          <a:spcPct val="107000"/>
                        </a:lnSpc>
                        <a:spcBef>
                          <a:spcPts val="0"/>
                        </a:spcBef>
                        <a:spcAft>
                          <a:spcPts val="800"/>
                        </a:spcAft>
                      </a:pPr>
                      <a:r>
                        <a:rPr lang="en-US" sz="2400">
                          <a:effectLst/>
                        </a:rPr>
                        <a:t>Brackets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r>
                        <a:rPr lang="en-US" sz="2400">
                          <a:effectLst/>
                        </a:rPr>
                        <a:t>These are used as an array element reference and also indicates single and multidimensional subscripts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77804249"/>
                  </a:ext>
                </a:extLst>
              </a:tr>
              <a:tr h="540405">
                <a:tc>
                  <a:txBody>
                    <a:bodyPr/>
                    <a:lstStyle/>
                    <a:p>
                      <a:pPr marL="0" marR="0">
                        <a:lnSpc>
                          <a:spcPct val="107000"/>
                        </a:lnSpc>
                        <a:spcBef>
                          <a:spcPts val="0"/>
                        </a:spcBef>
                        <a:spcAft>
                          <a:spcPts val="800"/>
                        </a:spcAft>
                      </a:pPr>
                      <a:r>
                        <a:rPr lang="en-US" sz="2400">
                          <a:effectLst/>
                        </a:rPr>
                        <a:t>Parentheses()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r>
                        <a:rPr lang="en-US" sz="2400">
                          <a:effectLst/>
                        </a:rPr>
                        <a:t>These indicate a function call along with function 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891846394"/>
                  </a:ext>
                </a:extLst>
              </a:tr>
              <a:tr h="1049288">
                <a:tc>
                  <a:txBody>
                    <a:bodyPr/>
                    <a:lstStyle/>
                    <a:p>
                      <a:pPr marL="0" marR="0">
                        <a:lnSpc>
                          <a:spcPct val="107000"/>
                        </a:lnSpc>
                        <a:spcBef>
                          <a:spcPts val="0"/>
                        </a:spcBef>
                        <a:spcAft>
                          <a:spcPts val="800"/>
                        </a:spcAft>
                      </a:pPr>
                      <a:r>
                        <a:rPr lang="en-US" sz="2400">
                          <a:effectLst/>
                        </a:rPr>
                        <a:t>Braces{}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r>
                        <a:rPr lang="en-US" sz="2400">
                          <a:effectLst/>
                        </a:rPr>
                        <a:t>The opening and ending curly braces indicate the beginning and end of a block of code having more than one statement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656363066"/>
                  </a:ext>
                </a:extLst>
              </a:tr>
              <a:tr h="540405">
                <a:tc>
                  <a:txBody>
                    <a:bodyPr/>
                    <a:lstStyle/>
                    <a:p>
                      <a:pPr marL="0" marR="0">
                        <a:lnSpc>
                          <a:spcPct val="107000"/>
                        </a:lnSpc>
                        <a:spcBef>
                          <a:spcPts val="0"/>
                        </a:spcBef>
                        <a:spcAft>
                          <a:spcPts val="800"/>
                        </a:spcAft>
                      </a:pPr>
                      <a:r>
                        <a:rPr lang="en-US" sz="2400">
                          <a:effectLst/>
                        </a:rPr>
                        <a:t>Comma ( ,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r>
                        <a:rPr lang="en-US" sz="2400">
                          <a:effectLst/>
                        </a:rPr>
                        <a:t>This helps in separating more than one statement in an expression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879487410"/>
                  </a:ext>
                </a:extLst>
              </a:tr>
              <a:tr h="540405">
                <a:tc>
                  <a:txBody>
                    <a:bodyPr/>
                    <a:lstStyle/>
                    <a:p>
                      <a:pPr marL="0" marR="0">
                        <a:lnSpc>
                          <a:spcPct val="107000"/>
                        </a:lnSpc>
                        <a:spcBef>
                          <a:spcPts val="0"/>
                        </a:spcBef>
                        <a:spcAft>
                          <a:spcPts val="800"/>
                        </a:spcAft>
                      </a:pPr>
                      <a:r>
                        <a:rPr lang="en-US" sz="2400">
                          <a:effectLst/>
                        </a:rPr>
                        <a:t>Semi-Colon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r>
                        <a:rPr lang="en-US" sz="2400" dirty="0">
                          <a:effectLst/>
                        </a:rPr>
                        <a:t>This is used to end any expression or statement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276936513"/>
                  </a:ext>
                </a:extLst>
              </a:tr>
              <a:tr h="540405">
                <a:tc>
                  <a:txBody>
                    <a:bodyPr/>
                    <a:lstStyle/>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4263725663"/>
                  </a:ext>
                </a:extLst>
              </a:tr>
            </a:tbl>
          </a:graphicData>
        </a:graphic>
      </p:graphicFrame>
    </p:spTree>
    <p:extLst>
      <p:ext uri="{BB962C8B-B14F-4D97-AF65-F5344CB8AC3E}">
        <p14:creationId xmlns:p14="http://schemas.microsoft.com/office/powerpoint/2010/main" val="352927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r>
              <a:rPr lang="en-US" sz="4400" kern="1200" dirty="0">
                <a:solidFill>
                  <a:schemeClr val="dk1"/>
                </a:solidFill>
                <a:latin typeface="+mn-lt"/>
                <a:ea typeface="+mn-ea"/>
                <a:cs typeface="+mn-cs"/>
              </a:rPr>
              <a:t>Statements ,Expression &amp; Block</a:t>
            </a:r>
            <a:endParaRPr lang="en-US" sz="4400" b="1" dirty="0">
              <a:solidFill>
                <a:srgbClr val="000000"/>
              </a:solidFill>
              <a:latin typeface="-apple-system"/>
            </a:endParaRPr>
          </a:p>
        </p:txBody>
      </p:sp>
      <p:sp>
        <p:nvSpPr>
          <p:cNvPr id="5" name="Rectangle 4">
            <a:extLst>
              <a:ext uri="{FF2B5EF4-FFF2-40B4-BE49-F238E27FC236}">
                <a16:creationId xmlns:a16="http://schemas.microsoft.com/office/drawing/2014/main" id="{C1EF7153-EFAB-182D-DF29-06A7155858EA}"/>
              </a:ext>
            </a:extLst>
          </p:cNvPr>
          <p:cNvSpPr/>
          <p:nvPr/>
        </p:nvSpPr>
        <p:spPr>
          <a:xfrm>
            <a:off x="204642" y="3429000"/>
            <a:ext cx="11697495" cy="2677656"/>
          </a:xfrm>
          <a:prstGeom prst="rect">
            <a:avLst/>
          </a:prstGeom>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a:lstStyle>
          <a:p>
            <a:r>
              <a:rPr lang="en-US" sz="2400" b="1" dirty="0"/>
              <a:t>Statements</a:t>
            </a:r>
            <a:endParaRPr lang="en-US" dirty="0"/>
          </a:p>
          <a:p>
            <a:r>
              <a:rPr lang="en-US" sz="2400" dirty="0"/>
              <a:t>Statements are roughly equivalent to sentences in natural languages. A statement forms a complete unit of execution. The following types of expressions can be made into a statement by terminating the expression with a semicolon (;).</a:t>
            </a:r>
          </a:p>
          <a:p>
            <a:endParaRPr lang="en-US" sz="2400" dirty="0"/>
          </a:p>
          <a:p>
            <a:r>
              <a:rPr lang="en-US" sz="2400" dirty="0"/>
              <a:t>    </a:t>
            </a:r>
            <a:r>
              <a:rPr lang="en-US" sz="2400" b="1" dirty="0">
                <a:solidFill>
                  <a:schemeClr val="accent6">
                    <a:lumMod val="50000"/>
                  </a:schemeClr>
                </a:solidFill>
              </a:rPr>
              <a:t>Assignment expressions                     Any use of ++ or --</a:t>
            </a:r>
          </a:p>
          <a:p>
            <a:r>
              <a:rPr lang="en-US" sz="2400" b="1" dirty="0">
                <a:solidFill>
                  <a:schemeClr val="accent6">
                    <a:lumMod val="50000"/>
                  </a:schemeClr>
                </a:solidFill>
              </a:rPr>
              <a:t>    Method invocations                         Object creation expressions</a:t>
            </a:r>
          </a:p>
        </p:txBody>
      </p:sp>
      <p:sp>
        <p:nvSpPr>
          <p:cNvPr id="6" name="Rectangle 5">
            <a:extLst>
              <a:ext uri="{FF2B5EF4-FFF2-40B4-BE49-F238E27FC236}">
                <a16:creationId xmlns:a16="http://schemas.microsoft.com/office/drawing/2014/main" id="{F9AD1267-632A-5391-57CF-AA04D077A25D}"/>
              </a:ext>
            </a:extLst>
          </p:cNvPr>
          <p:cNvSpPr/>
          <p:nvPr/>
        </p:nvSpPr>
        <p:spPr>
          <a:xfrm>
            <a:off x="204642" y="1213009"/>
            <a:ext cx="11955780" cy="2308324"/>
          </a:xfrm>
          <a:prstGeom prst="rect">
            <a:avLst/>
          </a:prstGeom>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a:lstStyle>
          <a:p>
            <a:r>
              <a:rPr lang="en-US" sz="2400" b="1" dirty="0"/>
              <a:t>Expressions</a:t>
            </a:r>
          </a:p>
          <a:p>
            <a:r>
              <a:rPr lang="en-US" sz="2400" dirty="0"/>
              <a:t>An expression is a construct made up of variables, operators, and method invocations, which are constructed according to the syntax of the language, that evaluates to a single value. </a:t>
            </a:r>
          </a:p>
          <a:p>
            <a:r>
              <a:rPr lang="en-US" sz="2400" dirty="0"/>
              <a:t>                </a:t>
            </a:r>
            <a:r>
              <a:rPr lang="en-US" sz="2400" b="1" dirty="0">
                <a:solidFill>
                  <a:schemeClr val="accent6">
                    <a:lumMod val="50000"/>
                  </a:schemeClr>
                </a:solidFill>
              </a:rPr>
              <a:t>int cadence = 0;                             anArray[0] = 100; </a:t>
            </a:r>
          </a:p>
          <a:p>
            <a:r>
              <a:rPr lang="en-US" sz="2400" b="1" dirty="0">
                <a:solidFill>
                  <a:schemeClr val="accent6">
                    <a:lumMod val="50000"/>
                  </a:schemeClr>
                </a:solidFill>
              </a:rPr>
              <a:t>System.out.println("Element 1 at index 0: " + anArray[0]);</a:t>
            </a:r>
          </a:p>
          <a:p>
            <a:endParaRPr lang="en-US" b="1" dirty="0"/>
          </a:p>
        </p:txBody>
      </p:sp>
    </p:spTree>
    <p:extLst>
      <p:ext uri="{BB962C8B-B14F-4D97-AF65-F5344CB8AC3E}">
        <p14:creationId xmlns:p14="http://schemas.microsoft.com/office/powerpoint/2010/main" val="119053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r>
              <a:rPr lang="en-US" sz="4400" kern="1200" dirty="0">
                <a:solidFill>
                  <a:schemeClr val="dk1"/>
                </a:solidFill>
                <a:latin typeface="+mn-lt"/>
                <a:ea typeface="+mn-ea"/>
                <a:cs typeface="+mn-cs"/>
              </a:rPr>
              <a:t>Statements ,Expression &amp; Block</a:t>
            </a:r>
            <a:endParaRPr lang="en-US" sz="4400" b="1" dirty="0">
              <a:solidFill>
                <a:srgbClr val="000000"/>
              </a:solidFill>
              <a:latin typeface="-apple-system"/>
            </a:endParaRPr>
          </a:p>
        </p:txBody>
      </p:sp>
      <p:sp>
        <p:nvSpPr>
          <p:cNvPr id="7" name="Rectangle 6">
            <a:extLst>
              <a:ext uri="{FF2B5EF4-FFF2-40B4-BE49-F238E27FC236}">
                <a16:creationId xmlns:a16="http://schemas.microsoft.com/office/drawing/2014/main" id="{6AB829DC-4273-0C50-E065-8CA6EF774E88}"/>
              </a:ext>
            </a:extLst>
          </p:cNvPr>
          <p:cNvSpPr/>
          <p:nvPr/>
        </p:nvSpPr>
        <p:spPr>
          <a:xfrm>
            <a:off x="175578" y="1351508"/>
            <a:ext cx="11837670" cy="5262979"/>
          </a:xfrm>
          <a:prstGeom prst="rect">
            <a:avLst/>
          </a:prstGeom>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a:lstStyle>
          <a:p>
            <a:r>
              <a:rPr lang="en-US" sz="2400" dirty="0"/>
              <a:t>A</a:t>
            </a:r>
            <a:r>
              <a:rPr lang="en-US" sz="2400" b="1" dirty="0">
                <a:solidFill>
                  <a:schemeClr val="accent6">
                    <a:lumMod val="50000"/>
                  </a:schemeClr>
                </a:solidFill>
              </a:rPr>
              <a:t> block </a:t>
            </a:r>
            <a:r>
              <a:rPr lang="en-US" sz="2400" dirty="0"/>
              <a:t>is a group of zero or more statements between balanced braces and can be used anywhere a single statement is allowed. </a:t>
            </a:r>
          </a:p>
          <a:p>
            <a:endParaRPr lang="en-US" dirty="0"/>
          </a:p>
          <a:p>
            <a:r>
              <a:rPr lang="en-US" dirty="0"/>
              <a:t>class </a:t>
            </a:r>
            <a:r>
              <a:rPr lang="en-US" dirty="0" err="1"/>
              <a:t>BlockDemo</a:t>
            </a:r>
            <a:r>
              <a:rPr lang="en-US" dirty="0"/>
              <a:t> {</a:t>
            </a:r>
          </a:p>
          <a:p>
            <a:r>
              <a:rPr lang="en-US" dirty="0"/>
              <a:t>     public static void main(String[] </a:t>
            </a:r>
            <a:r>
              <a:rPr lang="en-US" dirty="0" err="1"/>
              <a:t>args</a:t>
            </a:r>
            <a:r>
              <a:rPr lang="en-US" dirty="0"/>
              <a:t>) {</a:t>
            </a:r>
          </a:p>
          <a:p>
            <a:r>
              <a:rPr lang="en-US" dirty="0"/>
              <a:t>          </a:t>
            </a:r>
            <a:r>
              <a:rPr lang="en-US" dirty="0" err="1"/>
              <a:t>boolean</a:t>
            </a:r>
            <a:r>
              <a:rPr lang="en-US" dirty="0"/>
              <a:t> condition = true;</a:t>
            </a:r>
          </a:p>
          <a:p>
            <a:r>
              <a:rPr lang="en-US" dirty="0"/>
              <a:t>          if (condition) { // begin block 1</a:t>
            </a:r>
          </a:p>
          <a:p>
            <a:r>
              <a:rPr lang="en-US" dirty="0"/>
              <a:t>               System.out.println("Condition is true.");</a:t>
            </a:r>
          </a:p>
          <a:p>
            <a:r>
              <a:rPr lang="en-US" dirty="0"/>
              <a:t>          } // end block one</a:t>
            </a:r>
          </a:p>
          <a:p>
            <a:r>
              <a:rPr lang="en-US" dirty="0"/>
              <a:t>          else { // begin block 2</a:t>
            </a:r>
          </a:p>
          <a:p>
            <a:r>
              <a:rPr lang="en-US" dirty="0"/>
              <a:t>               System.out.println("Condition is false.");</a:t>
            </a:r>
          </a:p>
          <a:p>
            <a:r>
              <a:rPr lang="en-US" dirty="0"/>
              <a:t>          } // end block 2</a:t>
            </a:r>
          </a:p>
          <a:p>
            <a:r>
              <a:rPr lang="en-US" dirty="0"/>
              <a:t>     }</a:t>
            </a:r>
          </a:p>
          <a:p>
            <a:r>
              <a:rPr lang="en-US" dirty="0"/>
              <a:t>}</a:t>
            </a:r>
          </a:p>
        </p:txBody>
      </p:sp>
    </p:spTree>
    <p:extLst>
      <p:ext uri="{BB962C8B-B14F-4D97-AF65-F5344CB8AC3E}">
        <p14:creationId xmlns:p14="http://schemas.microsoft.com/office/powerpoint/2010/main" val="91538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Java Block</a:t>
            </a:r>
          </a:p>
        </p:txBody>
      </p:sp>
      <p:sp>
        <p:nvSpPr>
          <p:cNvPr id="5" name="TextBox 4">
            <a:extLst>
              <a:ext uri="{FF2B5EF4-FFF2-40B4-BE49-F238E27FC236}">
                <a16:creationId xmlns:a16="http://schemas.microsoft.com/office/drawing/2014/main" id="{F9768917-CAE3-26C6-089A-08A8EC114860}"/>
              </a:ext>
            </a:extLst>
          </p:cNvPr>
          <p:cNvSpPr txBox="1"/>
          <p:nvPr/>
        </p:nvSpPr>
        <p:spPr>
          <a:xfrm>
            <a:off x="265111" y="1442357"/>
            <a:ext cx="11506200" cy="4893647"/>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r>
              <a:rPr lang="en-US" b="0" dirty="0">
                <a:solidFill>
                  <a:schemeClr val="tx1"/>
                </a:solidFill>
              </a:rPr>
              <a:t>code defined inside curly brackets { } are called block</a:t>
            </a:r>
          </a:p>
          <a:p>
            <a:r>
              <a:rPr lang="en-US" b="0" dirty="0">
                <a:solidFill>
                  <a:schemeClr val="tx1"/>
                </a:solidFill>
              </a:rPr>
              <a:t>there are 2 types of block</a:t>
            </a:r>
          </a:p>
          <a:p>
            <a:pPr marL="0" indent="0">
              <a:buNone/>
            </a:pPr>
            <a:r>
              <a:rPr lang="en-US" dirty="0">
                <a:solidFill>
                  <a:schemeClr val="accent6">
                    <a:lumMod val="50000"/>
                  </a:schemeClr>
                </a:solidFill>
              </a:rPr>
              <a:t>1)Static block </a:t>
            </a:r>
            <a:r>
              <a:rPr lang="en-US" b="0" dirty="0">
                <a:solidFill>
                  <a:schemeClr val="tx1"/>
                </a:solidFill>
              </a:rPr>
              <a:t>is a block of code defined inside curly bracket { } preceded by static keyword. </a:t>
            </a:r>
          </a:p>
          <a:p>
            <a:pPr marL="0" indent="0">
              <a:buNone/>
            </a:pPr>
            <a:r>
              <a:rPr lang="en-US" b="0" dirty="0">
                <a:solidFill>
                  <a:schemeClr val="tx1"/>
                </a:solidFill>
              </a:rPr>
              <a:t>its executed by the JVM (Java Virtual Machine) before the main method. At the time of class loading, if we want to perform any task we can define that task inside the static block, static blocks will be executed from top to bottom.</a:t>
            </a:r>
          </a:p>
          <a:p>
            <a:pPr marL="0" indent="0">
              <a:buNone/>
            </a:pPr>
            <a:r>
              <a:rPr lang="en-US" dirty="0">
                <a:solidFill>
                  <a:schemeClr val="accent6">
                    <a:lumMod val="50000"/>
                  </a:schemeClr>
                </a:solidFill>
              </a:rPr>
              <a:t>2)Instance block </a:t>
            </a:r>
            <a:r>
              <a:rPr lang="en-US" b="0" dirty="0">
                <a:solidFill>
                  <a:schemeClr val="tx1"/>
                </a:solidFill>
              </a:rPr>
              <a:t>is executed whenever an object is created, its executed before the code in the constructor.</a:t>
            </a:r>
          </a:p>
        </p:txBody>
      </p:sp>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Take user input in JAVA</a:t>
            </a:r>
          </a:p>
        </p:txBody>
      </p:sp>
      <p:sp>
        <p:nvSpPr>
          <p:cNvPr id="4" name="TextBox 3">
            <a:extLst>
              <a:ext uri="{FF2B5EF4-FFF2-40B4-BE49-F238E27FC236}">
                <a16:creationId xmlns:a16="http://schemas.microsoft.com/office/drawing/2014/main" id="{ADB29625-AD95-6ED8-3B5E-160250B44D1D}"/>
              </a:ext>
            </a:extLst>
          </p:cNvPr>
          <p:cNvSpPr txBox="1"/>
          <p:nvPr/>
        </p:nvSpPr>
        <p:spPr>
          <a:xfrm>
            <a:off x="1065212" y="1295400"/>
            <a:ext cx="10591800" cy="4893647"/>
          </a:xfrm>
          <a:prstGeom prst="rect">
            <a:avLst/>
          </a:prstGeom>
          <a:noFill/>
        </p:spPr>
        <p:txBody>
          <a:bodyPr wrap="square">
            <a:spAutoFit/>
          </a:bodyPr>
          <a:lstStyle/>
          <a:p>
            <a:r>
              <a:rPr lang="en-IN" b="1" dirty="0">
                <a:solidFill>
                  <a:schemeClr val="accent1"/>
                </a:solidFill>
              </a:rPr>
              <a:t>Java Scanner Class</a:t>
            </a:r>
          </a:p>
          <a:p>
            <a:endParaRPr lang="en-IN" b="1" dirty="0">
              <a:solidFill>
                <a:schemeClr val="accent1"/>
              </a:solidFill>
            </a:endParaRPr>
          </a:p>
          <a:p>
            <a:r>
              <a:rPr lang="en-IN" dirty="0"/>
              <a:t>Java Scanner class allows the user to take input from the console. It belongs to </a:t>
            </a:r>
            <a:r>
              <a:rPr lang="en-IN" b="1" dirty="0" err="1"/>
              <a:t>java.util</a:t>
            </a:r>
            <a:r>
              <a:rPr lang="en-IN" b="1" dirty="0"/>
              <a:t> </a:t>
            </a:r>
            <a:r>
              <a:rPr lang="en-IN" dirty="0"/>
              <a:t>package. It is used to read the input of primitive types like int, double, long, short, float, and byte. It is the easiest way to read input in Java program.</a:t>
            </a:r>
          </a:p>
          <a:p>
            <a:endParaRPr lang="en-IN" dirty="0"/>
          </a:p>
          <a:p>
            <a:r>
              <a:rPr lang="en-IN" dirty="0"/>
              <a:t>Syntax</a:t>
            </a:r>
          </a:p>
          <a:p>
            <a:r>
              <a:rPr lang="en-IN" dirty="0">
                <a:solidFill>
                  <a:schemeClr val="accent1"/>
                </a:solidFill>
              </a:rPr>
              <a:t>Scanner </a:t>
            </a:r>
            <a:r>
              <a:rPr lang="en-IN" dirty="0" err="1">
                <a:solidFill>
                  <a:schemeClr val="accent1"/>
                </a:solidFill>
              </a:rPr>
              <a:t>sc</a:t>
            </a:r>
            <a:r>
              <a:rPr lang="en-IN" dirty="0">
                <a:solidFill>
                  <a:schemeClr val="accent1"/>
                </a:solidFill>
              </a:rPr>
              <a:t>=new Scanner(System.in);  </a:t>
            </a:r>
          </a:p>
          <a:p>
            <a:endParaRPr lang="en-IN" dirty="0">
              <a:solidFill>
                <a:schemeClr val="accent1"/>
              </a:solidFill>
            </a:endParaRPr>
          </a:p>
          <a:p>
            <a:r>
              <a:rPr lang="en-IN" dirty="0"/>
              <a:t>The above statement creates a constructor of the Scanner class having System.in as an argument. It means it is going to read from the standard input stream of the program. The </a:t>
            </a:r>
            <a:r>
              <a:rPr lang="en-IN" dirty="0" err="1"/>
              <a:t>java.util</a:t>
            </a:r>
            <a:r>
              <a:rPr lang="en-IN" dirty="0"/>
              <a:t> package should be import while using Scanner class.</a:t>
            </a:r>
          </a:p>
        </p:txBody>
      </p:sp>
    </p:spTree>
    <p:extLst>
      <p:ext uri="{BB962C8B-B14F-4D97-AF65-F5344CB8AC3E}">
        <p14:creationId xmlns:p14="http://schemas.microsoft.com/office/powerpoint/2010/main" val="2888756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Take user input in JAVA</a:t>
            </a:r>
          </a:p>
        </p:txBody>
      </p:sp>
      <p:sp>
        <p:nvSpPr>
          <p:cNvPr id="4" name="TextBox 3">
            <a:extLst>
              <a:ext uri="{FF2B5EF4-FFF2-40B4-BE49-F238E27FC236}">
                <a16:creationId xmlns:a16="http://schemas.microsoft.com/office/drawing/2014/main" id="{ADB29625-AD95-6ED8-3B5E-160250B44D1D}"/>
              </a:ext>
            </a:extLst>
          </p:cNvPr>
          <p:cNvSpPr txBox="1"/>
          <p:nvPr/>
        </p:nvSpPr>
        <p:spPr>
          <a:xfrm>
            <a:off x="1141412" y="914400"/>
            <a:ext cx="10591800" cy="461665"/>
          </a:xfrm>
          <a:prstGeom prst="rect">
            <a:avLst/>
          </a:prstGeom>
          <a:noFill/>
        </p:spPr>
        <p:txBody>
          <a:bodyPr wrap="square">
            <a:spAutoFit/>
          </a:bodyPr>
          <a:lstStyle/>
          <a:p>
            <a:r>
              <a:rPr lang="en-IN" b="1" dirty="0"/>
              <a:t>Methods of Scanner class:</a:t>
            </a:r>
          </a:p>
        </p:txBody>
      </p:sp>
      <p:graphicFrame>
        <p:nvGraphicFramePr>
          <p:cNvPr id="2" name="Table 1">
            <a:extLst>
              <a:ext uri="{FF2B5EF4-FFF2-40B4-BE49-F238E27FC236}">
                <a16:creationId xmlns:a16="http://schemas.microsoft.com/office/drawing/2014/main" id="{C5A6947A-4901-F768-89AB-E5DAA47EEFF8}"/>
              </a:ext>
            </a:extLst>
          </p:cNvPr>
          <p:cNvGraphicFramePr>
            <a:graphicFrameLocks noGrp="1"/>
          </p:cNvGraphicFramePr>
          <p:nvPr>
            <p:extLst>
              <p:ext uri="{D42A27DB-BD31-4B8C-83A1-F6EECF244321}">
                <p14:modId xmlns:p14="http://schemas.microsoft.com/office/powerpoint/2010/main" val="1455466060"/>
              </p:ext>
            </p:extLst>
          </p:nvPr>
        </p:nvGraphicFramePr>
        <p:xfrm>
          <a:off x="379412" y="1528464"/>
          <a:ext cx="10539268" cy="5206055"/>
        </p:xfrm>
        <a:graphic>
          <a:graphicData uri="http://schemas.openxmlformats.org/drawingml/2006/table">
            <a:tbl>
              <a:tblPr/>
              <a:tblGrid>
                <a:gridCol w="2966229">
                  <a:extLst>
                    <a:ext uri="{9D8B030D-6E8A-4147-A177-3AD203B41FA5}">
                      <a16:colId xmlns:a16="http://schemas.microsoft.com/office/drawing/2014/main" val="1604749593"/>
                    </a:ext>
                  </a:extLst>
                </a:gridCol>
                <a:gridCol w="7573039">
                  <a:extLst>
                    <a:ext uri="{9D8B030D-6E8A-4147-A177-3AD203B41FA5}">
                      <a16:colId xmlns:a16="http://schemas.microsoft.com/office/drawing/2014/main" val="1904501116"/>
                    </a:ext>
                  </a:extLst>
                </a:gridCol>
              </a:tblGrid>
              <a:tr h="222350">
                <a:tc>
                  <a:txBody>
                    <a:bodyPr/>
                    <a:lstStyle/>
                    <a:p>
                      <a:pPr algn="l" fontAlgn="t"/>
                      <a:r>
                        <a:rPr lang="en-IN" sz="1800">
                          <a:solidFill>
                            <a:schemeClr val="bg1"/>
                          </a:solidFill>
                          <a:effectLst/>
                          <a:latin typeface="+mn-lt"/>
                        </a:rPr>
                        <a:t>Method</a:t>
                      </a:r>
                    </a:p>
                  </a:txBody>
                  <a:tcPr marL="41066" marR="41066" marT="41066" marB="41066">
                    <a:lnL w="9525" cap="flat" cmpd="sng" algn="ctr">
                      <a:solidFill>
                        <a:srgbClr val="2020D5"/>
                      </a:solidFill>
                      <a:prstDash val="solid"/>
                      <a:round/>
                      <a:headEnd type="none" w="med" len="med"/>
                      <a:tailEnd type="none" w="med" len="med"/>
                    </a:lnL>
                    <a:lnR w="9525" cap="flat" cmpd="sng" algn="ctr">
                      <a:solidFill>
                        <a:srgbClr val="2020D5"/>
                      </a:solidFill>
                      <a:prstDash val="solid"/>
                      <a:round/>
                      <a:headEnd type="none" w="med" len="med"/>
                      <a:tailEnd type="none" w="med" len="med"/>
                    </a:lnR>
                    <a:lnT w="9525" cap="flat" cmpd="sng" algn="ctr">
                      <a:solidFill>
                        <a:srgbClr val="2020D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E750E"/>
                    </a:solidFill>
                  </a:tcPr>
                </a:tc>
                <a:tc>
                  <a:txBody>
                    <a:bodyPr/>
                    <a:lstStyle/>
                    <a:p>
                      <a:pPr algn="l" fontAlgn="t"/>
                      <a:r>
                        <a:rPr lang="en-IN" sz="1800" dirty="0">
                          <a:solidFill>
                            <a:schemeClr val="bg1"/>
                          </a:solidFill>
                          <a:effectLst/>
                          <a:latin typeface="+mn-lt"/>
                        </a:rPr>
                        <a:t>Description</a:t>
                      </a:r>
                    </a:p>
                  </a:txBody>
                  <a:tcPr marL="41066" marR="41066" marT="41066" marB="41066">
                    <a:lnL w="9525" cap="flat" cmpd="sng" algn="ctr">
                      <a:solidFill>
                        <a:srgbClr val="2020D5"/>
                      </a:solidFill>
                      <a:prstDash val="solid"/>
                      <a:round/>
                      <a:headEnd type="none" w="med" len="med"/>
                      <a:tailEnd type="none" w="med" len="med"/>
                    </a:lnL>
                    <a:lnR w="9525" cap="flat" cmpd="sng" algn="ctr">
                      <a:solidFill>
                        <a:srgbClr val="2020D5"/>
                      </a:solidFill>
                      <a:prstDash val="solid"/>
                      <a:round/>
                      <a:headEnd type="none" w="med" len="med"/>
                      <a:tailEnd type="none" w="med" len="med"/>
                    </a:lnR>
                    <a:lnT w="9525" cap="flat" cmpd="sng" algn="ctr">
                      <a:solidFill>
                        <a:srgbClr val="2020D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E750E"/>
                    </a:solidFill>
                  </a:tcPr>
                </a:tc>
                <a:extLst>
                  <a:ext uri="{0D108BD9-81ED-4DB2-BD59-A6C34878D82A}">
                    <a16:rowId xmlns:a16="http://schemas.microsoft.com/office/drawing/2014/main" val="3044557103"/>
                  </a:ext>
                </a:extLst>
              </a:tr>
              <a:tr h="472736">
                <a:tc>
                  <a:txBody>
                    <a:bodyPr/>
                    <a:lstStyle/>
                    <a:p>
                      <a:pPr algn="just" fontAlgn="t"/>
                      <a:r>
                        <a:rPr lang="en-IN" sz="1800" b="1">
                          <a:solidFill>
                            <a:srgbClr val="333333"/>
                          </a:solidFill>
                          <a:effectLst/>
                          <a:latin typeface="+mn-lt"/>
                        </a:rPr>
                        <a:t>int nextInt()</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mn-lt"/>
                        </a:rPr>
                        <a:t>It is used to scan the next token of the input as an integer.</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345010"/>
                  </a:ext>
                </a:extLst>
              </a:tr>
              <a:tr h="472736">
                <a:tc>
                  <a:txBody>
                    <a:bodyPr/>
                    <a:lstStyle/>
                    <a:p>
                      <a:pPr algn="just" fontAlgn="t"/>
                      <a:r>
                        <a:rPr lang="en-IN" sz="1800" b="1">
                          <a:solidFill>
                            <a:srgbClr val="333333"/>
                          </a:solidFill>
                          <a:effectLst/>
                          <a:latin typeface="+mn-lt"/>
                        </a:rPr>
                        <a:t>float nextFloat()</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n-lt"/>
                        </a:rPr>
                        <a:t>It is used to scan the next token of the input as a float.</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2448571"/>
                  </a:ext>
                </a:extLst>
              </a:tr>
              <a:tr h="472736">
                <a:tc>
                  <a:txBody>
                    <a:bodyPr/>
                    <a:lstStyle/>
                    <a:p>
                      <a:pPr algn="just" fontAlgn="t"/>
                      <a:r>
                        <a:rPr lang="en-IN" sz="1800" b="1">
                          <a:solidFill>
                            <a:srgbClr val="333333"/>
                          </a:solidFill>
                          <a:effectLst/>
                          <a:latin typeface="+mn-lt"/>
                        </a:rPr>
                        <a:t>double nextDouble()</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mn-lt"/>
                        </a:rPr>
                        <a:t>It is used to scan the next token of the input as a double.</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1335211"/>
                  </a:ext>
                </a:extLst>
              </a:tr>
              <a:tr h="472736">
                <a:tc>
                  <a:txBody>
                    <a:bodyPr/>
                    <a:lstStyle/>
                    <a:p>
                      <a:pPr algn="just" fontAlgn="t"/>
                      <a:r>
                        <a:rPr lang="en-IN" sz="1800" b="1">
                          <a:solidFill>
                            <a:srgbClr val="333333"/>
                          </a:solidFill>
                          <a:effectLst/>
                          <a:latin typeface="+mn-lt"/>
                        </a:rPr>
                        <a:t>byte nextByte()</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mn-lt"/>
                        </a:rPr>
                        <a:t>It is used to scan the next token of the input as a byte.</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7184141"/>
                  </a:ext>
                </a:extLst>
              </a:tr>
              <a:tr h="333663">
                <a:tc>
                  <a:txBody>
                    <a:bodyPr/>
                    <a:lstStyle/>
                    <a:p>
                      <a:pPr algn="just" fontAlgn="t"/>
                      <a:r>
                        <a:rPr lang="en-IN" sz="1800" b="1">
                          <a:solidFill>
                            <a:srgbClr val="333333"/>
                          </a:solidFill>
                          <a:effectLst/>
                          <a:latin typeface="+mn-lt"/>
                        </a:rPr>
                        <a:t>String nextLine()</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n-lt"/>
                        </a:rPr>
                        <a:t>Advances this scanner past the current line.</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37038576"/>
                  </a:ext>
                </a:extLst>
              </a:tr>
              <a:tr h="472736">
                <a:tc>
                  <a:txBody>
                    <a:bodyPr/>
                    <a:lstStyle/>
                    <a:p>
                      <a:pPr algn="just" fontAlgn="t"/>
                      <a:r>
                        <a:rPr lang="en-IN" sz="1800" b="1">
                          <a:solidFill>
                            <a:srgbClr val="333333"/>
                          </a:solidFill>
                          <a:effectLst/>
                          <a:latin typeface="+mn-lt"/>
                        </a:rPr>
                        <a:t>boolean nextBoolean()</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mn-lt"/>
                        </a:rPr>
                        <a:t>It is used to scan the next token of the input into a boolean value.</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35630637"/>
                  </a:ext>
                </a:extLst>
              </a:tr>
              <a:tr h="472736">
                <a:tc>
                  <a:txBody>
                    <a:bodyPr/>
                    <a:lstStyle/>
                    <a:p>
                      <a:pPr algn="just" fontAlgn="t"/>
                      <a:r>
                        <a:rPr lang="en-IN" sz="1800" b="1">
                          <a:solidFill>
                            <a:srgbClr val="333333"/>
                          </a:solidFill>
                          <a:effectLst/>
                          <a:latin typeface="+mn-lt"/>
                        </a:rPr>
                        <a:t>long nextLong()</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n-lt"/>
                        </a:rPr>
                        <a:t>It is used to scan the next token of the input as a long.</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0430802"/>
                  </a:ext>
                </a:extLst>
              </a:tr>
              <a:tr h="472736">
                <a:tc>
                  <a:txBody>
                    <a:bodyPr/>
                    <a:lstStyle/>
                    <a:p>
                      <a:pPr algn="just" fontAlgn="t"/>
                      <a:r>
                        <a:rPr lang="en-IN" sz="1800" b="1">
                          <a:solidFill>
                            <a:srgbClr val="333333"/>
                          </a:solidFill>
                          <a:effectLst/>
                          <a:latin typeface="+mn-lt"/>
                        </a:rPr>
                        <a:t>short nextShort()</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a:solidFill>
                            <a:srgbClr val="333333"/>
                          </a:solidFill>
                          <a:effectLst/>
                          <a:latin typeface="+mn-lt"/>
                        </a:rPr>
                        <a:t>It is used to scan the next token of the input as a Short.</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04110252"/>
                  </a:ext>
                </a:extLst>
              </a:tr>
              <a:tr h="472736">
                <a:tc>
                  <a:txBody>
                    <a:bodyPr/>
                    <a:lstStyle/>
                    <a:p>
                      <a:pPr algn="just" fontAlgn="t"/>
                      <a:r>
                        <a:rPr lang="en-IN" sz="1800" b="1">
                          <a:solidFill>
                            <a:srgbClr val="333333"/>
                          </a:solidFill>
                          <a:effectLst/>
                          <a:latin typeface="+mn-lt"/>
                        </a:rPr>
                        <a:t>BigInteger nextBigInteger()</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mn-lt"/>
                        </a:rPr>
                        <a:t>It is used to scan the next token of the input as a BigInteger.</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1635669"/>
                  </a:ext>
                </a:extLst>
              </a:tr>
              <a:tr h="472736">
                <a:tc>
                  <a:txBody>
                    <a:bodyPr/>
                    <a:lstStyle/>
                    <a:p>
                      <a:pPr algn="just" fontAlgn="t"/>
                      <a:r>
                        <a:rPr lang="en-IN" sz="1800" b="1">
                          <a:solidFill>
                            <a:srgbClr val="333333"/>
                          </a:solidFill>
                          <a:effectLst/>
                          <a:latin typeface="+mn-lt"/>
                        </a:rPr>
                        <a:t>BigDecimal nextBigDecimal()</a:t>
                      </a:r>
                      <a:endParaRPr lang="en-IN" sz="1800">
                        <a:solidFill>
                          <a:srgbClr val="333333"/>
                        </a:solidFill>
                        <a:effectLst/>
                        <a:latin typeface="+mn-lt"/>
                      </a:endParaRP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n-lt"/>
                        </a:rPr>
                        <a:t>It is used to scan the next token of the input as a </a:t>
                      </a:r>
                      <a:r>
                        <a:rPr lang="en-GB" sz="1800" dirty="0" err="1">
                          <a:solidFill>
                            <a:srgbClr val="333333"/>
                          </a:solidFill>
                          <a:effectLst/>
                          <a:latin typeface="+mn-lt"/>
                        </a:rPr>
                        <a:t>BigDecimal</a:t>
                      </a:r>
                      <a:r>
                        <a:rPr lang="en-GB" sz="1800" dirty="0">
                          <a:solidFill>
                            <a:srgbClr val="333333"/>
                          </a:solidFill>
                          <a:effectLst/>
                          <a:latin typeface="+mn-lt"/>
                        </a:rPr>
                        <a:t>.</a:t>
                      </a:r>
                    </a:p>
                  </a:txBody>
                  <a:tcPr marL="27377" marR="27377" marT="27377" marB="273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2611312"/>
                  </a:ext>
                </a:extLst>
              </a:tr>
            </a:tbl>
          </a:graphicData>
        </a:graphic>
      </p:graphicFrame>
    </p:spTree>
    <p:extLst>
      <p:ext uri="{BB962C8B-B14F-4D97-AF65-F5344CB8AC3E}">
        <p14:creationId xmlns:p14="http://schemas.microsoft.com/office/powerpoint/2010/main" val="1243133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514" y="1371600"/>
            <a:ext cx="11479796" cy="5181600"/>
          </a:xfrm>
        </p:spPr>
        <p:txBody>
          <a:bodyPr>
            <a:normAutofit/>
          </a:bodyPr>
          <a:lstStyle/>
          <a:p>
            <a:r>
              <a:rPr lang="en-US" b="0" i="0" dirty="0">
                <a:solidFill>
                  <a:srgbClr val="000000"/>
                </a:solidFill>
                <a:effectLst/>
                <a:latin typeface="-apple-system"/>
              </a:rPr>
              <a:t>Tokens are the various elements in the java program that are identified by </a:t>
            </a:r>
            <a:r>
              <a:rPr lang="en-US" b="0" i="0" u="none" strike="noStrike" dirty="0">
                <a:solidFill>
                  <a:srgbClr val="FF2828"/>
                </a:solidFill>
                <a:effectLst/>
                <a:latin typeface="-apple-system"/>
              </a:rPr>
              <a:t>Java compiler</a:t>
            </a:r>
            <a:r>
              <a:rPr lang="en-US" b="0" i="0" dirty="0">
                <a:solidFill>
                  <a:srgbClr val="000000"/>
                </a:solidFill>
                <a:effectLst/>
                <a:latin typeface="-apple-system"/>
              </a:rPr>
              <a:t>. A token is the smallest individual element (unit) in a program that is meaningful to the compiler.</a:t>
            </a:r>
          </a:p>
          <a:p>
            <a:pPr marL="0" indent="0" algn="l">
              <a:buNone/>
            </a:pPr>
            <a:r>
              <a:rPr lang="en-US" b="1" i="0" dirty="0">
                <a:solidFill>
                  <a:srgbClr val="000000"/>
                </a:solidFill>
                <a:effectLst/>
                <a:latin typeface="-apple-system"/>
              </a:rPr>
              <a:t>Java language contains five types of tokens that are as follows:</a:t>
            </a:r>
          </a:p>
          <a:p>
            <a:pPr algn="l">
              <a:buFont typeface="Wingdings" panose="05000000000000000000" pitchFamily="2" charset="2"/>
              <a:buChar char="Ø"/>
            </a:pPr>
            <a:r>
              <a:rPr lang="en-US" b="0" i="0" dirty="0">
                <a:solidFill>
                  <a:srgbClr val="000000"/>
                </a:solidFill>
                <a:effectLst/>
                <a:latin typeface="-apple-system"/>
              </a:rPr>
              <a:t>Reserved Keywords</a:t>
            </a:r>
          </a:p>
          <a:p>
            <a:pPr algn="l">
              <a:buFont typeface="Wingdings" panose="05000000000000000000" pitchFamily="2" charset="2"/>
              <a:buChar char="Ø"/>
            </a:pPr>
            <a:r>
              <a:rPr lang="en-US" b="0" i="0" dirty="0">
                <a:solidFill>
                  <a:srgbClr val="000000"/>
                </a:solidFill>
                <a:effectLst/>
                <a:latin typeface="-apple-system"/>
              </a:rPr>
              <a:t>Identifiers</a:t>
            </a:r>
          </a:p>
          <a:p>
            <a:pPr algn="l">
              <a:buFont typeface="Wingdings" panose="05000000000000000000" pitchFamily="2" charset="2"/>
              <a:buChar char="Ø"/>
            </a:pPr>
            <a:r>
              <a:rPr lang="en-US" b="0" i="0" dirty="0">
                <a:solidFill>
                  <a:srgbClr val="000000"/>
                </a:solidFill>
                <a:effectLst/>
                <a:latin typeface="-apple-system"/>
              </a:rPr>
              <a:t>Literals</a:t>
            </a:r>
          </a:p>
          <a:p>
            <a:pPr algn="l">
              <a:buFont typeface="Wingdings" panose="05000000000000000000" pitchFamily="2" charset="2"/>
              <a:buChar char="Ø"/>
            </a:pPr>
            <a:r>
              <a:rPr lang="en-US" b="0" i="0" dirty="0">
                <a:solidFill>
                  <a:srgbClr val="000000"/>
                </a:solidFill>
                <a:effectLst/>
                <a:latin typeface="-apple-system"/>
              </a:rPr>
              <a:t>Operators</a:t>
            </a:r>
          </a:p>
          <a:p>
            <a:pPr marR="0">
              <a:buFont typeface="Wingdings" panose="05000000000000000000" pitchFamily="2" charset="2"/>
              <a:buChar char="Ø"/>
            </a:pPr>
            <a:r>
              <a:rPr lang="en-US" dirty="0">
                <a:solidFill>
                  <a:srgbClr val="000000"/>
                </a:solidFill>
                <a:latin typeface="-apple-system"/>
              </a:rPr>
              <a:t>Special Symbols</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Java Tokens  </a:t>
            </a:r>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5406" y="3048000"/>
            <a:ext cx="12038012" cy="3429000"/>
          </a:xfrm>
        </p:spPr>
        <p:txBody>
          <a:bodyPr>
            <a:normAutofit/>
          </a:bodyPr>
          <a:lstStyle/>
          <a:p>
            <a:pPr marL="285750" indent="-285750">
              <a:buFont typeface="Wingdings" panose="05000000000000000000" charset="0"/>
              <a:buChar char="Ø"/>
            </a:pPr>
            <a:r>
              <a:rPr lang="en-US" sz="2800" dirty="0"/>
              <a:t>An identifier is a long sequence of letters(a-z &amp; A-Z) and numbers(0-9).</a:t>
            </a:r>
          </a:p>
          <a:p>
            <a:pPr marL="285750" indent="-285750">
              <a:buFont typeface="Wingdings" panose="05000000000000000000" charset="0"/>
              <a:buChar char="Ø"/>
            </a:pPr>
            <a:r>
              <a:rPr lang="en-US" sz="2800" dirty="0"/>
              <a:t>No special character except underscore ( _ ) can be used as an identifier.</a:t>
            </a:r>
          </a:p>
          <a:p>
            <a:pPr marL="285750" indent="-285750">
              <a:buFont typeface="Wingdings" panose="05000000000000000000" charset="0"/>
              <a:buChar char="Ø"/>
            </a:pPr>
            <a:r>
              <a:rPr lang="en-US" sz="2800" dirty="0"/>
              <a:t>Keyword should not be used as an identifier name.</a:t>
            </a:r>
          </a:p>
          <a:p>
            <a:pPr marL="285750" indent="-285750">
              <a:buFont typeface="Wingdings" panose="05000000000000000000" charset="0"/>
              <a:buChar char="Ø"/>
            </a:pPr>
            <a:r>
              <a:rPr lang="en-US" sz="2800" dirty="0"/>
              <a:t>Java is case sensitive. So using case is significant.</a:t>
            </a:r>
          </a:p>
          <a:p>
            <a:pPr marL="285750" indent="-285750">
              <a:buFont typeface="Wingdings" panose="05000000000000000000" charset="0"/>
              <a:buChar char="Ø"/>
            </a:pPr>
            <a:r>
              <a:rPr lang="en-US" sz="2800" dirty="0"/>
              <a:t>First character of an identifier can be letter, underscore ( _ ) but not digit.</a:t>
            </a:r>
          </a:p>
        </p:txBody>
      </p:sp>
      <p:sp>
        <p:nvSpPr>
          <p:cNvPr id="2" name="Rectangle 1"/>
          <p:cNvSpPr/>
          <p:nvPr/>
        </p:nvSpPr>
        <p:spPr>
          <a:xfrm>
            <a:off x="0" y="-76200"/>
            <a:ext cx="11809412" cy="809897"/>
          </a:xfrm>
          <a:prstGeom prst="rect">
            <a:avLst/>
          </a:prstGeom>
        </p:spPr>
        <p:txBody>
          <a:bodyPr vert="horz" lIns="121899" tIns="60949" rIns="121899" bIns="60949" rtlCol="0" anchor="b">
            <a:no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Java Identifiers  </a:t>
            </a:r>
          </a:p>
        </p:txBody>
      </p:sp>
      <p:sp>
        <p:nvSpPr>
          <p:cNvPr id="4" name="Text Box 6">
            <a:extLst>
              <a:ext uri="{FF2B5EF4-FFF2-40B4-BE49-F238E27FC236}">
                <a16:creationId xmlns:a16="http://schemas.microsoft.com/office/drawing/2014/main" id="{31FAB5DC-B3C2-1E51-CE41-490896C8D7A9}"/>
              </a:ext>
            </a:extLst>
          </p:cNvPr>
          <p:cNvSpPr txBox="1"/>
          <p:nvPr/>
        </p:nvSpPr>
        <p:spPr>
          <a:xfrm>
            <a:off x="303212" y="1676400"/>
            <a:ext cx="10982960" cy="740459"/>
          </a:xfrm>
          <a:prstGeom prst="rect">
            <a:avLst/>
          </a:prstGeom>
          <a:noFill/>
        </p:spPr>
        <p:txBody>
          <a:bodyPr wrap="square" rtlCol="0" anchor="t">
            <a:spAutoFit/>
          </a:bodyPr>
          <a:lstStyle/>
          <a:p>
            <a:pPr marL="304747" indent="-304747">
              <a:lnSpc>
                <a:spcPct val="80000"/>
              </a:lnSpc>
              <a:spcBef>
                <a:spcPts val="1800"/>
              </a:spcBef>
              <a:buClr>
                <a:schemeClr val="accent1">
                  <a:lumMod val="75000"/>
                </a:schemeClr>
              </a:buClr>
              <a:buFont typeface="Arial" pitchFamily="34" charset="0"/>
              <a:buChar char="•"/>
            </a:pPr>
            <a:r>
              <a:rPr lang="en-US" sz="2600" b="1" i="1" dirty="0"/>
              <a:t>Identifiers refer to the names of </a:t>
            </a:r>
            <a:r>
              <a:rPr lang="en-US" sz="2600" b="1" i="1" dirty="0" err="1"/>
              <a:t>variable,class</a:t>
            </a:r>
            <a:r>
              <a:rPr lang="en-US" sz="2600" b="1" i="1" dirty="0"/>
              <a:t> ,object ,method  etc. created by the programmer</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54" y="-53429"/>
            <a:ext cx="11733212" cy="829491"/>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b="1" kern="1200" dirty="0">
                <a:solidFill>
                  <a:schemeClr val="dk1"/>
                </a:solidFill>
                <a:latin typeface="+mn-lt"/>
                <a:ea typeface="+mn-ea"/>
                <a:cs typeface="+mn-cs"/>
              </a:rPr>
              <a:t>CamelCase in java naming conventions</a:t>
            </a:r>
          </a:p>
        </p:txBody>
      </p:sp>
      <p:sp>
        <p:nvSpPr>
          <p:cNvPr id="4" name="Rectangle 3">
            <a:extLst>
              <a:ext uri="{FF2B5EF4-FFF2-40B4-BE49-F238E27FC236}">
                <a16:creationId xmlns:a16="http://schemas.microsoft.com/office/drawing/2014/main" id="{1A5310F9-8007-121D-260B-1F927B080658}"/>
              </a:ext>
            </a:extLst>
          </p:cNvPr>
          <p:cNvSpPr/>
          <p:nvPr/>
        </p:nvSpPr>
        <p:spPr>
          <a:xfrm>
            <a:off x="324485" y="1295400"/>
            <a:ext cx="11539853" cy="5783389"/>
          </a:xfrm>
          <a:prstGeom prst="rect">
            <a:avLst/>
          </a:prstGeom>
        </p:spPr>
        <p:txBody>
          <a:bodyPr vert="horz" lIns="121899" tIns="60949" rIns="121899" bIns="60949" rtlCol="0">
            <a:normAutofit lnSpcReduction="10000"/>
          </a:bodyPr>
          <a:lstStyle/>
          <a:p>
            <a:pPr marL="285750" indent="-285750">
              <a:lnSpc>
                <a:spcPct val="90000"/>
              </a:lnSpc>
              <a:spcBef>
                <a:spcPts val="1800"/>
              </a:spcBef>
              <a:buClr>
                <a:schemeClr val="accent1">
                  <a:lumMod val="75000"/>
                </a:schemeClr>
              </a:buClr>
              <a:buFont typeface="Wingdings" panose="05000000000000000000" charset="0"/>
              <a:buChar char="Ø"/>
            </a:pPr>
            <a:r>
              <a:rPr lang="en-US" sz="2800" dirty="0"/>
              <a:t>Java follows camel-case syntax for naming the class, interface, method, and variable.</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If the name is combined with two words, the second word will start with uppercase letter always such as </a:t>
            </a:r>
            <a:r>
              <a:rPr lang="en-US" sz="2800" dirty="0" err="1"/>
              <a:t>actionPerformed</a:t>
            </a:r>
            <a:r>
              <a:rPr lang="en-US" sz="2800" dirty="0"/>
              <a:t>(), </a:t>
            </a:r>
            <a:r>
              <a:rPr lang="en-US" sz="2800" dirty="0" err="1"/>
              <a:t>firstName</a:t>
            </a:r>
            <a:r>
              <a:rPr lang="en-US" sz="2800" dirty="0"/>
              <a:t>, </a:t>
            </a:r>
            <a:r>
              <a:rPr lang="en-US" sz="2800" dirty="0" err="1"/>
              <a:t>ActionEvent</a:t>
            </a:r>
            <a:r>
              <a:rPr lang="en-US" sz="2800" dirty="0"/>
              <a:t>, ActionListener, etc.</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Java naming convention is a rule to follow as you decide what to name your identifiers such as class, package, variable, constant, method, etc.</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These conventions are suggested by several Java communities such as Sun Microsystems and Netscape.</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By using standard Java naming conventions, you make your code easier to read for yourself and other programmers. Readability of Java program is very important. It indicates that less time is spent to figure out what the code does.</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11993880"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dirty="0"/>
              <a:t>key rules that must be followed by every identifier:</a:t>
            </a:r>
            <a:endParaRPr lang="en-US" altLang="zh-CN" sz="4000" b="1" kern="1200" dirty="0">
              <a:solidFill>
                <a:schemeClr val="dk1"/>
              </a:solidFill>
              <a:latin typeface="+mn-lt"/>
              <a:ea typeface="+mn-ea"/>
              <a:cs typeface="+mn-cs"/>
              <a:sym typeface="+mn-ea"/>
            </a:endParaRPr>
          </a:p>
        </p:txBody>
      </p:sp>
      <p:sp>
        <p:nvSpPr>
          <p:cNvPr id="6" name="Rectangle 5">
            <a:extLst>
              <a:ext uri="{FF2B5EF4-FFF2-40B4-BE49-F238E27FC236}">
                <a16:creationId xmlns:a16="http://schemas.microsoft.com/office/drawing/2014/main" id="{B9045FE7-A0FC-7904-2309-D3D427878484}"/>
              </a:ext>
            </a:extLst>
          </p:cNvPr>
          <p:cNvSpPr/>
          <p:nvPr/>
        </p:nvSpPr>
        <p:spPr>
          <a:xfrm>
            <a:off x="303212" y="1371600"/>
            <a:ext cx="11353800" cy="5181600"/>
          </a:xfrm>
          <a:prstGeom prst="rect">
            <a:avLst/>
          </a:prstGeom>
        </p:spPr>
        <p:txBody>
          <a:bodyPr vert="horz" lIns="121899" tIns="60949" rIns="121899" bIns="60949" rtlCol="0">
            <a:normAutofit/>
          </a:bodyPr>
          <a:lstStyle/>
          <a:p>
            <a:pPr marL="457200" indent="-457200">
              <a:lnSpc>
                <a:spcPct val="90000"/>
              </a:lnSpc>
              <a:spcBef>
                <a:spcPts val="1800"/>
              </a:spcBef>
              <a:buClr>
                <a:schemeClr val="accent1">
                  <a:lumMod val="75000"/>
                </a:schemeClr>
              </a:buClr>
              <a:buFont typeface="Wingdings" panose="05000000000000000000" pitchFamily="2" charset="2"/>
              <a:buChar char="v"/>
            </a:pPr>
            <a:r>
              <a:rPr lang="en-US" sz="2800" b="1" dirty="0"/>
              <a:t>Class</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start with the uppercase letter.</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be a noun such as Color, Button, System, Thread, etc.</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Use appropriate words, instead of acronyms.</a:t>
            </a:r>
          </a:p>
          <a:p>
            <a:pPr marL="457200" indent="-457200">
              <a:lnSpc>
                <a:spcPct val="90000"/>
              </a:lnSpc>
              <a:spcBef>
                <a:spcPts val="1800"/>
              </a:spcBef>
              <a:buClr>
                <a:schemeClr val="accent1">
                  <a:lumMod val="75000"/>
                </a:schemeClr>
              </a:buClr>
              <a:buFont typeface="Wingdings" panose="05000000000000000000" pitchFamily="2" charset="2"/>
              <a:buChar char="v"/>
            </a:pPr>
            <a:r>
              <a:rPr lang="en-US" sz="2800" b="1" dirty="0"/>
              <a:t>Method</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start with lowercase letter.</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be a verb such as main(), print(), </a:t>
            </a:r>
            <a:r>
              <a:rPr lang="en-US" sz="2800" dirty="0" err="1"/>
              <a:t>println</a:t>
            </a:r>
            <a:r>
              <a:rPr lang="en-US" sz="2800" dirty="0"/>
              <a:t>().</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If the name contains multiple words, start it with a lowercase letter followed by an uppercase letter such as </a:t>
            </a:r>
            <a:r>
              <a:rPr lang="en-US" sz="2800" dirty="0" err="1"/>
              <a:t>actionPerformed</a:t>
            </a:r>
            <a:r>
              <a:rPr lang="en-US" sz="2800" dirty="0"/>
              <a:t>(). </a:t>
            </a:r>
          </a:p>
          <a:p>
            <a:pPr marL="285750" indent="-285750">
              <a:lnSpc>
                <a:spcPct val="90000"/>
              </a:lnSpc>
              <a:spcBef>
                <a:spcPts val="1800"/>
              </a:spcBef>
              <a:buClr>
                <a:schemeClr val="accent1">
                  <a:lumMod val="75000"/>
                </a:schemeClr>
              </a:buClr>
              <a:buFont typeface="Wingdings" panose="05000000000000000000" charset="0"/>
              <a:buChar char="Ø"/>
            </a:pPr>
            <a:endParaRPr lang="en-US" sz="2800" dirty="0"/>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11993880"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000" dirty="0"/>
              <a:t>key rules that must be followed by every identifier:</a:t>
            </a:r>
            <a:endParaRPr lang="en-US" altLang="zh-CN" sz="4000" b="1" kern="1200" dirty="0">
              <a:solidFill>
                <a:schemeClr val="dk1"/>
              </a:solidFill>
              <a:latin typeface="+mn-lt"/>
              <a:ea typeface="+mn-ea"/>
              <a:cs typeface="+mn-cs"/>
              <a:sym typeface="+mn-ea"/>
            </a:endParaRPr>
          </a:p>
        </p:txBody>
      </p:sp>
      <p:sp>
        <p:nvSpPr>
          <p:cNvPr id="6" name="Rectangle 5">
            <a:extLst>
              <a:ext uri="{FF2B5EF4-FFF2-40B4-BE49-F238E27FC236}">
                <a16:creationId xmlns:a16="http://schemas.microsoft.com/office/drawing/2014/main" id="{B9045FE7-A0FC-7904-2309-D3D427878484}"/>
              </a:ext>
            </a:extLst>
          </p:cNvPr>
          <p:cNvSpPr/>
          <p:nvPr/>
        </p:nvSpPr>
        <p:spPr>
          <a:xfrm>
            <a:off x="303212" y="1371600"/>
            <a:ext cx="11353800" cy="5181600"/>
          </a:xfrm>
          <a:prstGeom prst="rect">
            <a:avLst/>
          </a:prstGeom>
        </p:spPr>
        <p:txBody>
          <a:bodyPr vert="horz" lIns="121899" tIns="60949" rIns="121899" bIns="60949" rtlCol="0">
            <a:normAutofit lnSpcReduction="10000"/>
          </a:bodyPr>
          <a:lstStyle/>
          <a:p>
            <a:pPr marL="457200" indent="-457200">
              <a:lnSpc>
                <a:spcPct val="90000"/>
              </a:lnSpc>
              <a:spcBef>
                <a:spcPts val="1800"/>
              </a:spcBef>
              <a:buClr>
                <a:schemeClr val="accent1">
                  <a:lumMod val="75000"/>
                </a:schemeClr>
              </a:buClr>
              <a:buFont typeface="Wingdings" panose="05000000000000000000" pitchFamily="2" charset="2"/>
              <a:buChar char="v"/>
            </a:pPr>
            <a:r>
              <a:rPr lang="en-US" sz="2800" b="1" dirty="0"/>
              <a:t>Variable</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start with a lowercase letter such as id, name.</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It should not start with the special characters like &amp; (ampersand), $ (dollar), _ (underscore).</a:t>
            </a:r>
          </a:p>
          <a:p>
            <a:pPr marL="285750" indent="-285750">
              <a:lnSpc>
                <a:spcPct val="90000"/>
              </a:lnSpc>
              <a:spcBef>
                <a:spcPts val="1800"/>
              </a:spcBef>
              <a:buClr>
                <a:schemeClr val="accent1">
                  <a:lumMod val="75000"/>
                </a:schemeClr>
              </a:buClr>
              <a:buFont typeface="Wingdings" panose="05000000000000000000" charset="0"/>
              <a:buChar char="Ø"/>
            </a:pPr>
            <a:r>
              <a:rPr lang="en-US" sz="2800" dirty="0"/>
              <a:t>If the name contains multiple words, start it with the lowercase letter followed by an uppercase letter such as </a:t>
            </a:r>
            <a:r>
              <a:rPr lang="en-US" sz="2800" dirty="0" err="1"/>
              <a:t>firstName</a:t>
            </a:r>
            <a:r>
              <a:rPr lang="en-US" sz="2800" dirty="0"/>
              <a:t>, </a:t>
            </a:r>
            <a:r>
              <a:rPr lang="en-US" sz="2800" dirty="0" err="1"/>
              <a:t>lastName</a:t>
            </a:r>
            <a:r>
              <a:rPr lang="en-US" sz="2800" dirty="0"/>
              <a:t>.</a:t>
            </a:r>
          </a:p>
          <a:p>
            <a:pPr marL="457200" indent="-457200">
              <a:lnSpc>
                <a:spcPct val="90000"/>
              </a:lnSpc>
              <a:spcBef>
                <a:spcPts val="1800"/>
              </a:spcBef>
              <a:buClr>
                <a:schemeClr val="accent1">
                  <a:lumMod val="75000"/>
                </a:schemeClr>
              </a:buClr>
              <a:buFont typeface="Wingdings" panose="05000000000000000000" pitchFamily="2" charset="2"/>
              <a:buChar char="v"/>
            </a:pPr>
            <a:r>
              <a:rPr lang="en-US" sz="2800" b="1" dirty="0"/>
              <a:t>Package</a:t>
            </a:r>
          </a:p>
          <a:p>
            <a:pPr marL="285750" indent="-285750">
              <a:spcBef>
                <a:spcPts val="1800"/>
              </a:spcBef>
              <a:buClr>
                <a:schemeClr val="accent1">
                  <a:lumMod val="75000"/>
                </a:schemeClr>
              </a:buClr>
              <a:buFont typeface="Wingdings" panose="05000000000000000000" charset="0"/>
              <a:buChar char="Ø"/>
            </a:pPr>
            <a:r>
              <a:rPr lang="en-US" sz="2800" dirty="0"/>
              <a:t>It should be a lowercase letter such as </a:t>
            </a:r>
            <a:r>
              <a:rPr lang="en-US" sz="2800" dirty="0" err="1"/>
              <a:t>java.lang</a:t>
            </a:r>
            <a:endParaRPr lang="en-US" sz="2800" dirty="0"/>
          </a:p>
          <a:p>
            <a:pPr marL="285750" indent="-285750">
              <a:spcBef>
                <a:spcPts val="1800"/>
              </a:spcBef>
              <a:buClr>
                <a:schemeClr val="accent1">
                  <a:lumMod val="75000"/>
                </a:schemeClr>
              </a:buClr>
              <a:buFont typeface="Wingdings" panose="05000000000000000000" charset="0"/>
              <a:buChar char="Ø"/>
            </a:pPr>
            <a:r>
              <a:rPr lang="en-US" sz="2800" dirty="0"/>
              <a:t>If the name contains multiple words, it should be separated by dots (.) such as </a:t>
            </a:r>
            <a:r>
              <a:rPr lang="en-US" sz="2800" dirty="0" err="1"/>
              <a:t>java.util</a:t>
            </a:r>
            <a:r>
              <a:rPr lang="en-US" sz="2800" dirty="0"/>
              <a:t>, </a:t>
            </a:r>
            <a:r>
              <a:rPr lang="en-US" sz="2800" dirty="0" err="1"/>
              <a:t>java.lang</a:t>
            </a:r>
            <a:r>
              <a:rPr lang="en-US" sz="2800" dirty="0"/>
              <a:t>.</a:t>
            </a:r>
          </a:p>
          <a:p>
            <a:pPr marL="285750" indent="-285750">
              <a:lnSpc>
                <a:spcPct val="90000"/>
              </a:lnSpc>
              <a:spcBef>
                <a:spcPts val="1800"/>
              </a:spcBef>
              <a:buClr>
                <a:schemeClr val="accent1">
                  <a:lumMod val="75000"/>
                </a:schemeClr>
              </a:buClr>
              <a:buFont typeface="Wingdings" panose="05000000000000000000" charset="0"/>
              <a:buChar char="Ø"/>
            </a:pPr>
            <a:endParaRPr lang="en-US" sz="2800" dirty="0"/>
          </a:p>
        </p:txBody>
      </p:sp>
    </p:spTree>
    <p:extLst>
      <p:ext uri="{BB962C8B-B14F-4D97-AF65-F5344CB8AC3E}">
        <p14:creationId xmlns:p14="http://schemas.microsoft.com/office/powerpoint/2010/main" val="64649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Java Keywords</a:t>
            </a:r>
            <a:endParaRPr lang="en-IN" sz="4000" b="1" kern="1200" dirty="0">
              <a:solidFill>
                <a:schemeClr val="dk1"/>
              </a:solidFill>
              <a:latin typeface="+mn-lt"/>
              <a:ea typeface="+mn-ea"/>
              <a:cs typeface="+mn-cs"/>
            </a:endParaRPr>
          </a:p>
        </p:txBody>
      </p:sp>
      <p:sp>
        <p:nvSpPr>
          <p:cNvPr id="5" name="Content Placeholder 4">
            <a:extLst>
              <a:ext uri="{FF2B5EF4-FFF2-40B4-BE49-F238E27FC236}">
                <a16:creationId xmlns:a16="http://schemas.microsoft.com/office/drawing/2014/main" id="{2E0ED054-A0AB-A3EC-FADF-C24B0F9E1E82}"/>
              </a:ext>
            </a:extLst>
          </p:cNvPr>
          <p:cNvSpPr>
            <a:spLocks noGrp="1"/>
          </p:cNvSpPr>
          <p:nvPr>
            <p:ph sz="half" idx="1"/>
          </p:nvPr>
        </p:nvSpPr>
        <p:spPr/>
        <p:txBody>
          <a:bodyPr/>
          <a:lstStyle/>
          <a:p>
            <a:endParaRPr lang="en-US" dirty="0"/>
          </a:p>
        </p:txBody>
      </p:sp>
      <p:graphicFrame>
        <p:nvGraphicFramePr>
          <p:cNvPr id="6" name="Table 5">
            <a:extLst>
              <a:ext uri="{FF2B5EF4-FFF2-40B4-BE49-F238E27FC236}">
                <a16:creationId xmlns:a16="http://schemas.microsoft.com/office/drawing/2014/main" id="{F70B3C0A-3E17-1058-D8D1-8EAA62D727D2}"/>
              </a:ext>
            </a:extLst>
          </p:cNvPr>
          <p:cNvGraphicFramePr>
            <a:graphicFrameLocks noGrp="1"/>
          </p:cNvGraphicFramePr>
          <p:nvPr>
            <p:extLst>
              <p:ext uri="{D42A27DB-BD31-4B8C-83A1-F6EECF244321}">
                <p14:modId xmlns:p14="http://schemas.microsoft.com/office/powerpoint/2010/main" val="2648312680"/>
              </p:ext>
            </p:extLst>
          </p:nvPr>
        </p:nvGraphicFramePr>
        <p:xfrm>
          <a:off x="792480" y="1589266"/>
          <a:ext cx="10523220" cy="4610100"/>
        </p:xfrm>
        <a:graphic>
          <a:graphicData uri="http://schemas.openxmlformats.org/drawingml/2006/table">
            <a:tbl>
              <a:tblPr firstRow="1" bandRow="1">
                <a:tableStyleId>{00A15C55-8517-42AA-B614-E9B94910E393}</a:tableStyleId>
              </a:tblPr>
              <a:tblGrid>
                <a:gridCol w="2104644">
                  <a:extLst>
                    <a:ext uri="{9D8B030D-6E8A-4147-A177-3AD203B41FA5}">
                      <a16:colId xmlns:a16="http://schemas.microsoft.com/office/drawing/2014/main" val="20000"/>
                    </a:ext>
                  </a:extLst>
                </a:gridCol>
                <a:gridCol w="2104644">
                  <a:extLst>
                    <a:ext uri="{9D8B030D-6E8A-4147-A177-3AD203B41FA5}">
                      <a16:colId xmlns:a16="http://schemas.microsoft.com/office/drawing/2014/main" val="20001"/>
                    </a:ext>
                  </a:extLst>
                </a:gridCol>
                <a:gridCol w="2104644">
                  <a:extLst>
                    <a:ext uri="{9D8B030D-6E8A-4147-A177-3AD203B41FA5}">
                      <a16:colId xmlns:a16="http://schemas.microsoft.com/office/drawing/2014/main" val="20002"/>
                    </a:ext>
                  </a:extLst>
                </a:gridCol>
                <a:gridCol w="2104644">
                  <a:extLst>
                    <a:ext uri="{9D8B030D-6E8A-4147-A177-3AD203B41FA5}">
                      <a16:colId xmlns:a16="http://schemas.microsoft.com/office/drawing/2014/main" val="20003"/>
                    </a:ext>
                  </a:extLst>
                </a:gridCol>
                <a:gridCol w="2104644">
                  <a:extLst>
                    <a:ext uri="{9D8B030D-6E8A-4147-A177-3AD203B41FA5}">
                      <a16:colId xmlns:a16="http://schemas.microsoft.com/office/drawing/2014/main" val="20004"/>
                    </a:ext>
                  </a:extLst>
                </a:gridCol>
              </a:tblGrid>
              <a:tr h="427863">
                <a:tc>
                  <a:txBody>
                    <a:bodyPr/>
                    <a:lstStyle/>
                    <a:p>
                      <a:pPr marL="0" marR="0"/>
                      <a:r>
                        <a:rPr lang="en-US" sz="2400" dirty="0"/>
                        <a:t>abstract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default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implements</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protected</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throw</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0"/>
                  </a:ext>
                </a:extLst>
              </a:tr>
              <a:tr h="427863">
                <a:tc>
                  <a:txBody>
                    <a:bodyPr/>
                    <a:lstStyle/>
                    <a:p>
                      <a:pPr marL="0" marR="0"/>
                      <a:r>
                        <a:rPr lang="en-US" sz="2400" dirty="0"/>
                        <a:t>assert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do</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import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public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throws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1"/>
                  </a:ext>
                </a:extLst>
              </a:tr>
              <a:tr h="427863">
                <a:tc>
                  <a:txBody>
                    <a:bodyPr/>
                    <a:lstStyle/>
                    <a:p>
                      <a:pPr marL="0" marR="0"/>
                      <a:r>
                        <a:rPr lang="en-US" sz="2400" dirty="0" err="1"/>
                        <a:t>boolean</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double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err="1"/>
                        <a:t>instanceof</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return</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transient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2"/>
                  </a:ext>
                </a:extLst>
              </a:tr>
              <a:tr h="427863">
                <a:tc>
                  <a:txBody>
                    <a:bodyPr/>
                    <a:lstStyle/>
                    <a:p>
                      <a:pPr marL="0" marR="0"/>
                      <a:r>
                        <a:rPr lang="en-US" sz="2400"/>
                        <a:t>break</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else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int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short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try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3"/>
                  </a:ext>
                </a:extLst>
              </a:tr>
              <a:tr h="427863">
                <a:tc>
                  <a:txBody>
                    <a:bodyPr/>
                    <a:lstStyle/>
                    <a:p>
                      <a:pPr marL="0" marR="0"/>
                      <a:r>
                        <a:rPr lang="en-US" sz="2400"/>
                        <a:t>byte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extends</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interface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static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void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4"/>
                  </a:ext>
                </a:extLst>
              </a:tr>
              <a:tr h="427863">
                <a:tc>
                  <a:txBody>
                    <a:bodyPr/>
                    <a:lstStyle/>
                    <a:p>
                      <a:pPr marL="0" marR="0"/>
                      <a:r>
                        <a:rPr lang="en-US" sz="2400"/>
                        <a:t>case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final</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long</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strictfp</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volatile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5"/>
                  </a:ext>
                </a:extLst>
              </a:tr>
              <a:tr h="427863">
                <a:tc>
                  <a:txBody>
                    <a:bodyPr/>
                    <a:lstStyle/>
                    <a:p>
                      <a:pPr marL="0" marR="0"/>
                      <a:r>
                        <a:rPr lang="en-US" sz="2400"/>
                        <a:t>catch</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finally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native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super</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while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6"/>
                  </a:ext>
                </a:extLst>
              </a:tr>
              <a:tr h="427863">
                <a:tc>
                  <a:txBody>
                    <a:bodyPr/>
                    <a:lstStyle/>
                    <a:p>
                      <a:pPr marL="0" marR="0"/>
                      <a:r>
                        <a:rPr lang="en-US" sz="2400"/>
                        <a:t>char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float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new</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switch</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7"/>
                  </a:ext>
                </a:extLst>
              </a:tr>
              <a:tr h="427863">
                <a:tc>
                  <a:txBody>
                    <a:bodyPr/>
                    <a:lstStyle/>
                    <a:p>
                      <a:pPr marL="0" marR="0"/>
                      <a:r>
                        <a:rPr lang="en-US" sz="2400"/>
                        <a:t>class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for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package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synchronized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8"/>
                  </a:ext>
                </a:extLst>
              </a:tr>
              <a:tr h="427863">
                <a:tc>
                  <a:txBody>
                    <a:bodyPr/>
                    <a:lstStyle/>
                    <a:p>
                      <a:pPr marL="0" marR="0"/>
                      <a:r>
                        <a:rPr lang="en-US" sz="2400"/>
                        <a:t>continue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if</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private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this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973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12" y="1600200"/>
            <a:ext cx="11125200" cy="3810000"/>
          </a:xfrm>
        </p:spPr>
        <p:txBody>
          <a:bodyPr>
            <a:normAutofit fontScale="92500" lnSpcReduction="20000"/>
          </a:bodyPr>
          <a:lstStyle/>
          <a:p>
            <a:pPr marL="0" indent="0">
              <a:buNone/>
            </a:pPr>
            <a:r>
              <a:rPr lang="en-US" sz="3000" b="1" dirty="0">
                <a:solidFill>
                  <a:schemeClr val="accent6">
                    <a:lumMod val="50000"/>
                  </a:schemeClr>
                </a:solidFill>
                <a:effectLst/>
                <a:latin typeface="Nunito Sans" pitchFamily="2" charset="0"/>
                <a:ea typeface="Times New Roman" panose="02020603050405020304" pitchFamily="18" charset="0"/>
                <a:cs typeface="Times New Roman" panose="02020603050405020304" pitchFamily="18" charset="0"/>
              </a:rPr>
              <a:t>Literals are syntactically representation of fixed value from the source </a:t>
            </a:r>
          </a:p>
          <a:p>
            <a:pPr marL="0" indent="0">
              <a:buNone/>
            </a:pPr>
            <a:r>
              <a:rPr lang="en-US" sz="2800" dirty="0"/>
              <a:t>Java allows 5 kinds of literals which are:</a:t>
            </a:r>
          </a:p>
          <a:p>
            <a:pPr>
              <a:buFont typeface="Wingdings" panose="05000000000000000000" pitchFamily="2" charset="2"/>
              <a:buChar char="Ø"/>
            </a:pPr>
            <a:r>
              <a:rPr lang="en-US" sz="2800" dirty="0"/>
              <a:t>Integer literals</a:t>
            </a:r>
          </a:p>
          <a:p>
            <a:pPr>
              <a:buFont typeface="Wingdings" panose="05000000000000000000" pitchFamily="2" charset="2"/>
              <a:buChar char="Ø"/>
            </a:pPr>
            <a:r>
              <a:rPr lang="en-US" sz="2800" dirty="0"/>
              <a:t>Floating literals</a:t>
            </a:r>
          </a:p>
          <a:p>
            <a:pPr>
              <a:buFont typeface="Wingdings" panose="05000000000000000000" pitchFamily="2" charset="2"/>
              <a:buChar char="Ø"/>
            </a:pPr>
            <a:r>
              <a:rPr lang="en-US" sz="2800" dirty="0"/>
              <a:t>Boolean literals</a:t>
            </a:r>
          </a:p>
          <a:p>
            <a:pPr>
              <a:buFont typeface="Wingdings" panose="05000000000000000000" pitchFamily="2" charset="2"/>
              <a:buChar char="Ø"/>
            </a:pPr>
            <a:r>
              <a:rPr lang="en-US" sz="2800" dirty="0"/>
              <a:t>Character literals</a:t>
            </a:r>
          </a:p>
          <a:p>
            <a:pPr>
              <a:buFont typeface="Wingdings" panose="05000000000000000000" pitchFamily="2" charset="2"/>
              <a:buChar char="Ø"/>
            </a:pPr>
            <a:r>
              <a:rPr lang="en-US" sz="2800" dirty="0"/>
              <a:t>String literals</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
        <p:nvSpPr>
          <p:cNvPr id="4" name="Rectangle 3"/>
          <p:cNvSpPr/>
          <p:nvPr/>
        </p:nvSpPr>
        <p:spPr>
          <a:xfrm>
            <a:off x="0" y="-113518"/>
            <a:ext cx="9385775" cy="849463"/>
          </a:xfrm>
          <a:prstGeom prst="rect">
            <a:avLst/>
          </a:prstGeom>
        </p:spPr>
        <p:txBody>
          <a:bodyPr vert="horz" lIns="121899" tIns="60949" rIns="121899" bIns="60949" rtlCol="0" anchor="b">
            <a:noAutofit/>
          </a:bodyPr>
          <a:lstStyle/>
          <a:p>
            <a:pPr defTabSz="914400"/>
            <a:r>
              <a:rPr lang="en-US" sz="4000" b="1" dirty="0">
                <a:solidFill>
                  <a:schemeClr val="dk1"/>
                </a:solidFill>
              </a:rPr>
              <a:t>Java Literals</a:t>
            </a:r>
          </a:p>
        </p:txBody>
      </p:sp>
    </p:spTree>
    <p:extLst>
      <p:ext uri="{BB962C8B-B14F-4D97-AF65-F5344CB8AC3E}">
        <p14:creationId xmlns:p14="http://schemas.microsoft.com/office/powerpoint/2010/main" val="335357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12" y="1600200"/>
            <a:ext cx="11125200" cy="3810000"/>
          </a:xfrm>
        </p:spPr>
        <p:txBody>
          <a:bodyPr>
            <a:normAutofit fontScale="92500" lnSpcReduction="10000"/>
          </a:bodyPr>
          <a:lstStyle/>
          <a:p>
            <a:pPr>
              <a:buFont typeface="Wingdings" panose="05000000000000000000" pitchFamily="2" charset="2"/>
              <a:buChar char="v"/>
            </a:pPr>
            <a:r>
              <a:rPr lang="en-US" dirty="0"/>
              <a:t>Operators are symbols that perform specific operation on one, two or three    </a:t>
            </a:r>
          </a:p>
          <a:p>
            <a:pPr marL="0" indent="0">
              <a:buNone/>
            </a:pPr>
            <a:r>
              <a:rPr lang="en-US" dirty="0"/>
              <a:t>    operands and then return result</a:t>
            </a:r>
          </a:p>
          <a:p>
            <a:pPr>
              <a:buFont typeface="Wingdings" panose="05000000000000000000" pitchFamily="2" charset="2"/>
              <a:buChar char="Ø"/>
            </a:pPr>
            <a:r>
              <a:rPr lang="en-US" sz="2800" dirty="0"/>
              <a:t>Arithmetic Operators</a:t>
            </a:r>
          </a:p>
          <a:p>
            <a:pPr>
              <a:buFont typeface="Wingdings" panose="05000000000000000000" pitchFamily="2" charset="2"/>
              <a:buChar char="Ø"/>
            </a:pPr>
            <a:r>
              <a:rPr lang="en-US" sz="2800" dirty="0"/>
              <a:t>Unary Operators</a:t>
            </a:r>
          </a:p>
          <a:p>
            <a:pPr>
              <a:buFont typeface="Wingdings" panose="05000000000000000000" pitchFamily="2" charset="2"/>
              <a:buChar char="Ø"/>
            </a:pPr>
            <a:r>
              <a:rPr lang="en-US" sz="2800" dirty="0"/>
              <a:t>Equality and Relational Operators</a:t>
            </a:r>
          </a:p>
          <a:p>
            <a:pPr>
              <a:buFont typeface="Wingdings" panose="05000000000000000000" pitchFamily="2" charset="2"/>
              <a:buChar char="Ø"/>
            </a:pPr>
            <a:r>
              <a:rPr lang="en-US" sz="2800" dirty="0"/>
              <a:t>Conditional Operators</a:t>
            </a:r>
          </a:p>
          <a:p>
            <a:pPr>
              <a:buFont typeface="Wingdings" panose="05000000000000000000" pitchFamily="2" charset="2"/>
              <a:buChar char="Ø"/>
            </a:pPr>
            <a:r>
              <a:rPr lang="en-US" sz="2800" dirty="0"/>
              <a:t>Type Comparison Operator</a:t>
            </a:r>
            <a:endParaRPr lang="en-US" dirty="0"/>
          </a:p>
          <a:p>
            <a:pPr>
              <a:buFont typeface="Wingdings" panose="05000000000000000000" pitchFamily="2" charset="2"/>
              <a:buChar char="Ø"/>
            </a:pPr>
            <a:endParaRPr lang="en-IN" dirty="0"/>
          </a:p>
        </p:txBody>
      </p:sp>
      <p:sp>
        <p:nvSpPr>
          <p:cNvPr id="4" name="Rectangle 3"/>
          <p:cNvSpPr/>
          <p:nvPr/>
        </p:nvSpPr>
        <p:spPr>
          <a:xfrm>
            <a:off x="0" y="-113518"/>
            <a:ext cx="9385775" cy="849463"/>
          </a:xfrm>
          <a:prstGeom prst="rect">
            <a:avLst/>
          </a:prstGeom>
        </p:spPr>
        <p:txBody>
          <a:bodyPr vert="horz" lIns="121899" tIns="60949" rIns="121899" bIns="60949" rtlCol="0" anchor="b">
            <a:noAutofit/>
          </a:bodyPr>
          <a:lstStyle/>
          <a:p>
            <a:pPr defTabSz="914400"/>
            <a:r>
              <a:rPr lang="en-US" sz="4000" b="1" dirty="0">
                <a:solidFill>
                  <a:schemeClr val="dk1"/>
                </a:solidFill>
              </a:rPr>
              <a:t>Java Operators</a:t>
            </a:r>
          </a:p>
        </p:txBody>
      </p:sp>
    </p:spTree>
    <p:extLst>
      <p:ext uri="{BB962C8B-B14F-4D97-AF65-F5344CB8AC3E}">
        <p14:creationId xmlns:p14="http://schemas.microsoft.com/office/powerpoint/2010/main" val="367006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451</TotalTime>
  <Words>1350</Words>
  <Application>Microsoft Office PowerPoint</Application>
  <PresentationFormat>Custom</PresentationFormat>
  <Paragraphs>190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Constantia</vt:lpstr>
      <vt:lpstr>Nunito Sans</vt:lpstr>
      <vt:lpstr>Times New Roman</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140</cp:revision>
  <dcterms:created xsi:type="dcterms:W3CDTF">2021-12-19T05:09:16Z</dcterms:created>
  <dcterms:modified xsi:type="dcterms:W3CDTF">2023-03-04T14:43:36Z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