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59"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varScale="1">
        <p:scale>
          <a:sx n="69" d="100"/>
          <a:sy n="69" d="100"/>
        </p:scale>
        <p:origin x="54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3029351187"/>
              </p:ext>
            </p:extLst>
          </p:nvPr>
        </p:nvGraphicFramePr>
        <p:xfrm>
          <a:off x="455612" y="2514600"/>
          <a:ext cx="11041040" cy="2746436"/>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Basic git commands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Git branch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Git remote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Git origin master</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Git tags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Git stash</a:t>
                      </a:r>
                    </a:p>
                  </a:txBody>
                  <a:tcPr anchor="ctr"/>
                </a:tc>
                <a:extLst>
                  <a:ext uri="{0D108BD9-81ED-4DB2-BD59-A6C34878D82A}">
                    <a16:rowId xmlns:a16="http://schemas.microsoft.com/office/drawing/2014/main" val="215836357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Branching strategies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469845851"/>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branch </a:t>
            </a:r>
          </a:p>
        </p:txBody>
      </p:sp>
      <p:sp>
        <p:nvSpPr>
          <p:cNvPr id="4" name="TextBox 3">
            <a:extLst>
              <a:ext uri="{FF2B5EF4-FFF2-40B4-BE49-F238E27FC236}">
                <a16:creationId xmlns:a16="http://schemas.microsoft.com/office/drawing/2014/main" id="{174B01BB-C3E5-666D-4883-5E9EAC72734A}"/>
              </a:ext>
            </a:extLst>
          </p:cNvPr>
          <p:cNvSpPr txBox="1"/>
          <p:nvPr/>
        </p:nvSpPr>
        <p:spPr>
          <a:xfrm>
            <a:off x="950912" y="1536174"/>
            <a:ext cx="10287000" cy="3785652"/>
          </a:xfrm>
          <a:prstGeom prst="rect">
            <a:avLst/>
          </a:prstGeom>
          <a:noFill/>
        </p:spPr>
        <p:txBody>
          <a:bodyPr wrap="square">
            <a:spAutoFit/>
          </a:bodyPr>
          <a:lstStyle/>
          <a:p>
            <a:pPr algn="just"/>
            <a:r>
              <a:rPr lang="en-GB" b="1" dirty="0">
                <a:solidFill>
                  <a:schemeClr val="accent1">
                    <a:lumMod val="75000"/>
                  </a:schemeClr>
                </a:solidFill>
              </a:rPr>
              <a:t>Git Master Branch</a:t>
            </a:r>
          </a:p>
          <a:p>
            <a:pPr algn="just"/>
            <a:endParaRPr lang="en-GB" dirty="0"/>
          </a:p>
          <a:p>
            <a:pPr algn="just"/>
            <a:r>
              <a:rPr lang="en-GB" dirty="0"/>
              <a:t>The master branch is a default branch in Git. It is instantiated when first commit made on the project. When you make the first commit, you're given a master branch to the starting commit point. When you start making a commit, then master branch pointer automatically moves forward. A repository can have only one master branch.</a:t>
            </a:r>
          </a:p>
          <a:p>
            <a:pPr algn="just"/>
            <a:endParaRPr lang="en-GB" dirty="0"/>
          </a:p>
          <a:p>
            <a:pPr algn="just"/>
            <a:r>
              <a:rPr lang="en-GB" dirty="0"/>
              <a:t>Master branch is the branch in which all the changes eventually get merged back. It can be called as an official working version of your project.</a:t>
            </a:r>
            <a:endParaRPr lang="en-IN" dirty="0"/>
          </a:p>
        </p:txBody>
      </p:sp>
    </p:spTree>
    <p:extLst>
      <p:ext uri="{BB962C8B-B14F-4D97-AF65-F5344CB8AC3E}">
        <p14:creationId xmlns:p14="http://schemas.microsoft.com/office/powerpoint/2010/main" val="261615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Operations on Branches</a:t>
            </a:r>
          </a:p>
        </p:txBody>
      </p:sp>
      <p:sp>
        <p:nvSpPr>
          <p:cNvPr id="4" name="TextBox 3">
            <a:extLst>
              <a:ext uri="{FF2B5EF4-FFF2-40B4-BE49-F238E27FC236}">
                <a16:creationId xmlns:a16="http://schemas.microsoft.com/office/drawing/2014/main" id="{174B01BB-C3E5-666D-4883-5E9EAC72734A}"/>
              </a:ext>
            </a:extLst>
          </p:cNvPr>
          <p:cNvSpPr txBox="1"/>
          <p:nvPr/>
        </p:nvSpPr>
        <p:spPr>
          <a:xfrm>
            <a:off x="950912" y="762000"/>
            <a:ext cx="10287000" cy="6740307"/>
          </a:xfrm>
          <a:prstGeom prst="rect">
            <a:avLst/>
          </a:prstGeom>
          <a:noFill/>
        </p:spPr>
        <p:txBody>
          <a:bodyPr wrap="square">
            <a:spAutoFit/>
          </a:bodyPr>
          <a:lstStyle/>
          <a:p>
            <a:pPr algn="just"/>
            <a:r>
              <a:rPr lang="en-GB" dirty="0">
                <a:solidFill>
                  <a:schemeClr val="accent1">
                    <a:lumMod val="75000"/>
                  </a:schemeClr>
                </a:solidFill>
              </a:rPr>
              <a:t>Create Branch</a:t>
            </a:r>
          </a:p>
          <a:p>
            <a:pPr algn="just"/>
            <a:r>
              <a:rPr lang="en-GB" dirty="0"/>
              <a:t>You can create a new branch with the help of the git branch command. This command will be used as:</a:t>
            </a:r>
          </a:p>
          <a:p>
            <a:pPr algn="just"/>
            <a:r>
              <a:rPr lang="en-GB" dirty="0"/>
              <a:t>Syntax:</a:t>
            </a:r>
          </a:p>
          <a:p>
            <a:pPr algn="just"/>
            <a:r>
              <a:rPr lang="en-GB" dirty="0"/>
              <a:t>$ git branch  &lt;branch name&gt;  </a:t>
            </a:r>
          </a:p>
          <a:p>
            <a:pPr algn="just"/>
            <a:endParaRPr lang="en-GB" dirty="0"/>
          </a:p>
          <a:p>
            <a:pPr algn="just"/>
            <a:r>
              <a:rPr lang="en-GB" dirty="0">
                <a:solidFill>
                  <a:schemeClr val="accent1">
                    <a:lumMod val="75000"/>
                  </a:schemeClr>
                </a:solidFill>
              </a:rPr>
              <a:t>List Branch</a:t>
            </a:r>
          </a:p>
          <a:p>
            <a:pPr algn="just"/>
            <a:r>
              <a:rPr lang="en-GB" dirty="0"/>
              <a:t>You can List all of the available branches in your repository by using the following command.</a:t>
            </a:r>
          </a:p>
          <a:p>
            <a:pPr algn="just"/>
            <a:r>
              <a:rPr lang="en-GB" dirty="0"/>
              <a:t>Either we can use git branch - list or git branch command to list the available branches in the repository.</a:t>
            </a:r>
          </a:p>
          <a:p>
            <a:pPr algn="just"/>
            <a:endParaRPr lang="en-GB" dirty="0"/>
          </a:p>
          <a:p>
            <a:pPr algn="just"/>
            <a:r>
              <a:rPr lang="en-GB" dirty="0"/>
              <a:t>Syntax:</a:t>
            </a:r>
          </a:p>
          <a:p>
            <a:pPr algn="just"/>
            <a:r>
              <a:rPr lang="en-GB" dirty="0"/>
              <a:t>$ git branch --list  </a:t>
            </a:r>
          </a:p>
          <a:p>
            <a:pPr algn="just"/>
            <a:r>
              <a:rPr lang="en-GB" dirty="0"/>
              <a:t>or</a:t>
            </a:r>
          </a:p>
          <a:p>
            <a:pPr algn="just"/>
            <a:r>
              <a:rPr lang="en-GB" dirty="0"/>
              <a:t>$ git branch  </a:t>
            </a:r>
          </a:p>
          <a:p>
            <a:pPr algn="just"/>
            <a:endParaRPr lang="en-GB" dirty="0"/>
          </a:p>
          <a:p>
            <a:pPr algn="just"/>
            <a:endParaRPr lang="en-IN" dirty="0"/>
          </a:p>
        </p:txBody>
      </p:sp>
    </p:spTree>
    <p:extLst>
      <p:ext uri="{BB962C8B-B14F-4D97-AF65-F5344CB8AC3E}">
        <p14:creationId xmlns:p14="http://schemas.microsoft.com/office/powerpoint/2010/main" val="212208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Operations on Branches</a:t>
            </a:r>
          </a:p>
        </p:txBody>
      </p:sp>
      <p:sp>
        <p:nvSpPr>
          <p:cNvPr id="4" name="TextBox 3">
            <a:extLst>
              <a:ext uri="{FF2B5EF4-FFF2-40B4-BE49-F238E27FC236}">
                <a16:creationId xmlns:a16="http://schemas.microsoft.com/office/drawing/2014/main" id="{174B01BB-C3E5-666D-4883-5E9EAC72734A}"/>
              </a:ext>
            </a:extLst>
          </p:cNvPr>
          <p:cNvSpPr txBox="1"/>
          <p:nvPr/>
        </p:nvSpPr>
        <p:spPr>
          <a:xfrm>
            <a:off x="950912" y="762000"/>
            <a:ext cx="10287000" cy="6001643"/>
          </a:xfrm>
          <a:prstGeom prst="rect">
            <a:avLst/>
          </a:prstGeom>
          <a:noFill/>
        </p:spPr>
        <p:txBody>
          <a:bodyPr wrap="square">
            <a:spAutoFit/>
          </a:bodyPr>
          <a:lstStyle/>
          <a:p>
            <a:pPr algn="just"/>
            <a:r>
              <a:rPr lang="en-GB" dirty="0">
                <a:solidFill>
                  <a:schemeClr val="accent1">
                    <a:lumMod val="75000"/>
                  </a:schemeClr>
                </a:solidFill>
              </a:rPr>
              <a:t>Delete Branch</a:t>
            </a:r>
          </a:p>
          <a:p>
            <a:pPr algn="just"/>
            <a:r>
              <a:rPr lang="en-GB" dirty="0"/>
              <a:t>You can delete the specified branch. It is a safe operation. In this command, Git prevents you from deleting the branch if it has unmerged changes. Below is the command to do this.</a:t>
            </a:r>
          </a:p>
          <a:p>
            <a:pPr algn="just"/>
            <a:r>
              <a:rPr lang="en-GB" dirty="0"/>
              <a:t>Syntax:</a:t>
            </a:r>
          </a:p>
          <a:p>
            <a:pPr algn="just"/>
            <a:r>
              <a:rPr lang="en-GB" dirty="0"/>
              <a:t>$ git branch -d&lt;branch name&gt;  </a:t>
            </a:r>
          </a:p>
          <a:p>
            <a:pPr algn="just"/>
            <a:endParaRPr lang="en-GB" dirty="0"/>
          </a:p>
          <a:p>
            <a:pPr algn="just"/>
            <a:r>
              <a:rPr lang="en-GB" dirty="0">
                <a:solidFill>
                  <a:schemeClr val="accent1">
                    <a:lumMod val="75000"/>
                  </a:schemeClr>
                </a:solidFill>
              </a:rPr>
              <a:t>Switch Branch</a:t>
            </a:r>
          </a:p>
          <a:p>
            <a:pPr algn="just"/>
            <a:r>
              <a:rPr lang="en-GB" dirty="0"/>
              <a:t>Git allows you to switch between the branches without making a commit. You can switch between two branches with the git checkout command. To switch between the branches, below command is used:</a:t>
            </a:r>
          </a:p>
          <a:p>
            <a:pPr algn="just"/>
            <a:r>
              <a:rPr lang="en-GB" dirty="0"/>
              <a:t>$ git checkout&lt;branch name&gt;  </a:t>
            </a:r>
          </a:p>
          <a:p>
            <a:pPr algn="just"/>
            <a:endParaRPr lang="en-GB" dirty="0"/>
          </a:p>
          <a:p>
            <a:pPr algn="just"/>
            <a:r>
              <a:rPr lang="en-GB" dirty="0"/>
              <a:t>-Switch to master branch</a:t>
            </a:r>
          </a:p>
          <a:p>
            <a:pPr algn="just"/>
            <a:r>
              <a:rPr lang="en-GB" dirty="0"/>
              <a:t>Syntax:</a:t>
            </a:r>
          </a:p>
          <a:p>
            <a:pPr algn="just"/>
            <a:r>
              <a:rPr lang="en-GB" dirty="0"/>
              <a:t>$ git branch -m master </a:t>
            </a:r>
            <a:endParaRPr lang="en-IN" dirty="0"/>
          </a:p>
        </p:txBody>
      </p:sp>
    </p:spTree>
    <p:extLst>
      <p:ext uri="{BB962C8B-B14F-4D97-AF65-F5344CB8AC3E}">
        <p14:creationId xmlns:p14="http://schemas.microsoft.com/office/powerpoint/2010/main" val="7482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remote</a:t>
            </a:r>
          </a:p>
        </p:txBody>
      </p:sp>
      <p:sp>
        <p:nvSpPr>
          <p:cNvPr id="4" name="TextBox 3">
            <a:extLst>
              <a:ext uri="{FF2B5EF4-FFF2-40B4-BE49-F238E27FC236}">
                <a16:creationId xmlns:a16="http://schemas.microsoft.com/office/drawing/2014/main" id="{174B01BB-C3E5-666D-4883-5E9EAC72734A}"/>
              </a:ext>
            </a:extLst>
          </p:cNvPr>
          <p:cNvSpPr txBox="1"/>
          <p:nvPr/>
        </p:nvSpPr>
        <p:spPr>
          <a:xfrm>
            <a:off x="1141412" y="675144"/>
            <a:ext cx="10287000" cy="2677656"/>
          </a:xfrm>
          <a:prstGeom prst="rect">
            <a:avLst/>
          </a:prstGeom>
          <a:noFill/>
        </p:spPr>
        <p:txBody>
          <a:bodyPr wrap="square">
            <a:spAutoFit/>
          </a:bodyPr>
          <a:lstStyle/>
          <a:p>
            <a:pPr algn="just"/>
            <a:r>
              <a:rPr lang="en-GB" dirty="0">
                <a:solidFill>
                  <a:schemeClr val="accent1">
                    <a:lumMod val="75000"/>
                  </a:schemeClr>
                </a:solidFill>
              </a:rPr>
              <a:t>In Git, the term remote is concerned with the remote repository. It is a shared repository that all team members use to exchange their changes. A remote repository is stored on a code hosting service like an internal server, GitHub, Subversion, and more.</a:t>
            </a:r>
          </a:p>
          <a:p>
            <a:pPr algn="just"/>
            <a:endParaRPr lang="en-GB" dirty="0">
              <a:solidFill>
                <a:schemeClr val="accent1">
                  <a:lumMod val="75000"/>
                </a:schemeClr>
              </a:solidFill>
            </a:endParaRPr>
          </a:p>
          <a:p>
            <a:pPr algn="just"/>
            <a:endParaRPr lang="en-GB" dirty="0">
              <a:solidFill>
                <a:schemeClr val="accent1">
                  <a:lumMod val="75000"/>
                </a:schemeClr>
              </a:solidFill>
            </a:endParaRPr>
          </a:p>
          <a:p>
            <a:pPr algn="just"/>
            <a:endParaRPr lang="en-GB" dirty="0">
              <a:solidFill>
                <a:schemeClr val="accent1">
                  <a:lumMod val="75000"/>
                </a:schemeClr>
              </a:solidFill>
            </a:endParaRPr>
          </a:p>
        </p:txBody>
      </p:sp>
      <p:pic>
        <p:nvPicPr>
          <p:cNvPr id="2050" name="Picture 2" descr="Git Remote">
            <a:extLst>
              <a:ext uri="{FF2B5EF4-FFF2-40B4-BE49-F238E27FC236}">
                <a16:creationId xmlns:a16="http://schemas.microsoft.com/office/drawing/2014/main" id="{ABD4BEB7-CB6D-6291-B9A3-D600AD549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662" y="2068057"/>
            <a:ext cx="59055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0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origin master</a:t>
            </a:r>
          </a:p>
        </p:txBody>
      </p:sp>
      <p:sp>
        <p:nvSpPr>
          <p:cNvPr id="4" name="TextBox 3">
            <a:extLst>
              <a:ext uri="{FF2B5EF4-FFF2-40B4-BE49-F238E27FC236}">
                <a16:creationId xmlns:a16="http://schemas.microsoft.com/office/drawing/2014/main" id="{174B01BB-C3E5-666D-4883-5E9EAC72734A}"/>
              </a:ext>
            </a:extLst>
          </p:cNvPr>
          <p:cNvSpPr txBox="1"/>
          <p:nvPr/>
        </p:nvSpPr>
        <p:spPr>
          <a:xfrm>
            <a:off x="1141412" y="675144"/>
            <a:ext cx="10287000" cy="3785652"/>
          </a:xfrm>
          <a:prstGeom prst="rect">
            <a:avLst/>
          </a:prstGeom>
          <a:noFill/>
        </p:spPr>
        <p:txBody>
          <a:bodyPr wrap="square">
            <a:spAutoFit/>
          </a:bodyPr>
          <a:lstStyle/>
          <a:p>
            <a:pPr algn="just"/>
            <a:r>
              <a:rPr lang="en-GB" dirty="0">
                <a:solidFill>
                  <a:schemeClr val="accent1">
                    <a:lumMod val="75000"/>
                  </a:schemeClr>
                </a:solidFill>
              </a:rPr>
              <a:t>The term "git origin master" is used in the context of a remote repository. It is used to deal with the remote repository. The term origin comes from where repository original situated and master stands for the main branch. Let's understand both of these terms in detail.</a:t>
            </a:r>
          </a:p>
          <a:p>
            <a:pPr algn="just"/>
            <a:endParaRPr lang="en-GB" dirty="0">
              <a:solidFill>
                <a:schemeClr val="accent1">
                  <a:lumMod val="75000"/>
                </a:schemeClr>
              </a:solidFill>
            </a:endParaRPr>
          </a:p>
          <a:p>
            <a:pPr algn="just"/>
            <a:r>
              <a:rPr lang="en-GB" b="1" dirty="0">
                <a:solidFill>
                  <a:schemeClr val="accent1">
                    <a:lumMod val="75000"/>
                  </a:schemeClr>
                </a:solidFill>
              </a:rPr>
              <a:t>Git Master</a:t>
            </a:r>
          </a:p>
          <a:p>
            <a:pPr algn="just"/>
            <a:r>
              <a:rPr lang="en-GB" dirty="0">
                <a:solidFill>
                  <a:schemeClr val="accent1">
                    <a:lumMod val="75000"/>
                  </a:schemeClr>
                </a:solidFill>
              </a:rPr>
              <a:t>Master is a naming convention for Git branch. It's a default branch of Git. After cloning a project from a remote server, the resulting local repository contains only a single local branch. This branch is called a "master" branch. It means that "master" is a repository's "default" branch.</a:t>
            </a:r>
          </a:p>
        </p:txBody>
      </p:sp>
      <p:pic>
        <p:nvPicPr>
          <p:cNvPr id="2052" name="Picture 4" descr="Git Origin Master">
            <a:extLst>
              <a:ext uri="{FF2B5EF4-FFF2-40B4-BE49-F238E27FC236}">
                <a16:creationId xmlns:a16="http://schemas.microsoft.com/office/drawing/2014/main" id="{D2AF8552-4A33-0E22-7703-D75628880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2" y="4481578"/>
            <a:ext cx="4762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2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tags</a:t>
            </a:r>
          </a:p>
        </p:txBody>
      </p:sp>
      <p:sp>
        <p:nvSpPr>
          <p:cNvPr id="4" name="TextBox 3">
            <a:extLst>
              <a:ext uri="{FF2B5EF4-FFF2-40B4-BE49-F238E27FC236}">
                <a16:creationId xmlns:a16="http://schemas.microsoft.com/office/drawing/2014/main" id="{174B01BB-C3E5-666D-4883-5E9EAC72734A}"/>
              </a:ext>
            </a:extLst>
          </p:cNvPr>
          <p:cNvSpPr txBox="1"/>
          <p:nvPr/>
        </p:nvSpPr>
        <p:spPr>
          <a:xfrm>
            <a:off x="1141412" y="675144"/>
            <a:ext cx="10287000" cy="2677656"/>
          </a:xfrm>
          <a:prstGeom prst="rect">
            <a:avLst/>
          </a:prstGeom>
          <a:noFill/>
        </p:spPr>
        <p:txBody>
          <a:bodyPr wrap="square">
            <a:spAutoFit/>
          </a:bodyPr>
          <a:lstStyle/>
          <a:p>
            <a:pPr algn="just"/>
            <a:r>
              <a:rPr lang="en-GB" dirty="0">
                <a:solidFill>
                  <a:schemeClr val="accent1">
                    <a:lumMod val="75000"/>
                  </a:schemeClr>
                </a:solidFill>
              </a:rPr>
              <a:t>Tags make a point as a specific point in Git history. Tags are used to mark a commit stage as relevant. We can tag a commit for future reference. Primarily, it is used to mark a project's initial point like v1.1.</a:t>
            </a:r>
          </a:p>
          <a:p>
            <a:pPr algn="just"/>
            <a:endParaRPr lang="en-GB" dirty="0">
              <a:solidFill>
                <a:schemeClr val="accent1">
                  <a:lumMod val="75000"/>
                </a:schemeClr>
              </a:solidFill>
            </a:endParaRPr>
          </a:p>
          <a:p>
            <a:pPr algn="just"/>
            <a:r>
              <a:rPr lang="en-GB" dirty="0">
                <a:solidFill>
                  <a:schemeClr val="accent1">
                    <a:lumMod val="75000"/>
                  </a:schemeClr>
                </a:solidFill>
              </a:rPr>
              <a:t>Tags are much like branches, and they do not change once initiated. We can have any number of tags on a branch or different branches. The below figure demonstrates the tags on various branches.</a:t>
            </a:r>
          </a:p>
        </p:txBody>
      </p:sp>
      <p:pic>
        <p:nvPicPr>
          <p:cNvPr id="1026" name="Picture 2" descr="Git Tags">
            <a:extLst>
              <a:ext uri="{FF2B5EF4-FFF2-40B4-BE49-F238E27FC236}">
                <a16:creationId xmlns:a16="http://schemas.microsoft.com/office/drawing/2014/main" id="{BB7E771E-D7B2-C1F1-36F8-50E800B76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12" y="3505201"/>
            <a:ext cx="6179126" cy="308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92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stash</a:t>
            </a:r>
          </a:p>
        </p:txBody>
      </p:sp>
      <p:sp>
        <p:nvSpPr>
          <p:cNvPr id="4" name="TextBox 3">
            <a:extLst>
              <a:ext uri="{FF2B5EF4-FFF2-40B4-BE49-F238E27FC236}">
                <a16:creationId xmlns:a16="http://schemas.microsoft.com/office/drawing/2014/main" id="{174B01BB-C3E5-666D-4883-5E9EAC72734A}"/>
              </a:ext>
            </a:extLst>
          </p:cNvPr>
          <p:cNvSpPr txBox="1"/>
          <p:nvPr/>
        </p:nvSpPr>
        <p:spPr>
          <a:xfrm>
            <a:off x="1141412" y="533400"/>
            <a:ext cx="10287000" cy="2677656"/>
          </a:xfrm>
          <a:prstGeom prst="rect">
            <a:avLst/>
          </a:prstGeom>
          <a:noFill/>
        </p:spPr>
        <p:txBody>
          <a:bodyPr wrap="square">
            <a:spAutoFit/>
          </a:bodyPr>
          <a:lstStyle/>
          <a:p>
            <a:pPr algn="just"/>
            <a:r>
              <a:rPr lang="en-GB" dirty="0">
                <a:solidFill>
                  <a:schemeClr val="accent1">
                    <a:lumMod val="75000"/>
                  </a:schemeClr>
                </a:solidFill>
              </a:rPr>
              <a:t>Sometimes you want to switch the branches, but you are working on an incomplete part of your current project. You don't want to make a commit of half-done work. Git stashing allows you to do so. The git stash command enables you to switch branches without committing the current branch.</a:t>
            </a:r>
          </a:p>
          <a:p>
            <a:pPr algn="just"/>
            <a:endParaRPr lang="en-GB" dirty="0">
              <a:solidFill>
                <a:schemeClr val="accent1">
                  <a:lumMod val="75000"/>
                </a:schemeClr>
              </a:solidFill>
            </a:endParaRPr>
          </a:p>
          <a:p>
            <a:pPr algn="just"/>
            <a:r>
              <a:rPr lang="en-GB" dirty="0">
                <a:solidFill>
                  <a:schemeClr val="accent1">
                    <a:lumMod val="75000"/>
                  </a:schemeClr>
                </a:solidFill>
              </a:rPr>
              <a:t>The below figure demonstrates the properties and role of stashing concerning repository and working directory.</a:t>
            </a:r>
          </a:p>
        </p:txBody>
      </p:sp>
      <p:pic>
        <p:nvPicPr>
          <p:cNvPr id="3074" name="Picture 2" descr="Git Stash">
            <a:extLst>
              <a:ext uri="{FF2B5EF4-FFF2-40B4-BE49-F238E27FC236}">
                <a16:creationId xmlns:a16="http://schemas.microsoft.com/office/drawing/2014/main" id="{37AA6B7D-AB59-77D7-C026-FB8960C1C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00"/>
          <a:stretch/>
        </p:blipFill>
        <p:spPr bwMode="auto">
          <a:xfrm>
            <a:off x="3236912" y="3200400"/>
            <a:ext cx="5715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12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branching strategies</a:t>
            </a:r>
          </a:p>
        </p:txBody>
      </p:sp>
      <p:sp>
        <p:nvSpPr>
          <p:cNvPr id="4" name="TextBox 3">
            <a:extLst>
              <a:ext uri="{FF2B5EF4-FFF2-40B4-BE49-F238E27FC236}">
                <a16:creationId xmlns:a16="http://schemas.microsoft.com/office/drawing/2014/main" id="{174B01BB-C3E5-666D-4883-5E9EAC72734A}"/>
              </a:ext>
            </a:extLst>
          </p:cNvPr>
          <p:cNvSpPr txBox="1"/>
          <p:nvPr/>
        </p:nvSpPr>
        <p:spPr>
          <a:xfrm>
            <a:off x="684212" y="1536174"/>
            <a:ext cx="10287000" cy="3785652"/>
          </a:xfrm>
          <a:prstGeom prst="rect">
            <a:avLst/>
          </a:prstGeom>
          <a:noFill/>
        </p:spPr>
        <p:txBody>
          <a:bodyPr wrap="square">
            <a:spAutoFit/>
          </a:bodyPr>
          <a:lstStyle/>
          <a:p>
            <a:pPr algn="just"/>
            <a:r>
              <a:rPr lang="en-GB" dirty="0">
                <a:solidFill>
                  <a:schemeClr val="accent1">
                    <a:lumMod val="75000"/>
                  </a:schemeClr>
                </a:solidFill>
              </a:rPr>
              <a:t>Keep your branch strategy simple</a:t>
            </a:r>
          </a:p>
          <a:p>
            <a:pPr algn="just"/>
            <a:r>
              <a:rPr lang="en-GB" dirty="0"/>
              <a:t>Build your strategy from these three concepts:</a:t>
            </a:r>
          </a:p>
          <a:p>
            <a:pPr marL="342900" indent="-342900" algn="just">
              <a:buClr>
                <a:schemeClr val="accent1"/>
              </a:buClr>
              <a:buFont typeface="Arial" panose="020B0604020202020204" pitchFamily="34" charset="0"/>
              <a:buChar char="•"/>
            </a:pPr>
            <a:endParaRPr lang="en-GB" dirty="0"/>
          </a:p>
          <a:p>
            <a:pPr marL="342900" indent="-342900" algn="just">
              <a:buClr>
                <a:schemeClr val="accent1"/>
              </a:buClr>
              <a:buFont typeface="Arial" panose="020B0604020202020204" pitchFamily="34" charset="0"/>
              <a:buChar char="•"/>
            </a:pPr>
            <a:r>
              <a:rPr lang="en-GB" dirty="0"/>
              <a:t>Use feature branches for all new features and bug fixes.</a:t>
            </a:r>
          </a:p>
          <a:p>
            <a:pPr marL="342900" indent="-342900" algn="just">
              <a:buClr>
                <a:schemeClr val="accent1"/>
              </a:buClr>
              <a:buFont typeface="Arial" panose="020B0604020202020204" pitchFamily="34" charset="0"/>
              <a:buChar char="•"/>
            </a:pPr>
            <a:r>
              <a:rPr lang="en-GB" dirty="0"/>
              <a:t>Merge feature branches into the main branch using pull requests.</a:t>
            </a:r>
          </a:p>
          <a:p>
            <a:pPr marL="342900" indent="-342900" algn="just">
              <a:buClr>
                <a:schemeClr val="accent1"/>
              </a:buClr>
              <a:buFont typeface="Arial" panose="020B0604020202020204" pitchFamily="34" charset="0"/>
              <a:buChar char="•"/>
            </a:pPr>
            <a:r>
              <a:rPr lang="en-GB" dirty="0"/>
              <a:t>Keep a high quality, up-to-date main branch.</a:t>
            </a:r>
          </a:p>
          <a:p>
            <a:pPr marL="342900" indent="-342900" algn="just">
              <a:buClr>
                <a:schemeClr val="accent1"/>
              </a:buClr>
              <a:buFont typeface="Arial" panose="020B0604020202020204" pitchFamily="34" charset="0"/>
              <a:buChar char="•"/>
            </a:pPr>
            <a:endParaRPr lang="en-GB" dirty="0"/>
          </a:p>
          <a:p>
            <a:pPr algn="just"/>
            <a:r>
              <a:rPr lang="en-GB" dirty="0"/>
              <a:t>A strategy that extends these concepts and avoids contradictions will result in a version control workflow for your team that is consistent and easy to follow.</a:t>
            </a:r>
          </a:p>
        </p:txBody>
      </p:sp>
    </p:spTree>
    <p:extLst>
      <p:ext uri="{BB962C8B-B14F-4D97-AF65-F5344CB8AC3E}">
        <p14:creationId xmlns:p14="http://schemas.microsoft.com/office/powerpoint/2010/main" val="886580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1370012" y="985421"/>
            <a:ext cx="8991600" cy="5262979"/>
          </a:xfrm>
          <a:prstGeom prst="rect">
            <a:avLst/>
          </a:prstGeom>
          <a:noFill/>
        </p:spPr>
        <p:txBody>
          <a:bodyPr wrap="square">
            <a:spAutoFit/>
          </a:bodyPr>
          <a:lstStyle/>
          <a:p>
            <a:r>
              <a:rPr lang="en-IN" dirty="0"/>
              <a:t>Here is a list of most essential Git commands that are used daily.</a:t>
            </a:r>
          </a:p>
          <a:p>
            <a:endParaRPr lang="en-IN" dirty="0"/>
          </a:p>
          <a:p>
            <a:pPr marL="342900" indent="-342900">
              <a:buClr>
                <a:schemeClr val="accent1"/>
              </a:buClr>
              <a:buFont typeface="Arial" panose="020B0604020202020204" pitchFamily="34" charset="0"/>
              <a:buChar char="•"/>
            </a:pPr>
            <a:r>
              <a:rPr lang="en-IN" dirty="0"/>
              <a:t>Git Config command</a:t>
            </a:r>
          </a:p>
          <a:p>
            <a:pPr marL="342900" indent="-342900">
              <a:buClr>
                <a:schemeClr val="accent1"/>
              </a:buClr>
              <a:buFont typeface="Arial" panose="020B0604020202020204" pitchFamily="34" charset="0"/>
              <a:buChar char="•"/>
            </a:pPr>
            <a:r>
              <a:rPr lang="en-IN" dirty="0"/>
              <a:t>Git </a:t>
            </a:r>
            <a:r>
              <a:rPr lang="en-IN" dirty="0" err="1"/>
              <a:t>init</a:t>
            </a:r>
            <a:r>
              <a:rPr lang="en-IN" dirty="0"/>
              <a:t> command</a:t>
            </a:r>
          </a:p>
          <a:p>
            <a:pPr marL="342900" indent="-342900">
              <a:buClr>
                <a:schemeClr val="accent1"/>
              </a:buClr>
              <a:buFont typeface="Arial" panose="020B0604020202020204" pitchFamily="34" charset="0"/>
              <a:buChar char="•"/>
            </a:pPr>
            <a:r>
              <a:rPr lang="en-IN" dirty="0"/>
              <a:t>Git clone command</a:t>
            </a:r>
          </a:p>
          <a:p>
            <a:pPr marL="342900" indent="-342900">
              <a:buClr>
                <a:schemeClr val="accent1"/>
              </a:buClr>
              <a:buFont typeface="Arial" panose="020B0604020202020204" pitchFamily="34" charset="0"/>
              <a:buChar char="•"/>
            </a:pPr>
            <a:r>
              <a:rPr lang="en-IN" dirty="0"/>
              <a:t>Git add command</a:t>
            </a:r>
          </a:p>
          <a:p>
            <a:pPr marL="342900" indent="-342900">
              <a:buClr>
                <a:schemeClr val="accent1"/>
              </a:buClr>
              <a:buFont typeface="Arial" panose="020B0604020202020204" pitchFamily="34" charset="0"/>
              <a:buChar char="•"/>
            </a:pPr>
            <a:r>
              <a:rPr lang="en-IN" dirty="0"/>
              <a:t>Git commit command</a:t>
            </a:r>
          </a:p>
          <a:p>
            <a:pPr marL="342900" indent="-342900">
              <a:buClr>
                <a:schemeClr val="accent1"/>
              </a:buClr>
              <a:buFont typeface="Arial" panose="020B0604020202020204" pitchFamily="34" charset="0"/>
              <a:buChar char="•"/>
            </a:pPr>
            <a:r>
              <a:rPr lang="en-IN" dirty="0"/>
              <a:t>Git status command</a:t>
            </a:r>
          </a:p>
          <a:p>
            <a:pPr marL="342900" indent="-342900">
              <a:buClr>
                <a:schemeClr val="accent1"/>
              </a:buClr>
              <a:buFont typeface="Arial" panose="020B0604020202020204" pitchFamily="34" charset="0"/>
              <a:buChar char="•"/>
            </a:pPr>
            <a:r>
              <a:rPr lang="en-IN" dirty="0"/>
              <a:t>Git push Command</a:t>
            </a:r>
          </a:p>
          <a:p>
            <a:pPr marL="342900" indent="-342900">
              <a:buClr>
                <a:schemeClr val="accent1"/>
              </a:buClr>
              <a:buFont typeface="Arial" panose="020B0604020202020204" pitchFamily="34" charset="0"/>
              <a:buChar char="•"/>
            </a:pPr>
            <a:r>
              <a:rPr lang="en-IN" dirty="0"/>
              <a:t>Git pull command</a:t>
            </a:r>
          </a:p>
          <a:p>
            <a:pPr marL="342900" indent="-342900">
              <a:buClr>
                <a:schemeClr val="accent1"/>
              </a:buClr>
              <a:buFont typeface="Arial" panose="020B0604020202020204" pitchFamily="34" charset="0"/>
              <a:buChar char="•"/>
            </a:pPr>
            <a:r>
              <a:rPr lang="en-IN" dirty="0"/>
              <a:t>Git Branch Command</a:t>
            </a:r>
          </a:p>
          <a:p>
            <a:pPr marL="342900" indent="-342900">
              <a:buClr>
                <a:schemeClr val="accent1"/>
              </a:buClr>
              <a:buFont typeface="Arial" panose="020B0604020202020204" pitchFamily="34" charset="0"/>
              <a:buChar char="•"/>
            </a:pPr>
            <a:r>
              <a:rPr lang="en-IN" dirty="0"/>
              <a:t>Git Merge Command</a:t>
            </a:r>
          </a:p>
          <a:p>
            <a:pPr marL="342900" indent="-342900">
              <a:buClr>
                <a:schemeClr val="accent1"/>
              </a:buClr>
              <a:buFont typeface="Arial" panose="020B0604020202020204" pitchFamily="34" charset="0"/>
              <a:buChar char="•"/>
            </a:pPr>
            <a:r>
              <a:rPr lang="en-IN" dirty="0"/>
              <a:t>Git log command</a:t>
            </a:r>
          </a:p>
          <a:p>
            <a:pPr marL="342900" indent="-342900">
              <a:buClr>
                <a:schemeClr val="accent1"/>
              </a:buClr>
              <a:buFont typeface="Arial" panose="020B0604020202020204" pitchFamily="34" charset="0"/>
              <a:buChar char="•"/>
            </a:pPr>
            <a:r>
              <a:rPr lang="en-IN" dirty="0"/>
              <a:t>Git remote command</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990599" y="762000"/>
            <a:ext cx="10971213" cy="6001643"/>
          </a:xfrm>
          <a:prstGeom prst="rect">
            <a:avLst/>
          </a:prstGeom>
          <a:noFill/>
        </p:spPr>
        <p:txBody>
          <a:bodyPr wrap="square">
            <a:spAutoFit/>
          </a:bodyPr>
          <a:lstStyle/>
          <a:p>
            <a:r>
              <a:rPr lang="en-GB" b="1" dirty="0">
                <a:solidFill>
                  <a:schemeClr val="accent1"/>
                </a:solidFill>
              </a:rPr>
              <a:t>1) Git config command</a:t>
            </a:r>
          </a:p>
          <a:p>
            <a:r>
              <a:rPr lang="en-GB" dirty="0"/>
              <a:t>This command configures the user. The Git config command is the first and necessary command used on the Git command line. This command sets the author name and email address to be used with your commits. Git config is also used in other scenarios.</a:t>
            </a:r>
          </a:p>
          <a:p>
            <a:endParaRPr lang="en-GB" dirty="0"/>
          </a:p>
          <a:p>
            <a:r>
              <a:rPr lang="en-GB" dirty="0"/>
              <a:t>Syntax</a:t>
            </a:r>
          </a:p>
          <a:p>
            <a:r>
              <a:rPr lang="en-GB" dirty="0"/>
              <a:t>$ git config --global user.name "abc1"  </a:t>
            </a:r>
          </a:p>
          <a:p>
            <a:r>
              <a:rPr lang="en-GB" dirty="0"/>
              <a:t>$ git config --global </a:t>
            </a:r>
            <a:r>
              <a:rPr lang="en-GB" dirty="0" err="1"/>
              <a:t>user.email</a:t>
            </a:r>
            <a:r>
              <a:rPr lang="en-GB" dirty="0"/>
              <a:t> "abc1@gmail.com"  </a:t>
            </a:r>
          </a:p>
          <a:p>
            <a:endParaRPr lang="en-GB" dirty="0"/>
          </a:p>
          <a:p>
            <a:r>
              <a:rPr lang="en-GB" b="1" dirty="0">
                <a:solidFill>
                  <a:schemeClr val="accent1"/>
                </a:solidFill>
              </a:rPr>
              <a:t>2) Git Init command</a:t>
            </a:r>
          </a:p>
          <a:p>
            <a:r>
              <a:rPr lang="en-GB" dirty="0"/>
              <a:t>This command is used to create a local repository.</a:t>
            </a:r>
          </a:p>
          <a:p>
            <a:endParaRPr lang="en-GB" dirty="0"/>
          </a:p>
          <a:p>
            <a:r>
              <a:rPr lang="en-GB" dirty="0"/>
              <a:t>Syntax</a:t>
            </a:r>
          </a:p>
          <a:p>
            <a:r>
              <a:rPr lang="en-GB" dirty="0"/>
              <a:t>$ git </a:t>
            </a:r>
            <a:r>
              <a:rPr lang="en-GB" dirty="0" err="1"/>
              <a:t>init</a:t>
            </a:r>
            <a:r>
              <a:rPr lang="en-GB" dirty="0"/>
              <a:t> Demo  </a:t>
            </a:r>
          </a:p>
          <a:p>
            <a:r>
              <a:rPr lang="en-GB" dirty="0"/>
              <a:t>The </a:t>
            </a:r>
            <a:r>
              <a:rPr lang="en-GB" dirty="0" err="1"/>
              <a:t>init</a:t>
            </a:r>
            <a:r>
              <a:rPr lang="en-GB" dirty="0"/>
              <a:t> command will initialize an empty repository. See the below screenshot.</a:t>
            </a:r>
            <a:endParaRPr lang="en-IN" dirty="0"/>
          </a:p>
        </p:txBody>
      </p:sp>
    </p:spTree>
    <p:extLst>
      <p:ext uri="{BB962C8B-B14F-4D97-AF65-F5344CB8AC3E}">
        <p14:creationId xmlns:p14="http://schemas.microsoft.com/office/powerpoint/2010/main" val="37996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1141411" y="868025"/>
            <a:ext cx="10896601" cy="6740307"/>
          </a:xfrm>
          <a:prstGeom prst="rect">
            <a:avLst/>
          </a:prstGeom>
          <a:noFill/>
        </p:spPr>
        <p:txBody>
          <a:bodyPr wrap="square">
            <a:spAutoFit/>
          </a:bodyPr>
          <a:lstStyle/>
          <a:p>
            <a:r>
              <a:rPr lang="en-GB" b="1" dirty="0">
                <a:solidFill>
                  <a:schemeClr val="accent1"/>
                </a:solidFill>
              </a:rPr>
              <a:t>3) Git clone command</a:t>
            </a:r>
          </a:p>
          <a:p>
            <a:r>
              <a:rPr lang="en-GB" dirty="0"/>
              <a:t>This command is used to make a copy of a repository from an existing URL. If I want a local copy of my repository from GitHub, this command allows creating a local copy of that repository on your local directory from the repository URL.</a:t>
            </a:r>
          </a:p>
          <a:p>
            <a:endParaRPr lang="en-GB" dirty="0"/>
          </a:p>
          <a:p>
            <a:r>
              <a:rPr lang="en-GB" dirty="0"/>
              <a:t>Syntax</a:t>
            </a:r>
          </a:p>
          <a:p>
            <a:r>
              <a:rPr lang="en-GB" dirty="0"/>
              <a:t>$ git clone URL  </a:t>
            </a:r>
          </a:p>
          <a:p>
            <a:endParaRPr lang="en-GB" dirty="0"/>
          </a:p>
          <a:p>
            <a:r>
              <a:rPr lang="en-GB" b="1" dirty="0">
                <a:solidFill>
                  <a:schemeClr val="accent1"/>
                </a:solidFill>
              </a:rPr>
              <a:t>4) Git add command</a:t>
            </a:r>
          </a:p>
          <a:p>
            <a:r>
              <a:rPr lang="en-GB" dirty="0"/>
              <a:t>This command is used to add one or more files to staging (Index) area.</a:t>
            </a:r>
          </a:p>
          <a:p>
            <a:r>
              <a:rPr lang="en-GB" dirty="0"/>
              <a:t>Syntax</a:t>
            </a:r>
          </a:p>
          <a:p>
            <a:r>
              <a:rPr lang="en-GB" dirty="0"/>
              <a:t>--To add one file</a:t>
            </a:r>
          </a:p>
          <a:p>
            <a:r>
              <a:rPr lang="en-GB" dirty="0"/>
              <a:t>$ git add Filename  </a:t>
            </a:r>
          </a:p>
          <a:p>
            <a:endParaRPr lang="en-GB" dirty="0"/>
          </a:p>
          <a:p>
            <a:r>
              <a:rPr lang="en-GB" dirty="0"/>
              <a:t>---To add more than one file</a:t>
            </a:r>
          </a:p>
          <a:p>
            <a:r>
              <a:rPr lang="en-GB" dirty="0"/>
              <a:t>$ git add*  </a:t>
            </a:r>
          </a:p>
          <a:p>
            <a:endParaRPr lang="en-GB" dirty="0"/>
          </a:p>
          <a:p>
            <a:endParaRPr lang="en-IN" dirty="0"/>
          </a:p>
        </p:txBody>
      </p:sp>
    </p:spTree>
    <p:extLst>
      <p:ext uri="{BB962C8B-B14F-4D97-AF65-F5344CB8AC3E}">
        <p14:creationId xmlns:p14="http://schemas.microsoft.com/office/powerpoint/2010/main" val="3223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990599" y="762000"/>
            <a:ext cx="10971213" cy="6370975"/>
          </a:xfrm>
          <a:prstGeom prst="rect">
            <a:avLst/>
          </a:prstGeom>
          <a:noFill/>
        </p:spPr>
        <p:txBody>
          <a:bodyPr wrap="square">
            <a:spAutoFit/>
          </a:bodyPr>
          <a:lstStyle/>
          <a:p>
            <a:r>
              <a:rPr lang="en-GB" b="1" dirty="0">
                <a:solidFill>
                  <a:schemeClr val="accent1"/>
                </a:solidFill>
              </a:rPr>
              <a:t>5) Git commit command</a:t>
            </a:r>
          </a:p>
          <a:p>
            <a:r>
              <a:rPr lang="en-GB" dirty="0"/>
              <a:t>Commit command is used in two scenarios. They are as follows.</a:t>
            </a:r>
          </a:p>
          <a:p>
            <a:endParaRPr lang="en-GB" dirty="0"/>
          </a:p>
          <a:p>
            <a:r>
              <a:rPr lang="en-GB" dirty="0"/>
              <a:t>Git commit -m</a:t>
            </a:r>
          </a:p>
          <a:p>
            <a:r>
              <a:rPr lang="en-GB" dirty="0"/>
              <a:t>This command changes the head. It records or snapshots the file permanently in the version history with a message.</a:t>
            </a:r>
          </a:p>
          <a:p>
            <a:endParaRPr lang="en-GB" dirty="0"/>
          </a:p>
          <a:p>
            <a:r>
              <a:rPr lang="en-GB" dirty="0"/>
              <a:t>Syntax</a:t>
            </a:r>
          </a:p>
          <a:p>
            <a:r>
              <a:rPr lang="en-GB" dirty="0"/>
              <a:t>$ git commit -m " Commit Message"</a:t>
            </a:r>
          </a:p>
          <a:p>
            <a:r>
              <a:rPr lang="en-GB" dirty="0"/>
              <a:t>  </a:t>
            </a:r>
          </a:p>
          <a:p>
            <a:r>
              <a:rPr lang="en-GB" dirty="0"/>
              <a:t>Git commit -a</a:t>
            </a:r>
          </a:p>
          <a:p>
            <a:r>
              <a:rPr lang="en-GB" dirty="0"/>
              <a:t>This command commits any files added in the repository with git add and also commits any files you've changed since then.</a:t>
            </a:r>
          </a:p>
          <a:p>
            <a:endParaRPr lang="en-GB" dirty="0"/>
          </a:p>
          <a:p>
            <a:r>
              <a:rPr lang="en-GB" dirty="0"/>
              <a:t>Syntax</a:t>
            </a:r>
          </a:p>
          <a:p>
            <a:r>
              <a:rPr lang="en-GB" dirty="0"/>
              <a:t>$ git commit -a  </a:t>
            </a:r>
          </a:p>
          <a:p>
            <a:endParaRPr lang="en-GB" dirty="0"/>
          </a:p>
        </p:txBody>
      </p:sp>
    </p:spTree>
    <p:extLst>
      <p:ext uri="{BB962C8B-B14F-4D97-AF65-F5344CB8AC3E}">
        <p14:creationId xmlns:p14="http://schemas.microsoft.com/office/powerpoint/2010/main" val="25191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455613" y="609600"/>
            <a:ext cx="11506200" cy="6247864"/>
          </a:xfrm>
          <a:prstGeom prst="rect">
            <a:avLst/>
          </a:prstGeom>
          <a:solidFill>
            <a:schemeClr val="bg1"/>
          </a:solidFill>
        </p:spPr>
        <p:txBody>
          <a:bodyPr wrap="square">
            <a:spAutoFit/>
          </a:bodyPr>
          <a:lstStyle/>
          <a:p>
            <a:r>
              <a:rPr lang="en-GB" sz="2000" b="1" dirty="0">
                <a:solidFill>
                  <a:schemeClr val="accent1"/>
                </a:solidFill>
              </a:rPr>
              <a:t>6) Git status command</a:t>
            </a:r>
          </a:p>
          <a:p>
            <a:r>
              <a:rPr lang="en-GB" sz="2000" dirty="0"/>
              <a:t>The status command is used to display the state of the working directory and the staging area. It allows you to see which changes have been staged, which haven't, and which files </a:t>
            </a:r>
            <a:r>
              <a:rPr lang="en-GB" sz="2000" dirty="0" err="1"/>
              <a:t>aren?t</a:t>
            </a:r>
            <a:r>
              <a:rPr lang="en-GB" sz="2000" dirty="0"/>
              <a:t> being tracked by Git.</a:t>
            </a:r>
          </a:p>
          <a:p>
            <a:r>
              <a:rPr lang="en-GB" sz="2000" dirty="0"/>
              <a:t>Syntax</a:t>
            </a:r>
          </a:p>
          <a:p>
            <a:r>
              <a:rPr lang="en-GB" sz="2000" dirty="0"/>
              <a:t>$ git status </a:t>
            </a:r>
          </a:p>
          <a:p>
            <a:endParaRPr lang="en-GB" sz="2000" b="1" dirty="0">
              <a:solidFill>
                <a:schemeClr val="accent1"/>
              </a:solidFill>
            </a:endParaRPr>
          </a:p>
          <a:p>
            <a:r>
              <a:rPr lang="en-GB" sz="2000" b="1" dirty="0">
                <a:solidFill>
                  <a:schemeClr val="accent1"/>
                </a:solidFill>
              </a:rPr>
              <a:t>7) Git push Command</a:t>
            </a:r>
          </a:p>
          <a:p>
            <a:r>
              <a:rPr lang="en-GB" sz="2000" dirty="0"/>
              <a:t>It is used to upload local repository content to a remote repository. Pushing is an act of transfer commits from your local repository to a remote repo. </a:t>
            </a:r>
          </a:p>
          <a:p>
            <a:r>
              <a:rPr lang="en-GB" sz="2000" dirty="0"/>
              <a:t>Git push command can be used as follows.</a:t>
            </a:r>
          </a:p>
          <a:p>
            <a:endParaRPr lang="en-GB" sz="2000" dirty="0"/>
          </a:p>
          <a:p>
            <a:r>
              <a:rPr lang="en-GB" sz="2000" dirty="0"/>
              <a:t>Git push origin master</a:t>
            </a:r>
          </a:p>
          <a:p>
            <a:r>
              <a:rPr lang="en-GB" sz="2000" dirty="0"/>
              <a:t>This command sends the changes made on the master branch, to your remote repository.</a:t>
            </a:r>
          </a:p>
          <a:p>
            <a:r>
              <a:rPr lang="en-GB" sz="2000" dirty="0"/>
              <a:t>Syntax</a:t>
            </a:r>
          </a:p>
          <a:p>
            <a:r>
              <a:rPr lang="en-GB" sz="2000" dirty="0"/>
              <a:t>$ git push [variable name] master  </a:t>
            </a:r>
          </a:p>
          <a:p>
            <a:endParaRPr lang="en-GB" sz="2000" dirty="0"/>
          </a:p>
          <a:p>
            <a:r>
              <a:rPr lang="en-GB" sz="2000" dirty="0"/>
              <a:t>Git push -all</a:t>
            </a:r>
          </a:p>
          <a:p>
            <a:r>
              <a:rPr lang="en-GB" sz="2000" dirty="0"/>
              <a:t>This command pushes all the branches to the server repository.</a:t>
            </a:r>
          </a:p>
          <a:p>
            <a:r>
              <a:rPr lang="en-GB" sz="2000" dirty="0"/>
              <a:t>Syntax</a:t>
            </a:r>
          </a:p>
          <a:p>
            <a:r>
              <a:rPr lang="en-GB" sz="2000" dirty="0"/>
              <a:t>$ git push --all </a:t>
            </a:r>
            <a:endParaRPr lang="en-IN" sz="2000" dirty="0"/>
          </a:p>
        </p:txBody>
      </p:sp>
    </p:spTree>
    <p:extLst>
      <p:ext uri="{BB962C8B-B14F-4D97-AF65-F5344CB8AC3E}">
        <p14:creationId xmlns:p14="http://schemas.microsoft.com/office/powerpoint/2010/main" val="312994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455613" y="609600"/>
            <a:ext cx="11506200" cy="6247864"/>
          </a:xfrm>
          <a:prstGeom prst="rect">
            <a:avLst/>
          </a:prstGeom>
          <a:solidFill>
            <a:schemeClr val="bg1"/>
          </a:solidFill>
        </p:spPr>
        <p:txBody>
          <a:bodyPr wrap="square">
            <a:spAutoFit/>
          </a:bodyPr>
          <a:lstStyle/>
          <a:p>
            <a:r>
              <a:rPr lang="en-GB" sz="2000" b="1" dirty="0">
                <a:solidFill>
                  <a:schemeClr val="accent1"/>
                </a:solidFill>
              </a:rPr>
              <a:t>8) Git pull command</a:t>
            </a:r>
          </a:p>
          <a:p>
            <a:r>
              <a:rPr lang="en-GB" sz="2000" dirty="0"/>
              <a:t>Pull command is used to receive data from GitHub. It fetches and merges changes on the remote server to your working directory.</a:t>
            </a:r>
          </a:p>
          <a:p>
            <a:endParaRPr lang="en-GB" sz="2000" dirty="0"/>
          </a:p>
          <a:p>
            <a:r>
              <a:rPr lang="en-GB" sz="2000" dirty="0"/>
              <a:t>Syntax</a:t>
            </a:r>
          </a:p>
          <a:p>
            <a:endParaRPr lang="en-GB" sz="2000" dirty="0"/>
          </a:p>
          <a:p>
            <a:r>
              <a:rPr lang="en-GB" sz="2000" dirty="0"/>
              <a:t>$ git pull URL  </a:t>
            </a:r>
          </a:p>
          <a:p>
            <a:endParaRPr lang="en-GB" sz="2000" dirty="0"/>
          </a:p>
          <a:p>
            <a:r>
              <a:rPr lang="en-GB" sz="2000" b="1" dirty="0">
                <a:solidFill>
                  <a:schemeClr val="accent1"/>
                </a:solidFill>
              </a:rPr>
              <a:t>9) Git Branch Command</a:t>
            </a:r>
          </a:p>
          <a:p>
            <a:r>
              <a:rPr lang="en-GB" sz="2000" dirty="0"/>
              <a:t>This command lists all the branches available in the repository.</a:t>
            </a:r>
          </a:p>
          <a:p>
            <a:endParaRPr lang="en-GB" sz="2000" dirty="0"/>
          </a:p>
          <a:p>
            <a:r>
              <a:rPr lang="en-GB" sz="2000" dirty="0"/>
              <a:t>Syntax</a:t>
            </a:r>
          </a:p>
          <a:p>
            <a:r>
              <a:rPr lang="en-GB" sz="2000" dirty="0"/>
              <a:t>$ git branch  </a:t>
            </a:r>
          </a:p>
          <a:p>
            <a:endParaRPr lang="en-GB" sz="2000" dirty="0"/>
          </a:p>
          <a:p>
            <a:endParaRPr lang="en-GB" sz="2000" dirty="0"/>
          </a:p>
          <a:p>
            <a:r>
              <a:rPr lang="en-GB" sz="2000" b="1" dirty="0">
                <a:solidFill>
                  <a:schemeClr val="accent1"/>
                </a:solidFill>
              </a:rPr>
              <a:t>10) Git Merge Command</a:t>
            </a:r>
          </a:p>
          <a:p>
            <a:r>
              <a:rPr lang="en-GB" sz="2000" dirty="0"/>
              <a:t>This command is used to merge the specified </a:t>
            </a:r>
            <a:r>
              <a:rPr lang="en-GB" sz="2000" dirty="0" err="1"/>
              <a:t>branch?s</a:t>
            </a:r>
            <a:r>
              <a:rPr lang="en-GB" sz="2000" dirty="0"/>
              <a:t> history into the current branch.</a:t>
            </a:r>
          </a:p>
          <a:p>
            <a:endParaRPr lang="en-GB" sz="2000" dirty="0"/>
          </a:p>
          <a:p>
            <a:r>
              <a:rPr lang="en-GB" sz="2000" dirty="0"/>
              <a:t>Syntax</a:t>
            </a:r>
          </a:p>
          <a:p>
            <a:r>
              <a:rPr lang="en-GB" sz="2000" dirty="0"/>
              <a:t>$ git merge </a:t>
            </a:r>
            <a:r>
              <a:rPr lang="en-GB" sz="2000" dirty="0" err="1"/>
              <a:t>BranchName</a:t>
            </a:r>
            <a:r>
              <a:rPr lang="en-GB" sz="2000" dirty="0"/>
              <a:t> </a:t>
            </a:r>
            <a:endParaRPr lang="en-IN" sz="2000" dirty="0"/>
          </a:p>
        </p:txBody>
      </p:sp>
    </p:spTree>
    <p:extLst>
      <p:ext uri="{BB962C8B-B14F-4D97-AF65-F5344CB8AC3E}">
        <p14:creationId xmlns:p14="http://schemas.microsoft.com/office/powerpoint/2010/main" val="36281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Basic git commands</a:t>
            </a:r>
          </a:p>
        </p:txBody>
      </p:sp>
      <p:sp>
        <p:nvSpPr>
          <p:cNvPr id="10" name="TextBox 9">
            <a:extLst>
              <a:ext uri="{FF2B5EF4-FFF2-40B4-BE49-F238E27FC236}">
                <a16:creationId xmlns:a16="http://schemas.microsoft.com/office/drawing/2014/main" id="{652D4AD6-CB80-8DD6-B750-4D545294CDB7}"/>
              </a:ext>
            </a:extLst>
          </p:cNvPr>
          <p:cNvSpPr txBox="1"/>
          <p:nvPr/>
        </p:nvSpPr>
        <p:spPr>
          <a:xfrm>
            <a:off x="836612" y="685800"/>
            <a:ext cx="10896599" cy="5940088"/>
          </a:xfrm>
          <a:prstGeom prst="rect">
            <a:avLst/>
          </a:prstGeom>
          <a:solidFill>
            <a:schemeClr val="bg1"/>
          </a:solidFill>
        </p:spPr>
        <p:txBody>
          <a:bodyPr wrap="square">
            <a:spAutoFit/>
          </a:bodyPr>
          <a:lstStyle/>
          <a:p>
            <a:r>
              <a:rPr lang="en-GB" sz="2000" b="1" dirty="0">
                <a:solidFill>
                  <a:schemeClr val="accent1"/>
                </a:solidFill>
              </a:rPr>
              <a:t>11) Git log Command</a:t>
            </a:r>
          </a:p>
          <a:p>
            <a:r>
              <a:rPr lang="en-GB" sz="2000" dirty="0"/>
              <a:t>This command is used to check the commit history.</a:t>
            </a:r>
          </a:p>
          <a:p>
            <a:endParaRPr lang="en-GB" sz="2000" dirty="0"/>
          </a:p>
          <a:p>
            <a:r>
              <a:rPr lang="en-GB" sz="2000" dirty="0"/>
              <a:t>Syntax</a:t>
            </a:r>
          </a:p>
          <a:p>
            <a:r>
              <a:rPr lang="en-GB" sz="2000" dirty="0"/>
              <a:t>$ git log</a:t>
            </a:r>
          </a:p>
          <a:p>
            <a:endParaRPr lang="en-GB" sz="2000" dirty="0"/>
          </a:p>
          <a:p>
            <a:r>
              <a:rPr lang="en-GB" sz="2000" dirty="0"/>
              <a:t>By default, if no argument passed, Git log shows the most recent commits first. We can limit the number of log entries displayed by passing a number as an option, such as -3 to show only the last three entries.</a:t>
            </a:r>
          </a:p>
          <a:p>
            <a:endParaRPr lang="en-GB" sz="2000" dirty="0"/>
          </a:p>
          <a:p>
            <a:r>
              <a:rPr lang="en-GB" sz="2000" dirty="0"/>
              <a:t>$ git log -3  </a:t>
            </a:r>
          </a:p>
          <a:p>
            <a:endParaRPr lang="en-GB" sz="2000" b="1" dirty="0">
              <a:solidFill>
                <a:schemeClr val="accent1"/>
              </a:solidFill>
            </a:endParaRPr>
          </a:p>
          <a:p>
            <a:r>
              <a:rPr lang="en-GB" sz="2000" b="1" dirty="0">
                <a:solidFill>
                  <a:schemeClr val="accent1"/>
                </a:solidFill>
              </a:rPr>
              <a:t>12) Git remote Command</a:t>
            </a:r>
          </a:p>
          <a:p>
            <a:endParaRPr lang="en-GB" sz="2000" dirty="0"/>
          </a:p>
          <a:p>
            <a:r>
              <a:rPr lang="en-GB" sz="2000" dirty="0"/>
              <a:t>Git Remote command is used to connect your local repository to the remote server. This command allows you to create, view, and delete connections to other repositories. These connections are more like bookmarks rather than direct links into other repositories. This command doesn't provide real-time access to repositories.</a:t>
            </a:r>
          </a:p>
          <a:p>
            <a:r>
              <a:rPr lang="en-GB" sz="2000" dirty="0"/>
              <a:t>   </a:t>
            </a:r>
          </a:p>
        </p:txBody>
      </p:sp>
    </p:spTree>
    <p:extLst>
      <p:ext uri="{BB962C8B-B14F-4D97-AF65-F5344CB8AC3E}">
        <p14:creationId xmlns:p14="http://schemas.microsoft.com/office/powerpoint/2010/main" val="9673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Git branch </a:t>
            </a:r>
          </a:p>
        </p:txBody>
      </p:sp>
      <p:pic>
        <p:nvPicPr>
          <p:cNvPr id="1026" name="Picture 2" descr="Git Branch">
            <a:extLst>
              <a:ext uri="{FF2B5EF4-FFF2-40B4-BE49-F238E27FC236}">
                <a16:creationId xmlns:a16="http://schemas.microsoft.com/office/drawing/2014/main" id="{833E96E0-3237-E51D-9F47-1D841C1D6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012" y="3524250"/>
            <a:ext cx="5048250"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4B01BB-C3E5-666D-4883-5E9EAC72734A}"/>
              </a:ext>
            </a:extLst>
          </p:cNvPr>
          <p:cNvSpPr txBox="1"/>
          <p:nvPr/>
        </p:nvSpPr>
        <p:spPr>
          <a:xfrm>
            <a:off x="1169987" y="950863"/>
            <a:ext cx="10287000" cy="2308324"/>
          </a:xfrm>
          <a:prstGeom prst="rect">
            <a:avLst/>
          </a:prstGeom>
          <a:noFill/>
        </p:spPr>
        <p:txBody>
          <a:bodyPr wrap="square">
            <a:spAutoFit/>
          </a:bodyPr>
          <a:lstStyle/>
          <a:p>
            <a:pPr algn="just"/>
            <a:r>
              <a:rPr lang="en-IN" dirty="0"/>
              <a:t>In Git, a branch is a new/separate version of the main repository.</a:t>
            </a:r>
          </a:p>
          <a:p>
            <a:pPr algn="just"/>
            <a:endParaRPr lang="en-IN" dirty="0"/>
          </a:p>
          <a:p>
            <a:pPr algn="just"/>
            <a:r>
              <a:rPr lang="en-IN" dirty="0"/>
              <a:t>A branch is a version of the repository that diverges from the main working project. It is a feature available in most modern version control systems. A Git project can have more than one branch. These branches are a pointer to a snapshot of your changes. </a:t>
            </a:r>
          </a:p>
        </p:txBody>
      </p:sp>
    </p:spTree>
    <p:extLst>
      <p:ext uri="{BB962C8B-B14F-4D97-AF65-F5344CB8AC3E}">
        <p14:creationId xmlns:p14="http://schemas.microsoft.com/office/powerpoint/2010/main" val="120234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2730</TotalTime>
  <Words>1518</Words>
  <Application>Microsoft Office PowerPoint</Application>
  <PresentationFormat>Custom</PresentationFormat>
  <Paragraphs>187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806</cp:revision>
  <dcterms:created xsi:type="dcterms:W3CDTF">2021-12-19T05:09:16Z</dcterms:created>
  <dcterms:modified xsi:type="dcterms:W3CDTF">2023-03-04T14:36:25Z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