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5" r:id="rId6"/>
    <p:sldId id="295" r:id="rId7"/>
    <p:sldId id="299" r:id="rId8"/>
    <p:sldId id="300" r:id="rId9"/>
    <p:sldId id="313" r:id="rId10"/>
    <p:sldId id="314" r:id="rId11"/>
    <p:sldId id="305" r:id="rId12"/>
    <p:sldId id="306" r:id="rId13"/>
    <p:sldId id="307" r:id="rId14"/>
    <p:sldId id="308" r:id="rId15"/>
    <p:sldId id="309" r:id="rId16"/>
    <p:sldId id="310" r:id="rId17"/>
    <p:sldId id="296" r:id="rId18"/>
    <p:sldId id="297" r:id="rId19"/>
    <p:sldId id="298" r:id="rId20"/>
    <p:sldId id="301" r:id="rId21"/>
    <p:sldId id="311" r:id="rId22"/>
    <p:sldId id="304" r:id="rId23"/>
    <p:sldId id="312" r:id="rId24"/>
    <p:sldId id="25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492" autoAdjust="0"/>
  </p:normalViewPr>
  <p:slideViewPr>
    <p:cSldViewPr>
      <p:cViewPr varScale="1">
        <p:scale>
          <a:sx n="65" d="100"/>
          <a:sy n="65" d="100"/>
        </p:scale>
        <p:origin x="79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3/4/2023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3/4/2023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3/4/2023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3/4/2023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3/4/2023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3/4/2023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3/4/2023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3/4/2023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15420"/>
              </p:ext>
            </p:extLst>
          </p:nvPr>
        </p:nvGraphicFramePr>
        <p:xfrm>
          <a:off x="455612" y="2514600"/>
          <a:ext cx="11041040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48624995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Wrapper class in 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41258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235205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Casting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637527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Arithmetic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/>
        </p:nvGraphicFramePr>
        <p:xfrm>
          <a:off x="684212" y="838200"/>
          <a:ext cx="11041041" cy="5897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(where a and b are variables with some integer value)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operands (values)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a+b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second operands from first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a-b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two operands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a*b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numerator by the denominator, i.e. divide the operand on the left side with the operand on the right side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a/b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</a:t>
                      </a:r>
                      <a:r>
                        <a:rPr lang="en-US" b="1" dirty="0"/>
                        <a:t>modulus operato</a:t>
                      </a:r>
                      <a:r>
                        <a:rPr lang="en-US" dirty="0"/>
                        <a:t>r, it returns the remainder of the division of two operands as the 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a%b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3862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Assignment &amp; Compound Assignment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/>
        </p:nvGraphicFramePr>
        <p:xfrm>
          <a:off x="573891" y="1371600"/>
          <a:ext cx="11041041" cy="53416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(a and b are two variables, with where a=10 and b=5)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assigns values from right side operand to left side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a=b, a gets value 5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right operand to the left operand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a+=b, is same as a=a+b, value of a becomes 15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subtracts right operand from the left operand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a-=b, is same as a=a-b, value of a becomes 5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/>
        </p:nvGraphicFramePr>
        <p:xfrm>
          <a:off x="573891" y="914400"/>
          <a:ext cx="11041041" cy="57073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(a and b are two variables, with where a=10 and b=5)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mutiply</a:t>
                      </a:r>
                      <a:r>
                        <a:rPr lang="en-US" dirty="0"/>
                        <a:t> left operand with the right operand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a*=b, is same as a=a*b, value of a becomes 50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left operand with the right operand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a/=b, is same as a=a/b, value of a becomes 2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calculate modulus using two operands and assign the result to left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a%=b, is same as a=</a:t>
                      </a:r>
                      <a:r>
                        <a:rPr lang="en-US" dirty="0" err="1"/>
                        <a:t>a%b</a:t>
                      </a:r>
                      <a:r>
                        <a:rPr lang="en-US" dirty="0"/>
                        <a:t>, value of a becomes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Assignment &amp; Compound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50346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/>
        </p:nvGraphicFramePr>
        <p:xfrm>
          <a:off x="573891" y="1524000"/>
          <a:ext cx="11041041" cy="31318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(a and b are two variables  String </a:t>
                      </a:r>
                      <a:r>
                        <a:rPr lang="en-US" dirty="0" err="1"/>
                        <a:t>typea</a:t>
                      </a:r>
                      <a:r>
                        <a:rPr lang="en-US" dirty="0"/>
                        <a:t>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concatenation operator (+) is used to combine two string values to create one new string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a=b+123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Concatenating operator</a:t>
            </a:r>
          </a:p>
        </p:txBody>
      </p:sp>
    </p:spTree>
    <p:extLst>
      <p:ext uri="{BB962C8B-B14F-4D97-AF65-F5344CB8AC3E}">
        <p14:creationId xmlns:p14="http://schemas.microsoft.com/office/powerpoint/2010/main" val="32640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Unary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/>
        </p:nvGraphicFramePr>
        <p:xfrm>
          <a:off x="150812" y="762001"/>
          <a:ext cx="11726841" cy="664486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0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363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9089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149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(where a and b are variables with some integer value)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This is the </a:t>
                      </a:r>
                      <a:r>
                        <a:rPr lang="en-US" b="1"/>
                        <a:t>Increment operator</a:t>
                      </a:r>
                      <a:r>
                        <a:rPr lang="en-US"/>
                        <a:t> - increases integer value by one. This operator needs only a </a:t>
                      </a:r>
                      <a:r>
                        <a:rPr lang="en-US" b="1"/>
                        <a:t>single operand</a:t>
                      </a:r>
                      <a:r>
                        <a:rPr lang="en-US"/>
                        <a:t>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a++ or ++a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07904353"/>
                  </a:ext>
                </a:extLst>
              </a:tr>
              <a:tr h="1163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</a:t>
                      </a:r>
                      <a:r>
                        <a:rPr lang="en-US" b="1" dirty="0"/>
                        <a:t>Decrement operator</a:t>
                      </a:r>
                      <a:r>
                        <a:rPr lang="en-US" dirty="0"/>
                        <a:t> - decreases integer value by one. This operator needs only a </a:t>
                      </a:r>
                      <a:r>
                        <a:rPr lang="en-US" b="1" dirty="0"/>
                        <a:t>single operand</a:t>
                      </a:r>
                      <a:r>
                        <a:rPr lang="en-US" dirty="0"/>
                        <a:t>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--b or b--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50928270"/>
                  </a:ext>
                </a:extLst>
              </a:tr>
              <a:tr h="832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minus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positive value to negative value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=-a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99026601"/>
                  </a:ext>
                </a:extLst>
              </a:tr>
              <a:tr h="1493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plus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represent the 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value,that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it makes all bits inverted, every 0 to 1 and every 1 to 0.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a=+a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074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Equality and Relational Operator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/>
        </p:nvGraphicFramePr>
        <p:xfrm>
          <a:off x="265112" y="762001"/>
          <a:ext cx="11658600" cy="59359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5843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  <a:p>
                      <a:pPr algn="ctr"/>
                      <a:r>
                        <a:rPr lang="en-US" sz="2000" dirty="0"/>
                        <a:t>(a and b, where a = 10 and b = 11)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49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==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if two operands are equal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 == b,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!=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Check if two operands are not equal.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 != b, returns 1 because a is not equal to b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&gt;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if the operand on the left is greater than the operand on the right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 &gt; b,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&lt;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operand on the left is smaller than the right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 &lt; b, returns 1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&gt;=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left operand is greater than or equal to the right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 &gt;= b,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927842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&lt;=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Check if the operand on left is smaller than or equal to the right operand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 &lt;= b, returns 1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1533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Conditional /Logical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/>
        </p:nvGraphicFramePr>
        <p:xfrm>
          <a:off x="573891" y="1672590"/>
          <a:ext cx="11041041" cy="4069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  <a:p>
                      <a:pPr algn="ctr"/>
                      <a:r>
                        <a:rPr lang="en-US" dirty="0"/>
                        <a:t>(a and b, where a = 1 and b = 0)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&amp;&amp;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&amp;&amp; b,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||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|| b, returns 1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NOT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!a, returns 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?: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Ternary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a?1:0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10341634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5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Conditional / Logical operators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DA55C-5A4F-3970-CD82-0C60DCCC430D}"/>
              </a:ext>
            </a:extLst>
          </p:cNvPr>
          <p:cNvSpPr txBox="1"/>
          <p:nvPr/>
        </p:nvSpPr>
        <p:spPr>
          <a:xfrm>
            <a:off x="608012" y="1600200"/>
            <a:ext cx="11190989" cy="468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ternary operator</a:t>
            </a:r>
            <a:r>
              <a:rPr lang="en-US" sz="2800" dirty="0"/>
              <a:t>, also known as the conditional operators in the java language can be used for statements of the form if-then-else.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(Expression1)? Expression2 : Expression3;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The question mark ? in the syntax represents the if part.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The first expression (expression 1) returns either true or false, based on which it is decided whether (expression 2) will be executed or (expression 3)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If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expression 1 </a:t>
            </a:r>
            <a:r>
              <a:rPr lang="en-US" sz="2800" dirty="0"/>
              <a:t>returns true then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expression 2 </a:t>
            </a:r>
            <a:r>
              <a:rPr lang="en-US" sz="2800" dirty="0"/>
              <a:t>is executed.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If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expression 1 </a:t>
            </a:r>
            <a:r>
              <a:rPr lang="en-US" sz="2800" dirty="0"/>
              <a:t>returns false then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expression 3 </a:t>
            </a:r>
            <a:r>
              <a:rPr lang="en-US" sz="2800" dirty="0"/>
              <a:t>is executed.</a:t>
            </a:r>
          </a:p>
        </p:txBody>
      </p:sp>
    </p:spTree>
    <p:extLst>
      <p:ext uri="{BB962C8B-B14F-4D97-AF65-F5344CB8AC3E}">
        <p14:creationId xmlns:p14="http://schemas.microsoft.com/office/powerpoint/2010/main" val="13733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Type Comparison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879C2-489B-AC37-BD98-91220C24E05E}"/>
              </a:ext>
            </a:extLst>
          </p:cNvPr>
          <p:cNvGraphicFramePr>
            <a:graphicFrameLocks noGrp="1"/>
          </p:cNvGraphicFramePr>
          <p:nvPr/>
        </p:nvGraphicFramePr>
        <p:xfrm>
          <a:off x="265111" y="3124200"/>
          <a:ext cx="11658601" cy="17907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1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35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5378513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Check whether the object is an instance of the specified type </a:t>
                      </a:r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intObj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Integer.</a:t>
                      </a:r>
                      <a:r>
                        <a:rPr lang="en-US" sz="20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2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(v1);</a:t>
                      </a:r>
                    </a:p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intObj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Integer</a:t>
                      </a:r>
                      <a:endParaRPr lang="en-US" sz="2000" dirty="0"/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9434781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8917-CAE3-26C6-089A-08A8EC114860}"/>
              </a:ext>
            </a:extLst>
          </p:cNvPr>
          <p:cNvSpPr txBox="1"/>
          <p:nvPr/>
        </p:nvSpPr>
        <p:spPr>
          <a:xfrm>
            <a:off x="265111" y="1442357"/>
            <a:ext cx="1150620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Java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instanceof</a:t>
            </a:r>
            <a:r>
              <a:rPr lang="en-US" b="0" dirty="0">
                <a:solidFill>
                  <a:schemeClr val="tx1"/>
                </a:solidFill>
              </a:rPr>
              <a:t> operator (also called type comparison operator) is used to test whether the object is an instance of the specified type (class or interface).</a:t>
            </a:r>
          </a:p>
        </p:txBody>
      </p:sp>
    </p:spTree>
    <p:extLst>
      <p:ext uri="{BB962C8B-B14F-4D97-AF65-F5344CB8AC3E}">
        <p14:creationId xmlns:p14="http://schemas.microsoft.com/office/powerpoint/2010/main" val="2393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Bitwise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9879C2-489B-AC37-BD98-91220C24E05E}"/>
              </a:ext>
            </a:extLst>
          </p:cNvPr>
          <p:cNvGraphicFramePr>
            <a:graphicFrameLocks noGrp="1"/>
          </p:cNvGraphicFramePr>
          <p:nvPr/>
        </p:nvGraphicFramePr>
        <p:xfrm>
          <a:off x="265111" y="1562695"/>
          <a:ext cx="11658601" cy="52349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11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35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5378513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Description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&amp;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AND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The bitwise &amp; operator performs a bitwise AND operation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89434781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|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Bitwise OR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The bitwise | operator performs a bitwise inclusive OR operation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91608618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One's complement (NOT)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bitwise NOT operator "~" inverts a bit pattern; it can be applied to any of the integral types, making every "0" a "1" and every "1" a "0"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7231891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^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Bitwise Exclusive OR (XOR)</a:t>
                      </a:r>
                    </a:p>
                    <a:p>
                      <a:endParaRPr lang="en-US" sz="1800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The bitwise ^ operator performs a bitwise exclusive OR operation. 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1792524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&gt;&gt;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Shift right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int a = 00010000 ;b = 2;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&gt;&gt; b = 00000100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82907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Shift left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00010000 ;b = 2;</a:t>
                      </a:r>
                    </a:p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&lt;&lt; b = 01000000;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1785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8917-CAE3-26C6-089A-08A8EC114860}"/>
              </a:ext>
            </a:extLst>
          </p:cNvPr>
          <p:cNvSpPr txBox="1"/>
          <p:nvPr/>
        </p:nvSpPr>
        <p:spPr>
          <a:xfrm>
            <a:off x="760412" y="685800"/>
            <a:ext cx="1150620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Bitwise operators perform manipulations of data at the bit level. </a:t>
            </a:r>
            <a:r>
              <a:rPr lang="en-US" sz="2800" dirty="0"/>
              <a:t>These operators also perform the shifting of bits from right to left.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Data Types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912812" y="1679290"/>
            <a:ext cx="10799577" cy="349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GB" sz="2800" dirty="0"/>
              <a:t>Data types specify the different sizes and values that can be stored in the variable. 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GB" sz="2800" dirty="0"/>
              <a:t>There are two types of data types in Java: 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b="1" dirty="0"/>
              <a:t>Primitive data types: </a:t>
            </a:r>
            <a:r>
              <a:rPr lang="en-GB" sz="2800" dirty="0"/>
              <a:t>The primitive data types include </a:t>
            </a:r>
            <a:r>
              <a:rPr lang="en-GB" sz="2800" dirty="0" err="1"/>
              <a:t>boolean</a:t>
            </a:r>
            <a:r>
              <a:rPr lang="en-GB" sz="2800" dirty="0"/>
              <a:t>, char, byte, short, int, long, float and double. </a:t>
            </a:r>
          </a:p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800" b="1" dirty="0"/>
              <a:t>Non-primitive data types: </a:t>
            </a:r>
            <a:r>
              <a:rPr lang="en-GB" sz="2800" dirty="0"/>
              <a:t>The non-primitive data types include Classes, Interfaces, and Arrays.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Type 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68917-CAE3-26C6-089A-08A8EC114860}"/>
              </a:ext>
            </a:extLst>
          </p:cNvPr>
          <p:cNvSpPr txBox="1"/>
          <p:nvPr/>
        </p:nvSpPr>
        <p:spPr>
          <a:xfrm>
            <a:off x="455612" y="1524000"/>
            <a:ext cx="1150620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Casting is process of changing one type value to another type in java</a:t>
            </a:r>
          </a:p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We can cast one type value to another type it is known type casting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1) Implicit Type Casting(Widening Casting) 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byte--&gt;short--&gt;int--&gt;long--&gt;float--&gt;double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   This casting is possible when Two types are compatible  or  when the target type is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   larger than the source type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2) Explicit Type Casting(Narrowing Casting)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            </a:t>
            </a:r>
            <a:r>
              <a:rPr lang="en-US" sz="2400" u="sng" dirty="0">
                <a:solidFill>
                  <a:schemeClr val="tx1"/>
                </a:solidFill>
                <a:latin typeface="+mj-lt"/>
              </a:rPr>
              <a:t>double--&gt;float--&gt;long--&gt;int--&gt;short--&gt;byte    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F7F5F"/>
                </a:solidFill>
                <a:latin typeface="+mj-lt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This casting is possible when assigning larger type value to smaller type  </a:t>
            </a:r>
          </a:p>
          <a:p>
            <a:pPr marL="0" indent="0" algn="l">
              <a:buNone/>
            </a:pP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03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Classification of Data Types</a:t>
            </a:r>
          </a:p>
        </p:txBody>
      </p:sp>
      <p:pic>
        <p:nvPicPr>
          <p:cNvPr id="1026" name="Picture 2" descr="Java Data Types">
            <a:extLst>
              <a:ext uri="{FF2B5EF4-FFF2-40B4-BE49-F238E27FC236}">
                <a16:creationId xmlns:a16="http://schemas.microsoft.com/office/drawing/2014/main" id="{527689A0-C97A-F2DC-498B-9018504E5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33" y="1447800"/>
            <a:ext cx="8739479" cy="480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Default value &amp; size for Data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F6205B-2613-E57C-4D0D-B4E2D6DEF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75437"/>
              </p:ext>
            </p:extLst>
          </p:nvPr>
        </p:nvGraphicFramePr>
        <p:xfrm>
          <a:off x="760412" y="1524000"/>
          <a:ext cx="11041041" cy="47396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94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  <a:gridCol w="3680347">
                  <a:extLst>
                    <a:ext uri="{9D8B030D-6E8A-4147-A177-3AD203B41FA5}">
                      <a16:colId xmlns:a16="http://schemas.microsoft.com/office/drawing/2014/main" val="3713810335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bold"/>
                        </a:rPr>
                        <a:t>Data Type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bold"/>
                        </a:rPr>
                        <a:t>Default Value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bold"/>
                        </a:rPr>
                        <a:t>Default size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boolean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false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1 bit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93106839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'\u0000'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1266345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byte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32866227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short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95479335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1688791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long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0L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14263414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0.0f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648777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0.0d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453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6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Important about char Data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2B9B3-1E64-97A8-F747-760B3F5EB19F}"/>
              </a:ext>
            </a:extLst>
          </p:cNvPr>
          <p:cNvSpPr txBox="1"/>
          <p:nvPr/>
        </p:nvSpPr>
        <p:spPr>
          <a:xfrm>
            <a:off x="1598612" y="2046238"/>
            <a:ext cx="84581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effectLst/>
              </a:rPr>
              <a:t>Why char uses 2 byte in java and what is \u0000 ?</a:t>
            </a:r>
          </a:p>
          <a:p>
            <a:pPr algn="just"/>
            <a:endParaRPr lang="en-GB" b="1" i="0" dirty="0">
              <a:effectLst/>
            </a:endParaRPr>
          </a:p>
          <a:p>
            <a:pPr algn="just"/>
            <a:r>
              <a:rPr lang="en-GB" b="0" i="0" dirty="0">
                <a:effectLst/>
              </a:rPr>
              <a:t>It is because java uses Unicode system not ASCII code system. The \u0000 is the lowest range of Unicode system. </a:t>
            </a:r>
          </a:p>
        </p:txBody>
      </p:sp>
    </p:spTree>
    <p:extLst>
      <p:ext uri="{BB962C8B-B14F-4D97-AF65-F5344CB8AC3E}">
        <p14:creationId xmlns:p14="http://schemas.microsoft.com/office/powerpoint/2010/main" val="15263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-77788" y="-60960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Wrapper class in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711D6-DBF2-FBCD-B88C-8F6067E3483B}"/>
              </a:ext>
            </a:extLst>
          </p:cNvPr>
          <p:cNvSpPr txBox="1"/>
          <p:nvPr/>
        </p:nvSpPr>
        <p:spPr>
          <a:xfrm>
            <a:off x="1065212" y="762000"/>
            <a:ext cx="10896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wrapper class in Java provides the mechanism to convert primitive into object and object into primitive.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917A1-D6F2-3861-323A-637A9CEC108E}"/>
              </a:ext>
            </a:extLst>
          </p:cNvPr>
          <p:cNvSpPr txBox="1"/>
          <p:nvPr/>
        </p:nvSpPr>
        <p:spPr>
          <a:xfrm>
            <a:off x="231569" y="2667000"/>
            <a:ext cx="1174831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Use of Wrapper classes in Java</a:t>
            </a:r>
          </a:p>
          <a:p>
            <a:r>
              <a:rPr lang="en-IN" sz="2000" dirty="0"/>
              <a:t>Java is an object-oriented programming language, so we need to deal with objects many times like in Collections, Serialization, Synchronization, etc. </a:t>
            </a:r>
          </a:p>
          <a:p>
            <a:endParaRPr lang="en-IN" sz="20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/>
                </a:solidFill>
              </a:rPr>
              <a:t>Change the value in Method: </a:t>
            </a:r>
            <a:r>
              <a:rPr lang="en-IN" sz="2000" dirty="0"/>
              <a:t>Java supports only call by value. So, if we pass a primitive value, it will not change the original value. But, if we convert the primitive value in an object, it will change the original value.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/>
                </a:solidFill>
              </a:rPr>
              <a:t>Serialization: </a:t>
            </a:r>
            <a:r>
              <a:rPr lang="en-IN" sz="2000" dirty="0"/>
              <a:t>We need to convert the objects into streams to perform the serialization. If we have a primitive value, we can convert it in objects through the wrapper classes.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/>
                </a:solidFill>
              </a:rPr>
              <a:t>Synchronization: </a:t>
            </a:r>
            <a:r>
              <a:rPr lang="en-IN" sz="2000" dirty="0"/>
              <a:t>Java synchronization works with objects in Multithreading.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 err="1">
                <a:solidFill>
                  <a:schemeClr val="accent1"/>
                </a:solidFill>
              </a:rPr>
              <a:t>java.util</a:t>
            </a:r>
            <a:r>
              <a:rPr lang="en-IN" sz="2000" b="1" dirty="0">
                <a:solidFill>
                  <a:schemeClr val="accent1"/>
                </a:solidFill>
              </a:rPr>
              <a:t> package: </a:t>
            </a:r>
            <a:r>
              <a:rPr lang="en-IN" sz="2000" dirty="0"/>
              <a:t>The </a:t>
            </a:r>
            <a:r>
              <a:rPr lang="en-IN" sz="2000" dirty="0" err="1"/>
              <a:t>java.util</a:t>
            </a:r>
            <a:r>
              <a:rPr lang="en-IN" sz="2000" dirty="0"/>
              <a:t> package provides the utility classes to deal with objects.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/>
                </a:solidFill>
              </a:rPr>
              <a:t>Collection Framework: </a:t>
            </a:r>
            <a:r>
              <a:rPr lang="en-IN" sz="2000" dirty="0"/>
              <a:t>Java collection framework works with objects only. All classes of the collection framework deal with objects only.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293BE-2479-55EC-F1AD-5882AB705A8C}"/>
              </a:ext>
            </a:extLst>
          </p:cNvPr>
          <p:cNvSpPr txBox="1"/>
          <p:nvPr/>
        </p:nvSpPr>
        <p:spPr>
          <a:xfrm>
            <a:off x="212775" y="1543158"/>
            <a:ext cx="117483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Since J2SE 5.0, autoboxing and unboxing feature convert primitives into objects </a:t>
            </a:r>
            <a:r>
              <a:rPr lang="en-IN" sz="1800" dirty="0"/>
              <a:t>and</a:t>
            </a:r>
            <a:r>
              <a:rPr lang="en-IN" sz="2000" dirty="0"/>
              <a:t> objects into primitives automatically. The automatic conversion of primitive into an object is known as autoboxing and vice-versa unboxing.</a:t>
            </a:r>
          </a:p>
        </p:txBody>
      </p:sp>
    </p:spTree>
    <p:extLst>
      <p:ext uri="{BB962C8B-B14F-4D97-AF65-F5344CB8AC3E}">
        <p14:creationId xmlns:p14="http://schemas.microsoft.com/office/powerpoint/2010/main" val="284763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-77788" y="-60960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Wrapper class in 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F4802-B5D3-D9E6-276A-BFB315AEA38C}"/>
              </a:ext>
            </a:extLst>
          </p:cNvPr>
          <p:cNvSpPr txBox="1"/>
          <p:nvPr/>
        </p:nvSpPr>
        <p:spPr>
          <a:xfrm>
            <a:off x="1370012" y="838200"/>
            <a:ext cx="1043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eight classes of the </a:t>
            </a:r>
            <a:r>
              <a:rPr lang="en-IN" dirty="0" err="1"/>
              <a:t>java.lang</a:t>
            </a:r>
            <a:r>
              <a:rPr lang="en-IN" dirty="0"/>
              <a:t> package are known as wrapper classes in Java. The list of eight wrapper classes are given below: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0E4AF2-3055-7F23-21C3-73A357F52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27527"/>
              </p:ext>
            </p:extLst>
          </p:nvPr>
        </p:nvGraphicFramePr>
        <p:xfrm>
          <a:off x="377171" y="1813977"/>
          <a:ext cx="6178998" cy="4688434"/>
        </p:xfrm>
        <a:graphic>
          <a:graphicData uri="http://schemas.openxmlformats.org/drawingml/2006/table">
            <a:tbl>
              <a:tblPr/>
              <a:tblGrid>
                <a:gridCol w="3089499">
                  <a:extLst>
                    <a:ext uri="{9D8B030D-6E8A-4147-A177-3AD203B41FA5}">
                      <a16:colId xmlns:a16="http://schemas.microsoft.com/office/drawing/2014/main" val="4024224125"/>
                    </a:ext>
                  </a:extLst>
                </a:gridCol>
                <a:gridCol w="3089499">
                  <a:extLst>
                    <a:ext uri="{9D8B030D-6E8A-4147-A177-3AD203B41FA5}">
                      <a16:colId xmlns:a16="http://schemas.microsoft.com/office/drawing/2014/main" val="3198170890"/>
                    </a:ext>
                  </a:extLst>
                </a:gridCol>
              </a:tblGrid>
              <a:tr h="573338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Primitive Type</a:t>
                      </a:r>
                    </a:p>
                  </a:txBody>
                  <a:tcPr marL="110257" marR="110257" marT="110257" marB="110257">
                    <a:lnL w="9525" cap="flat" cmpd="sng" algn="ctr">
                      <a:solidFill>
                        <a:srgbClr val="087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7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7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Wrapper class</a:t>
                      </a:r>
                    </a:p>
                  </a:txBody>
                  <a:tcPr marL="110257" marR="110257" marT="110257" marB="110257">
                    <a:lnL w="9525" cap="flat" cmpd="sng" algn="ctr">
                      <a:solidFill>
                        <a:srgbClr val="087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7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7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77904"/>
                  </a:ext>
                </a:extLst>
              </a:tr>
              <a:tr h="4998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boolean</a:t>
                      </a: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70709"/>
                  </a:ext>
                </a:extLst>
              </a:tr>
              <a:tr h="4998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char</a:t>
                      </a: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Character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5865"/>
                  </a:ext>
                </a:extLst>
              </a:tr>
              <a:tr h="4998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byte</a:t>
                      </a: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Byte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89772"/>
                  </a:ext>
                </a:extLst>
              </a:tr>
              <a:tr h="4998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short</a:t>
                      </a: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Short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438754"/>
                  </a:ext>
                </a:extLst>
              </a:tr>
              <a:tr h="4998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Integer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1759"/>
                  </a:ext>
                </a:extLst>
              </a:tr>
              <a:tr h="4998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long</a:t>
                      </a: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Long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0090"/>
                  </a:ext>
                </a:extLst>
              </a:tr>
              <a:tr h="4998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Float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54447"/>
                  </a:ext>
                </a:extLst>
              </a:tr>
              <a:tr h="4998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double</a:t>
                      </a: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Double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3505" marR="73505" marT="73505" marB="73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38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BC6A41-E6A3-888B-5D76-FC59DCCD6DD7}"/>
              </a:ext>
            </a:extLst>
          </p:cNvPr>
          <p:cNvSpPr txBox="1"/>
          <p:nvPr/>
        </p:nvSpPr>
        <p:spPr>
          <a:xfrm>
            <a:off x="7008812" y="228600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// Autoboxing- primitive to Character object conversion</a:t>
            </a:r>
          </a:p>
          <a:p>
            <a:r>
              <a:rPr lang="en-GB" dirty="0">
                <a:solidFill>
                  <a:schemeClr val="accent1"/>
                </a:solidFill>
              </a:rPr>
              <a:t>char </a:t>
            </a:r>
            <a:r>
              <a:rPr lang="en-GB" dirty="0" err="1">
                <a:solidFill>
                  <a:schemeClr val="accent1"/>
                </a:solidFill>
              </a:rPr>
              <a:t>ch</a:t>
            </a:r>
            <a:r>
              <a:rPr lang="en-GB" dirty="0">
                <a:solidFill>
                  <a:schemeClr val="accent1"/>
                </a:solidFill>
              </a:rPr>
              <a:t> = 'a';</a:t>
            </a:r>
          </a:p>
          <a:p>
            <a:r>
              <a:rPr lang="en-GB" dirty="0">
                <a:solidFill>
                  <a:schemeClr val="accent1"/>
                </a:solidFill>
              </a:rPr>
              <a:t>Character a = </a:t>
            </a:r>
            <a:r>
              <a:rPr lang="en-GB" dirty="0" err="1">
                <a:solidFill>
                  <a:schemeClr val="accent1"/>
                </a:solidFill>
              </a:rPr>
              <a:t>ch</a:t>
            </a:r>
            <a:r>
              <a:rPr lang="en-GB" dirty="0">
                <a:solidFill>
                  <a:schemeClr val="accent1"/>
                </a:solidFill>
              </a:rPr>
              <a:t>;</a:t>
            </a:r>
          </a:p>
          <a:p>
            <a:endParaRPr lang="en-GB" dirty="0"/>
          </a:p>
          <a:p>
            <a:r>
              <a:rPr lang="en-GB" dirty="0"/>
              <a:t>// unboxing - Character object to primitive conversion</a:t>
            </a:r>
          </a:p>
          <a:p>
            <a:r>
              <a:rPr lang="en-GB" dirty="0">
                <a:solidFill>
                  <a:schemeClr val="accent1"/>
                </a:solidFill>
              </a:rPr>
              <a:t>Character </a:t>
            </a:r>
            <a:r>
              <a:rPr lang="en-GB" dirty="0" err="1">
                <a:solidFill>
                  <a:schemeClr val="accent1"/>
                </a:solidFill>
              </a:rPr>
              <a:t>ch</a:t>
            </a:r>
            <a:r>
              <a:rPr lang="en-GB" dirty="0">
                <a:solidFill>
                  <a:schemeClr val="accent1"/>
                </a:solidFill>
              </a:rPr>
              <a:t> = 'a';</a:t>
            </a:r>
          </a:p>
          <a:p>
            <a:r>
              <a:rPr lang="en-GB" dirty="0">
                <a:solidFill>
                  <a:schemeClr val="accent1"/>
                </a:solidFill>
              </a:rPr>
              <a:t>char a = </a:t>
            </a:r>
            <a:r>
              <a:rPr lang="en-GB" dirty="0" err="1">
                <a:solidFill>
                  <a:schemeClr val="accent1"/>
                </a:solidFill>
              </a:rPr>
              <a:t>ch</a:t>
            </a:r>
            <a:r>
              <a:rPr lang="en-GB" dirty="0">
                <a:solidFill>
                  <a:schemeClr val="accent1"/>
                </a:solidFill>
              </a:rPr>
              <a:t>;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9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Why JAVA  uses Unicode system?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1B1C6-F358-5567-59E7-86565E4162E9}"/>
              </a:ext>
            </a:extLst>
          </p:cNvPr>
          <p:cNvSpPr txBox="1"/>
          <p:nvPr/>
        </p:nvSpPr>
        <p:spPr>
          <a:xfrm>
            <a:off x="760412" y="1371600"/>
            <a:ext cx="10896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Problem</a:t>
            </a:r>
          </a:p>
          <a:p>
            <a:r>
              <a:rPr lang="en-IN" dirty="0"/>
              <a:t>This caused two 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 particular code value corresponds to different letters in the various language standards.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 encodings for languages with large character sets have variable length. Some common characters are encoded as single bytes, other require two or more byte.</a:t>
            </a:r>
          </a:p>
          <a:p>
            <a:endParaRPr lang="en-IN" dirty="0"/>
          </a:p>
          <a:p>
            <a:r>
              <a:rPr lang="en-IN" b="1" dirty="0"/>
              <a:t>Solution</a:t>
            </a:r>
          </a:p>
          <a:p>
            <a:r>
              <a:rPr lang="en-IN" dirty="0"/>
              <a:t>To solve these problems, a new language standard was developed i.e. Unicode System.</a:t>
            </a:r>
          </a:p>
          <a:p>
            <a:r>
              <a:rPr lang="en-IN" dirty="0"/>
              <a:t>In </a:t>
            </a:r>
            <a:r>
              <a:rPr lang="en-IN" dirty="0" err="1"/>
              <a:t>unicode</a:t>
            </a:r>
            <a:r>
              <a:rPr lang="en-IN" dirty="0"/>
              <a:t>, character holds 2 byte, so java also uses 2 byte for characters.</a:t>
            </a:r>
          </a:p>
          <a:p>
            <a:r>
              <a:rPr lang="en-IN" dirty="0"/>
              <a:t>lowest value:\u0000</a:t>
            </a:r>
          </a:p>
          <a:p>
            <a:r>
              <a:rPr lang="en-IN" dirty="0"/>
              <a:t>highest value:\</a:t>
            </a:r>
            <a:r>
              <a:rPr lang="en-IN" dirty="0" err="1"/>
              <a:t>uFFFF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9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Operators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1065212" y="762001"/>
            <a:ext cx="10799577" cy="303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Java language supports a rich set of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built-in operators</a:t>
            </a:r>
            <a:r>
              <a:rPr lang="en-US" sz="2800" dirty="0"/>
              <a:t>. An operator is a symbol that tells the compiler to perform a certain mathematical or logical operations, based on the values provided to the operator.</a:t>
            </a:r>
          </a:p>
          <a:p>
            <a: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operand</a:t>
            </a:r>
            <a:r>
              <a:rPr lang="en-US" sz="2800" dirty="0"/>
              <a:t> is a value on which any operator works. For example, when we say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7+5</a:t>
            </a:r>
            <a:r>
              <a:rPr lang="en-US" sz="2800" dirty="0"/>
              <a:t>, here, numbers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/>
              <a:t>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/>
              <a:t> are operands whereas + is an operator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3BA4CD-AFA6-0EFA-C1BC-A4DF0B56BDD7}"/>
              </a:ext>
            </a:extLst>
          </p:cNvPr>
          <p:cNvGraphicFramePr>
            <a:graphicFrameLocks noGrp="1"/>
          </p:cNvGraphicFramePr>
          <p:nvPr/>
        </p:nvGraphicFramePr>
        <p:xfrm>
          <a:off x="573892" y="3886200"/>
          <a:ext cx="11041040" cy="255674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39290080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Types of operators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Arithmetic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defTabSz="1218987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Unary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422729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Assignment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defTabSz="1218987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Equality and Relational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782865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 defTabSz="1218987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Compound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defTabSz="1218987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Conditional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04353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 defTabSz="1218987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Concatenating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defTabSz="1218987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Type Comparison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928270"/>
                  </a:ext>
                </a:extLst>
              </a:tr>
              <a:tr h="419909">
                <a:tc>
                  <a:txBody>
                    <a:bodyPr/>
                    <a:lstStyle/>
                    <a:p>
                      <a:pPr marL="342900" indent="-342900" algn="l" defTabSz="1218987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Bitwise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endParaRPr lang="en-US" sz="20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39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2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706</TotalTime>
  <Words>1764</Words>
  <Application>Microsoft Office PowerPoint</Application>
  <PresentationFormat>Custom</PresentationFormat>
  <Paragraphs>274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Constantia</vt:lpstr>
      <vt:lpstr>inter-bold</vt:lpstr>
      <vt:lpstr>inter-regular</vt:lpstr>
      <vt:lpstr>Times New Roman</vt:lpstr>
      <vt:lpstr>Times New Roman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302</cp:revision>
  <dcterms:created xsi:type="dcterms:W3CDTF">2021-12-19T05:09:16Z</dcterms:created>
  <dcterms:modified xsi:type="dcterms:W3CDTF">2023-03-04T15:36:03Z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