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75" r:id="rId6"/>
    <p:sldId id="311" r:id="rId7"/>
    <p:sldId id="313" r:id="rId8"/>
    <p:sldId id="314" r:id="rId9"/>
    <p:sldId id="315" r:id="rId10"/>
    <p:sldId id="295" r:id="rId11"/>
    <p:sldId id="316" r:id="rId12"/>
    <p:sldId id="317" r:id="rId13"/>
    <p:sldId id="318" r:id="rId14"/>
    <p:sldId id="319" r:id="rId15"/>
    <p:sldId id="320" r:id="rId16"/>
    <p:sldId id="321" r:id="rId17"/>
    <p:sldId id="322" r:id="rId18"/>
    <p:sldId id="299" r:id="rId19"/>
    <p:sldId id="312" r:id="rId20"/>
    <p:sldId id="25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492" autoAdjust="0"/>
  </p:normalViewPr>
  <p:slideViewPr>
    <p:cSldViewPr>
      <p:cViewPr varScale="1">
        <p:scale>
          <a:sx n="65" d="100"/>
          <a:sy n="65" d="100"/>
        </p:scale>
        <p:origin x="108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26147640"/>
              </p:ext>
            </p:extLst>
          </p:nvPr>
        </p:nvGraphicFramePr>
        <p:xfrm>
          <a:off x="455612" y="2514600"/>
          <a:ext cx="11041040" cy="13716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Variable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Method  </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Call by value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Call by reference  </a:t>
                      </a:r>
                    </a:p>
                  </a:txBody>
                  <a:tcPr anchor="ctr"/>
                </a:tc>
                <a:extLst>
                  <a:ext uri="{0D108BD9-81ED-4DB2-BD59-A6C34878D82A}">
                    <a16:rowId xmlns:a16="http://schemas.microsoft.com/office/drawing/2014/main" val="4205638916"/>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Types of Methods  </a:t>
            </a:r>
          </a:p>
        </p:txBody>
      </p:sp>
      <p:sp>
        <p:nvSpPr>
          <p:cNvPr id="6" name="TextBox 5">
            <a:extLst>
              <a:ext uri="{FF2B5EF4-FFF2-40B4-BE49-F238E27FC236}">
                <a16:creationId xmlns:a16="http://schemas.microsoft.com/office/drawing/2014/main" id="{97248BEE-EBBA-083A-BC4C-9B9B03A783B2}"/>
              </a:ext>
            </a:extLst>
          </p:cNvPr>
          <p:cNvSpPr txBox="1"/>
          <p:nvPr/>
        </p:nvSpPr>
        <p:spPr>
          <a:xfrm>
            <a:off x="684212" y="1600200"/>
            <a:ext cx="10058400" cy="3785652"/>
          </a:xfrm>
          <a:prstGeom prst="rect">
            <a:avLst/>
          </a:prstGeom>
          <a:noFill/>
        </p:spPr>
        <p:txBody>
          <a:bodyPr wrap="square">
            <a:spAutoFit/>
          </a:bodyPr>
          <a:lstStyle/>
          <a:p>
            <a:pPr marL="457200" indent="-457200">
              <a:buFont typeface="+mj-lt"/>
              <a:buAutoNum type="arabicPeriod" startAt="2"/>
            </a:pPr>
            <a:r>
              <a:rPr lang="en-IN" b="1" dirty="0">
                <a:solidFill>
                  <a:schemeClr val="accent1"/>
                </a:solidFill>
              </a:rPr>
              <a:t>User defined methods in Java:</a:t>
            </a:r>
          </a:p>
          <a:p>
            <a:pPr marL="457200" indent="-457200">
              <a:buFont typeface="+mj-lt"/>
              <a:buAutoNum type="arabicPeriod" startAt="2"/>
            </a:pPr>
            <a:endParaRPr lang="en-IN" b="1" dirty="0">
              <a:solidFill>
                <a:schemeClr val="accent1"/>
              </a:solidFill>
            </a:endParaRPr>
          </a:p>
          <a:p>
            <a:r>
              <a:rPr lang="en-GB" dirty="0"/>
              <a:t>A method with custom logic is a user-defined method.</a:t>
            </a:r>
          </a:p>
          <a:p>
            <a:r>
              <a:rPr lang="en-GB" dirty="0"/>
              <a:t>Further, there are some other sub-types of user-defined methods.</a:t>
            </a:r>
          </a:p>
          <a:p>
            <a:endParaRPr lang="en-IN" dirty="0"/>
          </a:p>
          <a:p>
            <a:pPr marL="1066693" lvl="1" indent="-457200">
              <a:buFont typeface="+mj-lt"/>
              <a:buAutoNum type="alphaLcParenR"/>
            </a:pPr>
            <a:r>
              <a:rPr lang="en-IN" dirty="0"/>
              <a:t>Static method</a:t>
            </a:r>
          </a:p>
          <a:p>
            <a:pPr marL="1066693" lvl="1" indent="-457200">
              <a:buFont typeface="+mj-lt"/>
              <a:buAutoNum type="alphaLcParenR"/>
            </a:pPr>
            <a:r>
              <a:rPr lang="en-IN" dirty="0"/>
              <a:t>Instance method</a:t>
            </a:r>
          </a:p>
          <a:p>
            <a:pPr marL="1066693" lvl="1" indent="-457200">
              <a:buFont typeface="+mj-lt"/>
              <a:buAutoNum type="alphaLcParenR"/>
            </a:pPr>
            <a:r>
              <a:rPr lang="en-IN" dirty="0"/>
              <a:t>Abstract method</a:t>
            </a:r>
          </a:p>
          <a:p>
            <a:pPr marL="1066693" lvl="1" indent="-457200">
              <a:buFont typeface="+mj-lt"/>
              <a:buAutoNum type="alphaLcParenR"/>
            </a:pPr>
            <a:r>
              <a:rPr lang="en-IN" dirty="0"/>
              <a:t>Factory method</a:t>
            </a:r>
          </a:p>
          <a:p>
            <a:endParaRPr lang="en-IN" dirty="0"/>
          </a:p>
        </p:txBody>
      </p:sp>
    </p:spTree>
    <p:extLst>
      <p:ext uri="{BB962C8B-B14F-4D97-AF65-F5344CB8AC3E}">
        <p14:creationId xmlns:p14="http://schemas.microsoft.com/office/powerpoint/2010/main" val="1705752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Static Method  </a:t>
            </a:r>
          </a:p>
        </p:txBody>
      </p:sp>
      <p:sp>
        <p:nvSpPr>
          <p:cNvPr id="6" name="TextBox 5">
            <a:extLst>
              <a:ext uri="{FF2B5EF4-FFF2-40B4-BE49-F238E27FC236}">
                <a16:creationId xmlns:a16="http://schemas.microsoft.com/office/drawing/2014/main" id="{97248BEE-EBBA-083A-BC4C-9B9B03A783B2}"/>
              </a:ext>
            </a:extLst>
          </p:cNvPr>
          <p:cNvSpPr txBox="1"/>
          <p:nvPr/>
        </p:nvSpPr>
        <p:spPr>
          <a:xfrm>
            <a:off x="1217612" y="1066800"/>
            <a:ext cx="10058400" cy="6001643"/>
          </a:xfrm>
          <a:prstGeom prst="rect">
            <a:avLst/>
          </a:prstGeom>
          <a:noFill/>
        </p:spPr>
        <p:txBody>
          <a:bodyPr wrap="square">
            <a:spAutoFit/>
          </a:bodyPr>
          <a:lstStyle/>
          <a:p>
            <a:r>
              <a:rPr lang="en-GB" dirty="0"/>
              <a:t>A method in a class declared as static does not need an object of the class to invoke it. All the above built-in methods are static, so you could invoke the sqrt() method without creating an object of the Math class.</a:t>
            </a:r>
          </a:p>
          <a:p>
            <a:endParaRPr lang="en-GB" dirty="0"/>
          </a:p>
          <a:p>
            <a:r>
              <a:rPr lang="en-GB" b="1" dirty="0"/>
              <a:t>Example:</a:t>
            </a:r>
          </a:p>
          <a:p>
            <a:endParaRPr lang="en-GB" dirty="0"/>
          </a:p>
          <a:p>
            <a:r>
              <a:rPr lang="en-GB" dirty="0">
                <a:solidFill>
                  <a:schemeClr val="accent1"/>
                </a:solidFill>
              </a:rPr>
              <a:t>class </a:t>
            </a:r>
            <a:r>
              <a:rPr lang="en-GB" dirty="0" err="1">
                <a:solidFill>
                  <a:schemeClr val="accent1"/>
                </a:solidFill>
              </a:rPr>
              <a:t>StaticMethodDemo</a:t>
            </a:r>
            <a:r>
              <a:rPr lang="en-GB" dirty="0">
                <a:solidFill>
                  <a:schemeClr val="accent1"/>
                </a:solidFill>
              </a:rPr>
              <a:t> {</a:t>
            </a:r>
          </a:p>
          <a:p>
            <a:r>
              <a:rPr lang="en-GB" dirty="0">
                <a:solidFill>
                  <a:schemeClr val="accent1"/>
                </a:solidFill>
              </a:rPr>
              <a:t>  static void </a:t>
            </a:r>
            <a:r>
              <a:rPr lang="en-GB" dirty="0" err="1">
                <a:solidFill>
                  <a:schemeClr val="accent1"/>
                </a:solidFill>
              </a:rPr>
              <a:t>staticMethod</a:t>
            </a:r>
            <a:r>
              <a:rPr lang="en-GB" dirty="0">
                <a:solidFill>
                  <a:schemeClr val="accent1"/>
                </a:solidFill>
              </a:rPr>
              <a:t>() {</a:t>
            </a:r>
          </a:p>
          <a:p>
            <a:r>
              <a:rPr lang="en-GB" dirty="0">
                <a:solidFill>
                  <a:schemeClr val="accent1"/>
                </a:solidFill>
              </a:rPr>
              <a:t>    </a:t>
            </a:r>
            <a:r>
              <a:rPr lang="en-GB" dirty="0" err="1">
                <a:solidFill>
                  <a:schemeClr val="accent1"/>
                </a:solidFill>
              </a:rPr>
              <a:t>System.out.println</a:t>
            </a:r>
            <a:r>
              <a:rPr lang="en-GB" dirty="0">
                <a:solidFill>
                  <a:schemeClr val="accent1"/>
                </a:solidFill>
              </a:rPr>
              <a:t>("This is a static method.");</a:t>
            </a:r>
          </a:p>
          <a:p>
            <a:r>
              <a:rPr lang="en-GB" dirty="0">
                <a:solidFill>
                  <a:schemeClr val="accent1"/>
                </a:solidFill>
              </a:rPr>
              <a:t>  }</a:t>
            </a:r>
          </a:p>
          <a:p>
            <a:r>
              <a:rPr lang="en-GB" dirty="0">
                <a:solidFill>
                  <a:schemeClr val="accent1"/>
                </a:solidFill>
              </a:rPr>
              <a:t>  public static void main(String[] </a:t>
            </a:r>
            <a:r>
              <a:rPr lang="en-GB" dirty="0" err="1">
                <a:solidFill>
                  <a:schemeClr val="accent1"/>
                </a:solidFill>
              </a:rPr>
              <a:t>args</a:t>
            </a:r>
            <a:r>
              <a:rPr lang="en-GB" dirty="0">
                <a:solidFill>
                  <a:schemeClr val="accent1"/>
                </a:solidFill>
              </a:rPr>
              <a:t>) {</a:t>
            </a:r>
          </a:p>
          <a:p>
            <a:r>
              <a:rPr lang="en-GB" dirty="0">
                <a:solidFill>
                  <a:schemeClr val="accent1"/>
                </a:solidFill>
              </a:rPr>
              <a:t>    // No need to create object of the class </a:t>
            </a:r>
            <a:r>
              <a:rPr lang="en-GB" dirty="0" err="1">
                <a:solidFill>
                  <a:schemeClr val="accent1"/>
                </a:solidFill>
              </a:rPr>
              <a:t>StaticMethodDemo</a:t>
            </a:r>
            <a:endParaRPr lang="en-GB" dirty="0">
              <a:solidFill>
                <a:schemeClr val="accent1"/>
              </a:solidFill>
            </a:endParaRPr>
          </a:p>
          <a:p>
            <a:r>
              <a:rPr lang="en-GB" dirty="0">
                <a:solidFill>
                  <a:schemeClr val="accent1"/>
                </a:solidFill>
              </a:rPr>
              <a:t>    </a:t>
            </a:r>
            <a:r>
              <a:rPr lang="en-GB" dirty="0" err="1">
                <a:solidFill>
                  <a:schemeClr val="accent1"/>
                </a:solidFill>
              </a:rPr>
              <a:t>StaticMethodDemo.staticMethod</a:t>
            </a:r>
            <a:r>
              <a:rPr lang="en-GB" dirty="0">
                <a:solidFill>
                  <a:schemeClr val="accent1"/>
                </a:solidFill>
              </a:rPr>
              <a:t>();</a:t>
            </a:r>
          </a:p>
          <a:p>
            <a:r>
              <a:rPr lang="en-GB" dirty="0">
                <a:solidFill>
                  <a:schemeClr val="accent1"/>
                </a:solidFill>
              </a:rPr>
              <a:t>  }</a:t>
            </a:r>
          </a:p>
          <a:p>
            <a:r>
              <a:rPr lang="en-GB" dirty="0">
                <a:solidFill>
                  <a:schemeClr val="accent1"/>
                </a:solidFill>
              </a:rPr>
              <a:t>}</a:t>
            </a:r>
          </a:p>
          <a:p>
            <a:endParaRPr lang="en-IN" dirty="0"/>
          </a:p>
        </p:txBody>
      </p:sp>
    </p:spTree>
    <p:extLst>
      <p:ext uri="{BB962C8B-B14F-4D97-AF65-F5344CB8AC3E}">
        <p14:creationId xmlns:p14="http://schemas.microsoft.com/office/powerpoint/2010/main" val="3778529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Static Method  </a:t>
            </a:r>
          </a:p>
        </p:txBody>
      </p:sp>
      <p:sp>
        <p:nvSpPr>
          <p:cNvPr id="6" name="TextBox 5">
            <a:extLst>
              <a:ext uri="{FF2B5EF4-FFF2-40B4-BE49-F238E27FC236}">
                <a16:creationId xmlns:a16="http://schemas.microsoft.com/office/drawing/2014/main" id="{97248BEE-EBBA-083A-BC4C-9B9B03A783B2}"/>
              </a:ext>
            </a:extLst>
          </p:cNvPr>
          <p:cNvSpPr txBox="1"/>
          <p:nvPr/>
        </p:nvSpPr>
        <p:spPr>
          <a:xfrm>
            <a:off x="1217612" y="838200"/>
            <a:ext cx="10058400" cy="6001643"/>
          </a:xfrm>
          <a:prstGeom prst="rect">
            <a:avLst/>
          </a:prstGeom>
          <a:noFill/>
        </p:spPr>
        <p:txBody>
          <a:bodyPr wrap="square">
            <a:spAutoFit/>
          </a:bodyPr>
          <a:lstStyle/>
          <a:p>
            <a:r>
              <a:rPr lang="en-GB" dirty="0"/>
              <a:t>Instance methods are attached to the objects of a class, rather than the class itself. Here, the method belongs to a class whose object must be created to call the function.</a:t>
            </a:r>
          </a:p>
          <a:p>
            <a:endParaRPr lang="en-GB" b="1" dirty="0"/>
          </a:p>
          <a:p>
            <a:r>
              <a:rPr lang="en-GB" b="1" dirty="0"/>
              <a:t>Example:</a:t>
            </a:r>
          </a:p>
          <a:p>
            <a:endParaRPr lang="en-GB" dirty="0"/>
          </a:p>
          <a:p>
            <a:r>
              <a:rPr lang="en-GB" dirty="0">
                <a:solidFill>
                  <a:schemeClr val="accent1"/>
                </a:solidFill>
              </a:rPr>
              <a:t>class </a:t>
            </a:r>
            <a:r>
              <a:rPr lang="en-GB" dirty="0" err="1">
                <a:solidFill>
                  <a:schemeClr val="accent1"/>
                </a:solidFill>
              </a:rPr>
              <a:t>InstanceMethodDemo</a:t>
            </a:r>
            <a:r>
              <a:rPr lang="en-GB" dirty="0">
                <a:solidFill>
                  <a:schemeClr val="accent1"/>
                </a:solidFill>
              </a:rPr>
              <a:t> {</a:t>
            </a:r>
          </a:p>
          <a:p>
            <a:r>
              <a:rPr lang="en-GB" dirty="0">
                <a:solidFill>
                  <a:schemeClr val="accent1"/>
                </a:solidFill>
              </a:rPr>
              <a:t>  public void </a:t>
            </a:r>
            <a:r>
              <a:rPr lang="en-GB" dirty="0" err="1">
                <a:solidFill>
                  <a:schemeClr val="accent1"/>
                </a:solidFill>
              </a:rPr>
              <a:t>instanceMethod</a:t>
            </a:r>
            <a:r>
              <a:rPr lang="en-GB" dirty="0">
                <a:solidFill>
                  <a:schemeClr val="accent1"/>
                </a:solidFill>
              </a:rPr>
              <a:t>() {</a:t>
            </a:r>
          </a:p>
          <a:p>
            <a:r>
              <a:rPr lang="en-GB" dirty="0">
                <a:solidFill>
                  <a:schemeClr val="accent1"/>
                </a:solidFill>
              </a:rPr>
              <a:t>    </a:t>
            </a:r>
            <a:r>
              <a:rPr lang="en-GB" dirty="0" err="1">
                <a:solidFill>
                  <a:schemeClr val="accent1"/>
                </a:solidFill>
              </a:rPr>
              <a:t>System.out.println</a:t>
            </a:r>
            <a:r>
              <a:rPr lang="en-GB" dirty="0">
                <a:solidFill>
                  <a:schemeClr val="accent1"/>
                </a:solidFill>
              </a:rPr>
              <a:t>("This is an instance method.");</a:t>
            </a:r>
          </a:p>
          <a:p>
            <a:r>
              <a:rPr lang="en-GB" dirty="0">
                <a:solidFill>
                  <a:schemeClr val="accent1"/>
                </a:solidFill>
              </a:rPr>
              <a:t>  }</a:t>
            </a:r>
          </a:p>
          <a:p>
            <a:r>
              <a:rPr lang="en-GB" dirty="0">
                <a:solidFill>
                  <a:schemeClr val="accent1"/>
                </a:solidFill>
              </a:rPr>
              <a:t>  public static void main(String[] </a:t>
            </a:r>
            <a:r>
              <a:rPr lang="en-GB" dirty="0" err="1">
                <a:solidFill>
                  <a:schemeClr val="accent1"/>
                </a:solidFill>
              </a:rPr>
              <a:t>args</a:t>
            </a:r>
            <a:r>
              <a:rPr lang="en-GB" dirty="0">
                <a:solidFill>
                  <a:schemeClr val="accent1"/>
                </a:solidFill>
              </a:rPr>
              <a:t>) {</a:t>
            </a:r>
          </a:p>
          <a:p>
            <a:r>
              <a:rPr lang="en-GB" dirty="0">
                <a:solidFill>
                  <a:schemeClr val="accent1"/>
                </a:solidFill>
              </a:rPr>
              <a:t>    // Create object of the class </a:t>
            </a:r>
            <a:r>
              <a:rPr lang="en-GB" dirty="0" err="1">
                <a:solidFill>
                  <a:schemeClr val="accent1"/>
                </a:solidFill>
              </a:rPr>
              <a:t>InstanceMethodDemo</a:t>
            </a:r>
            <a:endParaRPr lang="en-GB" dirty="0">
              <a:solidFill>
                <a:schemeClr val="accent1"/>
              </a:solidFill>
            </a:endParaRPr>
          </a:p>
          <a:p>
            <a:r>
              <a:rPr lang="en-GB" dirty="0">
                <a:solidFill>
                  <a:schemeClr val="accent1"/>
                </a:solidFill>
              </a:rPr>
              <a:t>    </a:t>
            </a:r>
            <a:r>
              <a:rPr lang="en-GB" dirty="0" err="1">
                <a:solidFill>
                  <a:schemeClr val="accent1"/>
                </a:solidFill>
              </a:rPr>
              <a:t>InstanceMethodDemo</a:t>
            </a:r>
            <a:r>
              <a:rPr lang="en-GB" dirty="0">
                <a:solidFill>
                  <a:schemeClr val="accent1"/>
                </a:solidFill>
              </a:rPr>
              <a:t> </a:t>
            </a:r>
            <a:r>
              <a:rPr lang="en-GB" dirty="0" err="1">
                <a:solidFill>
                  <a:schemeClr val="accent1"/>
                </a:solidFill>
              </a:rPr>
              <a:t>inst</a:t>
            </a:r>
            <a:r>
              <a:rPr lang="en-GB" dirty="0">
                <a:solidFill>
                  <a:schemeClr val="accent1"/>
                </a:solidFill>
              </a:rPr>
              <a:t> = new </a:t>
            </a:r>
            <a:r>
              <a:rPr lang="en-GB" dirty="0" err="1">
                <a:solidFill>
                  <a:schemeClr val="accent1"/>
                </a:solidFill>
              </a:rPr>
              <a:t>InstanceMethodDemo</a:t>
            </a:r>
            <a:r>
              <a:rPr lang="en-GB" dirty="0">
                <a:solidFill>
                  <a:schemeClr val="accent1"/>
                </a:solidFill>
              </a:rPr>
              <a:t>();</a:t>
            </a:r>
          </a:p>
          <a:p>
            <a:r>
              <a:rPr lang="en-GB" dirty="0">
                <a:solidFill>
                  <a:schemeClr val="accent1"/>
                </a:solidFill>
              </a:rPr>
              <a:t>    </a:t>
            </a:r>
            <a:r>
              <a:rPr lang="en-GB" dirty="0" err="1">
                <a:solidFill>
                  <a:schemeClr val="accent1"/>
                </a:solidFill>
              </a:rPr>
              <a:t>inst.instanceMethod</a:t>
            </a:r>
            <a:r>
              <a:rPr lang="en-GB" dirty="0">
                <a:solidFill>
                  <a:schemeClr val="accent1"/>
                </a:solidFill>
              </a:rPr>
              <a:t>();</a:t>
            </a:r>
          </a:p>
          <a:p>
            <a:r>
              <a:rPr lang="en-GB" dirty="0">
                <a:solidFill>
                  <a:schemeClr val="accent1"/>
                </a:solidFill>
              </a:rPr>
              <a:t>  }</a:t>
            </a:r>
          </a:p>
          <a:p>
            <a:r>
              <a:rPr lang="en-GB" dirty="0">
                <a:solidFill>
                  <a:schemeClr val="accent1"/>
                </a:solidFill>
              </a:rPr>
              <a:t>}</a:t>
            </a:r>
            <a:endParaRPr lang="en-IN" dirty="0">
              <a:solidFill>
                <a:schemeClr val="accent1"/>
              </a:solidFill>
            </a:endParaRPr>
          </a:p>
        </p:txBody>
      </p:sp>
    </p:spTree>
    <p:extLst>
      <p:ext uri="{BB962C8B-B14F-4D97-AF65-F5344CB8AC3E}">
        <p14:creationId xmlns:p14="http://schemas.microsoft.com/office/powerpoint/2010/main" val="2695124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Abstract Method  </a:t>
            </a:r>
          </a:p>
        </p:txBody>
      </p:sp>
      <p:sp>
        <p:nvSpPr>
          <p:cNvPr id="6" name="TextBox 5">
            <a:extLst>
              <a:ext uri="{FF2B5EF4-FFF2-40B4-BE49-F238E27FC236}">
                <a16:creationId xmlns:a16="http://schemas.microsoft.com/office/drawing/2014/main" id="{97248BEE-EBBA-083A-BC4C-9B9B03A783B2}"/>
              </a:ext>
            </a:extLst>
          </p:cNvPr>
          <p:cNvSpPr txBox="1"/>
          <p:nvPr/>
        </p:nvSpPr>
        <p:spPr>
          <a:xfrm>
            <a:off x="1179512" y="990600"/>
            <a:ext cx="9829800" cy="5262979"/>
          </a:xfrm>
          <a:prstGeom prst="rect">
            <a:avLst/>
          </a:prstGeom>
          <a:noFill/>
        </p:spPr>
        <p:txBody>
          <a:bodyPr wrap="square">
            <a:spAutoFit/>
          </a:bodyPr>
          <a:lstStyle/>
          <a:p>
            <a:endParaRPr lang="en-GB" dirty="0"/>
          </a:p>
          <a:p>
            <a:r>
              <a:rPr lang="en-GB" dirty="0"/>
              <a:t>A method without any implementation but only the method signature is called an abstract method. An abstract method can be declared in an abstract class or an interface.  A regular class can implement an abstract method by extending the abstract class containing the abstract method.</a:t>
            </a:r>
          </a:p>
          <a:p>
            <a:endParaRPr lang="en-GB" dirty="0"/>
          </a:p>
          <a:p>
            <a:r>
              <a:rPr lang="en-GB" b="1" dirty="0"/>
              <a:t>Example:</a:t>
            </a:r>
          </a:p>
          <a:p>
            <a:r>
              <a:rPr lang="en-GB" dirty="0">
                <a:solidFill>
                  <a:schemeClr val="accent1"/>
                </a:solidFill>
              </a:rPr>
              <a:t>abstract class Factorial {</a:t>
            </a:r>
          </a:p>
          <a:p>
            <a:endParaRPr lang="en-GB" dirty="0">
              <a:solidFill>
                <a:schemeClr val="accent1"/>
              </a:solidFill>
            </a:endParaRPr>
          </a:p>
          <a:p>
            <a:r>
              <a:rPr lang="en-GB" dirty="0">
                <a:solidFill>
                  <a:schemeClr val="accent1"/>
                </a:solidFill>
              </a:rPr>
              <a:t>  //method declaration</a:t>
            </a:r>
          </a:p>
          <a:p>
            <a:r>
              <a:rPr lang="en-GB" dirty="0">
                <a:solidFill>
                  <a:schemeClr val="accent1"/>
                </a:solidFill>
              </a:rPr>
              <a:t>  public abstract int </a:t>
            </a:r>
            <a:r>
              <a:rPr lang="en-GB" dirty="0" err="1">
                <a:solidFill>
                  <a:schemeClr val="accent1"/>
                </a:solidFill>
              </a:rPr>
              <a:t>findFactorial</a:t>
            </a:r>
            <a:r>
              <a:rPr lang="en-GB" dirty="0">
                <a:solidFill>
                  <a:schemeClr val="accent1"/>
                </a:solidFill>
              </a:rPr>
              <a:t>(int n);</a:t>
            </a:r>
          </a:p>
          <a:p>
            <a:r>
              <a:rPr lang="en-GB" dirty="0">
                <a:solidFill>
                  <a:schemeClr val="accent1"/>
                </a:solidFill>
              </a:rPr>
              <a:t>}</a:t>
            </a:r>
          </a:p>
          <a:p>
            <a:endParaRPr lang="en-GB" dirty="0"/>
          </a:p>
          <a:p>
            <a:endParaRPr lang="en-GB" dirty="0"/>
          </a:p>
        </p:txBody>
      </p:sp>
    </p:spTree>
    <p:extLst>
      <p:ext uri="{BB962C8B-B14F-4D97-AF65-F5344CB8AC3E}">
        <p14:creationId xmlns:p14="http://schemas.microsoft.com/office/powerpoint/2010/main" val="1474431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Factory Method  </a:t>
            </a:r>
          </a:p>
        </p:txBody>
      </p:sp>
      <p:sp>
        <p:nvSpPr>
          <p:cNvPr id="6" name="TextBox 5">
            <a:extLst>
              <a:ext uri="{FF2B5EF4-FFF2-40B4-BE49-F238E27FC236}">
                <a16:creationId xmlns:a16="http://schemas.microsoft.com/office/drawing/2014/main" id="{97248BEE-EBBA-083A-BC4C-9B9B03A783B2}"/>
              </a:ext>
            </a:extLst>
          </p:cNvPr>
          <p:cNvSpPr txBox="1"/>
          <p:nvPr/>
        </p:nvSpPr>
        <p:spPr>
          <a:xfrm>
            <a:off x="1179512" y="1219200"/>
            <a:ext cx="9829800" cy="5262979"/>
          </a:xfrm>
          <a:prstGeom prst="rect">
            <a:avLst/>
          </a:prstGeom>
          <a:noFill/>
        </p:spPr>
        <p:txBody>
          <a:bodyPr wrap="square">
            <a:spAutoFit/>
          </a:bodyPr>
          <a:lstStyle/>
          <a:p>
            <a:endParaRPr lang="en-GB" dirty="0"/>
          </a:p>
          <a:p>
            <a:r>
              <a:rPr lang="en-GB" dirty="0"/>
              <a:t>The factory method is responsible for creating and returning the objects to the client.</a:t>
            </a:r>
          </a:p>
          <a:p>
            <a:endParaRPr lang="en-GB" dirty="0"/>
          </a:p>
          <a:p>
            <a:r>
              <a:rPr lang="en-GB" dirty="0"/>
              <a:t> A factory method may accept an input that denotes the type of object that needs to be created. Factory methods belong to a certain design pattern called "Factory pattern" which is a way to dynamically return an object of a class it belongs to, at run-time based on the user's choice.</a:t>
            </a:r>
          </a:p>
          <a:p>
            <a:endParaRPr lang="en-GB" dirty="0"/>
          </a:p>
          <a:p>
            <a:endParaRPr lang="en-GB" dirty="0"/>
          </a:p>
          <a:p>
            <a:r>
              <a:rPr lang="en-GB" b="1" dirty="0"/>
              <a:t>For example, </a:t>
            </a:r>
            <a:r>
              <a:rPr lang="en-GB" dirty="0"/>
              <a:t>if we have a program to customize the choice of condiments you can add to your coffee, you can get the object for the chosen condiment on the go when it is created.</a:t>
            </a:r>
          </a:p>
          <a:p>
            <a:endParaRPr lang="en-GB" dirty="0"/>
          </a:p>
        </p:txBody>
      </p:sp>
    </p:spTree>
    <p:extLst>
      <p:ext uri="{BB962C8B-B14F-4D97-AF65-F5344CB8AC3E}">
        <p14:creationId xmlns:p14="http://schemas.microsoft.com/office/powerpoint/2010/main" val="2483488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Call by value</a:t>
            </a:r>
          </a:p>
        </p:txBody>
      </p:sp>
      <p:sp>
        <p:nvSpPr>
          <p:cNvPr id="4" name="TextBox 3">
            <a:extLst>
              <a:ext uri="{FF2B5EF4-FFF2-40B4-BE49-F238E27FC236}">
                <a16:creationId xmlns:a16="http://schemas.microsoft.com/office/drawing/2014/main" id="{65DA2D0F-AE4B-DF01-1534-6C3308416203}"/>
              </a:ext>
            </a:extLst>
          </p:cNvPr>
          <p:cNvSpPr txBox="1"/>
          <p:nvPr/>
        </p:nvSpPr>
        <p:spPr>
          <a:xfrm>
            <a:off x="1293812" y="792540"/>
            <a:ext cx="10134600" cy="1015663"/>
          </a:xfrm>
          <a:prstGeom prst="rect">
            <a:avLst/>
          </a:prstGeom>
          <a:noFill/>
        </p:spPr>
        <p:txBody>
          <a:bodyPr wrap="square">
            <a:spAutoFit/>
          </a:bodyPr>
          <a:lstStyle/>
          <a:p>
            <a:pPr marL="342900" indent="-342900">
              <a:buClr>
                <a:schemeClr val="accent1"/>
              </a:buClr>
              <a:buFont typeface="Wingdings" panose="05000000000000000000" pitchFamily="2" charset="2"/>
              <a:buChar char="ü"/>
            </a:pPr>
            <a:r>
              <a:rPr lang="en-GB" sz="2000" b="0" i="0" dirty="0">
                <a:effectLst/>
              </a:rPr>
              <a:t>There is only call by value in java, not call by reference.</a:t>
            </a:r>
          </a:p>
          <a:p>
            <a:pPr marL="342900" indent="-342900">
              <a:buClr>
                <a:schemeClr val="accent1"/>
              </a:buClr>
              <a:buFont typeface="Wingdings" panose="05000000000000000000" pitchFamily="2" charset="2"/>
              <a:buChar char="ü"/>
            </a:pPr>
            <a:r>
              <a:rPr lang="en-GB" sz="2000" b="0" i="0" dirty="0">
                <a:effectLst/>
              </a:rPr>
              <a:t>If we call a method passing a value, it is known as call by value. </a:t>
            </a:r>
          </a:p>
          <a:p>
            <a:pPr marL="342900" indent="-342900">
              <a:buClr>
                <a:schemeClr val="accent1"/>
              </a:buClr>
              <a:buFont typeface="Wingdings" panose="05000000000000000000" pitchFamily="2" charset="2"/>
              <a:buChar char="ü"/>
            </a:pPr>
            <a:r>
              <a:rPr lang="en-GB" sz="2000" b="0" i="0" dirty="0">
                <a:effectLst/>
              </a:rPr>
              <a:t>The changes being done in the called method, is not affected in the calling method.</a:t>
            </a:r>
            <a:endParaRPr lang="en-IN" sz="2000" dirty="0"/>
          </a:p>
        </p:txBody>
      </p:sp>
      <p:sp>
        <p:nvSpPr>
          <p:cNvPr id="8" name="TextBox 7">
            <a:extLst>
              <a:ext uri="{FF2B5EF4-FFF2-40B4-BE49-F238E27FC236}">
                <a16:creationId xmlns:a16="http://schemas.microsoft.com/office/drawing/2014/main" id="{E9820448-C563-B6B7-58E3-51BCF080422F}"/>
              </a:ext>
            </a:extLst>
          </p:cNvPr>
          <p:cNvSpPr txBox="1"/>
          <p:nvPr/>
        </p:nvSpPr>
        <p:spPr>
          <a:xfrm>
            <a:off x="836612" y="1905000"/>
            <a:ext cx="9342386" cy="4708981"/>
          </a:xfrm>
          <a:prstGeom prst="rect">
            <a:avLst/>
          </a:prstGeom>
          <a:noFill/>
        </p:spPr>
        <p:txBody>
          <a:bodyPr wrap="square">
            <a:spAutoFit/>
          </a:bodyPr>
          <a:lstStyle/>
          <a:p>
            <a:r>
              <a:rPr lang="en-IN" sz="2000" dirty="0"/>
              <a:t>class Operation{  </a:t>
            </a:r>
          </a:p>
          <a:p>
            <a:r>
              <a:rPr lang="en-IN" sz="2000" dirty="0"/>
              <a:t> int data=50;  </a:t>
            </a:r>
          </a:p>
          <a:p>
            <a:endParaRPr lang="en-IN" sz="2000" dirty="0"/>
          </a:p>
          <a:p>
            <a:r>
              <a:rPr lang="en-IN" sz="2000" dirty="0"/>
              <a:t> void change(int data){  </a:t>
            </a:r>
          </a:p>
          <a:p>
            <a:r>
              <a:rPr lang="en-IN" sz="2000" dirty="0"/>
              <a:t> data=data+100;//changes will be in the local variable only  </a:t>
            </a:r>
          </a:p>
          <a:p>
            <a:r>
              <a:rPr lang="en-IN" sz="2000" dirty="0"/>
              <a:t> }  </a:t>
            </a:r>
          </a:p>
          <a:p>
            <a:endParaRPr lang="en-IN" sz="2000" dirty="0"/>
          </a:p>
          <a:p>
            <a:r>
              <a:rPr lang="en-IN" sz="2000" dirty="0"/>
              <a:t> public static void main(String </a:t>
            </a:r>
            <a:r>
              <a:rPr lang="en-IN" sz="2000" dirty="0" err="1"/>
              <a:t>args</a:t>
            </a:r>
            <a:r>
              <a:rPr lang="en-IN" sz="2000" dirty="0"/>
              <a:t>[]){  </a:t>
            </a:r>
          </a:p>
          <a:p>
            <a:r>
              <a:rPr lang="en-IN" sz="2000" dirty="0"/>
              <a:t>   Operation op=new Operation();  </a:t>
            </a:r>
          </a:p>
          <a:p>
            <a:r>
              <a:rPr lang="en-IN" sz="2000" dirty="0"/>
              <a:t>   </a:t>
            </a:r>
            <a:r>
              <a:rPr lang="en-IN" sz="2000" dirty="0" err="1"/>
              <a:t>System.out.println</a:t>
            </a:r>
            <a:r>
              <a:rPr lang="en-IN" sz="2000" dirty="0"/>
              <a:t>("before change "+</a:t>
            </a:r>
            <a:r>
              <a:rPr lang="en-IN" sz="2000" dirty="0" err="1"/>
              <a:t>op.data</a:t>
            </a:r>
            <a:r>
              <a:rPr lang="en-IN" sz="2000" dirty="0"/>
              <a:t>);  </a:t>
            </a:r>
          </a:p>
          <a:p>
            <a:r>
              <a:rPr lang="en-IN" sz="2000" dirty="0"/>
              <a:t>   </a:t>
            </a:r>
            <a:r>
              <a:rPr lang="en-IN" sz="2000" dirty="0" err="1"/>
              <a:t>op.change</a:t>
            </a:r>
            <a:r>
              <a:rPr lang="en-IN" sz="2000" dirty="0"/>
              <a:t>(500);  </a:t>
            </a:r>
          </a:p>
          <a:p>
            <a:r>
              <a:rPr lang="en-IN" sz="2000" dirty="0"/>
              <a:t>   </a:t>
            </a:r>
            <a:r>
              <a:rPr lang="en-IN" sz="2000" dirty="0" err="1"/>
              <a:t>System.out.println</a:t>
            </a:r>
            <a:r>
              <a:rPr lang="en-IN" sz="2000" dirty="0"/>
              <a:t>("after change "+</a:t>
            </a:r>
            <a:r>
              <a:rPr lang="en-IN" sz="2000" dirty="0" err="1"/>
              <a:t>op.data</a:t>
            </a:r>
            <a:r>
              <a:rPr lang="en-IN" sz="2000" dirty="0"/>
              <a:t>);  </a:t>
            </a:r>
          </a:p>
          <a:p>
            <a:r>
              <a:rPr lang="en-IN" sz="2000" dirty="0"/>
              <a:t>  </a:t>
            </a:r>
          </a:p>
          <a:p>
            <a:r>
              <a:rPr lang="en-IN" sz="2000" dirty="0"/>
              <a:t> }  </a:t>
            </a:r>
          </a:p>
          <a:p>
            <a:r>
              <a:rPr lang="en-IN" sz="2000" dirty="0"/>
              <a:t>}  </a:t>
            </a:r>
          </a:p>
        </p:txBody>
      </p:sp>
      <p:sp>
        <p:nvSpPr>
          <p:cNvPr id="10" name="TextBox 9">
            <a:extLst>
              <a:ext uri="{FF2B5EF4-FFF2-40B4-BE49-F238E27FC236}">
                <a16:creationId xmlns:a16="http://schemas.microsoft.com/office/drawing/2014/main" id="{B0CCCB85-9324-F3FC-6FB1-66560D340B2A}"/>
              </a:ext>
            </a:extLst>
          </p:cNvPr>
          <p:cNvSpPr txBox="1"/>
          <p:nvPr/>
        </p:nvSpPr>
        <p:spPr>
          <a:xfrm>
            <a:off x="7067089" y="5322021"/>
            <a:ext cx="3599323"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400" dirty="0"/>
              <a:t>Output: before change 50</a:t>
            </a:r>
          </a:p>
          <a:p>
            <a:r>
              <a:rPr lang="en-IN" sz="2400" dirty="0"/>
              <a:t>               after change 50</a:t>
            </a:r>
          </a:p>
        </p:txBody>
      </p:sp>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Call by Reference </a:t>
            </a:r>
          </a:p>
        </p:txBody>
      </p:sp>
      <p:sp>
        <p:nvSpPr>
          <p:cNvPr id="4" name="TextBox 3">
            <a:extLst>
              <a:ext uri="{FF2B5EF4-FFF2-40B4-BE49-F238E27FC236}">
                <a16:creationId xmlns:a16="http://schemas.microsoft.com/office/drawing/2014/main" id="{65DA2D0F-AE4B-DF01-1534-6C3308416203}"/>
              </a:ext>
            </a:extLst>
          </p:cNvPr>
          <p:cNvSpPr txBox="1"/>
          <p:nvPr/>
        </p:nvSpPr>
        <p:spPr>
          <a:xfrm>
            <a:off x="1065212" y="810161"/>
            <a:ext cx="10895013" cy="1323439"/>
          </a:xfrm>
          <a:prstGeom prst="rect">
            <a:avLst/>
          </a:prstGeom>
          <a:noFill/>
        </p:spPr>
        <p:txBody>
          <a:bodyPr wrap="square">
            <a:spAutoFit/>
          </a:bodyPr>
          <a:lstStyle/>
          <a:p>
            <a:pPr>
              <a:buClr>
                <a:schemeClr val="accent1"/>
              </a:buClr>
            </a:pPr>
            <a:r>
              <a:rPr lang="en-GB" sz="2000" b="0" i="0" dirty="0">
                <a:effectLst/>
              </a:rPr>
              <a:t>Though Java is strictly call by value when we pass the reference of the object it creates a copy of the reference and then passes it as value to the method. The copy reference also points to the same address so all the changes also reflect in the main method this is the main difference between call by value and call by reference in java.</a:t>
            </a:r>
            <a:endParaRPr lang="en-IN" sz="2000" dirty="0"/>
          </a:p>
        </p:txBody>
      </p:sp>
      <p:sp>
        <p:nvSpPr>
          <p:cNvPr id="8" name="TextBox 7">
            <a:extLst>
              <a:ext uri="{FF2B5EF4-FFF2-40B4-BE49-F238E27FC236}">
                <a16:creationId xmlns:a16="http://schemas.microsoft.com/office/drawing/2014/main" id="{E9820448-C563-B6B7-58E3-51BCF080422F}"/>
              </a:ext>
            </a:extLst>
          </p:cNvPr>
          <p:cNvSpPr txBox="1"/>
          <p:nvPr/>
        </p:nvSpPr>
        <p:spPr>
          <a:xfrm>
            <a:off x="379412" y="2149019"/>
            <a:ext cx="9342386" cy="4708981"/>
          </a:xfrm>
          <a:prstGeom prst="rect">
            <a:avLst/>
          </a:prstGeom>
          <a:noFill/>
        </p:spPr>
        <p:txBody>
          <a:bodyPr wrap="square">
            <a:spAutoFit/>
          </a:bodyPr>
          <a:lstStyle/>
          <a:p>
            <a:r>
              <a:rPr lang="en-IN" sz="2000" dirty="0"/>
              <a:t>class Ref{</a:t>
            </a:r>
          </a:p>
          <a:p>
            <a:r>
              <a:rPr lang="en-IN" sz="2000" dirty="0"/>
              <a:t>    int number=10;</a:t>
            </a:r>
          </a:p>
          <a:p>
            <a:r>
              <a:rPr lang="en-IN" sz="2000" dirty="0"/>
              <a:t>    </a:t>
            </a:r>
          </a:p>
          <a:p>
            <a:r>
              <a:rPr lang="en-IN" sz="2000" dirty="0"/>
              <a:t>    // pass object as parameter</a:t>
            </a:r>
          </a:p>
          <a:p>
            <a:r>
              <a:rPr lang="en-IN" sz="2000" dirty="0"/>
              <a:t>    public static void increment(Ref pb){</a:t>
            </a:r>
          </a:p>
          <a:p>
            <a:r>
              <a:rPr lang="en-IN" sz="2000" dirty="0"/>
              <a:t>        </a:t>
            </a:r>
            <a:r>
              <a:rPr lang="en-IN" sz="2000" dirty="0" err="1"/>
              <a:t>pb.number</a:t>
            </a:r>
            <a:r>
              <a:rPr lang="en-IN" sz="2000" dirty="0"/>
              <a:t> = pb.number+1;  // increment variable by 1</a:t>
            </a:r>
          </a:p>
          <a:p>
            <a:r>
              <a:rPr lang="en-IN" sz="2000" dirty="0"/>
              <a:t>        </a:t>
            </a:r>
            <a:r>
              <a:rPr lang="en-IN" sz="2000" dirty="0" err="1"/>
              <a:t>System.out.println</a:t>
            </a:r>
            <a:r>
              <a:rPr lang="en-IN" sz="2000" dirty="0"/>
              <a:t>("value in method: "+</a:t>
            </a:r>
            <a:r>
              <a:rPr lang="en-IN" sz="2000" dirty="0" err="1"/>
              <a:t>pb.number</a:t>
            </a:r>
            <a:r>
              <a:rPr lang="en-IN" sz="2000" dirty="0"/>
              <a:t>);</a:t>
            </a:r>
          </a:p>
          <a:p>
            <a:r>
              <a:rPr lang="en-IN" sz="2000" dirty="0"/>
              <a:t>    }</a:t>
            </a:r>
          </a:p>
          <a:p>
            <a:r>
              <a:rPr lang="en-IN" sz="2000" dirty="0"/>
              <a:t>    public static void main(String[] </a:t>
            </a:r>
            <a:r>
              <a:rPr lang="en-IN" sz="2000" dirty="0" err="1"/>
              <a:t>args</a:t>
            </a:r>
            <a:r>
              <a:rPr lang="en-IN" sz="2000" dirty="0"/>
              <a:t>) {</a:t>
            </a:r>
          </a:p>
          <a:p>
            <a:r>
              <a:rPr lang="en-IN" sz="2000" dirty="0"/>
              <a:t>     Ref pb=new Ref(); // pb is an object of class Ref</a:t>
            </a:r>
          </a:p>
          <a:p>
            <a:r>
              <a:rPr lang="en-IN" sz="2000" dirty="0"/>
              <a:t>        </a:t>
            </a:r>
            <a:r>
              <a:rPr lang="en-IN" sz="2000" dirty="0" err="1"/>
              <a:t>System.out.println</a:t>
            </a:r>
            <a:r>
              <a:rPr lang="en-IN" sz="2000" dirty="0"/>
              <a:t>("value before method call: "+</a:t>
            </a:r>
            <a:r>
              <a:rPr lang="en-IN" sz="2000" dirty="0" err="1"/>
              <a:t>pb.number</a:t>
            </a:r>
            <a:r>
              <a:rPr lang="en-IN" sz="2000" dirty="0"/>
              <a:t>);</a:t>
            </a:r>
          </a:p>
          <a:p>
            <a:r>
              <a:rPr lang="en-IN" sz="2000" dirty="0"/>
              <a:t>        increment(pb); // pass object of the class Ref</a:t>
            </a:r>
          </a:p>
          <a:p>
            <a:r>
              <a:rPr lang="en-IN" sz="2000" dirty="0"/>
              <a:t>        </a:t>
            </a:r>
            <a:r>
              <a:rPr lang="en-IN" sz="2000" dirty="0" err="1"/>
              <a:t>System.out.println</a:t>
            </a:r>
            <a:r>
              <a:rPr lang="en-IN" sz="2000" dirty="0"/>
              <a:t>("value after method call: "+</a:t>
            </a:r>
            <a:r>
              <a:rPr lang="en-IN" sz="2000" dirty="0" err="1"/>
              <a:t>pb.number</a:t>
            </a:r>
            <a:r>
              <a:rPr lang="en-IN" sz="2000" dirty="0"/>
              <a:t>);</a:t>
            </a:r>
          </a:p>
          <a:p>
            <a:r>
              <a:rPr lang="en-IN" sz="2000" dirty="0"/>
              <a:t>    }</a:t>
            </a:r>
          </a:p>
          <a:p>
            <a:r>
              <a:rPr lang="en-IN" sz="2000" dirty="0"/>
              <a:t>}</a:t>
            </a:r>
          </a:p>
        </p:txBody>
      </p:sp>
      <p:sp>
        <p:nvSpPr>
          <p:cNvPr id="10" name="TextBox 9">
            <a:extLst>
              <a:ext uri="{FF2B5EF4-FFF2-40B4-BE49-F238E27FC236}">
                <a16:creationId xmlns:a16="http://schemas.microsoft.com/office/drawing/2014/main" id="{B0CCCB85-9324-F3FC-6FB1-66560D340B2A}"/>
              </a:ext>
            </a:extLst>
          </p:cNvPr>
          <p:cNvSpPr txBox="1"/>
          <p:nvPr/>
        </p:nvSpPr>
        <p:spPr>
          <a:xfrm>
            <a:off x="7847012" y="4419600"/>
            <a:ext cx="4113213"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2400" b="1" dirty="0"/>
              <a:t>Output</a:t>
            </a:r>
            <a:r>
              <a:rPr lang="en-GB" sz="2400" dirty="0"/>
              <a:t>:</a:t>
            </a:r>
          </a:p>
          <a:p>
            <a:r>
              <a:rPr lang="en-GB" sz="2400" dirty="0"/>
              <a:t>value before method call: 10</a:t>
            </a:r>
          </a:p>
          <a:p>
            <a:r>
              <a:rPr lang="en-GB" sz="2400" dirty="0"/>
              <a:t>value in method: 11</a:t>
            </a:r>
          </a:p>
          <a:p>
            <a:r>
              <a:rPr lang="en-GB" sz="2400" dirty="0"/>
              <a:t>value after method call: 11</a:t>
            </a:r>
            <a:endParaRPr lang="en-IN" sz="2400" dirty="0"/>
          </a:p>
        </p:txBody>
      </p:sp>
    </p:spTree>
    <p:extLst>
      <p:ext uri="{BB962C8B-B14F-4D97-AF65-F5344CB8AC3E}">
        <p14:creationId xmlns:p14="http://schemas.microsoft.com/office/powerpoint/2010/main" val="380104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Variables </a:t>
            </a:r>
          </a:p>
        </p:txBody>
      </p:sp>
      <p:sp>
        <p:nvSpPr>
          <p:cNvPr id="6" name="TextBox 5">
            <a:extLst>
              <a:ext uri="{FF2B5EF4-FFF2-40B4-BE49-F238E27FC236}">
                <a16:creationId xmlns:a16="http://schemas.microsoft.com/office/drawing/2014/main" id="{A66A512E-CB93-9D87-A165-A37DA2508782}"/>
              </a:ext>
            </a:extLst>
          </p:cNvPr>
          <p:cNvSpPr txBox="1"/>
          <p:nvPr/>
        </p:nvSpPr>
        <p:spPr>
          <a:xfrm>
            <a:off x="1295553" y="697270"/>
            <a:ext cx="10439400" cy="646331"/>
          </a:xfrm>
          <a:prstGeom prst="rect">
            <a:avLst/>
          </a:prstGeom>
          <a:noFill/>
        </p:spPr>
        <p:txBody>
          <a:bodyPr wrap="square">
            <a:spAutoFit/>
          </a:bodyPr>
          <a:lstStyle/>
          <a:p>
            <a:pPr>
              <a:lnSpc>
                <a:spcPct val="90000"/>
              </a:lnSpc>
              <a:spcBef>
                <a:spcPts val="1800"/>
              </a:spcBef>
              <a:buClr>
                <a:schemeClr val="accent1">
                  <a:lumMod val="75000"/>
                </a:schemeClr>
              </a:buClr>
            </a:pPr>
            <a:r>
              <a:rPr lang="en-GB" sz="2000" b="0" i="0" dirty="0">
                <a:effectLst/>
              </a:rPr>
              <a:t>A variable is a container which holds the value while the Java program is executed. A variable is assigned with a data type. Variable is a name of memory location. </a:t>
            </a:r>
            <a:endParaRPr lang="en-US" sz="2800" dirty="0"/>
          </a:p>
        </p:txBody>
      </p:sp>
      <p:pic>
        <p:nvPicPr>
          <p:cNvPr id="2" name="Picture 2" descr="types of variables in java">
            <a:extLst>
              <a:ext uri="{FF2B5EF4-FFF2-40B4-BE49-F238E27FC236}">
                <a16:creationId xmlns:a16="http://schemas.microsoft.com/office/drawing/2014/main" id="{6AAF8523-4645-AB7D-8229-2491E2B67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574" y="1637679"/>
            <a:ext cx="3757438" cy="39249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6CE8CC-01A4-A3E1-BC36-57D31AE09343}"/>
              </a:ext>
            </a:extLst>
          </p:cNvPr>
          <p:cNvSpPr txBox="1"/>
          <p:nvPr/>
        </p:nvSpPr>
        <p:spPr>
          <a:xfrm>
            <a:off x="227013" y="1447800"/>
            <a:ext cx="8305799" cy="5324535"/>
          </a:xfrm>
          <a:prstGeom prst="rect">
            <a:avLst/>
          </a:prstGeom>
          <a:noFill/>
        </p:spPr>
        <p:txBody>
          <a:bodyPr wrap="square">
            <a:spAutoFit/>
          </a:bodyPr>
          <a:lstStyle/>
          <a:p>
            <a:r>
              <a:rPr lang="en-IN" sz="2000" dirty="0">
                <a:solidFill>
                  <a:schemeClr val="accent1"/>
                </a:solidFill>
              </a:rPr>
              <a:t>1) Local Variable</a:t>
            </a:r>
          </a:p>
          <a:p>
            <a:r>
              <a:rPr lang="en-IN" sz="2000" dirty="0"/>
              <a:t>A variable declared inside the body of the method is called local variable. You can use this variable only within that method and the other methods in the class aren't even aware that the variable exists.</a:t>
            </a:r>
          </a:p>
          <a:p>
            <a:r>
              <a:rPr lang="en-IN" sz="2000" dirty="0"/>
              <a:t>A local variable cannot be defined with "static" keyword.</a:t>
            </a:r>
          </a:p>
          <a:p>
            <a:endParaRPr lang="en-IN" sz="2000" dirty="0"/>
          </a:p>
          <a:p>
            <a:r>
              <a:rPr lang="en-IN" sz="2000" dirty="0">
                <a:solidFill>
                  <a:schemeClr val="accent1"/>
                </a:solidFill>
              </a:rPr>
              <a:t>2) Instance Variable</a:t>
            </a:r>
          </a:p>
          <a:p>
            <a:r>
              <a:rPr lang="en-IN" sz="2000" dirty="0"/>
              <a:t>A variable declared inside the class but outside the body of the method, is called an instance variable. It is not declared as static.</a:t>
            </a:r>
          </a:p>
          <a:p>
            <a:r>
              <a:rPr lang="en-IN" sz="2000" dirty="0"/>
              <a:t>It is called an instance variable because its value is instance-specific and is not shared among instances.</a:t>
            </a:r>
          </a:p>
          <a:p>
            <a:endParaRPr lang="en-IN" sz="2000" dirty="0"/>
          </a:p>
          <a:p>
            <a:r>
              <a:rPr lang="en-IN" sz="2000" dirty="0">
                <a:solidFill>
                  <a:schemeClr val="accent1"/>
                </a:solidFill>
              </a:rPr>
              <a:t>3) Static variable</a:t>
            </a:r>
          </a:p>
          <a:p>
            <a:r>
              <a:rPr lang="en-IN" sz="2000" dirty="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Variables </a:t>
            </a:r>
          </a:p>
        </p:txBody>
      </p:sp>
      <p:sp>
        <p:nvSpPr>
          <p:cNvPr id="5" name="TextBox 4">
            <a:extLst>
              <a:ext uri="{FF2B5EF4-FFF2-40B4-BE49-F238E27FC236}">
                <a16:creationId xmlns:a16="http://schemas.microsoft.com/office/drawing/2014/main" id="{456CE8CC-01A4-A3E1-BC36-57D31AE09343}"/>
              </a:ext>
            </a:extLst>
          </p:cNvPr>
          <p:cNvSpPr txBox="1"/>
          <p:nvPr/>
        </p:nvSpPr>
        <p:spPr>
          <a:xfrm>
            <a:off x="1674812" y="990600"/>
            <a:ext cx="8763000" cy="4708981"/>
          </a:xfrm>
          <a:prstGeom prst="rect">
            <a:avLst/>
          </a:prstGeom>
          <a:noFill/>
        </p:spPr>
        <p:txBody>
          <a:bodyPr wrap="square">
            <a:spAutoFit/>
          </a:bodyPr>
          <a:lstStyle/>
          <a:p>
            <a:pPr algn="just"/>
            <a:r>
              <a:rPr lang="en-GB" sz="2000" b="1" i="0" dirty="0">
                <a:solidFill>
                  <a:srgbClr val="006699"/>
                </a:solidFill>
                <a:effectLst/>
              </a:rPr>
              <a:t>class Person{</a:t>
            </a:r>
          </a:p>
          <a:p>
            <a:pPr algn="just"/>
            <a:r>
              <a:rPr lang="en-GB" sz="2000" b="1" i="0" dirty="0">
                <a:solidFill>
                  <a:schemeClr val="accent1"/>
                </a:solidFill>
                <a:effectLst/>
              </a:rPr>
              <a:t>//Creating instance variables</a:t>
            </a:r>
          </a:p>
          <a:p>
            <a:pPr algn="just"/>
            <a:r>
              <a:rPr lang="en-GB" sz="2000" b="1" i="0" dirty="0">
                <a:solidFill>
                  <a:srgbClr val="006699"/>
                </a:solidFill>
                <a:effectLst/>
              </a:rPr>
              <a:t>  String name;</a:t>
            </a:r>
          </a:p>
          <a:p>
            <a:pPr algn="just"/>
            <a:r>
              <a:rPr lang="en-GB" sz="2000" b="1" i="0" dirty="0">
                <a:solidFill>
                  <a:srgbClr val="006699"/>
                </a:solidFill>
                <a:effectLst/>
              </a:rPr>
              <a:t>  int age;</a:t>
            </a:r>
          </a:p>
          <a:p>
            <a:pPr algn="just"/>
            <a:r>
              <a:rPr lang="en-GB" sz="2000" b="1" i="0" dirty="0">
                <a:solidFill>
                  <a:srgbClr val="006699"/>
                </a:solidFill>
                <a:effectLst/>
              </a:rPr>
              <a:t>  double weight;</a:t>
            </a:r>
          </a:p>
          <a:p>
            <a:pPr algn="just"/>
            <a:r>
              <a:rPr lang="en-GB" sz="2000" b="1" i="0" dirty="0">
                <a:solidFill>
                  <a:srgbClr val="006699"/>
                </a:solidFill>
                <a:effectLst/>
              </a:rPr>
              <a:t>  </a:t>
            </a:r>
          </a:p>
          <a:p>
            <a:pPr algn="just"/>
            <a:r>
              <a:rPr lang="en-IN" sz="2000" dirty="0"/>
              <a:t>//The static variables must be declared as a class member in the class.</a:t>
            </a:r>
          </a:p>
          <a:p>
            <a:pPr algn="just"/>
            <a:r>
              <a:rPr lang="en-GB" sz="2000" b="1" i="0" dirty="0">
                <a:solidFill>
                  <a:srgbClr val="006699"/>
                </a:solidFill>
                <a:effectLst/>
              </a:rPr>
              <a:t>static String nationality="INDIAN"; </a:t>
            </a:r>
            <a:r>
              <a:rPr lang="en-GB" sz="2000" b="1" i="0" dirty="0">
                <a:solidFill>
                  <a:schemeClr val="accent1"/>
                </a:solidFill>
                <a:effectLst/>
              </a:rPr>
              <a:t>//static variable </a:t>
            </a:r>
          </a:p>
          <a:p>
            <a:pPr algn="just"/>
            <a:endParaRPr lang="en-GB" sz="2000" b="1" i="0" dirty="0">
              <a:solidFill>
                <a:srgbClr val="006699"/>
              </a:solidFill>
              <a:effectLst/>
            </a:endParaRPr>
          </a:p>
          <a:p>
            <a:pPr algn="just"/>
            <a:r>
              <a:rPr lang="en-GB" sz="2000" b="1" i="0" dirty="0">
                <a:solidFill>
                  <a:srgbClr val="006699"/>
                </a:solidFill>
                <a:effectLst/>
              </a:rPr>
              <a:t>public static void main(String </a:t>
            </a:r>
            <a:r>
              <a:rPr lang="en-GB" sz="2000" b="1" i="0" dirty="0" err="1">
                <a:solidFill>
                  <a:srgbClr val="006699"/>
                </a:solidFill>
                <a:effectLst/>
              </a:rPr>
              <a:t>args</a:t>
            </a:r>
            <a:r>
              <a:rPr lang="en-GB" sz="2000" b="1" i="0" dirty="0">
                <a:solidFill>
                  <a:srgbClr val="006699"/>
                </a:solidFill>
                <a:effectLst/>
              </a:rPr>
              <a:t>[]){</a:t>
            </a:r>
          </a:p>
          <a:p>
            <a:pPr algn="just"/>
            <a:r>
              <a:rPr lang="en-GB" sz="2000" b="1" i="0" dirty="0">
                <a:solidFill>
                  <a:schemeClr val="accent1"/>
                </a:solidFill>
                <a:effectLst/>
              </a:rPr>
              <a:t>    //This is a local variable and not an instance variable</a:t>
            </a:r>
          </a:p>
          <a:p>
            <a:pPr algn="just"/>
            <a:r>
              <a:rPr lang="en-GB" sz="2000" b="1" i="0" dirty="0">
                <a:solidFill>
                  <a:srgbClr val="006699"/>
                </a:solidFill>
                <a:effectLst/>
              </a:rPr>
              <a:t>    String name="</a:t>
            </a:r>
            <a:r>
              <a:rPr lang="en-GB" sz="2000" b="1" i="0" dirty="0" err="1">
                <a:solidFill>
                  <a:srgbClr val="006699"/>
                </a:solidFill>
                <a:effectLst/>
              </a:rPr>
              <a:t>Rehan</a:t>
            </a:r>
            <a:r>
              <a:rPr lang="en-GB" sz="2000" b="1" i="0" dirty="0">
                <a:solidFill>
                  <a:srgbClr val="006699"/>
                </a:solidFill>
                <a:effectLst/>
              </a:rPr>
              <a:t>";</a:t>
            </a:r>
          </a:p>
          <a:p>
            <a:pPr algn="just"/>
            <a:r>
              <a:rPr lang="en-GB" sz="2000" b="1" i="0" dirty="0">
                <a:solidFill>
                  <a:srgbClr val="006699"/>
                </a:solidFill>
                <a:effectLst/>
              </a:rPr>
              <a:t>  }</a:t>
            </a:r>
          </a:p>
          <a:p>
            <a:pPr algn="just"/>
            <a:endParaRPr lang="en-GB" sz="2000" b="1" i="0" dirty="0">
              <a:solidFill>
                <a:srgbClr val="006699"/>
              </a:solidFill>
              <a:effectLst/>
            </a:endParaRPr>
          </a:p>
          <a:p>
            <a:pPr algn="just"/>
            <a:r>
              <a:rPr lang="en-GB" sz="2000" b="1" i="0" dirty="0">
                <a:solidFill>
                  <a:srgbClr val="006699"/>
                </a:solidFill>
                <a:effectLst/>
              </a:rPr>
              <a:t>}</a:t>
            </a:r>
          </a:p>
        </p:txBody>
      </p:sp>
    </p:spTree>
    <p:extLst>
      <p:ext uri="{BB962C8B-B14F-4D97-AF65-F5344CB8AC3E}">
        <p14:creationId xmlns:p14="http://schemas.microsoft.com/office/powerpoint/2010/main" val="58875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Accessing instance Variables </a:t>
            </a:r>
          </a:p>
        </p:txBody>
      </p:sp>
      <p:sp>
        <p:nvSpPr>
          <p:cNvPr id="5" name="TextBox 4">
            <a:extLst>
              <a:ext uri="{FF2B5EF4-FFF2-40B4-BE49-F238E27FC236}">
                <a16:creationId xmlns:a16="http://schemas.microsoft.com/office/drawing/2014/main" id="{456CE8CC-01A4-A3E1-BC36-57D31AE09343}"/>
              </a:ext>
            </a:extLst>
          </p:cNvPr>
          <p:cNvSpPr txBox="1"/>
          <p:nvPr/>
        </p:nvSpPr>
        <p:spPr>
          <a:xfrm>
            <a:off x="1370012" y="762000"/>
            <a:ext cx="8305799" cy="461665"/>
          </a:xfrm>
          <a:prstGeom prst="rect">
            <a:avLst/>
          </a:prstGeom>
          <a:noFill/>
        </p:spPr>
        <p:txBody>
          <a:bodyPr wrap="square">
            <a:spAutoFit/>
          </a:bodyPr>
          <a:lstStyle/>
          <a:p>
            <a:pPr algn="just"/>
            <a:r>
              <a:rPr lang="en-GB" b="1" i="0" dirty="0">
                <a:solidFill>
                  <a:schemeClr val="accent1"/>
                </a:solidFill>
                <a:effectLst/>
              </a:rPr>
              <a:t>We can access the instance variable using two ways:</a:t>
            </a:r>
          </a:p>
        </p:txBody>
      </p:sp>
      <p:sp>
        <p:nvSpPr>
          <p:cNvPr id="4" name="TextBox 3">
            <a:extLst>
              <a:ext uri="{FF2B5EF4-FFF2-40B4-BE49-F238E27FC236}">
                <a16:creationId xmlns:a16="http://schemas.microsoft.com/office/drawing/2014/main" id="{779CD41E-8427-11F0-940C-EB2FA8948FAD}"/>
              </a:ext>
            </a:extLst>
          </p:cNvPr>
          <p:cNvSpPr txBox="1"/>
          <p:nvPr/>
        </p:nvSpPr>
        <p:spPr>
          <a:xfrm>
            <a:off x="225424" y="1219200"/>
            <a:ext cx="5106988"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2000" b="1" dirty="0"/>
              <a:t>Using the "this" keyword</a:t>
            </a:r>
          </a:p>
          <a:p>
            <a:endParaRPr lang="en-IN" sz="2000" dirty="0"/>
          </a:p>
          <a:p>
            <a:r>
              <a:rPr lang="en-IN" sz="2000" dirty="0"/>
              <a:t>If we want to access the instance members in the methods of the class, we can access them using the "this" keyword which referred to the current object of the class.</a:t>
            </a:r>
          </a:p>
          <a:p>
            <a:endParaRPr lang="en-IN" sz="2000" dirty="0"/>
          </a:p>
          <a:p>
            <a:r>
              <a:rPr lang="en-IN" sz="2000" b="1" dirty="0"/>
              <a:t>Example:</a:t>
            </a:r>
          </a:p>
          <a:p>
            <a:r>
              <a:rPr lang="en-IN" sz="2000" dirty="0"/>
              <a:t>class Person{</a:t>
            </a:r>
          </a:p>
          <a:p>
            <a:r>
              <a:rPr lang="en-IN" sz="2000" dirty="0"/>
              <a:t>    int age;</a:t>
            </a:r>
          </a:p>
          <a:p>
            <a:r>
              <a:rPr lang="en-IN" sz="2000" dirty="0"/>
              <a:t>    String name;</a:t>
            </a:r>
          </a:p>
          <a:p>
            <a:r>
              <a:rPr lang="en-IN" sz="2000" dirty="0"/>
              <a:t>    Person(int </a:t>
            </a:r>
            <a:r>
              <a:rPr lang="en-IN" sz="2000" dirty="0" err="1"/>
              <a:t>age,String</a:t>
            </a:r>
            <a:r>
              <a:rPr lang="en-IN" sz="2000" dirty="0"/>
              <a:t> name){</a:t>
            </a:r>
          </a:p>
          <a:p>
            <a:r>
              <a:rPr lang="en-IN" sz="2000" dirty="0"/>
              <a:t>    //Accessing the instance variable using this keyword.</a:t>
            </a:r>
          </a:p>
          <a:p>
            <a:r>
              <a:rPr lang="en-IN" sz="2000" dirty="0"/>
              <a:t>        </a:t>
            </a:r>
            <a:r>
              <a:rPr lang="en-IN" sz="2000" dirty="0" err="1">
                <a:solidFill>
                  <a:srgbClr val="FE750E"/>
                </a:solidFill>
              </a:rPr>
              <a:t>this.age</a:t>
            </a:r>
            <a:r>
              <a:rPr lang="en-IN" sz="2000" dirty="0">
                <a:solidFill>
                  <a:srgbClr val="FE750E"/>
                </a:solidFill>
              </a:rPr>
              <a:t>=age;</a:t>
            </a:r>
          </a:p>
          <a:p>
            <a:r>
              <a:rPr lang="en-IN" sz="2000" dirty="0">
                <a:solidFill>
                  <a:srgbClr val="FE750E"/>
                </a:solidFill>
              </a:rPr>
              <a:t>        this.name=name;</a:t>
            </a:r>
          </a:p>
          <a:p>
            <a:r>
              <a:rPr lang="en-IN" sz="2000" dirty="0"/>
              <a:t>    }</a:t>
            </a:r>
          </a:p>
          <a:p>
            <a:r>
              <a:rPr lang="en-IN" sz="2000" dirty="0"/>
              <a:t>}</a:t>
            </a:r>
          </a:p>
        </p:txBody>
      </p:sp>
      <p:sp>
        <p:nvSpPr>
          <p:cNvPr id="8" name="TextBox 7">
            <a:extLst>
              <a:ext uri="{FF2B5EF4-FFF2-40B4-BE49-F238E27FC236}">
                <a16:creationId xmlns:a16="http://schemas.microsoft.com/office/drawing/2014/main" id="{6304A31A-2CBC-9BA8-C2E3-64B055D03030}"/>
              </a:ext>
            </a:extLst>
          </p:cNvPr>
          <p:cNvSpPr txBox="1"/>
          <p:nvPr/>
        </p:nvSpPr>
        <p:spPr>
          <a:xfrm>
            <a:off x="5637212" y="1219200"/>
            <a:ext cx="6326189"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2000" b="1" dirty="0"/>
              <a:t>Using an object of the class</a:t>
            </a:r>
          </a:p>
          <a:p>
            <a:endParaRPr lang="en-IN" sz="2000" dirty="0"/>
          </a:p>
          <a:p>
            <a:r>
              <a:rPr lang="en-IN" sz="2000" b="1" dirty="0"/>
              <a:t>Example:</a:t>
            </a:r>
          </a:p>
          <a:p>
            <a:r>
              <a:rPr lang="en-IN" sz="2000" dirty="0"/>
              <a:t>class Person{</a:t>
            </a:r>
          </a:p>
          <a:p>
            <a:r>
              <a:rPr lang="en-IN" sz="2000" dirty="0"/>
              <a:t>    String name;</a:t>
            </a:r>
          </a:p>
          <a:p>
            <a:r>
              <a:rPr lang="en-IN" sz="2000" dirty="0"/>
              <a:t>    //Method to print the name of the Person</a:t>
            </a:r>
          </a:p>
          <a:p>
            <a:r>
              <a:rPr lang="en-IN" sz="2000" dirty="0"/>
              <a:t>    void </a:t>
            </a:r>
            <a:r>
              <a:rPr lang="en-IN" sz="2000" dirty="0" err="1"/>
              <a:t>printName</a:t>
            </a:r>
            <a:r>
              <a:rPr lang="en-IN" sz="2000" dirty="0"/>
              <a:t>(){</a:t>
            </a:r>
          </a:p>
          <a:p>
            <a:r>
              <a:rPr lang="en-IN" sz="2000" dirty="0"/>
              <a:t>      </a:t>
            </a:r>
            <a:r>
              <a:rPr lang="en-IN" sz="2000" dirty="0" err="1"/>
              <a:t>System.out.println</a:t>
            </a:r>
            <a:r>
              <a:rPr lang="en-IN" sz="2000" dirty="0"/>
              <a:t>(this.name);</a:t>
            </a:r>
          </a:p>
          <a:p>
            <a:r>
              <a:rPr lang="en-IN" sz="2000" dirty="0"/>
              <a:t>    }</a:t>
            </a:r>
          </a:p>
          <a:p>
            <a:r>
              <a:rPr lang="en-IN" sz="2000" dirty="0"/>
              <a:t>    public static void main(String </a:t>
            </a:r>
            <a:r>
              <a:rPr lang="en-IN" sz="2000" dirty="0" err="1"/>
              <a:t>args</a:t>
            </a:r>
            <a:r>
              <a:rPr lang="en-IN" sz="2000" dirty="0"/>
              <a:t>[]){</a:t>
            </a:r>
          </a:p>
          <a:p>
            <a:r>
              <a:rPr lang="en-IN" sz="2000" dirty="0"/>
              <a:t>    //Creating an instance of the class</a:t>
            </a:r>
          </a:p>
          <a:p>
            <a:r>
              <a:rPr lang="en-IN" sz="2000" dirty="0"/>
              <a:t>       Person </a:t>
            </a:r>
            <a:r>
              <a:rPr lang="en-IN" sz="2000" dirty="0" err="1"/>
              <a:t>ob</a:t>
            </a:r>
            <a:r>
              <a:rPr lang="en-IN" sz="2000" dirty="0"/>
              <a:t>=new Person();</a:t>
            </a:r>
          </a:p>
          <a:p>
            <a:r>
              <a:rPr lang="en-IN" sz="2000" dirty="0"/>
              <a:t>       //</a:t>
            </a:r>
            <a:r>
              <a:rPr lang="en-IN" sz="2000" dirty="0" err="1"/>
              <a:t>Inistaizing</a:t>
            </a:r>
            <a:r>
              <a:rPr lang="en-IN" sz="2000" dirty="0"/>
              <a:t> the value of the instance</a:t>
            </a:r>
          </a:p>
          <a:p>
            <a:r>
              <a:rPr lang="en-IN" sz="2000" dirty="0">
                <a:solidFill>
                  <a:schemeClr val="accent2">
                    <a:lumMod val="75000"/>
                  </a:schemeClr>
                </a:solidFill>
              </a:rPr>
              <a:t>       ob.name="Aayush";</a:t>
            </a:r>
          </a:p>
          <a:p>
            <a:r>
              <a:rPr lang="en-IN" sz="2000" dirty="0"/>
              <a:t>     //Calling the method of the class</a:t>
            </a:r>
          </a:p>
          <a:p>
            <a:r>
              <a:rPr lang="en-IN" sz="2000" dirty="0">
                <a:solidFill>
                  <a:schemeClr val="accent2"/>
                </a:solidFill>
              </a:rPr>
              <a:t>       </a:t>
            </a:r>
            <a:r>
              <a:rPr lang="en-IN" sz="2000" dirty="0" err="1">
                <a:solidFill>
                  <a:schemeClr val="accent2">
                    <a:lumMod val="75000"/>
                  </a:schemeClr>
                </a:solidFill>
              </a:rPr>
              <a:t>ob.printName</a:t>
            </a:r>
            <a:r>
              <a:rPr lang="en-IN" sz="2000" dirty="0">
                <a:solidFill>
                  <a:schemeClr val="accent2">
                    <a:lumMod val="75000"/>
                  </a:schemeClr>
                </a:solidFill>
              </a:rPr>
              <a:t>();</a:t>
            </a:r>
          </a:p>
          <a:p>
            <a:r>
              <a:rPr lang="en-IN" sz="2000" dirty="0"/>
              <a:t>    }</a:t>
            </a:r>
          </a:p>
          <a:p>
            <a:r>
              <a:rPr lang="en-IN" sz="2000" dirty="0"/>
              <a:t>} </a:t>
            </a:r>
          </a:p>
        </p:txBody>
      </p:sp>
    </p:spTree>
    <p:extLst>
      <p:ext uri="{BB962C8B-B14F-4D97-AF65-F5344CB8AC3E}">
        <p14:creationId xmlns:p14="http://schemas.microsoft.com/office/powerpoint/2010/main" val="2371260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Accessing static Variables </a:t>
            </a:r>
          </a:p>
        </p:txBody>
      </p:sp>
      <p:sp>
        <p:nvSpPr>
          <p:cNvPr id="6" name="TextBox 5">
            <a:extLst>
              <a:ext uri="{FF2B5EF4-FFF2-40B4-BE49-F238E27FC236}">
                <a16:creationId xmlns:a16="http://schemas.microsoft.com/office/drawing/2014/main" id="{A18DD2C1-7285-95ED-0492-927DFDE351C5}"/>
              </a:ext>
            </a:extLst>
          </p:cNvPr>
          <p:cNvSpPr txBox="1"/>
          <p:nvPr/>
        </p:nvSpPr>
        <p:spPr>
          <a:xfrm>
            <a:off x="1352537" y="1166842"/>
            <a:ext cx="9483750" cy="4524315"/>
          </a:xfrm>
          <a:prstGeom prst="rect">
            <a:avLst/>
          </a:prstGeom>
          <a:noFill/>
        </p:spPr>
        <p:txBody>
          <a:bodyPr wrap="square">
            <a:spAutoFit/>
          </a:bodyPr>
          <a:lstStyle/>
          <a:p>
            <a:r>
              <a:rPr lang="en-IN" b="1" dirty="0">
                <a:solidFill>
                  <a:schemeClr val="accent1"/>
                </a:solidFill>
              </a:rPr>
              <a:t>// Method 1</a:t>
            </a:r>
          </a:p>
          <a:p>
            <a:endParaRPr lang="en-IN" dirty="0"/>
          </a:p>
          <a:p>
            <a:r>
              <a:rPr lang="en-IN" dirty="0"/>
              <a:t>// Print the static variable </a:t>
            </a:r>
            <a:r>
              <a:rPr lang="en-IN" dirty="0" err="1"/>
              <a:t>VariableName</a:t>
            </a:r>
            <a:r>
              <a:rPr lang="en-IN" dirty="0"/>
              <a:t> from class </a:t>
            </a:r>
            <a:r>
              <a:rPr lang="en-IN" dirty="0" err="1"/>
              <a:t>ClassName</a:t>
            </a:r>
            <a:r>
              <a:rPr lang="en-IN" dirty="0"/>
              <a:t>.</a:t>
            </a:r>
          </a:p>
          <a:p>
            <a:r>
              <a:rPr lang="en-IN" dirty="0" err="1"/>
              <a:t>System.out.println</a:t>
            </a:r>
            <a:r>
              <a:rPr lang="en-IN" dirty="0"/>
              <a:t>(</a:t>
            </a:r>
            <a:r>
              <a:rPr lang="en-IN" dirty="0" err="1"/>
              <a:t>ClassName.VariableName</a:t>
            </a:r>
            <a:r>
              <a:rPr lang="en-IN" dirty="0"/>
              <a:t>);</a:t>
            </a:r>
          </a:p>
          <a:p>
            <a:endParaRPr lang="en-IN" dirty="0"/>
          </a:p>
          <a:p>
            <a:r>
              <a:rPr lang="en-IN" dirty="0">
                <a:solidFill>
                  <a:schemeClr val="accent1"/>
                </a:solidFill>
              </a:rPr>
              <a:t>// Method 2</a:t>
            </a:r>
          </a:p>
          <a:p>
            <a:endParaRPr lang="en-IN" dirty="0"/>
          </a:p>
          <a:p>
            <a:r>
              <a:rPr lang="en-IN" dirty="0"/>
              <a:t>// We can access static variables using objects as well</a:t>
            </a:r>
          </a:p>
          <a:p>
            <a:r>
              <a:rPr lang="en-IN" dirty="0"/>
              <a:t>// </a:t>
            </a:r>
            <a:r>
              <a:rPr lang="en-IN" dirty="0" err="1"/>
              <a:t>ob</a:t>
            </a:r>
            <a:r>
              <a:rPr lang="en-IN" dirty="0"/>
              <a:t> is an object of </a:t>
            </a:r>
            <a:r>
              <a:rPr lang="en-IN" dirty="0" err="1"/>
              <a:t>ClassName</a:t>
            </a:r>
            <a:r>
              <a:rPr lang="en-IN" dirty="0"/>
              <a:t> class</a:t>
            </a:r>
          </a:p>
          <a:p>
            <a:endParaRPr lang="en-IN" dirty="0"/>
          </a:p>
          <a:p>
            <a:r>
              <a:rPr lang="en-IN" dirty="0"/>
              <a:t>// This throws a warning that can be ignored</a:t>
            </a:r>
          </a:p>
          <a:p>
            <a:r>
              <a:rPr lang="en-IN" dirty="0" err="1"/>
              <a:t>System.out.println</a:t>
            </a:r>
            <a:r>
              <a:rPr lang="en-IN" dirty="0"/>
              <a:t>(</a:t>
            </a:r>
            <a:r>
              <a:rPr lang="en-IN" dirty="0" err="1"/>
              <a:t>ob.VariableName</a:t>
            </a:r>
            <a:r>
              <a:rPr lang="en-IN" dirty="0"/>
              <a:t>);</a:t>
            </a:r>
          </a:p>
        </p:txBody>
      </p:sp>
    </p:spTree>
    <p:extLst>
      <p:ext uri="{BB962C8B-B14F-4D97-AF65-F5344CB8AC3E}">
        <p14:creationId xmlns:p14="http://schemas.microsoft.com/office/powerpoint/2010/main" val="1105772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Accessing local Variables </a:t>
            </a:r>
          </a:p>
        </p:txBody>
      </p:sp>
      <p:sp>
        <p:nvSpPr>
          <p:cNvPr id="6" name="TextBox 5">
            <a:extLst>
              <a:ext uri="{FF2B5EF4-FFF2-40B4-BE49-F238E27FC236}">
                <a16:creationId xmlns:a16="http://schemas.microsoft.com/office/drawing/2014/main" id="{A18DD2C1-7285-95ED-0492-927DFDE351C5}"/>
              </a:ext>
            </a:extLst>
          </p:cNvPr>
          <p:cNvSpPr txBox="1"/>
          <p:nvPr/>
        </p:nvSpPr>
        <p:spPr>
          <a:xfrm>
            <a:off x="1103312" y="1905000"/>
            <a:ext cx="9715500" cy="4154984"/>
          </a:xfrm>
          <a:prstGeom prst="rect">
            <a:avLst/>
          </a:prstGeom>
          <a:noFill/>
        </p:spPr>
        <p:txBody>
          <a:bodyPr wrap="square">
            <a:spAutoFit/>
          </a:bodyPr>
          <a:lstStyle/>
          <a:p>
            <a:pPr marL="342900" indent="-342900">
              <a:buClr>
                <a:schemeClr val="accent1"/>
              </a:buClr>
              <a:buFont typeface="Wingdings" panose="05000000000000000000" pitchFamily="2" charset="2"/>
              <a:buChar char="Ø"/>
            </a:pPr>
            <a:r>
              <a:rPr lang="en-GB" dirty="0"/>
              <a:t>Local variables exist exclusively within the function block and as discussed they cannot be used outside of it.</a:t>
            </a:r>
          </a:p>
          <a:p>
            <a:pPr>
              <a:buClr>
                <a:schemeClr val="accent1"/>
              </a:buClr>
            </a:pPr>
            <a:endParaRPr lang="en-GB" dirty="0"/>
          </a:p>
          <a:p>
            <a:pPr marL="342900" indent="-342900">
              <a:buClr>
                <a:schemeClr val="accent1"/>
              </a:buClr>
              <a:buFont typeface="Wingdings" panose="05000000000000000000" pitchFamily="2" charset="2"/>
              <a:buChar char="Ø"/>
            </a:pPr>
            <a:r>
              <a:rPr lang="en-GB" dirty="0"/>
              <a:t>Even the other functions of the class are unable to access the local variables, they are unaware of their existence.</a:t>
            </a:r>
          </a:p>
          <a:p>
            <a:pPr>
              <a:buClr>
                <a:schemeClr val="accent1"/>
              </a:buClr>
            </a:pPr>
            <a:endParaRPr lang="en-GB" dirty="0"/>
          </a:p>
          <a:p>
            <a:pPr marL="342900" indent="-342900">
              <a:buClr>
                <a:schemeClr val="accent1"/>
              </a:buClr>
              <a:buFont typeface="Wingdings" panose="05000000000000000000" pitchFamily="2" charset="2"/>
              <a:buChar char="Ø"/>
            </a:pPr>
            <a:r>
              <a:rPr lang="en-GB" dirty="0"/>
              <a:t>Java is known to place the local variable in the stack memory area rather than storing it in the heap memory space.</a:t>
            </a:r>
          </a:p>
          <a:p>
            <a:pPr>
              <a:buClr>
                <a:schemeClr val="accent1"/>
              </a:buClr>
            </a:pPr>
            <a:endParaRPr lang="en-GB" dirty="0"/>
          </a:p>
          <a:p>
            <a:pPr marL="342900" indent="-342900">
              <a:buClr>
                <a:schemeClr val="accent1"/>
              </a:buClr>
              <a:buFont typeface="Wingdings" panose="05000000000000000000" pitchFamily="2" charset="2"/>
              <a:buChar char="Ø"/>
            </a:pPr>
            <a:r>
              <a:rPr lang="en-GB" dirty="0"/>
              <a:t>We cannot construct a static local variable since they are class-specific.</a:t>
            </a:r>
            <a:endParaRPr lang="en-IN" dirty="0"/>
          </a:p>
        </p:txBody>
      </p:sp>
    </p:spTree>
    <p:extLst>
      <p:ext uri="{BB962C8B-B14F-4D97-AF65-F5344CB8AC3E}">
        <p14:creationId xmlns:p14="http://schemas.microsoft.com/office/powerpoint/2010/main" val="642071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a:t>
            </a:r>
          </a:p>
        </p:txBody>
      </p:sp>
      <p:sp>
        <p:nvSpPr>
          <p:cNvPr id="4" name="TextBox 3">
            <a:extLst>
              <a:ext uri="{FF2B5EF4-FFF2-40B4-BE49-F238E27FC236}">
                <a16:creationId xmlns:a16="http://schemas.microsoft.com/office/drawing/2014/main" id="{F411DA5D-EC70-A4AE-CEF4-6FD11109816B}"/>
              </a:ext>
            </a:extLst>
          </p:cNvPr>
          <p:cNvSpPr txBox="1"/>
          <p:nvPr/>
        </p:nvSpPr>
        <p:spPr>
          <a:xfrm>
            <a:off x="1141412" y="673287"/>
            <a:ext cx="11201400" cy="1569660"/>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GB" b="0" i="0" dirty="0">
                <a:effectLst/>
              </a:rPr>
              <a:t>A method is a block of code which only runs when it is called.</a:t>
            </a:r>
          </a:p>
          <a:p>
            <a:pPr marL="342900" indent="-342900">
              <a:buClr>
                <a:schemeClr val="accent1"/>
              </a:buClr>
              <a:buFont typeface="Arial" panose="020B0604020202020204" pitchFamily="34" charset="0"/>
              <a:buChar char="•"/>
            </a:pPr>
            <a:r>
              <a:rPr lang="en-GB" b="0" i="0" dirty="0">
                <a:effectLst/>
              </a:rPr>
              <a:t>You can pass data, known as parameters, into a method.</a:t>
            </a:r>
          </a:p>
          <a:p>
            <a:pPr marL="342900" indent="-342900">
              <a:buClr>
                <a:schemeClr val="accent1"/>
              </a:buClr>
              <a:buFont typeface="Arial" panose="020B0604020202020204" pitchFamily="34" charset="0"/>
              <a:buChar char="•"/>
            </a:pPr>
            <a:r>
              <a:rPr lang="en-GB" b="0" i="0" dirty="0">
                <a:effectLst/>
              </a:rPr>
              <a:t>Methods are used to perform certain actions, and they are also known as functions.</a:t>
            </a:r>
            <a:endParaRPr lang="en-IN" dirty="0"/>
          </a:p>
        </p:txBody>
      </p:sp>
      <p:sp>
        <p:nvSpPr>
          <p:cNvPr id="5" name="TextBox 4">
            <a:extLst>
              <a:ext uri="{FF2B5EF4-FFF2-40B4-BE49-F238E27FC236}">
                <a16:creationId xmlns:a16="http://schemas.microsoft.com/office/drawing/2014/main" id="{D15F6E6D-0CB6-58C6-9229-CF5C76A443CB}"/>
              </a:ext>
            </a:extLst>
          </p:cNvPr>
          <p:cNvSpPr txBox="1"/>
          <p:nvPr/>
        </p:nvSpPr>
        <p:spPr>
          <a:xfrm>
            <a:off x="303212" y="2537562"/>
            <a:ext cx="6659823" cy="4154984"/>
          </a:xfrm>
          <a:prstGeom prst="rect">
            <a:avLst/>
          </a:prstGeom>
          <a:noFill/>
        </p:spPr>
        <p:txBody>
          <a:bodyPr wrap="square">
            <a:spAutoFit/>
          </a:bodyPr>
          <a:lstStyle/>
          <a:p>
            <a:r>
              <a:rPr lang="en-IN" sz="2000" b="1" dirty="0">
                <a:solidFill>
                  <a:schemeClr val="accent1"/>
                </a:solidFill>
              </a:rPr>
              <a:t>Create a method-</a:t>
            </a:r>
          </a:p>
          <a:p>
            <a:endParaRPr lang="en-IN" sz="2000" dirty="0"/>
          </a:p>
          <a:p>
            <a:r>
              <a:rPr lang="en-IN" sz="2000" dirty="0"/>
              <a:t>public class Main {</a:t>
            </a:r>
          </a:p>
          <a:p>
            <a:r>
              <a:rPr lang="en-IN" sz="2000" dirty="0"/>
              <a:t>  static void </a:t>
            </a:r>
            <a:r>
              <a:rPr lang="en-IN" sz="2000" dirty="0" err="1"/>
              <a:t>myMethod</a:t>
            </a:r>
            <a:r>
              <a:rPr lang="en-IN" sz="2000" dirty="0"/>
              <a:t>() {</a:t>
            </a:r>
          </a:p>
          <a:p>
            <a:r>
              <a:rPr lang="en-IN" sz="2000" dirty="0"/>
              <a:t>    // code to be executed</a:t>
            </a:r>
          </a:p>
          <a:p>
            <a:r>
              <a:rPr lang="en-IN" sz="2000" dirty="0"/>
              <a:t>  }</a:t>
            </a:r>
          </a:p>
          <a:p>
            <a:r>
              <a:rPr lang="en-IN" sz="2000" dirty="0"/>
              <a:t>}</a:t>
            </a:r>
          </a:p>
          <a:p>
            <a:endParaRPr lang="en-IN" sz="2000" dirty="0"/>
          </a:p>
          <a:p>
            <a:r>
              <a:rPr lang="en-IN" sz="2000" dirty="0" err="1">
                <a:solidFill>
                  <a:srgbClr val="FFC000"/>
                </a:solidFill>
              </a:rPr>
              <a:t>myMethod</a:t>
            </a:r>
            <a:r>
              <a:rPr lang="en-IN" sz="2000" dirty="0">
                <a:solidFill>
                  <a:srgbClr val="FFC000"/>
                </a:solidFill>
              </a:rPr>
              <a:t>() </a:t>
            </a:r>
            <a:r>
              <a:rPr lang="en-IN" sz="2000" dirty="0"/>
              <a:t>is the name of the method</a:t>
            </a:r>
          </a:p>
          <a:p>
            <a:r>
              <a:rPr lang="en-IN" sz="2000" dirty="0">
                <a:solidFill>
                  <a:srgbClr val="FFC000"/>
                </a:solidFill>
              </a:rPr>
              <a:t>static </a:t>
            </a:r>
            <a:r>
              <a:rPr lang="en-IN" sz="2000" dirty="0"/>
              <a:t>means that the method belongs to the Main class and not an object of the Main class. </a:t>
            </a:r>
          </a:p>
          <a:p>
            <a:r>
              <a:rPr lang="en-IN" sz="2000" dirty="0">
                <a:solidFill>
                  <a:srgbClr val="FFC000"/>
                </a:solidFill>
              </a:rPr>
              <a:t>void</a:t>
            </a:r>
            <a:r>
              <a:rPr lang="en-IN" sz="2000" dirty="0"/>
              <a:t> means that this method does not have a return value.</a:t>
            </a:r>
          </a:p>
          <a:p>
            <a:endParaRPr lang="en-IN" sz="2000" dirty="0"/>
          </a:p>
        </p:txBody>
      </p:sp>
      <p:sp>
        <p:nvSpPr>
          <p:cNvPr id="7" name="TextBox 6">
            <a:extLst>
              <a:ext uri="{FF2B5EF4-FFF2-40B4-BE49-F238E27FC236}">
                <a16:creationId xmlns:a16="http://schemas.microsoft.com/office/drawing/2014/main" id="{930A89E8-E934-2162-EC37-1662E24DF685}"/>
              </a:ext>
            </a:extLst>
          </p:cNvPr>
          <p:cNvSpPr txBox="1"/>
          <p:nvPr/>
        </p:nvSpPr>
        <p:spPr>
          <a:xfrm>
            <a:off x="7291095" y="2133600"/>
            <a:ext cx="4321173" cy="1938992"/>
          </a:xfrm>
          <a:prstGeom prst="rect">
            <a:avLst/>
          </a:prstGeom>
          <a:noFill/>
        </p:spPr>
        <p:txBody>
          <a:bodyPr wrap="square">
            <a:spAutoFit/>
          </a:bodyPr>
          <a:lstStyle/>
          <a:p>
            <a:endParaRPr lang="en-IN" sz="2000" dirty="0">
              <a:solidFill>
                <a:schemeClr val="accent1"/>
              </a:solidFill>
            </a:endParaRPr>
          </a:p>
          <a:p>
            <a:r>
              <a:rPr lang="en-IN" sz="2000" dirty="0">
                <a:solidFill>
                  <a:schemeClr val="accent1"/>
                </a:solidFill>
              </a:rPr>
              <a:t>Call a method-</a:t>
            </a:r>
          </a:p>
          <a:p>
            <a:r>
              <a:rPr lang="en-IN" sz="2000" dirty="0"/>
              <a:t> </a:t>
            </a:r>
            <a:r>
              <a:rPr lang="en-IN" sz="2000" dirty="0" err="1"/>
              <a:t>myMethod</a:t>
            </a:r>
            <a:r>
              <a:rPr lang="en-IN" sz="2000" dirty="0"/>
              <a:t>();</a:t>
            </a:r>
          </a:p>
          <a:p>
            <a:endParaRPr lang="en-IN" sz="2000" dirty="0"/>
          </a:p>
          <a:p>
            <a:r>
              <a:rPr lang="en-IN" sz="2000" dirty="0"/>
              <a:t>write the method's name followed by two parentheses () and a semicolon;</a:t>
            </a: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a:t>
            </a:r>
          </a:p>
        </p:txBody>
      </p:sp>
      <p:sp>
        <p:nvSpPr>
          <p:cNvPr id="4" name="TextBox 3">
            <a:extLst>
              <a:ext uri="{FF2B5EF4-FFF2-40B4-BE49-F238E27FC236}">
                <a16:creationId xmlns:a16="http://schemas.microsoft.com/office/drawing/2014/main" id="{F411DA5D-EC70-A4AE-CEF4-6FD11109816B}"/>
              </a:ext>
            </a:extLst>
          </p:cNvPr>
          <p:cNvSpPr txBox="1"/>
          <p:nvPr/>
        </p:nvSpPr>
        <p:spPr>
          <a:xfrm>
            <a:off x="1141412" y="673287"/>
            <a:ext cx="11201400" cy="1569660"/>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GB" b="0" i="0" dirty="0">
                <a:effectLst/>
              </a:rPr>
              <a:t>A method is a block of code which only runs when it is called.</a:t>
            </a:r>
          </a:p>
          <a:p>
            <a:pPr marL="342900" indent="-342900">
              <a:buClr>
                <a:schemeClr val="accent1"/>
              </a:buClr>
              <a:buFont typeface="Arial" panose="020B0604020202020204" pitchFamily="34" charset="0"/>
              <a:buChar char="•"/>
            </a:pPr>
            <a:r>
              <a:rPr lang="en-GB" b="0" i="0" dirty="0">
                <a:effectLst/>
              </a:rPr>
              <a:t>You can pass data, known as parameters, into a method.</a:t>
            </a:r>
          </a:p>
          <a:p>
            <a:pPr marL="342900" indent="-342900">
              <a:buClr>
                <a:schemeClr val="accent1"/>
              </a:buClr>
              <a:buFont typeface="Arial" panose="020B0604020202020204" pitchFamily="34" charset="0"/>
              <a:buChar char="•"/>
            </a:pPr>
            <a:r>
              <a:rPr lang="en-GB" b="0" i="0" dirty="0">
                <a:effectLst/>
              </a:rPr>
              <a:t>Methods are used to perform certain actions, and they are also known as functions.</a:t>
            </a:r>
            <a:endParaRPr lang="en-IN" dirty="0"/>
          </a:p>
        </p:txBody>
      </p:sp>
      <p:sp>
        <p:nvSpPr>
          <p:cNvPr id="5" name="TextBox 4">
            <a:extLst>
              <a:ext uri="{FF2B5EF4-FFF2-40B4-BE49-F238E27FC236}">
                <a16:creationId xmlns:a16="http://schemas.microsoft.com/office/drawing/2014/main" id="{D15F6E6D-0CB6-58C6-9229-CF5C76A443CB}"/>
              </a:ext>
            </a:extLst>
          </p:cNvPr>
          <p:cNvSpPr txBox="1"/>
          <p:nvPr/>
        </p:nvSpPr>
        <p:spPr>
          <a:xfrm>
            <a:off x="303212" y="2537562"/>
            <a:ext cx="6659823" cy="4093428"/>
          </a:xfrm>
          <a:prstGeom prst="rect">
            <a:avLst/>
          </a:prstGeom>
          <a:noFill/>
        </p:spPr>
        <p:txBody>
          <a:bodyPr wrap="square">
            <a:spAutoFit/>
          </a:bodyPr>
          <a:lstStyle/>
          <a:p>
            <a:r>
              <a:rPr lang="en-IN" sz="2000" b="1" dirty="0">
                <a:solidFill>
                  <a:schemeClr val="accent1"/>
                </a:solidFill>
              </a:rPr>
              <a:t>Create a method-</a:t>
            </a:r>
          </a:p>
          <a:p>
            <a:endParaRPr lang="en-IN" sz="2000" dirty="0"/>
          </a:p>
          <a:p>
            <a:r>
              <a:rPr lang="en-GB" sz="2000" dirty="0" err="1"/>
              <a:t>accessModifier</a:t>
            </a:r>
            <a:r>
              <a:rPr lang="en-GB" sz="2000" dirty="0"/>
              <a:t> </a:t>
            </a:r>
            <a:r>
              <a:rPr lang="en-GB" sz="2000" dirty="0" err="1"/>
              <a:t>returnType</a:t>
            </a:r>
            <a:r>
              <a:rPr lang="en-GB" sz="2000" dirty="0"/>
              <a:t> </a:t>
            </a:r>
            <a:r>
              <a:rPr lang="en-GB" sz="2000" dirty="0" err="1"/>
              <a:t>methodName</a:t>
            </a:r>
            <a:r>
              <a:rPr lang="en-GB" sz="2000" dirty="0"/>
              <a:t>(parameters..) </a:t>
            </a:r>
          </a:p>
          <a:p>
            <a:r>
              <a:rPr lang="en-GB" sz="2000" dirty="0"/>
              <a:t>{</a:t>
            </a:r>
          </a:p>
          <a:p>
            <a:r>
              <a:rPr lang="en-GB" sz="2000" dirty="0"/>
              <a:t>    //logic of the function</a:t>
            </a:r>
          </a:p>
          <a:p>
            <a:r>
              <a:rPr lang="en-GB" sz="2000" dirty="0"/>
              <a:t>}</a:t>
            </a:r>
          </a:p>
          <a:p>
            <a:endParaRPr lang="en-IN" sz="2000" dirty="0"/>
          </a:p>
          <a:p>
            <a:r>
              <a:rPr lang="en-IN" sz="2000" b="1" dirty="0"/>
              <a:t>Example:</a:t>
            </a:r>
          </a:p>
          <a:p>
            <a:endParaRPr lang="en-IN" sz="2000" b="1" dirty="0"/>
          </a:p>
          <a:p>
            <a:r>
              <a:rPr lang="en-GB" sz="2000" dirty="0"/>
              <a:t>public String </a:t>
            </a:r>
            <a:r>
              <a:rPr lang="en-GB" sz="2000" dirty="0" err="1"/>
              <a:t>convertToString</a:t>
            </a:r>
            <a:r>
              <a:rPr lang="en-GB" sz="2000" dirty="0"/>
              <a:t>(int number) {</a:t>
            </a:r>
          </a:p>
          <a:p>
            <a:r>
              <a:rPr lang="en-GB" sz="2000" dirty="0"/>
              <a:t>  String str = </a:t>
            </a:r>
            <a:r>
              <a:rPr lang="en-GB" sz="2000" dirty="0" err="1"/>
              <a:t>Integer.toString</a:t>
            </a:r>
            <a:r>
              <a:rPr lang="en-GB" sz="2000" dirty="0"/>
              <a:t>(number);</a:t>
            </a:r>
          </a:p>
          <a:p>
            <a:r>
              <a:rPr lang="en-GB" sz="2000" dirty="0"/>
              <a:t>  return str;</a:t>
            </a:r>
          </a:p>
          <a:p>
            <a:r>
              <a:rPr lang="en-GB" sz="2000" dirty="0"/>
              <a:t>}</a:t>
            </a:r>
            <a:endParaRPr lang="en-IN" sz="2000" dirty="0"/>
          </a:p>
        </p:txBody>
      </p:sp>
      <p:sp>
        <p:nvSpPr>
          <p:cNvPr id="7" name="TextBox 6">
            <a:extLst>
              <a:ext uri="{FF2B5EF4-FFF2-40B4-BE49-F238E27FC236}">
                <a16:creationId xmlns:a16="http://schemas.microsoft.com/office/drawing/2014/main" id="{930A89E8-E934-2162-EC37-1662E24DF685}"/>
              </a:ext>
            </a:extLst>
          </p:cNvPr>
          <p:cNvSpPr txBox="1"/>
          <p:nvPr/>
        </p:nvSpPr>
        <p:spPr>
          <a:xfrm>
            <a:off x="6963035" y="1828800"/>
            <a:ext cx="4649233" cy="4708981"/>
          </a:xfrm>
          <a:prstGeom prst="rect">
            <a:avLst/>
          </a:prstGeom>
          <a:noFill/>
        </p:spPr>
        <p:txBody>
          <a:bodyPr wrap="square">
            <a:spAutoFit/>
          </a:bodyPr>
          <a:lstStyle/>
          <a:p>
            <a:endParaRPr lang="en-IN" sz="2000" dirty="0">
              <a:solidFill>
                <a:schemeClr val="accent1"/>
              </a:solidFill>
            </a:endParaRPr>
          </a:p>
          <a:p>
            <a:r>
              <a:rPr lang="en-IN" sz="2000" b="1" dirty="0">
                <a:solidFill>
                  <a:schemeClr val="accent1"/>
                </a:solidFill>
              </a:rPr>
              <a:t>Call a method-</a:t>
            </a:r>
          </a:p>
          <a:p>
            <a:r>
              <a:rPr lang="en-IN" sz="2000" dirty="0"/>
              <a:t> </a:t>
            </a:r>
            <a:r>
              <a:rPr lang="en-IN" sz="2000" dirty="0" err="1"/>
              <a:t>methodName</a:t>
            </a:r>
            <a:r>
              <a:rPr lang="en-IN" sz="2000" dirty="0"/>
              <a:t>();</a:t>
            </a:r>
          </a:p>
          <a:p>
            <a:endParaRPr lang="en-IN" sz="2000" dirty="0"/>
          </a:p>
          <a:p>
            <a:r>
              <a:rPr lang="en-IN" sz="2000" dirty="0"/>
              <a:t>write the method's name followed by two parentheses () and a semicolon;</a:t>
            </a:r>
          </a:p>
          <a:p>
            <a:endParaRPr lang="en-IN" sz="2000" dirty="0"/>
          </a:p>
          <a:p>
            <a:r>
              <a:rPr lang="en-GB" sz="2000" b="1" dirty="0"/>
              <a:t>Generally, we can pass parameters to a method in two ways-</a:t>
            </a:r>
          </a:p>
          <a:p>
            <a:endParaRPr lang="en-GB" sz="2000" dirty="0"/>
          </a:p>
          <a:p>
            <a:pPr marL="457200" indent="-457200">
              <a:buClr>
                <a:schemeClr val="accent2">
                  <a:lumMod val="75000"/>
                </a:schemeClr>
              </a:buClr>
              <a:buFont typeface="+mj-lt"/>
              <a:buAutoNum type="arabicPeriod"/>
            </a:pPr>
            <a:r>
              <a:rPr lang="en-GB" sz="2000" dirty="0"/>
              <a:t>By value</a:t>
            </a:r>
          </a:p>
          <a:p>
            <a:pPr marL="457200" indent="-457200">
              <a:buClr>
                <a:schemeClr val="accent2">
                  <a:lumMod val="75000"/>
                </a:schemeClr>
              </a:buClr>
              <a:buFont typeface="+mj-lt"/>
              <a:buAutoNum type="arabicPeriod"/>
            </a:pPr>
            <a:r>
              <a:rPr lang="en-GB" sz="2000" dirty="0"/>
              <a:t>By reference</a:t>
            </a:r>
          </a:p>
          <a:p>
            <a:pPr marL="457200" indent="-457200">
              <a:buClr>
                <a:schemeClr val="accent2">
                  <a:lumMod val="75000"/>
                </a:schemeClr>
              </a:buClr>
              <a:buFont typeface="+mj-lt"/>
              <a:buAutoNum type="arabicPeriod"/>
            </a:pPr>
            <a:endParaRPr lang="en-GB" sz="2000" dirty="0"/>
          </a:p>
          <a:p>
            <a:r>
              <a:rPr lang="en-GB" sz="2000" dirty="0"/>
              <a:t>However, Java always passes arguments by value and not by reference.</a:t>
            </a:r>
            <a:endParaRPr lang="en-IN" sz="2000" dirty="0"/>
          </a:p>
        </p:txBody>
      </p:sp>
    </p:spTree>
    <p:extLst>
      <p:ext uri="{BB962C8B-B14F-4D97-AF65-F5344CB8AC3E}">
        <p14:creationId xmlns:p14="http://schemas.microsoft.com/office/powerpoint/2010/main" val="895247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Types of Methods  </a:t>
            </a:r>
          </a:p>
        </p:txBody>
      </p:sp>
      <p:sp>
        <p:nvSpPr>
          <p:cNvPr id="6" name="TextBox 5">
            <a:extLst>
              <a:ext uri="{FF2B5EF4-FFF2-40B4-BE49-F238E27FC236}">
                <a16:creationId xmlns:a16="http://schemas.microsoft.com/office/drawing/2014/main" id="{97248BEE-EBBA-083A-BC4C-9B9B03A783B2}"/>
              </a:ext>
            </a:extLst>
          </p:cNvPr>
          <p:cNvSpPr txBox="1"/>
          <p:nvPr/>
        </p:nvSpPr>
        <p:spPr>
          <a:xfrm>
            <a:off x="684212" y="1600200"/>
            <a:ext cx="10058400" cy="4524315"/>
          </a:xfrm>
          <a:prstGeom prst="rect">
            <a:avLst/>
          </a:prstGeom>
          <a:noFill/>
        </p:spPr>
        <p:txBody>
          <a:bodyPr wrap="square">
            <a:spAutoFit/>
          </a:bodyPr>
          <a:lstStyle/>
          <a:p>
            <a:pPr marL="457200" indent="-457200">
              <a:buFont typeface="+mj-lt"/>
              <a:buAutoNum type="arabicPeriod"/>
            </a:pPr>
            <a:r>
              <a:rPr lang="en-IN" b="1" dirty="0">
                <a:solidFill>
                  <a:schemeClr val="accent1"/>
                </a:solidFill>
              </a:rPr>
              <a:t>Predefined methods in Java:</a:t>
            </a:r>
          </a:p>
          <a:p>
            <a:pPr marL="457200" indent="-457200">
              <a:buFont typeface="+mj-lt"/>
              <a:buAutoNum type="arabicPeriod"/>
            </a:pPr>
            <a:endParaRPr lang="en-IN" b="1" dirty="0">
              <a:solidFill>
                <a:schemeClr val="accent1"/>
              </a:solidFill>
            </a:endParaRPr>
          </a:p>
          <a:p>
            <a:r>
              <a:rPr lang="en-IN" dirty="0"/>
              <a:t>These are methods that are defined by Java class libraries. They are also called standard library methods or built-in methods. They can be used by directly calling them.</a:t>
            </a:r>
          </a:p>
          <a:p>
            <a:endParaRPr lang="en-IN" dirty="0"/>
          </a:p>
          <a:p>
            <a:r>
              <a:rPr lang="en-IN" b="1" dirty="0"/>
              <a:t>Example:</a:t>
            </a:r>
          </a:p>
          <a:p>
            <a:r>
              <a:rPr lang="en-IN" dirty="0"/>
              <a:t>//sqrt() is an in-built </a:t>
            </a:r>
            <a:r>
              <a:rPr lang="en-IN" dirty="0" err="1"/>
              <a:t>fucntion</a:t>
            </a:r>
            <a:r>
              <a:rPr lang="en-IN" dirty="0"/>
              <a:t> defined in Math class</a:t>
            </a:r>
          </a:p>
          <a:p>
            <a:r>
              <a:rPr lang="en-IN" dirty="0" err="1"/>
              <a:t>System.out.println</a:t>
            </a:r>
            <a:r>
              <a:rPr lang="en-IN" dirty="0"/>
              <a:t>("Square root of 289 is : " + </a:t>
            </a:r>
            <a:r>
              <a:rPr lang="en-IN" dirty="0" err="1"/>
              <a:t>Math.sqrt</a:t>
            </a:r>
            <a:r>
              <a:rPr lang="en-IN" dirty="0"/>
              <a:t>(289));</a:t>
            </a:r>
          </a:p>
          <a:p>
            <a:endParaRPr lang="en-IN" dirty="0"/>
          </a:p>
          <a:p>
            <a:r>
              <a:rPr lang="en-GB" dirty="0"/>
              <a:t>Some examples include print() in the package </a:t>
            </a:r>
            <a:r>
              <a:rPr lang="en-GB" dirty="0" err="1"/>
              <a:t>java.io.PrintStream</a:t>
            </a:r>
            <a:r>
              <a:rPr lang="en-GB" dirty="0"/>
              <a:t>, min() and max() defined in Math class etc.</a:t>
            </a:r>
            <a:endParaRPr lang="en-IN" dirty="0"/>
          </a:p>
        </p:txBody>
      </p:sp>
    </p:spTree>
    <p:extLst>
      <p:ext uri="{BB962C8B-B14F-4D97-AF65-F5344CB8AC3E}">
        <p14:creationId xmlns:p14="http://schemas.microsoft.com/office/powerpoint/2010/main" val="4207400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891</TotalTime>
  <Words>1781</Words>
  <Application>Microsoft Office PowerPoint</Application>
  <PresentationFormat>Custom</PresentationFormat>
  <Paragraphs>250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389</cp:revision>
  <dcterms:created xsi:type="dcterms:W3CDTF">2021-12-19T05:09:16Z</dcterms:created>
  <dcterms:modified xsi:type="dcterms:W3CDTF">2023-03-14T03:48:41Z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