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75" r:id="rId6"/>
    <p:sldId id="295" r:id="rId7"/>
    <p:sldId id="309" r:id="rId8"/>
    <p:sldId id="308" r:id="rId9"/>
    <p:sldId id="314" r:id="rId10"/>
    <p:sldId id="310" r:id="rId11"/>
    <p:sldId id="311" r:id="rId12"/>
    <p:sldId id="313" r:id="rId13"/>
    <p:sldId id="312" r:id="rId14"/>
    <p:sldId id="259"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92" autoAdjust="0"/>
  </p:normalViewPr>
  <p:slideViewPr>
    <p:cSldViewPr>
      <p:cViewPr varScale="1">
        <p:scale>
          <a:sx n="69" d="100"/>
          <a:sy n="69" d="100"/>
        </p:scale>
        <p:origin x="918" y="6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3/14/2023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3/14/2023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3/14/2023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3/14/2023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3/14/2023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3/14/2023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3/14/2023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3/14/2023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aler.com/topics/hashcode-in-java/"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801477665"/>
              </p:ext>
            </p:extLst>
          </p:nvPr>
        </p:nvGraphicFramePr>
        <p:xfrm>
          <a:off x="455612" y="2514600"/>
          <a:ext cx="11041040" cy="1601818"/>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Array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Single dimensional array </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Multi dimensional array</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Array Class </a:t>
                      </a:r>
                    </a:p>
                  </a:txBody>
                  <a:tcPr anchor="ctr"/>
                </a:tc>
                <a:extLst>
                  <a:ext uri="{0D108BD9-81ED-4DB2-BD59-A6C34878D82A}">
                    <a16:rowId xmlns:a16="http://schemas.microsoft.com/office/drawing/2014/main" val="2109512592"/>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 of Arrays Class </a:t>
            </a:r>
          </a:p>
        </p:txBody>
      </p:sp>
      <p:graphicFrame>
        <p:nvGraphicFramePr>
          <p:cNvPr id="2" name="Table 1">
            <a:extLst>
              <a:ext uri="{FF2B5EF4-FFF2-40B4-BE49-F238E27FC236}">
                <a16:creationId xmlns:a16="http://schemas.microsoft.com/office/drawing/2014/main" id="{E8487FB5-500F-00C9-126B-962D5AF7B830}"/>
              </a:ext>
            </a:extLst>
          </p:cNvPr>
          <p:cNvGraphicFramePr>
            <a:graphicFrameLocks noGrp="1"/>
          </p:cNvGraphicFramePr>
          <p:nvPr>
            <p:extLst>
              <p:ext uri="{D42A27DB-BD31-4B8C-83A1-F6EECF244321}">
                <p14:modId xmlns:p14="http://schemas.microsoft.com/office/powerpoint/2010/main" val="2237421138"/>
              </p:ext>
            </p:extLst>
          </p:nvPr>
        </p:nvGraphicFramePr>
        <p:xfrm>
          <a:off x="227012" y="685800"/>
          <a:ext cx="11277600" cy="6158280"/>
        </p:xfrm>
        <a:graphic>
          <a:graphicData uri="http://schemas.openxmlformats.org/drawingml/2006/table">
            <a:tbl>
              <a:tblPr/>
              <a:tblGrid>
                <a:gridCol w="5458680">
                  <a:extLst>
                    <a:ext uri="{9D8B030D-6E8A-4147-A177-3AD203B41FA5}">
                      <a16:colId xmlns:a16="http://schemas.microsoft.com/office/drawing/2014/main" val="1993535469"/>
                    </a:ext>
                  </a:extLst>
                </a:gridCol>
                <a:gridCol w="5818920">
                  <a:extLst>
                    <a:ext uri="{9D8B030D-6E8A-4147-A177-3AD203B41FA5}">
                      <a16:colId xmlns:a16="http://schemas.microsoft.com/office/drawing/2014/main" val="3342767251"/>
                    </a:ext>
                  </a:extLst>
                </a:gridCol>
              </a:tblGrid>
              <a:tr h="61617">
                <a:tc>
                  <a:txBody>
                    <a:bodyPr/>
                    <a:lstStyle/>
                    <a:p>
                      <a:pPr algn="ctr"/>
                      <a:r>
                        <a:rPr lang="en-IN" sz="1800" dirty="0">
                          <a:solidFill>
                            <a:schemeClr val="bg1"/>
                          </a:solidFill>
                          <a:effectLst/>
                        </a:rPr>
                        <a:t>Method Name</a:t>
                      </a:r>
                    </a:p>
                  </a:txBody>
                  <a:tcPr marL="12323" marR="12323" marT="6162" marB="6162" anchor="ctr">
                    <a:solidFill>
                      <a:schemeClr val="accent1"/>
                    </a:solidFill>
                  </a:tcPr>
                </a:tc>
                <a:tc>
                  <a:txBody>
                    <a:bodyPr/>
                    <a:lstStyle/>
                    <a:p>
                      <a:pPr algn="ctr"/>
                      <a:r>
                        <a:rPr lang="en-IN" sz="1800" dirty="0">
                          <a:solidFill>
                            <a:schemeClr val="bg1"/>
                          </a:solidFill>
                          <a:effectLst/>
                        </a:rPr>
                        <a:t>Function</a:t>
                      </a:r>
                    </a:p>
                  </a:txBody>
                  <a:tcPr marL="12323" marR="12323" marT="6162" marB="6162" anchor="ctr">
                    <a:solidFill>
                      <a:schemeClr val="accent1"/>
                    </a:solidFill>
                  </a:tcPr>
                </a:tc>
                <a:extLst>
                  <a:ext uri="{0D108BD9-81ED-4DB2-BD59-A6C34878D82A}">
                    <a16:rowId xmlns:a16="http://schemas.microsoft.com/office/drawing/2014/main" val="3264791689"/>
                  </a:ext>
                </a:extLst>
              </a:tr>
              <a:tr h="209499">
                <a:tc>
                  <a:txBody>
                    <a:bodyPr/>
                    <a:lstStyle/>
                    <a:p>
                      <a:pPr algn="ctr"/>
                      <a:r>
                        <a:rPr lang="en-IN" sz="1800" dirty="0" err="1">
                          <a:effectLst/>
                        </a:rPr>
                        <a:t>hashCode</a:t>
                      </a:r>
                      <a:r>
                        <a:rPr lang="en-IN" sz="1800" dirty="0">
                          <a:effectLst/>
                        </a:rPr>
                        <a:t>(</a:t>
                      </a:r>
                      <a:r>
                        <a:rPr lang="en-IN" sz="1800" dirty="0" err="1">
                          <a:effectLst/>
                        </a:rPr>
                        <a:t>originalArray</a:t>
                      </a:r>
                      <a:r>
                        <a:rPr lang="en-IN" sz="1800" dirty="0">
                          <a:effectLst/>
                        </a:rPr>
                        <a:t>)</a:t>
                      </a:r>
                    </a:p>
                  </a:txBody>
                  <a:tcPr marL="12323" marR="12323" marT="6162" marB="6162" anchor="ctr"/>
                </a:tc>
                <a:tc>
                  <a:txBody>
                    <a:bodyPr/>
                    <a:lstStyle/>
                    <a:p>
                      <a:pPr algn="ctr"/>
                      <a:r>
                        <a:rPr lang="en-GB" sz="1800" dirty="0">
                          <a:effectLst/>
                        </a:rPr>
                        <a:t>An integer </a:t>
                      </a:r>
                      <a:r>
                        <a:rPr lang="en-GB" sz="1800" u="none" strike="noStrike" dirty="0" err="1">
                          <a:effectLst/>
                          <a:hlinkClick r:id="rId2"/>
                        </a:rPr>
                        <a:t>hashCode</a:t>
                      </a:r>
                      <a:r>
                        <a:rPr lang="en-GB" sz="1800" dirty="0">
                          <a:effectLst/>
                        </a:rPr>
                        <a:t> of the array instance is returned. A </a:t>
                      </a:r>
                      <a:r>
                        <a:rPr lang="en-GB" sz="1800" dirty="0" err="1">
                          <a:effectLst/>
                        </a:rPr>
                        <a:t>hashcode</a:t>
                      </a:r>
                      <a:r>
                        <a:rPr lang="en-GB" sz="1800" dirty="0">
                          <a:effectLst/>
                        </a:rPr>
                        <a:t> is a unique integer that represents an object in Java.</a:t>
                      </a:r>
                    </a:p>
                  </a:txBody>
                  <a:tcPr marL="12323" marR="12323" marT="6162" marB="6162" anchor="ctr"/>
                </a:tc>
                <a:extLst>
                  <a:ext uri="{0D108BD9-81ED-4DB2-BD59-A6C34878D82A}">
                    <a16:rowId xmlns:a16="http://schemas.microsoft.com/office/drawing/2014/main" val="177537087"/>
                  </a:ext>
                </a:extLst>
              </a:tr>
              <a:tr h="308086">
                <a:tc>
                  <a:txBody>
                    <a:bodyPr/>
                    <a:lstStyle/>
                    <a:p>
                      <a:pPr algn="ctr"/>
                      <a:r>
                        <a:rPr lang="en-IN" sz="1800" dirty="0">
                          <a:effectLst/>
                        </a:rPr>
                        <a:t>equals (array1, array2)</a:t>
                      </a:r>
                    </a:p>
                  </a:txBody>
                  <a:tcPr marL="12323" marR="12323" marT="6162" marB="6162" anchor="ctr"/>
                </a:tc>
                <a:tc>
                  <a:txBody>
                    <a:bodyPr/>
                    <a:lstStyle/>
                    <a:p>
                      <a:pPr algn="ctr"/>
                      <a:r>
                        <a:rPr lang="en-GB" sz="1800" dirty="0">
                          <a:effectLst/>
                        </a:rPr>
                        <a:t>Two arrays are considered equal if both arrays contain the same number of elements, and all corresponding pairs of elements in the two arrays are equal.</a:t>
                      </a:r>
                    </a:p>
                  </a:txBody>
                  <a:tcPr marL="12323" marR="12323" marT="6162" marB="6162" anchor="ctr"/>
                </a:tc>
                <a:extLst>
                  <a:ext uri="{0D108BD9-81ED-4DB2-BD59-A6C34878D82A}">
                    <a16:rowId xmlns:a16="http://schemas.microsoft.com/office/drawing/2014/main" val="3350805801"/>
                  </a:ext>
                </a:extLst>
              </a:tr>
              <a:tr h="110911">
                <a:tc>
                  <a:txBody>
                    <a:bodyPr/>
                    <a:lstStyle/>
                    <a:p>
                      <a:pPr algn="ctr"/>
                      <a:r>
                        <a:rPr lang="en-IN" sz="1800" dirty="0">
                          <a:effectLst/>
                        </a:rPr>
                        <a:t>fill(</a:t>
                      </a:r>
                      <a:r>
                        <a:rPr lang="en-IN" sz="1800" dirty="0" err="1">
                          <a:effectLst/>
                        </a:rPr>
                        <a:t>originalArray</a:t>
                      </a:r>
                      <a:r>
                        <a:rPr lang="en-IN" sz="1800" dirty="0">
                          <a:effectLst/>
                        </a:rPr>
                        <a:t>, </a:t>
                      </a:r>
                      <a:r>
                        <a:rPr lang="en-IN" sz="1800" dirty="0" err="1">
                          <a:effectLst/>
                        </a:rPr>
                        <a:t>fillValue</a:t>
                      </a:r>
                      <a:r>
                        <a:rPr lang="en-IN" sz="1800" dirty="0">
                          <a:effectLst/>
                        </a:rPr>
                        <a:t>)</a:t>
                      </a:r>
                    </a:p>
                  </a:txBody>
                  <a:tcPr marL="12323" marR="12323" marT="6162" marB="6162" anchor="ctr"/>
                </a:tc>
                <a:tc>
                  <a:txBody>
                    <a:bodyPr/>
                    <a:lstStyle/>
                    <a:p>
                      <a:pPr algn="ctr"/>
                      <a:r>
                        <a:rPr lang="en-GB" sz="1800">
                          <a:effectLst/>
                        </a:rPr>
                        <a:t>The fill value is assigned to each index of the arrays.</a:t>
                      </a:r>
                    </a:p>
                  </a:txBody>
                  <a:tcPr marL="12323" marR="12323" marT="6162" marB="6162" anchor="ctr"/>
                </a:tc>
                <a:extLst>
                  <a:ext uri="{0D108BD9-81ED-4DB2-BD59-A6C34878D82A}">
                    <a16:rowId xmlns:a16="http://schemas.microsoft.com/office/drawing/2014/main" val="198867441"/>
                  </a:ext>
                </a:extLst>
              </a:tr>
              <a:tr h="160205">
                <a:tc>
                  <a:txBody>
                    <a:bodyPr/>
                    <a:lstStyle/>
                    <a:p>
                      <a:pPr algn="ctr"/>
                      <a:r>
                        <a:rPr lang="en-IN" sz="1800" dirty="0" err="1">
                          <a:effectLst/>
                        </a:rPr>
                        <a:t>deepToString</a:t>
                      </a:r>
                      <a:r>
                        <a:rPr lang="en-IN" sz="1800" dirty="0">
                          <a:effectLst/>
                        </a:rPr>
                        <a:t>(Object[]a)</a:t>
                      </a:r>
                    </a:p>
                  </a:txBody>
                  <a:tcPr marL="12323" marR="12323" marT="6162" marB="6162" anchor="ctr"/>
                </a:tc>
                <a:tc>
                  <a:txBody>
                    <a:bodyPr/>
                    <a:lstStyle/>
                    <a:p>
                      <a:pPr algn="ctr"/>
                      <a:r>
                        <a:rPr lang="en-GB" sz="1800">
                          <a:effectLst/>
                        </a:rPr>
                        <a:t>A string representation is returned of the deep contents and details of the concerned array.</a:t>
                      </a:r>
                    </a:p>
                  </a:txBody>
                  <a:tcPr marL="12323" marR="12323" marT="6162" marB="6162" anchor="ctr"/>
                </a:tc>
                <a:extLst>
                  <a:ext uri="{0D108BD9-81ED-4DB2-BD59-A6C34878D82A}">
                    <a16:rowId xmlns:a16="http://schemas.microsoft.com/office/drawing/2014/main" val="3542809117"/>
                  </a:ext>
                </a:extLst>
              </a:tr>
              <a:tr h="209499">
                <a:tc>
                  <a:txBody>
                    <a:bodyPr/>
                    <a:lstStyle/>
                    <a:p>
                      <a:pPr algn="ctr"/>
                      <a:r>
                        <a:rPr lang="en-IN" sz="1800" dirty="0" err="1">
                          <a:effectLst/>
                        </a:rPr>
                        <a:t>deepHashcode</a:t>
                      </a:r>
                      <a:r>
                        <a:rPr lang="en-IN" sz="1800" dirty="0">
                          <a:effectLst/>
                        </a:rPr>
                        <a:t>(Object[]a)</a:t>
                      </a:r>
                    </a:p>
                  </a:txBody>
                  <a:tcPr marL="12323" marR="12323" marT="6162" marB="6162" anchor="ctr"/>
                </a:tc>
                <a:tc>
                  <a:txBody>
                    <a:bodyPr/>
                    <a:lstStyle/>
                    <a:p>
                      <a:pPr algn="ctr"/>
                      <a:r>
                        <a:rPr lang="en-GB" sz="1800">
                          <a:effectLst/>
                        </a:rPr>
                        <a:t>This method will receive an array and compute hash code based on the deep content in an array and return it in an integer.</a:t>
                      </a:r>
                    </a:p>
                  </a:txBody>
                  <a:tcPr marL="12323" marR="12323" marT="6162" marB="6162" anchor="ctr"/>
                </a:tc>
                <a:extLst>
                  <a:ext uri="{0D108BD9-81ED-4DB2-BD59-A6C34878D82A}">
                    <a16:rowId xmlns:a16="http://schemas.microsoft.com/office/drawing/2014/main" val="3970646953"/>
                  </a:ext>
                </a:extLst>
              </a:tr>
              <a:tr h="110911">
                <a:tc>
                  <a:txBody>
                    <a:bodyPr/>
                    <a:lstStyle/>
                    <a:p>
                      <a:pPr algn="ctr"/>
                      <a:r>
                        <a:rPr lang="en-GB" sz="1800" dirty="0" err="1">
                          <a:effectLst/>
                        </a:rPr>
                        <a:t>deepEquals</a:t>
                      </a:r>
                      <a:r>
                        <a:rPr lang="en-GB" sz="1800" dirty="0">
                          <a:effectLst/>
                        </a:rPr>
                        <a:t>(Object[]a1, Object[]a2)</a:t>
                      </a:r>
                    </a:p>
                  </a:txBody>
                  <a:tcPr marL="12323" marR="12323" marT="6162" marB="6162" anchor="ctr"/>
                </a:tc>
                <a:tc>
                  <a:txBody>
                    <a:bodyPr/>
                    <a:lstStyle/>
                    <a:p>
                      <a:pPr algn="ctr"/>
                      <a:r>
                        <a:rPr lang="en-GB" sz="1800" dirty="0">
                          <a:effectLst/>
                        </a:rPr>
                        <a:t>It returns true only if the 2 concerned arrays are equal to one another.</a:t>
                      </a:r>
                    </a:p>
                  </a:txBody>
                  <a:tcPr marL="12323" marR="12323" marT="6162" marB="6162" anchor="ctr"/>
                </a:tc>
                <a:extLst>
                  <a:ext uri="{0D108BD9-81ED-4DB2-BD59-A6C34878D82A}">
                    <a16:rowId xmlns:a16="http://schemas.microsoft.com/office/drawing/2014/main" val="1123022928"/>
                  </a:ext>
                </a:extLst>
              </a:tr>
              <a:tr h="110911">
                <a:tc>
                  <a:txBody>
                    <a:bodyPr/>
                    <a:lstStyle/>
                    <a:p>
                      <a:pPr algn="ctr"/>
                      <a:r>
                        <a:rPr lang="en-IN" sz="1800" dirty="0" err="1">
                          <a:effectLst/>
                        </a:rPr>
                        <a:t>copyOfRange</a:t>
                      </a:r>
                      <a:r>
                        <a:rPr lang="en-IN" sz="1800" dirty="0">
                          <a:effectLst/>
                        </a:rPr>
                        <a:t>(</a:t>
                      </a:r>
                      <a:r>
                        <a:rPr lang="en-IN" sz="1800" dirty="0" err="1">
                          <a:effectLst/>
                        </a:rPr>
                        <a:t>originalArray</a:t>
                      </a:r>
                      <a:r>
                        <a:rPr lang="en-IN" sz="1800" dirty="0">
                          <a:effectLst/>
                        </a:rPr>
                        <a:t>, </a:t>
                      </a:r>
                      <a:r>
                        <a:rPr lang="en-IN" sz="1800" dirty="0" err="1">
                          <a:effectLst/>
                        </a:rPr>
                        <a:t>fromIndex</a:t>
                      </a:r>
                      <a:r>
                        <a:rPr lang="en-IN" sz="1800" dirty="0">
                          <a:effectLst/>
                        </a:rPr>
                        <a:t>, </a:t>
                      </a:r>
                      <a:r>
                        <a:rPr lang="en-IN" sz="1800" dirty="0" err="1">
                          <a:effectLst/>
                        </a:rPr>
                        <a:t>endIndex</a:t>
                      </a:r>
                      <a:r>
                        <a:rPr lang="en-IN" sz="1800" dirty="0">
                          <a:effectLst/>
                        </a:rPr>
                        <a:t>)</a:t>
                      </a:r>
                    </a:p>
                  </a:txBody>
                  <a:tcPr marL="12323" marR="12323" marT="6162" marB="6162" anchor="ctr"/>
                </a:tc>
                <a:tc>
                  <a:txBody>
                    <a:bodyPr/>
                    <a:lstStyle/>
                    <a:p>
                      <a:pPr algn="ctr"/>
                      <a:r>
                        <a:rPr lang="en-GB" sz="1800">
                          <a:effectLst/>
                        </a:rPr>
                        <a:t>The concerned range of the concerned array is copied into the new array.</a:t>
                      </a:r>
                    </a:p>
                  </a:txBody>
                  <a:tcPr marL="12323" marR="12323" marT="6162" marB="6162" anchor="ctr"/>
                </a:tc>
                <a:extLst>
                  <a:ext uri="{0D108BD9-81ED-4DB2-BD59-A6C34878D82A}">
                    <a16:rowId xmlns:a16="http://schemas.microsoft.com/office/drawing/2014/main" val="833971040"/>
                  </a:ext>
                </a:extLst>
              </a:tr>
              <a:tr h="209499">
                <a:tc>
                  <a:txBody>
                    <a:bodyPr/>
                    <a:lstStyle/>
                    <a:p>
                      <a:pPr algn="ctr"/>
                      <a:r>
                        <a:rPr lang="en-IN" sz="1800" dirty="0" err="1">
                          <a:effectLst/>
                        </a:rPr>
                        <a:t>copyOf</a:t>
                      </a:r>
                      <a:r>
                        <a:rPr lang="en-IN" sz="1800" dirty="0">
                          <a:effectLst/>
                        </a:rPr>
                        <a:t>(</a:t>
                      </a:r>
                      <a:r>
                        <a:rPr lang="en-IN" sz="1800" dirty="0" err="1">
                          <a:effectLst/>
                        </a:rPr>
                        <a:t>originalArray</a:t>
                      </a:r>
                      <a:r>
                        <a:rPr lang="en-IN" sz="1800" dirty="0">
                          <a:effectLst/>
                        </a:rPr>
                        <a:t>, </a:t>
                      </a:r>
                      <a:r>
                        <a:rPr lang="en-IN" sz="1800" dirty="0" err="1">
                          <a:effectLst/>
                        </a:rPr>
                        <a:t>newLength</a:t>
                      </a:r>
                      <a:r>
                        <a:rPr lang="en-IN" sz="1800" dirty="0">
                          <a:effectLst/>
                        </a:rPr>
                        <a:t>)</a:t>
                      </a:r>
                    </a:p>
                  </a:txBody>
                  <a:tcPr marL="12323" marR="12323" marT="6162" marB="6162" anchor="ctr"/>
                </a:tc>
                <a:tc>
                  <a:txBody>
                    <a:bodyPr/>
                    <a:lstStyle/>
                    <a:p>
                      <a:pPr algn="ctr"/>
                      <a:r>
                        <a:rPr lang="en-GB" sz="1800">
                          <a:effectLst/>
                        </a:rPr>
                        <a:t>Copies the specified array, truncating or padding with the default value (if necessary) so the copy has the specified length.</a:t>
                      </a:r>
                    </a:p>
                  </a:txBody>
                  <a:tcPr marL="12323" marR="12323" marT="6162" marB="6162" anchor="ctr"/>
                </a:tc>
                <a:extLst>
                  <a:ext uri="{0D108BD9-81ED-4DB2-BD59-A6C34878D82A}">
                    <a16:rowId xmlns:a16="http://schemas.microsoft.com/office/drawing/2014/main" val="55509830"/>
                  </a:ext>
                </a:extLst>
              </a:tr>
              <a:tr h="160205">
                <a:tc>
                  <a:txBody>
                    <a:bodyPr/>
                    <a:lstStyle/>
                    <a:p>
                      <a:pPr algn="ctr"/>
                      <a:r>
                        <a:rPr lang="en-IN" sz="1800" dirty="0">
                          <a:effectLst/>
                        </a:rPr>
                        <a:t>compare(array 1, array2)</a:t>
                      </a:r>
                    </a:p>
                  </a:txBody>
                  <a:tcPr marL="12323" marR="12323" marT="6162" marB="6162" anchor="ctr"/>
                </a:tc>
                <a:tc>
                  <a:txBody>
                    <a:bodyPr/>
                    <a:lstStyle/>
                    <a:p>
                      <a:pPr algn="ctr"/>
                      <a:r>
                        <a:rPr lang="en-GB" sz="1800" dirty="0">
                          <a:effectLst/>
                        </a:rPr>
                        <a:t>Two arrays that are passed as parameters lexicographically are compared to each other</a:t>
                      </a:r>
                    </a:p>
                  </a:txBody>
                  <a:tcPr marL="12323" marR="12323" marT="6162" marB="6162" anchor="ctr"/>
                </a:tc>
                <a:extLst>
                  <a:ext uri="{0D108BD9-81ED-4DB2-BD59-A6C34878D82A}">
                    <a16:rowId xmlns:a16="http://schemas.microsoft.com/office/drawing/2014/main" val="2319534990"/>
                  </a:ext>
                </a:extLst>
              </a:tr>
            </a:tbl>
          </a:graphicData>
        </a:graphic>
      </p:graphicFrame>
    </p:spTree>
    <p:extLst>
      <p:ext uri="{BB962C8B-B14F-4D97-AF65-F5344CB8AC3E}">
        <p14:creationId xmlns:p14="http://schemas.microsoft.com/office/powerpoint/2010/main" val="413999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Array  </a:t>
            </a:r>
          </a:p>
        </p:txBody>
      </p:sp>
      <p:sp>
        <p:nvSpPr>
          <p:cNvPr id="4" name="TextBox 3">
            <a:extLst>
              <a:ext uri="{FF2B5EF4-FFF2-40B4-BE49-F238E27FC236}">
                <a16:creationId xmlns:a16="http://schemas.microsoft.com/office/drawing/2014/main" id="{74209D25-58F8-0A99-6A96-2EB494662A5D}"/>
              </a:ext>
            </a:extLst>
          </p:cNvPr>
          <p:cNvSpPr txBox="1"/>
          <p:nvPr/>
        </p:nvSpPr>
        <p:spPr>
          <a:xfrm>
            <a:off x="1370012" y="850938"/>
            <a:ext cx="10515600" cy="1089529"/>
          </a:xfrm>
          <a:prstGeom prst="rect">
            <a:avLst/>
          </a:prstGeom>
          <a:noFill/>
        </p:spPr>
        <p:txBody>
          <a:bodyPr wrap="square">
            <a:spAutoFit/>
          </a:bodyPr>
          <a:lstStyle/>
          <a:p>
            <a:pPr>
              <a:lnSpc>
                <a:spcPct val="90000"/>
              </a:lnSpc>
              <a:spcBef>
                <a:spcPts val="1800"/>
              </a:spcBef>
              <a:buClr>
                <a:schemeClr val="accent1">
                  <a:lumMod val="75000"/>
                </a:schemeClr>
              </a:buClr>
            </a:pPr>
            <a:r>
              <a:rPr lang="en-GB" b="1" i="0" dirty="0">
                <a:effectLst/>
              </a:rPr>
              <a:t>Java array</a:t>
            </a:r>
            <a:r>
              <a:rPr lang="en-GB" b="0" i="0" dirty="0">
                <a:effectLst/>
              </a:rPr>
              <a:t> is an object which contains elements of a similar data type. Additionally, The elements of an array are stored in a contiguous memory location.</a:t>
            </a:r>
            <a:endParaRPr lang="en-GB" sz="2400" b="0" i="0" dirty="0">
              <a:effectLst/>
            </a:endParaRPr>
          </a:p>
        </p:txBody>
      </p:sp>
      <p:sp>
        <p:nvSpPr>
          <p:cNvPr id="5" name="TextBox 4">
            <a:extLst>
              <a:ext uri="{FF2B5EF4-FFF2-40B4-BE49-F238E27FC236}">
                <a16:creationId xmlns:a16="http://schemas.microsoft.com/office/drawing/2014/main" id="{68472490-F021-2CAA-D761-E3176ADE7824}"/>
              </a:ext>
            </a:extLst>
          </p:cNvPr>
          <p:cNvSpPr txBox="1"/>
          <p:nvPr/>
        </p:nvSpPr>
        <p:spPr>
          <a:xfrm>
            <a:off x="684212" y="3429000"/>
            <a:ext cx="10591800" cy="3416320"/>
          </a:xfrm>
          <a:prstGeom prst="rect">
            <a:avLst/>
          </a:prstGeom>
          <a:noFill/>
        </p:spPr>
        <p:txBody>
          <a:bodyPr wrap="square">
            <a:spAutoFit/>
          </a:bodyPr>
          <a:lstStyle/>
          <a:p>
            <a:pPr algn="just"/>
            <a:r>
              <a:rPr lang="en-GB" b="1" i="0" dirty="0">
                <a:solidFill>
                  <a:schemeClr val="accent1">
                    <a:lumMod val="50000"/>
                  </a:schemeClr>
                </a:solidFill>
                <a:effectLst/>
              </a:rPr>
              <a:t>Advantages-</a:t>
            </a:r>
          </a:p>
          <a:p>
            <a:pPr algn="just">
              <a:buFont typeface="Arial" panose="020B0604020202020204" pitchFamily="34" charset="0"/>
              <a:buChar char="•"/>
            </a:pPr>
            <a:r>
              <a:rPr lang="en-GB" b="1" i="0" dirty="0">
                <a:effectLst/>
              </a:rPr>
              <a:t>Code Optimization:</a:t>
            </a:r>
            <a:r>
              <a:rPr lang="en-GB" b="0" i="0" dirty="0">
                <a:effectLst/>
              </a:rPr>
              <a:t> It makes the code optimized, we can retrieve or sort the data efficiently.</a:t>
            </a:r>
          </a:p>
          <a:p>
            <a:pPr algn="just">
              <a:buFont typeface="Arial" panose="020B0604020202020204" pitchFamily="34" charset="0"/>
              <a:buChar char="•"/>
            </a:pPr>
            <a:r>
              <a:rPr lang="en-GB" b="1" i="0" dirty="0">
                <a:effectLst/>
              </a:rPr>
              <a:t>Random access:</a:t>
            </a:r>
            <a:r>
              <a:rPr lang="en-GB" b="0" i="0" dirty="0">
                <a:effectLst/>
              </a:rPr>
              <a:t> We can get any data located at an index position.</a:t>
            </a:r>
          </a:p>
          <a:p>
            <a:pPr algn="just"/>
            <a:endParaRPr lang="en-GB" b="0" i="0" dirty="0">
              <a:effectLst/>
            </a:endParaRPr>
          </a:p>
          <a:p>
            <a:pPr algn="just"/>
            <a:r>
              <a:rPr lang="en-GB" b="1" i="0" dirty="0">
                <a:solidFill>
                  <a:schemeClr val="accent1">
                    <a:lumMod val="50000"/>
                  </a:schemeClr>
                </a:solidFill>
                <a:effectLst/>
              </a:rPr>
              <a:t>Disadvantages-</a:t>
            </a:r>
          </a:p>
          <a:p>
            <a:pPr algn="just">
              <a:buFont typeface="Arial" panose="020B0604020202020204" pitchFamily="34" charset="0"/>
              <a:buChar char="•"/>
            </a:pPr>
            <a:r>
              <a:rPr lang="en-GB" b="1" i="0" dirty="0">
                <a:effectLst/>
              </a:rPr>
              <a:t>Size Limit:</a:t>
            </a:r>
            <a:r>
              <a:rPr lang="en-GB" b="0" i="0" dirty="0">
                <a:effectLst/>
              </a:rPr>
              <a:t> We can store only the fixed size of elements in the array. It doesn't grow its size at runtime. To solve this problem, collection framework is used in Java which grows automatically.</a:t>
            </a:r>
          </a:p>
        </p:txBody>
      </p:sp>
      <p:pic>
        <p:nvPicPr>
          <p:cNvPr id="6" name="Picture 2" descr="Java array">
            <a:extLst>
              <a:ext uri="{FF2B5EF4-FFF2-40B4-BE49-F238E27FC236}">
                <a16:creationId xmlns:a16="http://schemas.microsoft.com/office/drawing/2014/main" id="{AC6C0C37-6F55-DF27-F6B2-5AB035D90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212" y="1686179"/>
            <a:ext cx="530097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Single Dimensional Array </a:t>
            </a:r>
          </a:p>
        </p:txBody>
      </p:sp>
      <p:sp>
        <p:nvSpPr>
          <p:cNvPr id="4" name="TextBox 3">
            <a:extLst>
              <a:ext uri="{FF2B5EF4-FFF2-40B4-BE49-F238E27FC236}">
                <a16:creationId xmlns:a16="http://schemas.microsoft.com/office/drawing/2014/main" id="{F411DA5D-EC70-A4AE-CEF4-6FD11109816B}"/>
              </a:ext>
            </a:extLst>
          </p:cNvPr>
          <p:cNvSpPr txBox="1"/>
          <p:nvPr/>
        </p:nvSpPr>
        <p:spPr>
          <a:xfrm>
            <a:off x="760412" y="1447800"/>
            <a:ext cx="10058400" cy="4154984"/>
          </a:xfrm>
          <a:prstGeom prst="rect">
            <a:avLst/>
          </a:prstGeom>
          <a:noFill/>
        </p:spPr>
        <p:txBody>
          <a:bodyPr wrap="square">
            <a:spAutoFit/>
          </a:bodyPr>
          <a:lstStyle/>
          <a:p>
            <a:r>
              <a:rPr lang="en-GB" b="0" i="0" dirty="0">
                <a:effectLst/>
              </a:rPr>
              <a:t>//Java Program to illustrate the use of declaration, instantiation   </a:t>
            </a:r>
          </a:p>
          <a:p>
            <a:r>
              <a:rPr lang="en-GB" b="0" i="0" dirty="0">
                <a:effectLst/>
              </a:rPr>
              <a:t>//and initialization of Java array in a single line  </a:t>
            </a:r>
          </a:p>
          <a:p>
            <a:endParaRPr lang="en-GB" b="0" i="0" dirty="0">
              <a:effectLst/>
            </a:endParaRPr>
          </a:p>
          <a:p>
            <a:r>
              <a:rPr lang="en-GB" b="1" i="0" dirty="0">
                <a:effectLst/>
              </a:rPr>
              <a:t>class</a:t>
            </a:r>
            <a:r>
              <a:rPr lang="en-GB" b="0" i="0" dirty="0">
                <a:effectLst/>
              </a:rPr>
              <a:t> Testarray1{  </a:t>
            </a:r>
          </a:p>
          <a:p>
            <a:pPr lvl="1"/>
            <a:r>
              <a:rPr lang="en-GB" b="1" i="0" dirty="0">
                <a:effectLst/>
              </a:rPr>
              <a:t>public</a:t>
            </a:r>
            <a:r>
              <a:rPr lang="en-GB" b="0" i="0" dirty="0">
                <a:effectLst/>
              </a:rPr>
              <a:t> </a:t>
            </a:r>
            <a:r>
              <a:rPr lang="en-GB" b="1" i="0" dirty="0">
                <a:effectLst/>
              </a:rPr>
              <a:t>static</a:t>
            </a:r>
            <a:r>
              <a:rPr lang="en-GB" b="0" i="0" dirty="0">
                <a:effectLst/>
              </a:rPr>
              <a:t> </a:t>
            </a:r>
            <a:r>
              <a:rPr lang="en-GB" b="1" i="0" dirty="0">
                <a:effectLst/>
              </a:rPr>
              <a:t>void</a:t>
            </a:r>
            <a:r>
              <a:rPr lang="en-GB" b="0" i="0" dirty="0">
                <a:effectLst/>
              </a:rPr>
              <a:t> main(String </a:t>
            </a:r>
            <a:r>
              <a:rPr lang="en-GB" b="0" i="0" dirty="0" err="1">
                <a:effectLst/>
              </a:rPr>
              <a:t>args</a:t>
            </a:r>
            <a:r>
              <a:rPr lang="en-GB" b="0" i="0" dirty="0">
                <a:effectLst/>
              </a:rPr>
              <a:t>[]){  </a:t>
            </a:r>
          </a:p>
          <a:p>
            <a:pPr lvl="2"/>
            <a:r>
              <a:rPr lang="en-GB" b="1" i="0" dirty="0">
                <a:effectLst/>
              </a:rPr>
              <a:t>int</a:t>
            </a:r>
            <a:r>
              <a:rPr lang="en-GB" b="0" i="0" dirty="0">
                <a:effectLst/>
              </a:rPr>
              <a:t> a[]={33,3,4,5};//declaration, instantiation and initialization  </a:t>
            </a:r>
          </a:p>
          <a:p>
            <a:pPr lvl="2"/>
            <a:r>
              <a:rPr lang="en-GB" b="0" i="0" dirty="0">
                <a:effectLst/>
              </a:rPr>
              <a:t>//printing array  </a:t>
            </a:r>
          </a:p>
          <a:p>
            <a:pPr lvl="2"/>
            <a:r>
              <a:rPr lang="en-GB" b="1" i="0" dirty="0">
                <a:effectLst/>
              </a:rPr>
              <a:t>for</a:t>
            </a:r>
            <a:r>
              <a:rPr lang="en-GB" b="0" i="0" dirty="0">
                <a:effectLst/>
              </a:rPr>
              <a:t>(</a:t>
            </a:r>
            <a:r>
              <a:rPr lang="en-GB" b="1" i="0" dirty="0">
                <a:effectLst/>
              </a:rPr>
              <a:t>int</a:t>
            </a:r>
            <a:r>
              <a:rPr lang="en-GB" b="0" i="0" dirty="0">
                <a:effectLst/>
              </a:rPr>
              <a:t> </a:t>
            </a:r>
            <a:r>
              <a:rPr lang="en-GB" b="0" i="0" dirty="0" err="1">
                <a:effectLst/>
              </a:rPr>
              <a:t>i</a:t>
            </a:r>
            <a:r>
              <a:rPr lang="en-GB" b="0" i="0" dirty="0">
                <a:effectLst/>
              </a:rPr>
              <a:t>=0;i&lt;</a:t>
            </a:r>
            <a:r>
              <a:rPr lang="en-GB" b="0" i="0" dirty="0" err="1">
                <a:effectLst/>
              </a:rPr>
              <a:t>a.length;i</a:t>
            </a:r>
            <a:r>
              <a:rPr lang="en-GB" b="0" i="0" dirty="0">
                <a:effectLst/>
              </a:rPr>
              <a:t>++)//length is the property of array  </a:t>
            </a:r>
          </a:p>
          <a:p>
            <a:pPr lvl="2"/>
            <a:r>
              <a:rPr lang="en-GB" b="0" i="0" dirty="0" err="1">
                <a:effectLst/>
              </a:rPr>
              <a:t>System.out.println</a:t>
            </a:r>
            <a:r>
              <a:rPr lang="en-GB" b="0" i="0" dirty="0">
                <a:effectLst/>
              </a:rPr>
              <a:t>(a[</a:t>
            </a:r>
            <a:r>
              <a:rPr lang="en-GB" b="0" i="0" dirty="0" err="1">
                <a:effectLst/>
              </a:rPr>
              <a:t>i</a:t>
            </a:r>
            <a:r>
              <a:rPr lang="en-GB" b="0" i="0" dirty="0">
                <a:effectLst/>
              </a:rPr>
              <a:t>]);  </a:t>
            </a:r>
          </a:p>
          <a:p>
            <a:r>
              <a:rPr lang="en-GB" b="0" i="0" dirty="0">
                <a:effectLst/>
              </a:rPr>
              <a:t>      }</a:t>
            </a:r>
          </a:p>
          <a:p>
            <a:r>
              <a:rPr lang="en-GB" b="0" i="0" dirty="0">
                <a:effectLst/>
              </a:rPr>
              <a:t>}  </a:t>
            </a:r>
          </a:p>
        </p:txBody>
      </p:sp>
    </p:spTree>
    <p:extLst>
      <p:ext uri="{BB962C8B-B14F-4D97-AF65-F5344CB8AC3E}">
        <p14:creationId xmlns:p14="http://schemas.microsoft.com/office/powerpoint/2010/main" val="237735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Multi Dimensional Array </a:t>
            </a:r>
          </a:p>
        </p:txBody>
      </p:sp>
      <p:sp>
        <p:nvSpPr>
          <p:cNvPr id="4" name="TextBox 3">
            <a:extLst>
              <a:ext uri="{FF2B5EF4-FFF2-40B4-BE49-F238E27FC236}">
                <a16:creationId xmlns:a16="http://schemas.microsoft.com/office/drawing/2014/main" id="{F411DA5D-EC70-A4AE-CEF4-6FD11109816B}"/>
              </a:ext>
            </a:extLst>
          </p:cNvPr>
          <p:cNvSpPr txBox="1"/>
          <p:nvPr/>
        </p:nvSpPr>
        <p:spPr>
          <a:xfrm>
            <a:off x="760412" y="1447800"/>
            <a:ext cx="10058400" cy="4893647"/>
          </a:xfrm>
          <a:prstGeom prst="rect">
            <a:avLst/>
          </a:prstGeom>
          <a:noFill/>
        </p:spPr>
        <p:txBody>
          <a:bodyPr wrap="square">
            <a:spAutoFit/>
          </a:bodyPr>
          <a:lstStyle/>
          <a:p>
            <a:r>
              <a:rPr lang="en-GB" b="0" i="0" dirty="0">
                <a:effectLst/>
              </a:rPr>
              <a:t>A multidimensional array is an array of arrays.</a:t>
            </a:r>
          </a:p>
          <a:p>
            <a:endParaRPr lang="en-GB" b="0" i="0" dirty="0">
              <a:effectLst/>
            </a:endParaRPr>
          </a:p>
          <a:p>
            <a:r>
              <a:rPr lang="en-GB" b="0" i="0" dirty="0">
                <a:effectLst/>
              </a:rPr>
              <a:t>Multidimensional arrays are useful when you want to store data as a tabular form, like a table with rows and columns.</a:t>
            </a:r>
          </a:p>
          <a:p>
            <a:endParaRPr lang="en-GB" b="0" i="0" dirty="0">
              <a:effectLst/>
            </a:endParaRPr>
          </a:p>
          <a:p>
            <a:r>
              <a:rPr lang="en-GB" b="0" i="0" dirty="0">
                <a:effectLst/>
              </a:rPr>
              <a:t>To create a two-dimensional array, add each array within its own set of curly braces:</a:t>
            </a:r>
          </a:p>
          <a:p>
            <a:endParaRPr lang="en-GB" b="0" i="0" dirty="0">
              <a:effectLst/>
            </a:endParaRPr>
          </a:p>
          <a:p>
            <a:r>
              <a:rPr lang="en-GB" b="0" i="0" dirty="0">
                <a:solidFill>
                  <a:schemeClr val="accent1"/>
                </a:solidFill>
                <a:effectLst/>
              </a:rPr>
              <a:t>Example:</a:t>
            </a:r>
          </a:p>
          <a:p>
            <a:endParaRPr lang="en-GB" dirty="0"/>
          </a:p>
          <a:p>
            <a:r>
              <a:rPr lang="en-GB" b="0" i="0" dirty="0">
                <a:effectLst/>
              </a:rPr>
              <a:t>int[][] </a:t>
            </a:r>
            <a:r>
              <a:rPr lang="en-GB" b="0" i="0" dirty="0" err="1">
                <a:effectLst/>
              </a:rPr>
              <a:t>myNumbers</a:t>
            </a:r>
            <a:r>
              <a:rPr lang="en-GB" b="0" i="0" dirty="0">
                <a:effectLst/>
              </a:rPr>
              <a:t> = { {1, 2, 3, 4}, {5, 6, 7} };</a:t>
            </a:r>
          </a:p>
          <a:p>
            <a:r>
              <a:rPr lang="en-GB" b="0" i="0" dirty="0" err="1">
                <a:effectLst/>
              </a:rPr>
              <a:t>myNumbers</a:t>
            </a:r>
            <a:r>
              <a:rPr lang="en-GB" b="0" i="0" dirty="0">
                <a:effectLst/>
              </a:rPr>
              <a:t>[1][2] = 9;</a:t>
            </a:r>
          </a:p>
          <a:p>
            <a:r>
              <a:rPr lang="en-GB" b="0" i="0" dirty="0" err="1">
                <a:effectLst/>
              </a:rPr>
              <a:t>System.out.println</a:t>
            </a:r>
            <a:r>
              <a:rPr lang="en-GB" b="0" i="0" dirty="0">
                <a:effectLst/>
              </a:rPr>
              <a:t>(</a:t>
            </a:r>
            <a:r>
              <a:rPr lang="en-GB" b="0" i="0" dirty="0" err="1">
                <a:effectLst/>
              </a:rPr>
              <a:t>myNumbers</a:t>
            </a:r>
            <a:r>
              <a:rPr lang="en-GB" b="0" i="0" dirty="0">
                <a:effectLst/>
              </a:rPr>
              <a:t>[1][2]); // Outputs 9 instead of 7</a:t>
            </a:r>
          </a:p>
        </p:txBody>
      </p:sp>
    </p:spTree>
    <p:extLst>
      <p:ext uri="{BB962C8B-B14F-4D97-AF65-F5344CB8AC3E}">
        <p14:creationId xmlns:p14="http://schemas.microsoft.com/office/powerpoint/2010/main" val="195779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Jagged Array </a:t>
            </a:r>
          </a:p>
        </p:txBody>
      </p:sp>
      <p:sp>
        <p:nvSpPr>
          <p:cNvPr id="4" name="TextBox 3">
            <a:extLst>
              <a:ext uri="{FF2B5EF4-FFF2-40B4-BE49-F238E27FC236}">
                <a16:creationId xmlns:a16="http://schemas.microsoft.com/office/drawing/2014/main" id="{F411DA5D-EC70-A4AE-CEF4-6FD11109816B}"/>
              </a:ext>
            </a:extLst>
          </p:cNvPr>
          <p:cNvSpPr txBox="1"/>
          <p:nvPr/>
        </p:nvSpPr>
        <p:spPr>
          <a:xfrm>
            <a:off x="531812" y="1540566"/>
            <a:ext cx="5562600" cy="5016758"/>
          </a:xfrm>
          <a:prstGeom prst="rect">
            <a:avLst/>
          </a:prstGeom>
          <a:noFill/>
        </p:spPr>
        <p:txBody>
          <a:bodyPr wrap="square">
            <a:spAutoFit/>
          </a:bodyPr>
          <a:lstStyle/>
          <a:p>
            <a:r>
              <a:rPr lang="en-GB" sz="2000" b="0" i="0" dirty="0">
                <a:solidFill>
                  <a:srgbClr val="FFC000"/>
                </a:solidFill>
                <a:effectLst/>
              </a:rPr>
              <a:t>//Java Program to illustrate the jagged array  </a:t>
            </a:r>
          </a:p>
          <a:p>
            <a:r>
              <a:rPr lang="en-GB" sz="2000" b="1" i="0" dirty="0">
                <a:effectLst/>
              </a:rPr>
              <a:t>class</a:t>
            </a:r>
            <a:r>
              <a:rPr lang="en-GB" sz="2000" b="0" i="0" dirty="0">
                <a:effectLst/>
              </a:rPr>
              <a:t> </a:t>
            </a:r>
            <a:r>
              <a:rPr lang="en-GB" sz="2000" b="0" i="0" dirty="0" err="1">
                <a:effectLst/>
              </a:rPr>
              <a:t>TestJaggedArray</a:t>
            </a:r>
            <a:r>
              <a:rPr lang="en-GB" sz="2000" b="0" i="0" dirty="0">
                <a:effectLst/>
              </a:rPr>
              <a:t>{  </a:t>
            </a:r>
          </a:p>
          <a:p>
            <a:r>
              <a:rPr lang="en-GB" sz="2000" b="0" i="0" dirty="0">
                <a:effectLst/>
              </a:rPr>
              <a:t>    </a:t>
            </a:r>
            <a:r>
              <a:rPr lang="en-GB" sz="2000" b="1" i="0" dirty="0">
                <a:effectLst/>
              </a:rPr>
              <a:t>public</a:t>
            </a:r>
            <a:r>
              <a:rPr lang="en-GB" sz="2000" b="0" i="0" dirty="0">
                <a:effectLst/>
              </a:rPr>
              <a:t> </a:t>
            </a:r>
            <a:r>
              <a:rPr lang="en-GB" sz="2000" b="1" i="0" dirty="0">
                <a:effectLst/>
              </a:rPr>
              <a:t>static</a:t>
            </a:r>
            <a:r>
              <a:rPr lang="en-GB" sz="2000" b="0" i="0" dirty="0">
                <a:effectLst/>
              </a:rPr>
              <a:t> </a:t>
            </a:r>
            <a:r>
              <a:rPr lang="en-GB" sz="2000" b="1" i="0" dirty="0">
                <a:effectLst/>
              </a:rPr>
              <a:t>void</a:t>
            </a:r>
            <a:r>
              <a:rPr lang="en-GB" sz="2000" b="0" i="0" dirty="0">
                <a:effectLst/>
              </a:rPr>
              <a:t> main(String[] </a:t>
            </a:r>
            <a:r>
              <a:rPr lang="en-GB" sz="2000" b="0" i="0" dirty="0" err="1">
                <a:effectLst/>
              </a:rPr>
              <a:t>args</a:t>
            </a:r>
            <a:r>
              <a:rPr lang="en-GB" sz="2000" b="0" i="0" dirty="0">
                <a:effectLst/>
              </a:rPr>
              <a:t>){  </a:t>
            </a:r>
          </a:p>
          <a:p>
            <a:r>
              <a:rPr lang="en-GB" sz="2000" b="0" i="0" dirty="0">
                <a:effectLst/>
              </a:rPr>
              <a:t>        //declaring a 2D array with odd columns  </a:t>
            </a:r>
          </a:p>
          <a:p>
            <a:r>
              <a:rPr lang="en-GB" sz="2000" b="0" i="0" dirty="0">
                <a:effectLst/>
              </a:rPr>
              <a:t>        </a:t>
            </a:r>
            <a:r>
              <a:rPr lang="en-GB" sz="2000" b="1" i="0" dirty="0">
                <a:effectLst/>
              </a:rPr>
              <a:t>int</a:t>
            </a:r>
            <a:r>
              <a:rPr lang="en-GB" sz="2000" b="0" i="0" dirty="0">
                <a:effectLst/>
              </a:rPr>
              <a:t> </a:t>
            </a:r>
            <a:r>
              <a:rPr lang="en-GB" sz="2000" b="0" i="0" dirty="0" err="1">
                <a:effectLst/>
              </a:rPr>
              <a:t>arr</a:t>
            </a:r>
            <a:r>
              <a:rPr lang="en-GB" sz="2000" b="0" i="0" dirty="0">
                <a:effectLst/>
              </a:rPr>
              <a:t>[][] = </a:t>
            </a:r>
            <a:r>
              <a:rPr lang="en-GB" sz="2000" b="1" i="0" dirty="0">
                <a:effectLst/>
              </a:rPr>
              <a:t>new</a:t>
            </a:r>
            <a:r>
              <a:rPr lang="en-GB" sz="2000" b="0" i="0" dirty="0">
                <a:effectLst/>
              </a:rPr>
              <a:t> </a:t>
            </a:r>
            <a:r>
              <a:rPr lang="en-GB" sz="2000" b="1" i="0" dirty="0">
                <a:effectLst/>
              </a:rPr>
              <a:t>int</a:t>
            </a:r>
            <a:r>
              <a:rPr lang="en-GB" sz="2000" b="0" i="0" dirty="0">
                <a:effectLst/>
              </a:rPr>
              <a:t>[3][];  </a:t>
            </a:r>
          </a:p>
          <a:p>
            <a:r>
              <a:rPr lang="en-GB" sz="2000" b="0" i="0" dirty="0">
                <a:effectLst/>
              </a:rPr>
              <a:t>        </a:t>
            </a:r>
            <a:r>
              <a:rPr lang="en-GB" sz="2000" b="0" i="0" dirty="0" err="1">
                <a:effectLst/>
              </a:rPr>
              <a:t>arr</a:t>
            </a:r>
            <a:r>
              <a:rPr lang="en-GB" sz="2000" b="0" i="0" dirty="0">
                <a:effectLst/>
              </a:rPr>
              <a:t>[0] = </a:t>
            </a:r>
            <a:r>
              <a:rPr lang="en-GB" sz="2000" b="1" i="0" dirty="0">
                <a:effectLst/>
              </a:rPr>
              <a:t>new</a:t>
            </a:r>
            <a:r>
              <a:rPr lang="en-GB" sz="2000" b="0" i="0" dirty="0">
                <a:effectLst/>
              </a:rPr>
              <a:t> </a:t>
            </a:r>
            <a:r>
              <a:rPr lang="en-GB" sz="2000" b="1" i="0" dirty="0">
                <a:effectLst/>
              </a:rPr>
              <a:t>int</a:t>
            </a:r>
            <a:r>
              <a:rPr lang="en-GB" sz="2000" b="0" i="0" dirty="0">
                <a:effectLst/>
              </a:rPr>
              <a:t>[3];  </a:t>
            </a:r>
          </a:p>
          <a:p>
            <a:r>
              <a:rPr lang="en-GB" sz="2000" b="0" i="0" dirty="0">
                <a:effectLst/>
              </a:rPr>
              <a:t>        </a:t>
            </a:r>
            <a:r>
              <a:rPr lang="en-GB" sz="2000" b="0" i="0" dirty="0" err="1">
                <a:effectLst/>
              </a:rPr>
              <a:t>arr</a:t>
            </a:r>
            <a:r>
              <a:rPr lang="en-GB" sz="2000" b="0" i="0" dirty="0">
                <a:effectLst/>
              </a:rPr>
              <a:t>[1] = </a:t>
            </a:r>
            <a:r>
              <a:rPr lang="en-GB" sz="2000" b="1" i="0" dirty="0">
                <a:effectLst/>
              </a:rPr>
              <a:t>new</a:t>
            </a:r>
            <a:r>
              <a:rPr lang="en-GB" sz="2000" b="0" i="0" dirty="0">
                <a:effectLst/>
              </a:rPr>
              <a:t> </a:t>
            </a:r>
            <a:r>
              <a:rPr lang="en-GB" sz="2000" b="1" i="0" dirty="0">
                <a:effectLst/>
              </a:rPr>
              <a:t>int</a:t>
            </a:r>
            <a:r>
              <a:rPr lang="en-GB" sz="2000" b="0" i="0" dirty="0">
                <a:effectLst/>
              </a:rPr>
              <a:t>[4];  </a:t>
            </a:r>
          </a:p>
          <a:p>
            <a:r>
              <a:rPr lang="en-GB" sz="2000" b="0" i="0" dirty="0">
                <a:effectLst/>
              </a:rPr>
              <a:t>        </a:t>
            </a:r>
            <a:r>
              <a:rPr lang="en-GB" sz="2000" b="0" i="0" dirty="0" err="1">
                <a:effectLst/>
              </a:rPr>
              <a:t>arr</a:t>
            </a:r>
            <a:r>
              <a:rPr lang="en-GB" sz="2000" b="0" i="0" dirty="0">
                <a:effectLst/>
              </a:rPr>
              <a:t>[2] = </a:t>
            </a:r>
            <a:r>
              <a:rPr lang="en-GB" sz="2000" b="1" i="0" dirty="0">
                <a:effectLst/>
              </a:rPr>
              <a:t>new</a:t>
            </a:r>
            <a:r>
              <a:rPr lang="en-GB" sz="2000" b="0" i="0" dirty="0">
                <a:effectLst/>
              </a:rPr>
              <a:t> </a:t>
            </a:r>
            <a:r>
              <a:rPr lang="en-GB" sz="2000" b="1" i="0" dirty="0">
                <a:effectLst/>
              </a:rPr>
              <a:t>int</a:t>
            </a:r>
            <a:r>
              <a:rPr lang="en-GB" sz="2000" b="0" i="0" dirty="0">
                <a:effectLst/>
              </a:rPr>
              <a:t>[2];  </a:t>
            </a:r>
          </a:p>
          <a:p>
            <a:r>
              <a:rPr lang="en-GB" sz="2000" b="0" i="0" dirty="0">
                <a:effectLst/>
              </a:rPr>
              <a:t>        //initializing a jagged array  </a:t>
            </a:r>
          </a:p>
          <a:p>
            <a:r>
              <a:rPr lang="en-GB" sz="2000" b="0" i="0" dirty="0">
                <a:effectLst/>
              </a:rPr>
              <a:t>        </a:t>
            </a:r>
            <a:r>
              <a:rPr lang="en-GB" sz="2000" b="1" i="0" dirty="0">
                <a:effectLst/>
              </a:rPr>
              <a:t>int</a:t>
            </a:r>
            <a:r>
              <a:rPr lang="en-GB" sz="2000" b="0" i="0" dirty="0">
                <a:effectLst/>
              </a:rPr>
              <a:t> count = 0;  </a:t>
            </a:r>
          </a:p>
          <a:p>
            <a:r>
              <a:rPr lang="en-GB" sz="2000" b="0" i="0" dirty="0">
                <a:effectLst/>
              </a:rPr>
              <a:t>        </a:t>
            </a:r>
            <a:r>
              <a:rPr lang="en-GB" sz="2000" b="1" i="0" dirty="0">
                <a:effectLst/>
              </a:rPr>
              <a:t>for</a:t>
            </a:r>
            <a:r>
              <a:rPr lang="en-GB" sz="2000" b="0" i="0" dirty="0">
                <a:effectLst/>
              </a:rPr>
              <a:t> (</a:t>
            </a:r>
            <a:r>
              <a:rPr lang="en-GB" sz="2000" b="1" i="0" dirty="0">
                <a:effectLst/>
              </a:rPr>
              <a:t>int</a:t>
            </a:r>
            <a:r>
              <a:rPr lang="en-GB" sz="2000" b="0" i="0" dirty="0">
                <a:effectLst/>
              </a:rPr>
              <a:t> </a:t>
            </a:r>
            <a:r>
              <a:rPr lang="en-GB" sz="2000" b="0" i="0" dirty="0" err="1">
                <a:effectLst/>
              </a:rPr>
              <a:t>i</a:t>
            </a:r>
            <a:r>
              <a:rPr lang="en-GB" sz="2000" b="0" i="0" dirty="0">
                <a:effectLst/>
              </a:rPr>
              <a:t>=0; </a:t>
            </a:r>
            <a:r>
              <a:rPr lang="en-GB" sz="2000" b="0" i="0" dirty="0" err="1">
                <a:effectLst/>
              </a:rPr>
              <a:t>i</a:t>
            </a:r>
            <a:r>
              <a:rPr lang="en-GB" sz="2000" b="0" i="0" dirty="0">
                <a:effectLst/>
              </a:rPr>
              <a:t>&lt;</a:t>
            </a:r>
            <a:r>
              <a:rPr lang="en-GB" sz="2000" b="0" i="0" dirty="0" err="1">
                <a:effectLst/>
              </a:rPr>
              <a:t>arr.length</a:t>
            </a:r>
            <a:r>
              <a:rPr lang="en-GB" sz="2000" b="0" i="0" dirty="0">
                <a:effectLst/>
              </a:rPr>
              <a:t>; </a:t>
            </a:r>
            <a:r>
              <a:rPr lang="en-GB" sz="2000" b="0" i="0" dirty="0" err="1">
                <a:effectLst/>
              </a:rPr>
              <a:t>i</a:t>
            </a:r>
            <a:r>
              <a:rPr lang="en-GB" sz="2000" b="0" i="0" dirty="0">
                <a:effectLst/>
              </a:rPr>
              <a:t>++)  {</a:t>
            </a:r>
          </a:p>
          <a:p>
            <a:r>
              <a:rPr lang="en-GB" sz="2000" b="0" i="0" dirty="0">
                <a:effectLst/>
              </a:rPr>
              <a:t>            </a:t>
            </a:r>
            <a:r>
              <a:rPr lang="en-GB" sz="2000" b="1" i="0" dirty="0">
                <a:effectLst/>
              </a:rPr>
              <a:t>for</a:t>
            </a:r>
            <a:r>
              <a:rPr lang="en-GB" sz="2000" b="0" i="0" dirty="0">
                <a:effectLst/>
              </a:rPr>
              <a:t>(</a:t>
            </a:r>
            <a:r>
              <a:rPr lang="en-GB" sz="2000" b="1" i="0" dirty="0">
                <a:effectLst/>
              </a:rPr>
              <a:t>int</a:t>
            </a:r>
            <a:r>
              <a:rPr lang="en-GB" sz="2000" b="0" i="0" dirty="0">
                <a:effectLst/>
              </a:rPr>
              <a:t> j=0; j&lt;</a:t>
            </a:r>
            <a:r>
              <a:rPr lang="en-GB" sz="2000" b="0" i="0" dirty="0" err="1">
                <a:effectLst/>
              </a:rPr>
              <a:t>arr</a:t>
            </a:r>
            <a:r>
              <a:rPr lang="en-GB" sz="2000" b="0" i="0" dirty="0">
                <a:effectLst/>
              </a:rPr>
              <a:t>[</a:t>
            </a:r>
            <a:r>
              <a:rPr lang="en-GB" sz="2000" b="0" i="0" dirty="0" err="1">
                <a:effectLst/>
              </a:rPr>
              <a:t>i</a:t>
            </a:r>
            <a:r>
              <a:rPr lang="en-GB" sz="2000" b="0" i="0" dirty="0">
                <a:effectLst/>
              </a:rPr>
              <a:t>].length; </a:t>
            </a:r>
            <a:r>
              <a:rPr lang="en-GB" sz="2000" b="0" i="0" dirty="0" err="1">
                <a:effectLst/>
              </a:rPr>
              <a:t>j++</a:t>
            </a:r>
            <a:r>
              <a:rPr lang="en-GB" sz="2000" b="0" i="0" dirty="0">
                <a:effectLst/>
              </a:rPr>
              <a:t>)  {</a:t>
            </a:r>
          </a:p>
          <a:p>
            <a:r>
              <a:rPr lang="en-GB" sz="2000" b="0" i="0" dirty="0">
                <a:effectLst/>
              </a:rPr>
              <a:t>                </a:t>
            </a:r>
            <a:r>
              <a:rPr lang="en-GB" sz="2000" b="0" i="0" dirty="0" err="1">
                <a:effectLst/>
              </a:rPr>
              <a:t>arr</a:t>
            </a:r>
            <a:r>
              <a:rPr lang="en-GB" sz="2000" b="0" i="0" dirty="0">
                <a:effectLst/>
              </a:rPr>
              <a:t>[</a:t>
            </a:r>
            <a:r>
              <a:rPr lang="en-GB" sz="2000" b="0" i="0" dirty="0" err="1">
                <a:effectLst/>
              </a:rPr>
              <a:t>i</a:t>
            </a:r>
            <a:r>
              <a:rPr lang="en-GB" sz="2000" b="0" i="0" dirty="0">
                <a:effectLst/>
              </a:rPr>
              <a:t>][j] = count++;  </a:t>
            </a:r>
          </a:p>
          <a:p>
            <a:r>
              <a:rPr lang="en-GB" sz="2000" dirty="0"/>
              <a:t>          }</a:t>
            </a:r>
          </a:p>
          <a:p>
            <a:r>
              <a:rPr lang="en-GB" sz="2000" dirty="0"/>
              <a:t>       </a:t>
            </a:r>
            <a:r>
              <a:rPr lang="en-GB" sz="2000" b="0" i="0" dirty="0">
                <a:effectLst/>
              </a:rPr>
              <a:t>}</a:t>
            </a:r>
          </a:p>
          <a:p>
            <a:r>
              <a:rPr lang="en-GB" sz="2000" b="0" i="0" dirty="0">
                <a:effectLst/>
              </a:rPr>
              <a:t>   </a:t>
            </a:r>
          </a:p>
        </p:txBody>
      </p:sp>
      <p:sp>
        <p:nvSpPr>
          <p:cNvPr id="5" name="TextBox 4">
            <a:extLst>
              <a:ext uri="{FF2B5EF4-FFF2-40B4-BE49-F238E27FC236}">
                <a16:creationId xmlns:a16="http://schemas.microsoft.com/office/drawing/2014/main" id="{D4D9443A-41F6-6B09-0DE1-96434D02DE6F}"/>
              </a:ext>
            </a:extLst>
          </p:cNvPr>
          <p:cNvSpPr txBox="1"/>
          <p:nvPr/>
        </p:nvSpPr>
        <p:spPr>
          <a:xfrm>
            <a:off x="1192833" y="689402"/>
            <a:ext cx="10971213" cy="830997"/>
          </a:xfrm>
          <a:prstGeom prst="rect">
            <a:avLst/>
          </a:prstGeom>
          <a:noFill/>
        </p:spPr>
        <p:txBody>
          <a:bodyPr wrap="square">
            <a:spAutoFit/>
          </a:bodyPr>
          <a:lstStyle/>
          <a:p>
            <a:r>
              <a:rPr lang="en-GB" b="0" i="0" dirty="0">
                <a:effectLst/>
              </a:rPr>
              <a:t>If we are creating odd number of columns in a 2D array, it is known as a jagged array. In other words, it is an array of arrays with different number of columns.</a:t>
            </a:r>
          </a:p>
        </p:txBody>
      </p:sp>
      <p:sp>
        <p:nvSpPr>
          <p:cNvPr id="7" name="TextBox 6">
            <a:extLst>
              <a:ext uri="{FF2B5EF4-FFF2-40B4-BE49-F238E27FC236}">
                <a16:creationId xmlns:a16="http://schemas.microsoft.com/office/drawing/2014/main" id="{94C6189A-9286-FBDA-6FB9-99975C552D05}"/>
              </a:ext>
            </a:extLst>
          </p:cNvPr>
          <p:cNvSpPr txBox="1"/>
          <p:nvPr/>
        </p:nvSpPr>
        <p:spPr>
          <a:xfrm>
            <a:off x="6246812" y="1524000"/>
            <a:ext cx="6208642" cy="4401205"/>
          </a:xfrm>
          <a:prstGeom prst="rect">
            <a:avLst/>
          </a:prstGeom>
          <a:noFill/>
        </p:spPr>
        <p:txBody>
          <a:bodyPr wrap="square">
            <a:spAutoFit/>
          </a:bodyPr>
          <a:lstStyle/>
          <a:p>
            <a:endParaRPr lang="en-GB" sz="2000" b="0" i="0" dirty="0">
              <a:effectLst/>
            </a:endParaRPr>
          </a:p>
          <a:p>
            <a:r>
              <a:rPr lang="en-GB" sz="2000" b="0" i="0" dirty="0">
                <a:effectLst/>
              </a:rPr>
              <a:t>        //printing the data of a jagged array   </a:t>
            </a:r>
          </a:p>
          <a:p>
            <a:r>
              <a:rPr lang="en-GB" sz="2000" b="0" i="0" dirty="0">
                <a:effectLst/>
              </a:rPr>
              <a:t>        </a:t>
            </a:r>
            <a:r>
              <a:rPr lang="en-GB" sz="2000" b="1" i="0" dirty="0">
                <a:effectLst/>
              </a:rPr>
              <a:t>for</a:t>
            </a:r>
            <a:r>
              <a:rPr lang="en-GB" sz="2000" b="0" i="0" dirty="0">
                <a:effectLst/>
              </a:rPr>
              <a:t> (</a:t>
            </a:r>
            <a:r>
              <a:rPr lang="en-GB" sz="2000" b="1" i="0" dirty="0">
                <a:effectLst/>
              </a:rPr>
              <a:t>int</a:t>
            </a:r>
            <a:r>
              <a:rPr lang="en-GB" sz="2000" b="0" i="0" dirty="0">
                <a:effectLst/>
              </a:rPr>
              <a:t> </a:t>
            </a:r>
            <a:r>
              <a:rPr lang="en-GB" sz="2000" b="0" i="0" dirty="0" err="1">
                <a:effectLst/>
              </a:rPr>
              <a:t>i</a:t>
            </a:r>
            <a:r>
              <a:rPr lang="en-GB" sz="2000" b="0" i="0" dirty="0">
                <a:effectLst/>
              </a:rPr>
              <a:t>=0; </a:t>
            </a:r>
            <a:r>
              <a:rPr lang="en-GB" sz="2000" b="0" i="0" dirty="0" err="1">
                <a:effectLst/>
              </a:rPr>
              <a:t>i</a:t>
            </a:r>
            <a:r>
              <a:rPr lang="en-GB" sz="2000" b="0" i="0" dirty="0">
                <a:effectLst/>
              </a:rPr>
              <a:t>&lt;</a:t>
            </a:r>
            <a:r>
              <a:rPr lang="en-GB" sz="2000" b="0" i="0" dirty="0" err="1">
                <a:effectLst/>
              </a:rPr>
              <a:t>arr.length</a:t>
            </a:r>
            <a:r>
              <a:rPr lang="en-GB" sz="2000" b="0" i="0" dirty="0">
                <a:effectLst/>
              </a:rPr>
              <a:t>; </a:t>
            </a:r>
            <a:r>
              <a:rPr lang="en-GB" sz="2000" b="0" i="0" dirty="0" err="1">
                <a:effectLst/>
              </a:rPr>
              <a:t>i</a:t>
            </a:r>
            <a:r>
              <a:rPr lang="en-GB" sz="2000" b="0" i="0" dirty="0">
                <a:effectLst/>
              </a:rPr>
              <a:t>++){  </a:t>
            </a:r>
          </a:p>
          <a:p>
            <a:r>
              <a:rPr lang="en-GB" sz="2000" b="0" i="0" dirty="0">
                <a:effectLst/>
              </a:rPr>
              <a:t>            </a:t>
            </a:r>
            <a:r>
              <a:rPr lang="en-GB" sz="2000" b="1" i="0" dirty="0">
                <a:effectLst/>
              </a:rPr>
              <a:t>for</a:t>
            </a:r>
            <a:r>
              <a:rPr lang="en-GB" sz="2000" b="0" i="0" dirty="0">
                <a:effectLst/>
              </a:rPr>
              <a:t> (</a:t>
            </a:r>
            <a:r>
              <a:rPr lang="en-GB" sz="2000" b="1" i="0" dirty="0">
                <a:effectLst/>
              </a:rPr>
              <a:t>int</a:t>
            </a:r>
            <a:r>
              <a:rPr lang="en-GB" sz="2000" b="0" i="0" dirty="0">
                <a:effectLst/>
              </a:rPr>
              <a:t> j=0; j&lt;</a:t>
            </a:r>
            <a:r>
              <a:rPr lang="en-GB" sz="2000" b="0" i="0" dirty="0" err="1">
                <a:effectLst/>
              </a:rPr>
              <a:t>arr</a:t>
            </a:r>
            <a:r>
              <a:rPr lang="en-GB" sz="2000" b="0" i="0" dirty="0">
                <a:effectLst/>
              </a:rPr>
              <a:t>[</a:t>
            </a:r>
            <a:r>
              <a:rPr lang="en-GB" sz="2000" b="0" i="0" dirty="0" err="1">
                <a:effectLst/>
              </a:rPr>
              <a:t>i</a:t>
            </a:r>
            <a:r>
              <a:rPr lang="en-GB" sz="2000" b="0" i="0" dirty="0">
                <a:effectLst/>
              </a:rPr>
              <a:t>].length; </a:t>
            </a:r>
            <a:r>
              <a:rPr lang="en-GB" sz="2000" b="0" i="0" dirty="0" err="1">
                <a:effectLst/>
              </a:rPr>
              <a:t>j++</a:t>
            </a:r>
            <a:r>
              <a:rPr lang="en-GB" sz="2000" b="0" i="0" dirty="0">
                <a:effectLst/>
              </a:rPr>
              <a:t>){  </a:t>
            </a:r>
          </a:p>
          <a:p>
            <a:r>
              <a:rPr lang="en-GB" sz="2000" b="0" i="0" dirty="0">
                <a:effectLst/>
              </a:rPr>
              <a:t>                </a:t>
            </a:r>
            <a:r>
              <a:rPr lang="en-GB" sz="2000" b="0" i="0" dirty="0" err="1">
                <a:effectLst/>
              </a:rPr>
              <a:t>System.out.print</a:t>
            </a:r>
            <a:r>
              <a:rPr lang="en-GB" sz="2000" b="0" i="0" dirty="0">
                <a:effectLst/>
              </a:rPr>
              <a:t>(</a:t>
            </a:r>
            <a:r>
              <a:rPr lang="en-GB" sz="2000" b="0" i="0" dirty="0" err="1">
                <a:effectLst/>
              </a:rPr>
              <a:t>arr</a:t>
            </a:r>
            <a:r>
              <a:rPr lang="en-GB" sz="2000" b="0" i="0" dirty="0">
                <a:effectLst/>
              </a:rPr>
              <a:t>[</a:t>
            </a:r>
            <a:r>
              <a:rPr lang="en-GB" sz="2000" b="0" i="0" dirty="0" err="1">
                <a:effectLst/>
              </a:rPr>
              <a:t>i</a:t>
            </a:r>
            <a:r>
              <a:rPr lang="en-GB" sz="2000" b="0" i="0" dirty="0">
                <a:effectLst/>
              </a:rPr>
              <a:t>][j]+" ");  </a:t>
            </a:r>
          </a:p>
          <a:p>
            <a:r>
              <a:rPr lang="en-GB" sz="2000" b="0" i="0" dirty="0">
                <a:effectLst/>
              </a:rPr>
              <a:t>            }  </a:t>
            </a:r>
          </a:p>
          <a:p>
            <a:r>
              <a:rPr lang="en-GB" sz="2000" b="0" i="0" dirty="0">
                <a:effectLst/>
              </a:rPr>
              <a:t>            </a:t>
            </a:r>
            <a:r>
              <a:rPr lang="en-GB" sz="2000" b="0" i="0" dirty="0" err="1">
                <a:effectLst/>
              </a:rPr>
              <a:t>System.out.println</a:t>
            </a:r>
            <a:r>
              <a:rPr lang="en-GB" sz="2000" b="0" i="0" dirty="0">
                <a:effectLst/>
              </a:rPr>
              <a:t>();//new line  </a:t>
            </a:r>
          </a:p>
          <a:p>
            <a:r>
              <a:rPr lang="en-GB" sz="2000" b="0" i="0" dirty="0">
                <a:effectLst/>
              </a:rPr>
              <a:t>        }  </a:t>
            </a:r>
          </a:p>
          <a:p>
            <a:r>
              <a:rPr lang="en-GB" sz="2000" b="0" i="0" dirty="0">
                <a:effectLst/>
              </a:rPr>
              <a:t>    }  </a:t>
            </a:r>
          </a:p>
          <a:p>
            <a:r>
              <a:rPr lang="en-GB" sz="2000" b="0" i="0" dirty="0">
                <a:effectLst/>
              </a:rPr>
              <a:t>} </a:t>
            </a:r>
          </a:p>
          <a:p>
            <a:r>
              <a:rPr lang="en-GB" sz="2000" b="1" dirty="0">
                <a:solidFill>
                  <a:schemeClr val="accent1"/>
                </a:solidFill>
              </a:rPr>
              <a:t>output</a:t>
            </a:r>
            <a:r>
              <a:rPr lang="en-GB" sz="2000" b="0" i="0" dirty="0">
                <a:effectLst/>
              </a:rPr>
              <a:t>:</a:t>
            </a:r>
          </a:p>
          <a:p>
            <a:r>
              <a:rPr lang="en-GB" sz="2000" b="0" i="0" dirty="0">
                <a:effectLst/>
              </a:rPr>
              <a:t>0 1 2 </a:t>
            </a:r>
          </a:p>
          <a:p>
            <a:r>
              <a:rPr lang="en-GB" sz="2000" b="0" i="0" dirty="0">
                <a:effectLst/>
              </a:rPr>
              <a:t>3 4 5 6 </a:t>
            </a:r>
          </a:p>
          <a:p>
            <a:r>
              <a:rPr lang="en-GB" sz="2000" b="0" i="0" dirty="0">
                <a:effectLst/>
              </a:rPr>
              <a:t>7 8  </a:t>
            </a:r>
            <a:endParaRPr lang="en-IN" sz="2000" dirty="0"/>
          </a:p>
        </p:txBody>
      </p:sp>
      <p:sp>
        <p:nvSpPr>
          <p:cNvPr id="8" name="Rectangle 7">
            <a:extLst>
              <a:ext uri="{FF2B5EF4-FFF2-40B4-BE49-F238E27FC236}">
                <a16:creationId xmlns:a16="http://schemas.microsoft.com/office/drawing/2014/main" id="{3AD22CAF-09DF-139E-8DF7-F2D37E63D506}"/>
              </a:ext>
            </a:extLst>
          </p:cNvPr>
          <p:cNvSpPr/>
          <p:nvPr/>
        </p:nvSpPr>
        <p:spPr>
          <a:xfrm>
            <a:off x="6094412" y="1828800"/>
            <a:ext cx="45719"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7690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Anonymous Array </a:t>
            </a:r>
          </a:p>
        </p:txBody>
      </p:sp>
      <p:sp>
        <p:nvSpPr>
          <p:cNvPr id="6" name="TextBox 5">
            <a:extLst>
              <a:ext uri="{FF2B5EF4-FFF2-40B4-BE49-F238E27FC236}">
                <a16:creationId xmlns:a16="http://schemas.microsoft.com/office/drawing/2014/main" id="{9F58CDC1-6FE7-B523-DB47-4A5561330EB2}"/>
              </a:ext>
            </a:extLst>
          </p:cNvPr>
          <p:cNvSpPr txBox="1"/>
          <p:nvPr/>
        </p:nvSpPr>
        <p:spPr>
          <a:xfrm>
            <a:off x="1141412" y="856357"/>
            <a:ext cx="10591800" cy="5632311"/>
          </a:xfrm>
          <a:prstGeom prst="rect">
            <a:avLst/>
          </a:prstGeom>
          <a:noFill/>
        </p:spPr>
        <p:txBody>
          <a:bodyPr wrap="square">
            <a:spAutoFit/>
          </a:bodyPr>
          <a:lstStyle/>
          <a:p>
            <a:r>
              <a:rPr lang="en-IN" dirty="0"/>
              <a:t>As its name suggests, arrays having no name are called Anonymous arrays in java. This type of array is used only when we require an array instantly. We can also pass this array to any method without any reference variable.</a:t>
            </a:r>
          </a:p>
          <a:p>
            <a:endParaRPr lang="en-IN" dirty="0"/>
          </a:p>
          <a:p>
            <a:r>
              <a:rPr lang="en-IN" b="1" dirty="0"/>
              <a:t>Syntax:</a:t>
            </a:r>
          </a:p>
          <a:p>
            <a:endParaRPr lang="en-IN" dirty="0"/>
          </a:p>
          <a:p>
            <a:r>
              <a:rPr lang="en-IN" dirty="0"/>
              <a:t>new datatype[] {values separated by comma}</a:t>
            </a:r>
          </a:p>
          <a:p>
            <a:endParaRPr lang="en-IN" dirty="0"/>
          </a:p>
          <a:p>
            <a:r>
              <a:rPr lang="en-IN" b="1" dirty="0"/>
              <a:t>Example:</a:t>
            </a:r>
          </a:p>
          <a:p>
            <a:endParaRPr lang="en-IN" dirty="0"/>
          </a:p>
          <a:p>
            <a:r>
              <a:rPr lang="en-IN" dirty="0"/>
              <a:t>//One-dimensional integer type anonymous array</a:t>
            </a:r>
          </a:p>
          <a:p>
            <a:r>
              <a:rPr lang="en-IN" dirty="0"/>
              <a:t>new int[] {2,4,6,8};</a:t>
            </a:r>
          </a:p>
          <a:p>
            <a:endParaRPr lang="en-IN" dirty="0"/>
          </a:p>
          <a:p>
            <a:r>
              <a:rPr lang="en-IN" dirty="0"/>
              <a:t>// Multi-dimensional integer type anonymous array</a:t>
            </a:r>
          </a:p>
          <a:p>
            <a:r>
              <a:rPr lang="en-IN" dirty="0"/>
              <a:t>new int[][] { {1,3,5}, {2,4,6} }; </a:t>
            </a:r>
          </a:p>
        </p:txBody>
      </p:sp>
    </p:spTree>
    <p:extLst>
      <p:ext uri="{BB962C8B-B14F-4D97-AF65-F5344CB8AC3E}">
        <p14:creationId xmlns:p14="http://schemas.microsoft.com/office/powerpoint/2010/main" val="319672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Array Class </a:t>
            </a:r>
          </a:p>
        </p:txBody>
      </p:sp>
      <p:sp>
        <p:nvSpPr>
          <p:cNvPr id="6" name="TextBox 5">
            <a:extLst>
              <a:ext uri="{FF2B5EF4-FFF2-40B4-BE49-F238E27FC236}">
                <a16:creationId xmlns:a16="http://schemas.microsoft.com/office/drawing/2014/main" id="{A3CC9CB9-88F5-A684-7C84-EE955B435835}"/>
              </a:ext>
            </a:extLst>
          </p:cNvPr>
          <p:cNvSpPr txBox="1"/>
          <p:nvPr/>
        </p:nvSpPr>
        <p:spPr>
          <a:xfrm>
            <a:off x="227012" y="1295400"/>
            <a:ext cx="6629400" cy="6001643"/>
          </a:xfrm>
          <a:prstGeom prst="rect">
            <a:avLst/>
          </a:prstGeom>
          <a:noFill/>
        </p:spPr>
        <p:txBody>
          <a:bodyPr wrap="square">
            <a:spAutoFit/>
          </a:bodyPr>
          <a:lstStyle/>
          <a:p>
            <a:r>
              <a:rPr lang="en-IN" dirty="0">
                <a:solidFill>
                  <a:schemeClr val="accent1"/>
                </a:solidFill>
              </a:rPr>
              <a:t>public class Arrays</a:t>
            </a:r>
          </a:p>
          <a:p>
            <a:r>
              <a:rPr lang="en-IN" dirty="0">
                <a:solidFill>
                  <a:schemeClr val="accent1"/>
                </a:solidFill>
              </a:rPr>
              <a:t>extends Object</a:t>
            </a:r>
          </a:p>
          <a:p>
            <a:endParaRPr lang="en-IN" dirty="0">
              <a:solidFill>
                <a:schemeClr val="accent1"/>
              </a:solidFill>
            </a:endParaRPr>
          </a:p>
          <a:p>
            <a:r>
              <a:rPr lang="en-IN" dirty="0">
                <a:solidFill>
                  <a:schemeClr val="accent2"/>
                </a:solidFill>
              </a:rPr>
              <a:t>Arrays class is present in </a:t>
            </a:r>
            <a:r>
              <a:rPr lang="en-IN" dirty="0" err="1">
                <a:solidFill>
                  <a:schemeClr val="accent1">
                    <a:lumMod val="50000"/>
                  </a:schemeClr>
                </a:solidFill>
              </a:rPr>
              <a:t>java.util.Arrays</a:t>
            </a:r>
            <a:r>
              <a:rPr lang="en-IN" dirty="0">
                <a:solidFill>
                  <a:schemeClr val="accent1">
                    <a:lumMod val="50000"/>
                  </a:schemeClr>
                </a:solidFill>
              </a:rPr>
              <a:t> </a:t>
            </a:r>
            <a:r>
              <a:rPr lang="en-IN" dirty="0">
                <a:solidFill>
                  <a:schemeClr val="accent2"/>
                </a:solidFill>
              </a:rPr>
              <a:t>Package.</a:t>
            </a:r>
          </a:p>
          <a:p>
            <a:r>
              <a:rPr lang="en-IN" dirty="0"/>
              <a:t>This class contains various methods for manipulating arrays (such as sorting and searching). This class also contains a static factory that allows arrays to be viewed as lists.</a:t>
            </a:r>
          </a:p>
          <a:p>
            <a:endParaRPr lang="en-IN" dirty="0"/>
          </a:p>
          <a:p>
            <a:r>
              <a:rPr lang="en-IN" dirty="0"/>
              <a:t>The methods in this class all throw a </a:t>
            </a:r>
            <a:r>
              <a:rPr lang="en-IN" dirty="0" err="1"/>
              <a:t>NullPointerException</a:t>
            </a:r>
            <a:r>
              <a:rPr lang="en-IN" dirty="0"/>
              <a:t>, if the specified array reference is null, except where noted.</a:t>
            </a:r>
          </a:p>
          <a:p>
            <a:endParaRPr lang="en-IN" b="1" dirty="0"/>
          </a:p>
          <a:p>
            <a:r>
              <a:rPr lang="en-GB" b="1" dirty="0"/>
              <a:t>Syntax: In order to use Arrays  </a:t>
            </a:r>
          </a:p>
          <a:p>
            <a:r>
              <a:rPr lang="en-GB" dirty="0"/>
              <a:t>Arrays.&lt;function name&gt;;</a:t>
            </a:r>
            <a:endParaRPr lang="en-IN" dirty="0"/>
          </a:p>
          <a:p>
            <a:endParaRPr lang="en-IN" dirty="0"/>
          </a:p>
        </p:txBody>
      </p:sp>
      <p:sp>
        <p:nvSpPr>
          <p:cNvPr id="4" name="TextBox 3">
            <a:extLst>
              <a:ext uri="{FF2B5EF4-FFF2-40B4-BE49-F238E27FC236}">
                <a16:creationId xmlns:a16="http://schemas.microsoft.com/office/drawing/2014/main" id="{29E9EFC1-5207-C8F7-E858-B06A1B835414}"/>
              </a:ext>
            </a:extLst>
          </p:cNvPr>
          <p:cNvSpPr txBox="1"/>
          <p:nvPr/>
        </p:nvSpPr>
        <p:spPr>
          <a:xfrm>
            <a:off x="7034064" y="1752600"/>
            <a:ext cx="5003948" cy="3785652"/>
          </a:xfrm>
          <a:prstGeom prst="rect">
            <a:avLst/>
          </a:prstGeom>
          <a:effectLst>
            <a:glow rad="101600">
              <a:schemeClr val="accent2">
                <a:satMod val="175000"/>
                <a:alpha val="40000"/>
              </a:schemeClr>
            </a:glow>
            <a:softEdge rad="63500"/>
          </a:effectLst>
        </p:spPr>
        <p:style>
          <a:lnRef idx="2">
            <a:schemeClr val="accent2"/>
          </a:lnRef>
          <a:fillRef idx="1">
            <a:schemeClr val="lt1"/>
          </a:fillRef>
          <a:effectRef idx="0">
            <a:schemeClr val="accent2"/>
          </a:effectRef>
          <a:fontRef idx="minor">
            <a:schemeClr val="dk1"/>
          </a:fontRef>
        </p:style>
        <p:txBody>
          <a:bodyPr wrap="square">
            <a:spAutoFit/>
          </a:bodyPr>
          <a:lstStyle/>
          <a:p>
            <a:r>
              <a:rPr lang="en-IN" b="1" dirty="0">
                <a:solidFill>
                  <a:schemeClr val="accent1">
                    <a:lumMod val="50000"/>
                  </a:schemeClr>
                </a:solidFill>
              </a:rPr>
              <a:t>Benefits of Arrays Class in Java:</a:t>
            </a:r>
          </a:p>
          <a:p>
            <a:endParaRPr lang="en-IN" b="1" dirty="0">
              <a:solidFill>
                <a:schemeClr val="accent1">
                  <a:lumMod val="50000"/>
                </a:schemeClr>
              </a:solidFill>
            </a:endParaRPr>
          </a:p>
          <a:p>
            <a:pPr marL="457200" indent="-457200">
              <a:buFont typeface="+mj-lt"/>
              <a:buAutoNum type="arabicPeriod"/>
            </a:pPr>
            <a:r>
              <a:rPr lang="en-IN" dirty="0"/>
              <a:t>Arrays class makes it easier to perform common operations on an array.</a:t>
            </a:r>
          </a:p>
          <a:p>
            <a:pPr marL="457200" indent="-457200">
              <a:buFont typeface="+mj-lt"/>
              <a:buAutoNum type="arabicPeriod"/>
            </a:pPr>
            <a:r>
              <a:rPr lang="en-IN" dirty="0"/>
              <a:t>No need to use complicated loops to work with an array.</a:t>
            </a:r>
          </a:p>
          <a:p>
            <a:pPr marL="457200" indent="-457200">
              <a:buFont typeface="+mj-lt"/>
              <a:buAutoNum type="arabicPeriod"/>
            </a:pPr>
            <a:r>
              <a:rPr lang="en-IN" dirty="0"/>
              <a:t>No need to reinvent the wheel for operations such as binary search and sorting.</a:t>
            </a:r>
          </a:p>
        </p:txBody>
      </p:sp>
    </p:spTree>
    <p:extLst>
      <p:ext uri="{BB962C8B-B14F-4D97-AF65-F5344CB8AC3E}">
        <p14:creationId xmlns:p14="http://schemas.microsoft.com/office/powerpoint/2010/main" val="2153409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 of Arrays Class </a:t>
            </a:r>
          </a:p>
        </p:txBody>
      </p:sp>
      <p:graphicFrame>
        <p:nvGraphicFramePr>
          <p:cNvPr id="2" name="Table 1">
            <a:extLst>
              <a:ext uri="{FF2B5EF4-FFF2-40B4-BE49-F238E27FC236}">
                <a16:creationId xmlns:a16="http://schemas.microsoft.com/office/drawing/2014/main" id="{E8487FB5-500F-00C9-126B-962D5AF7B830}"/>
              </a:ext>
            </a:extLst>
          </p:cNvPr>
          <p:cNvGraphicFramePr>
            <a:graphicFrameLocks noGrp="1"/>
          </p:cNvGraphicFramePr>
          <p:nvPr>
            <p:extLst>
              <p:ext uri="{D42A27DB-BD31-4B8C-83A1-F6EECF244321}">
                <p14:modId xmlns:p14="http://schemas.microsoft.com/office/powerpoint/2010/main" val="2554831139"/>
              </p:ext>
            </p:extLst>
          </p:nvPr>
        </p:nvGraphicFramePr>
        <p:xfrm>
          <a:off x="303212" y="766512"/>
          <a:ext cx="11277600" cy="5572668"/>
        </p:xfrm>
        <a:graphic>
          <a:graphicData uri="http://schemas.openxmlformats.org/drawingml/2006/table">
            <a:tbl>
              <a:tblPr/>
              <a:tblGrid>
                <a:gridCol w="5644767">
                  <a:extLst>
                    <a:ext uri="{9D8B030D-6E8A-4147-A177-3AD203B41FA5}">
                      <a16:colId xmlns:a16="http://schemas.microsoft.com/office/drawing/2014/main" val="1993535469"/>
                    </a:ext>
                  </a:extLst>
                </a:gridCol>
                <a:gridCol w="5632833">
                  <a:extLst>
                    <a:ext uri="{9D8B030D-6E8A-4147-A177-3AD203B41FA5}">
                      <a16:colId xmlns:a16="http://schemas.microsoft.com/office/drawing/2014/main" val="3342767251"/>
                    </a:ext>
                  </a:extLst>
                </a:gridCol>
              </a:tblGrid>
              <a:tr h="61617">
                <a:tc>
                  <a:txBody>
                    <a:bodyPr/>
                    <a:lstStyle/>
                    <a:p>
                      <a:pPr algn="ctr"/>
                      <a:r>
                        <a:rPr lang="en-IN" sz="1800" dirty="0">
                          <a:solidFill>
                            <a:schemeClr val="bg1"/>
                          </a:solidFill>
                          <a:effectLst/>
                        </a:rPr>
                        <a:t>Method Name</a:t>
                      </a:r>
                    </a:p>
                  </a:txBody>
                  <a:tcPr marL="12323" marR="12323" marT="6162" marB="6162" anchor="ctr">
                    <a:solidFill>
                      <a:schemeClr val="accent1"/>
                    </a:solidFill>
                  </a:tcPr>
                </a:tc>
                <a:tc>
                  <a:txBody>
                    <a:bodyPr/>
                    <a:lstStyle/>
                    <a:p>
                      <a:pPr algn="ctr"/>
                      <a:r>
                        <a:rPr lang="en-IN" sz="1800" dirty="0">
                          <a:solidFill>
                            <a:schemeClr val="bg1"/>
                          </a:solidFill>
                          <a:effectLst/>
                        </a:rPr>
                        <a:t>Function</a:t>
                      </a:r>
                    </a:p>
                  </a:txBody>
                  <a:tcPr marL="12323" marR="12323" marT="6162" marB="6162" anchor="ctr">
                    <a:solidFill>
                      <a:schemeClr val="accent1"/>
                    </a:solidFill>
                  </a:tcPr>
                </a:tc>
                <a:extLst>
                  <a:ext uri="{0D108BD9-81ED-4DB2-BD59-A6C34878D82A}">
                    <a16:rowId xmlns:a16="http://schemas.microsoft.com/office/drawing/2014/main" val="3264791689"/>
                  </a:ext>
                </a:extLst>
              </a:tr>
              <a:tr h="160205">
                <a:tc>
                  <a:txBody>
                    <a:bodyPr/>
                    <a:lstStyle/>
                    <a:p>
                      <a:pPr algn="ctr"/>
                      <a:r>
                        <a:rPr lang="en-IN" sz="1800" dirty="0">
                          <a:effectLst/>
                        </a:rPr>
                        <a:t>binary search()</a:t>
                      </a:r>
                    </a:p>
                  </a:txBody>
                  <a:tcPr marL="12323" marR="12323" marT="6162" marB="6162" anchor="ctr"/>
                </a:tc>
                <a:tc>
                  <a:txBody>
                    <a:bodyPr/>
                    <a:lstStyle/>
                    <a:p>
                      <a:pPr algn="ctr"/>
                      <a:r>
                        <a:rPr lang="en-GB" sz="1800" dirty="0">
                          <a:effectLst/>
                        </a:rPr>
                        <a:t>It searches for an element contained in the sorted array by using Binary Search Algorithm.</a:t>
                      </a:r>
                    </a:p>
                  </a:txBody>
                  <a:tcPr marL="12323" marR="12323" marT="6162" marB="6162" anchor="ctr"/>
                </a:tc>
                <a:extLst>
                  <a:ext uri="{0D108BD9-81ED-4DB2-BD59-A6C34878D82A}">
                    <a16:rowId xmlns:a16="http://schemas.microsoft.com/office/drawing/2014/main" val="2362039770"/>
                  </a:ext>
                </a:extLst>
              </a:tr>
              <a:tr h="110911">
                <a:tc>
                  <a:txBody>
                    <a:bodyPr/>
                    <a:lstStyle/>
                    <a:p>
                      <a:pPr algn="ctr"/>
                      <a:r>
                        <a:rPr lang="en-IN" sz="1800">
                          <a:effectLst/>
                        </a:rPr>
                        <a:t>asList()</a:t>
                      </a:r>
                    </a:p>
                  </a:txBody>
                  <a:tcPr marL="12323" marR="12323" marT="6162" marB="6162" anchor="ctr"/>
                </a:tc>
                <a:tc>
                  <a:txBody>
                    <a:bodyPr/>
                    <a:lstStyle/>
                    <a:p>
                      <a:pPr algn="ctr"/>
                      <a:r>
                        <a:rPr lang="en-GB" sz="1800" dirty="0">
                          <a:effectLst/>
                        </a:rPr>
                        <a:t>It is used to convert an array to a list of elements.</a:t>
                      </a:r>
                    </a:p>
                  </a:txBody>
                  <a:tcPr marL="12323" marR="12323" marT="6162" marB="6162" anchor="ctr"/>
                </a:tc>
                <a:extLst>
                  <a:ext uri="{0D108BD9-81ED-4DB2-BD59-A6C34878D82A}">
                    <a16:rowId xmlns:a16="http://schemas.microsoft.com/office/drawing/2014/main" val="2912583575"/>
                  </a:ext>
                </a:extLst>
              </a:tr>
              <a:tr h="160205">
                <a:tc>
                  <a:txBody>
                    <a:bodyPr/>
                    <a:lstStyle/>
                    <a:p>
                      <a:pPr algn="ctr"/>
                      <a:r>
                        <a:rPr lang="en-GB" sz="1800">
                          <a:effectLst/>
                        </a:rPr>
                        <a:t>binarySearch(array, fromIndex, toIndex, key, Comparator)</a:t>
                      </a:r>
                    </a:p>
                  </a:txBody>
                  <a:tcPr marL="12323" marR="12323" marT="6162" marB="6162" anchor="ctr"/>
                </a:tc>
                <a:tc>
                  <a:txBody>
                    <a:bodyPr/>
                    <a:lstStyle/>
                    <a:p>
                      <a:pPr algn="ctr"/>
                      <a:r>
                        <a:rPr lang="en-GB" sz="1800">
                          <a:effectLst/>
                        </a:rPr>
                        <a:t>A range of specified arrays for the specified object is searched using the Binary Search Algorithm.</a:t>
                      </a:r>
                    </a:p>
                  </a:txBody>
                  <a:tcPr marL="12323" marR="12323" marT="6162" marB="6162" anchor="ctr"/>
                </a:tc>
                <a:extLst>
                  <a:ext uri="{0D108BD9-81ED-4DB2-BD59-A6C34878D82A}">
                    <a16:rowId xmlns:a16="http://schemas.microsoft.com/office/drawing/2014/main" val="839597414"/>
                  </a:ext>
                </a:extLst>
              </a:tr>
              <a:tr h="406674">
                <a:tc>
                  <a:txBody>
                    <a:bodyPr/>
                    <a:lstStyle/>
                    <a:p>
                      <a:pPr algn="ctr"/>
                      <a:r>
                        <a:rPr lang="en-IN" sz="1800" dirty="0" err="1">
                          <a:effectLst/>
                        </a:rPr>
                        <a:t>toString</a:t>
                      </a:r>
                      <a:r>
                        <a:rPr lang="en-IN" sz="1800" dirty="0">
                          <a:effectLst/>
                        </a:rPr>
                        <a:t>(original array)</a:t>
                      </a:r>
                    </a:p>
                  </a:txBody>
                  <a:tcPr marL="12323" marR="12323" marT="6162" marB="6162" anchor="ctr"/>
                </a:tc>
                <a:tc>
                  <a:txBody>
                    <a:bodyPr/>
                    <a:lstStyle/>
                    <a:p>
                      <a:pPr algn="ctr"/>
                      <a:r>
                        <a:rPr lang="en-GB" sz="1800" dirty="0">
                          <a:effectLst/>
                        </a:rPr>
                        <a:t>A string representation of the contents of the array is returned. This representation consists of a list of the elements of the array enclosed in square brackets ([]). The elements are separated by a comma and a space and each element is converted to a string by the String. value of() function.</a:t>
                      </a:r>
                    </a:p>
                  </a:txBody>
                  <a:tcPr marL="12323" marR="12323" marT="6162" marB="6162" anchor="ctr"/>
                </a:tc>
                <a:extLst>
                  <a:ext uri="{0D108BD9-81ED-4DB2-BD59-A6C34878D82A}">
                    <a16:rowId xmlns:a16="http://schemas.microsoft.com/office/drawing/2014/main" val="3869617576"/>
                  </a:ext>
                </a:extLst>
              </a:tr>
              <a:tr h="357380">
                <a:tc>
                  <a:txBody>
                    <a:bodyPr/>
                    <a:lstStyle/>
                    <a:p>
                      <a:pPr algn="ctr"/>
                      <a:r>
                        <a:rPr lang="en-IN" sz="1800" dirty="0">
                          <a:effectLst/>
                        </a:rPr>
                        <a:t>stream(original array)</a:t>
                      </a:r>
                    </a:p>
                  </a:txBody>
                  <a:tcPr marL="12323" marR="12323" marT="6162" marB="6162" anchor="ctr"/>
                </a:tc>
                <a:tc>
                  <a:txBody>
                    <a:bodyPr/>
                    <a:lstStyle/>
                    <a:p>
                      <a:pPr algn="ctr"/>
                      <a:r>
                        <a:rPr lang="en-GB" sz="1800" dirty="0">
                          <a:effectLst/>
                        </a:rPr>
                        <a:t>A sequential stream will be returned with an array that is specified by its source. The stream is a sequence of objects represented as a channel of data that​ has a source where the data is situated, and a destination where it is transmitted.</a:t>
                      </a:r>
                    </a:p>
                  </a:txBody>
                  <a:tcPr marL="12323" marR="12323" marT="6162" marB="6162" anchor="ctr"/>
                </a:tc>
                <a:extLst>
                  <a:ext uri="{0D108BD9-81ED-4DB2-BD59-A6C34878D82A}">
                    <a16:rowId xmlns:a16="http://schemas.microsoft.com/office/drawing/2014/main" val="54153357"/>
                  </a:ext>
                </a:extLst>
              </a:tr>
              <a:tr h="258792">
                <a:tc>
                  <a:txBody>
                    <a:bodyPr/>
                    <a:lstStyle/>
                    <a:p>
                      <a:pPr algn="ctr"/>
                      <a:r>
                        <a:rPr lang="en-GB" sz="1800">
                          <a:effectLst/>
                        </a:rPr>
                        <a:t>spliterator(original array,fromIndex, endIndex )</a:t>
                      </a:r>
                    </a:p>
                  </a:txBody>
                  <a:tcPr marL="12323" marR="12323" marT="6162" marB="6162" anchor="ctr"/>
                </a:tc>
                <a:tc>
                  <a:txBody>
                    <a:bodyPr/>
                    <a:lstStyle/>
                    <a:p>
                      <a:pPr algn="ctr"/>
                      <a:r>
                        <a:rPr lang="en-GB" sz="1800" dirty="0">
                          <a:effectLst/>
                        </a:rPr>
                        <a:t>A </a:t>
                      </a:r>
                      <a:r>
                        <a:rPr lang="en-GB" sz="1800" dirty="0" err="1">
                          <a:effectLst/>
                        </a:rPr>
                        <a:t>spliterator</a:t>
                      </a:r>
                      <a:r>
                        <a:rPr lang="en-GB" sz="1800" dirty="0">
                          <a:effectLst/>
                        </a:rPr>
                        <a:t> is returned which covers the range of the specified arrays. The </a:t>
                      </a:r>
                      <a:r>
                        <a:rPr lang="en-GB" sz="1800" dirty="0" err="1">
                          <a:effectLst/>
                        </a:rPr>
                        <a:t>Spliterator</a:t>
                      </a:r>
                      <a:r>
                        <a:rPr lang="en-GB" sz="1800" dirty="0">
                          <a:effectLst/>
                        </a:rPr>
                        <a:t> interface can be used for traversing and partitioning sequences.</a:t>
                      </a:r>
                    </a:p>
                  </a:txBody>
                  <a:tcPr marL="12323" marR="12323" marT="6162" marB="6162" anchor="ctr"/>
                </a:tc>
                <a:extLst>
                  <a:ext uri="{0D108BD9-81ED-4DB2-BD59-A6C34878D82A}">
                    <a16:rowId xmlns:a16="http://schemas.microsoft.com/office/drawing/2014/main" val="1170895930"/>
                  </a:ext>
                </a:extLst>
              </a:tr>
            </a:tbl>
          </a:graphicData>
        </a:graphic>
      </p:graphicFrame>
    </p:spTree>
    <p:extLst>
      <p:ext uri="{BB962C8B-B14F-4D97-AF65-F5344CB8AC3E}">
        <p14:creationId xmlns:p14="http://schemas.microsoft.com/office/powerpoint/2010/main" val="382206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r>
              <a:rPr lang="en-US" sz="4000" b="1" dirty="0"/>
              <a:t>Method of Arrays Class </a:t>
            </a:r>
          </a:p>
        </p:txBody>
      </p:sp>
      <p:graphicFrame>
        <p:nvGraphicFramePr>
          <p:cNvPr id="2" name="Table 1">
            <a:extLst>
              <a:ext uri="{FF2B5EF4-FFF2-40B4-BE49-F238E27FC236}">
                <a16:creationId xmlns:a16="http://schemas.microsoft.com/office/drawing/2014/main" id="{E8487FB5-500F-00C9-126B-962D5AF7B830}"/>
              </a:ext>
            </a:extLst>
          </p:cNvPr>
          <p:cNvGraphicFramePr>
            <a:graphicFrameLocks noGrp="1"/>
          </p:cNvGraphicFramePr>
          <p:nvPr>
            <p:extLst>
              <p:ext uri="{D42A27DB-BD31-4B8C-83A1-F6EECF244321}">
                <p14:modId xmlns:p14="http://schemas.microsoft.com/office/powerpoint/2010/main" val="2794773839"/>
              </p:ext>
            </p:extLst>
          </p:nvPr>
        </p:nvGraphicFramePr>
        <p:xfrm>
          <a:off x="303212" y="766512"/>
          <a:ext cx="11277600" cy="5634288"/>
        </p:xfrm>
        <a:graphic>
          <a:graphicData uri="http://schemas.openxmlformats.org/drawingml/2006/table">
            <a:tbl>
              <a:tblPr/>
              <a:tblGrid>
                <a:gridCol w="5644767">
                  <a:extLst>
                    <a:ext uri="{9D8B030D-6E8A-4147-A177-3AD203B41FA5}">
                      <a16:colId xmlns:a16="http://schemas.microsoft.com/office/drawing/2014/main" val="1993535469"/>
                    </a:ext>
                  </a:extLst>
                </a:gridCol>
                <a:gridCol w="5632833">
                  <a:extLst>
                    <a:ext uri="{9D8B030D-6E8A-4147-A177-3AD203B41FA5}">
                      <a16:colId xmlns:a16="http://schemas.microsoft.com/office/drawing/2014/main" val="3342767251"/>
                    </a:ext>
                  </a:extLst>
                </a:gridCol>
              </a:tblGrid>
              <a:tr h="61617">
                <a:tc>
                  <a:txBody>
                    <a:bodyPr/>
                    <a:lstStyle/>
                    <a:p>
                      <a:pPr algn="ctr"/>
                      <a:r>
                        <a:rPr lang="en-IN" sz="1800" dirty="0">
                          <a:solidFill>
                            <a:schemeClr val="bg1"/>
                          </a:solidFill>
                          <a:effectLst/>
                        </a:rPr>
                        <a:t>Method Name</a:t>
                      </a:r>
                    </a:p>
                  </a:txBody>
                  <a:tcPr marL="12323" marR="12323" marT="6162" marB="6162" anchor="ctr">
                    <a:solidFill>
                      <a:schemeClr val="accent1"/>
                    </a:solidFill>
                  </a:tcPr>
                </a:tc>
                <a:tc>
                  <a:txBody>
                    <a:bodyPr/>
                    <a:lstStyle/>
                    <a:p>
                      <a:pPr algn="ctr"/>
                      <a:r>
                        <a:rPr lang="en-IN" sz="1800" dirty="0">
                          <a:solidFill>
                            <a:schemeClr val="bg1"/>
                          </a:solidFill>
                          <a:effectLst/>
                        </a:rPr>
                        <a:t>Function</a:t>
                      </a:r>
                    </a:p>
                  </a:txBody>
                  <a:tcPr marL="12323" marR="12323" marT="6162" marB="6162" anchor="ctr">
                    <a:solidFill>
                      <a:schemeClr val="accent1"/>
                    </a:solidFill>
                  </a:tcPr>
                </a:tc>
                <a:extLst>
                  <a:ext uri="{0D108BD9-81ED-4DB2-BD59-A6C34878D82A}">
                    <a16:rowId xmlns:a16="http://schemas.microsoft.com/office/drawing/2014/main" val="3264791689"/>
                  </a:ext>
                </a:extLst>
              </a:tr>
              <a:tr h="110911">
                <a:tc>
                  <a:txBody>
                    <a:bodyPr/>
                    <a:lstStyle/>
                    <a:p>
                      <a:pPr algn="ctr"/>
                      <a:r>
                        <a:rPr lang="en-IN" sz="1800" dirty="0" err="1">
                          <a:effectLst/>
                        </a:rPr>
                        <a:t>spliterator</a:t>
                      </a:r>
                      <a:r>
                        <a:rPr lang="en-IN" sz="1800" dirty="0">
                          <a:effectLst/>
                        </a:rPr>
                        <a:t>(original array)</a:t>
                      </a:r>
                    </a:p>
                  </a:txBody>
                  <a:tcPr marL="12323" marR="12323" marT="6162" marB="6162" anchor="ctr"/>
                </a:tc>
                <a:tc>
                  <a:txBody>
                    <a:bodyPr/>
                    <a:lstStyle/>
                    <a:p>
                      <a:pPr algn="ctr"/>
                      <a:r>
                        <a:rPr lang="en-GB" sz="1800" dirty="0">
                          <a:effectLst/>
                        </a:rPr>
                        <a:t>A </a:t>
                      </a:r>
                      <a:r>
                        <a:rPr lang="en-GB" sz="1800" dirty="0" err="1">
                          <a:effectLst/>
                        </a:rPr>
                        <a:t>spliterator</a:t>
                      </a:r>
                      <a:r>
                        <a:rPr lang="en-GB" sz="1800" dirty="0">
                          <a:effectLst/>
                        </a:rPr>
                        <a:t> covering all the elements of the array is returned.</a:t>
                      </a:r>
                    </a:p>
                  </a:txBody>
                  <a:tcPr marL="12323" marR="12323" marT="6162" marB="6162" anchor="ctr"/>
                </a:tc>
                <a:extLst>
                  <a:ext uri="{0D108BD9-81ED-4DB2-BD59-A6C34878D82A}">
                    <a16:rowId xmlns:a16="http://schemas.microsoft.com/office/drawing/2014/main" val="405465334"/>
                  </a:ext>
                </a:extLst>
              </a:tr>
              <a:tr h="160205">
                <a:tc>
                  <a:txBody>
                    <a:bodyPr/>
                    <a:lstStyle/>
                    <a:p>
                      <a:pPr algn="ctr"/>
                      <a:r>
                        <a:rPr lang="fr-FR" sz="1800">
                          <a:effectLst/>
                        </a:rPr>
                        <a:t>sort(T[]a,Comparator &lt;super T&gt;c)</a:t>
                      </a:r>
                    </a:p>
                  </a:txBody>
                  <a:tcPr marL="12323" marR="12323" marT="6162" marB="6162" anchor="ctr"/>
                </a:tc>
                <a:tc>
                  <a:txBody>
                    <a:bodyPr/>
                    <a:lstStyle/>
                    <a:p>
                      <a:pPr algn="ctr"/>
                      <a:r>
                        <a:rPr lang="en-GB" sz="1800" dirty="0">
                          <a:effectLst/>
                        </a:rPr>
                        <a:t>The specified array of the objects according to the order which is induced by the comparator is sorted by this.</a:t>
                      </a:r>
                    </a:p>
                  </a:txBody>
                  <a:tcPr marL="12323" marR="12323" marT="6162" marB="6162" anchor="ctr"/>
                </a:tc>
                <a:extLst>
                  <a:ext uri="{0D108BD9-81ED-4DB2-BD59-A6C34878D82A}">
                    <a16:rowId xmlns:a16="http://schemas.microsoft.com/office/drawing/2014/main" val="1752598382"/>
                  </a:ext>
                </a:extLst>
              </a:tr>
              <a:tr h="110911">
                <a:tc>
                  <a:txBody>
                    <a:bodyPr/>
                    <a:lstStyle/>
                    <a:p>
                      <a:pPr algn="ctr"/>
                      <a:r>
                        <a:rPr lang="en-IN" sz="1800">
                          <a:effectLst/>
                        </a:rPr>
                        <a:t>sort(originalArray, fromIndex, endIndex)</a:t>
                      </a:r>
                    </a:p>
                  </a:txBody>
                  <a:tcPr marL="12323" marR="12323" marT="6162" marB="6162" anchor="ctr"/>
                </a:tc>
                <a:tc>
                  <a:txBody>
                    <a:bodyPr/>
                    <a:lstStyle/>
                    <a:p>
                      <a:pPr algn="ctr"/>
                      <a:r>
                        <a:rPr lang="en-GB" sz="1800">
                          <a:effectLst/>
                        </a:rPr>
                        <a:t>The specified range of the array is sorted in ascending order.</a:t>
                      </a:r>
                    </a:p>
                  </a:txBody>
                  <a:tcPr marL="12323" marR="12323" marT="6162" marB="6162" anchor="ctr"/>
                </a:tc>
                <a:extLst>
                  <a:ext uri="{0D108BD9-81ED-4DB2-BD59-A6C34878D82A}">
                    <a16:rowId xmlns:a16="http://schemas.microsoft.com/office/drawing/2014/main" val="4294183951"/>
                  </a:ext>
                </a:extLst>
              </a:tr>
              <a:tr h="160205">
                <a:tc>
                  <a:txBody>
                    <a:bodyPr/>
                    <a:lstStyle/>
                    <a:p>
                      <a:pPr algn="ctr"/>
                      <a:r>
                        <a:rPr lang="fr-FR" sz="1800" dirty="0">
                          <a:effectLst/>
                        </a:rPr>
                        <a:t>sort(T[]a, </a:t>
                      </a:r>
                      <a:r>
                        <a:rPr lang="fr-FR" sz="1800" dirty="0" err="1">
                          <a:effectLst/>
                        </a:rPr>
                        <a:t>int</a:t>
                      </a:r>
                      <a:r>
                        <a:rPr lang="fr-FR" sz="1800" dirty="0">
                          <a:effectLst/>
                        </a:rPr>
                        <a:t> </a:t>
                      </a:r>
                      <a:r>
                        <a:rPr lang="fr-FR" sz="1800" dirty="0" err="1">
                          <a:effectLst/>
                        </a:rPr>
                        <a:t>fromIndex</a:t>
                      </a:r>
                      <a:r>
                        <a:rPr lang="fr-FR" sz="1800" dirty="0">
                          <a:effectLst/>
                        </a:rPr>
                        <a:t>, </a:t>
                      </a:r>
                      <a:r>
                        <a:rPr lang="fr-FR" sz="1800" dirty="0" err="1">
                          <a:effectLst/>
                        </a:rPr>
                        <a:t>int</a:t>
                      </a:r>
                      <a:r>
                        <a:rPr lang="fr-FR" sz="1800" dirty="0">
                          <a:effectLst/>
                        </a:rPr>
                        <a:t> </a:t>
                      </a:r>
                      <a:r>
                        <a:rPr lang="fr-FR" sz="1800" dirty="0" err="1">
                          <a:effectLst/>
                        </a:rPr>
                        <a:t>toIndex,Comparator</a:t>
                      </a:r>
                      <a:r>
                        <a:rPr lang="fr-FR" sz="1800" dirty="0">
                          <a:effectLst/>
                        </a:rPr>
                        <a:t>&lt;super T&gt;c)</a:t>
                      </a:r>
                    </a:p>
                  </a:txBody>
                  <a:tcPr marL="12323" marR="12323" marT="6162" marB="6162" anchor="ctr"/>
                </a:tc>
                <a:tc>
                  <a:txBody>
                    <a:bodyPr/>
                    <a:lstStyle/>
                    <a:p>
                      <a:pPr algn="ctr"/>
                      <a:r>
                        <a:rPr lang="en-GB" sz="1800" dirty="0">
                          <a:effectLst/>
                        </a:rPr>
                        <a:t>The specified range of the specified array of objects according to the specified comparator is sorted.</a:t>
                      </a:r>
                    </a:p>
                  </a:txBody>
                  <a:tcPr marL="12323" marR="12323" marT="6162" marB="6162" anchor="ctr"/>
                </a:tc>
                <a:extLst>
                  <a:ext uri="{0D108BD9-81ED-4DB2-BD59-A6C34878D82A}">
                    <a16:rowId xmlns:a16="http://schemas.microsoft.com/office/drawing/2014/main" val="1607779808"/>
                  </a:ext>
                </a:extLst>
              </a:tr>
              <a:tr h="110911">
                <a:tc>
                  <a:txBody>
                    <a:bodyPr/>
                    <a:lstStyle/>
                    <a:p>
                      <a:pPr algn="ctr"/>
                      <a:r>
                        <a:rPr lang="en-IN" sz="1800">
                          <a:effectLst/>
                        </a:rPr>
                        <a:t>sort(original array)</a:t>
                      </a:r>
                    </a:p>
                  </a:txBody>
                  <a:tcPr marL="12323" marR="12323" marT="6162" marB="6162" anchor="ctr"/>
                </a:tc>
                <a:tc>
                  <a:txBody>
                    <a:bodyPr/>
                    <a:lstStyle/>
                    <a:p>
                      <a:pPr algn="ctr"/>
                      <a:r>
                        <a:rPr lang="en-GB" sz="1800" dirty="0">
                          <a:effectLst/>
                        </a:rPr>
                        <a:t>The entire array is sorted in ascending order</a:t>
                      </a:r>
                    </a:p>
                  </a:txBody>
                  <a:tcPr marL="12323" marR="12323" marT="6162" marB="6162" anchor="ctr"/>
                </a:tc>
                <a:extLst>
                  <a:ext uri="{0D108BD9-81ED-4DB2-BD59-A6C34878D82A}">
                    <a16:rowId xmlns:a16="http://schemas.microsoft.com/office/drawing/2014/main" val="2946939845"/>
                  </a:ext>
                </a:extLst>
              </a:tr>
              <a:tr h="110911">
                <a:tc>
                  <a:txBody>
                    <a:bodyPr/>
                    <a:lstStyle/>
                    <a:p>
                      <a:pPr algn="ctr"/>
                      <a:r>
                        <a:rPr lang="en-IN" sz="1800" dirty="0" err="1">
                          <a:effectLst/>
                        </a:rPr>
                        <a:t>setAll</a:t>
                      </a:r>
                      <a:r>
                        <a:rPr lang="en-IN" sz="1800" dirty="0">
                          <a:effectLst/>
                        </a:rPr>
                        <a:t>(</a:t>
                      </a:r>
                      <a:r>
                        <a:rPr lang="en-IN" sz="1800" dirty="0" err="1">
                          <a:effectLst/>
                        </a:rPr>
                        <a:t>originalArray</a:t>
                      </a:r>
                      <a:r>
                        <a:rPr lang="en-IN" sz="1800" dirty="0">
                          <a:effectLst/>
                        </a:rPr>
                        <a:t>, </a:t>
                      </a:r>
                      <a:r>
                        <a:rPr lang="en-IN" sz="1800" dirty="0" err="1">
                          <a:effectLst/>
                        </a:rPr>
                        <a:t>functionalGenerator</a:t>
                      </a:r>
                      <a:r>
                        <a:rPr lang="en-IN" sz="1800" dirty="0">
                          <a:effectLst/>
                        </a:rPr>
                        <a:t>)</a:t>
                      </a:r>
                    </a:p>
                  </a:txBody>
                  <a:tcPr marL="12323" marR="12323" marT="6162" marB="6162" anchor="ctr"/>
                </a:tc>
                <a:tc>
                  <a:txBody>
                    <a:bodyPr/>
                    <a:lstStyle/>
                    <a:p>
                      <a:pPr algn="ctr"/>
                      <a:r>
                        <a:rPr lang="en-GB" sz="1800" dirty="0">
                          <a:effectLst/>
                        </a:rPr>
                        <a:t>Sets the elements of the array using the generator function which is already provided.</a:t>
                      </a:r>
                    </a:p>
                  </a:txBody>
                  <a:tcPr marL="12323" marR="12323" marT="6162" marB="6162" anchor="ctr"/>
                </a:tc>
                <a:extLst>
                  <a:ext uri="{0D108BD9-81ED-4DB2-BD59-A6C34878D82A}">
                    <a16:rowId xmlns:a16="http://schemas.microsoft.com/office/drawing/2014/main" val="3343246600"/>
                  </a:ext>
                </a:extLst>
              </a:tr>
              <a:tr h="110911">
                <a:tc>
                  <a:txBody>
                    <a:bodyPr/>
                    <a:lstStyle/>
                    <a:p>
                      <a:pPr algn="ctr"/>
                      <a:r>
                        <a:rPr lang="en-IN" sz="1800" dirty="0">
                          <a:effectLst/>
                        </a:rPr>
                        <a:t>parallel Sort(original array)</a:t>
                      </a:r>
                    </a:p>
                  </a:txBody>
                  <a:tcPr marL="12323" marR="12323" marT="6162" marB="6162" anchor="ctr"/>
                </a:tc>
                <a:tc>
                  <a:txBody>
                    <a:bodyPr/>
                    <a:lstStyle/>
                    <a:p>
                      <a:pPr algn="ctr"/>
                      <a:r>
                        <a:rPr lang="en-GB" sz="1800" dirty="0">
                          <a:effectLst/>
                        </a:rPr>
                        <a:t>Sorts the concerned array using the parallel sort.</a:t>
                      </a:r>
                    </a:p>
                  </a:txBody>
                  <a:tcPr marL="12323" marR="12323" marT="6162" marB="6162" anchor="ctr"/>
                </a:tc>
                <a:extLst>
                  <a:ext uri="{0D108BD9-81ED-4DB2-BD59-A6C34878D82A}">
                    <a16:rowId xmlns:a16="http://schemas.microsoft.com/office/drawing/2014/main" val="3015935877"/>
                  </a:ext>
                </a:extLst>
              </a:tr>
              <a:tr h="110911">
                <a:tc>
                  <a:txBody>
                    <a:bodyPr/>
                    <a:lstStyle/>
                    <a:p>
                      <a:pPr algn="ctr"/>
                      <a:r>
                        <a:rPr lang="en-IN" sz="1800" dirty="0" err="1">
                          <a:effectLst/>
                        </a:rPr>
                        <a:t>paralleSetAll</a:t>
                      </a:r>
                      <a:r>
                        <a:rPr lang="en-IN" sz="1800" dirty="0">
                          <a:effectLst/>
                        </a:rPr>
                        <a:t>(</a:t>
                      </a:r>
                      <a:r>
                        <a:rPr lang="en-IN" sz="1800" dirty="0" err="1">
                          <a:effectLst/>
                        </a:rPr>
                        <a:t>originalArray</a:t>
                      </a:r>
                      <a:r>
                        <a:rPr lang="en-IN" sz="1800" dirty="0">
                          <a:effectLst/>
                        </a:rPr>
                        <a:t>, </a:t>
                      </a:r>
                      <a:r>
                        <a:rPr lang="en-IN" sz="1800" dirty="0" err="1">
                          <a:effectLst/>
                        </a:rPr>
                        <a:t>functionalGenerator</a:t>
                      </a:r>
                      <a:r>
                        <a:rPr lang="en-IN" sz="1800" dirty="0">
                          <a:effectLst/>
                        </a:rPr>
                        <a:t>)</a:t>
                      </a:r>
                    </a:p>
                  </a:txBody>
                  <a:tcPr marL="12323" marR="12323" marT="6162" marB="6162" anchor="ctr"/>
                </a:tc>
                <a:tc>
                  <a:txBody>
                    <a:bodyPr/>
                    <a:lstStyle/>
                    <a:p>
                      <a:pPr algn="ctr"/>
                      <a:r>
                        <a:rPr lang="en-GB" sz="1800" dirty="0">
                          <a:effectLst/>
                        </a:rPr>
                        <a:t>All elements are set into parallel by using the generator function.</a:t>
                      </a:r>
                    </a:p>
                  </a:txBody>
                  <a:tcPr marL="12323" marR="12323" marT="6162" marB="6162" anchor="ctr"/>
                </a:tc>
                <a:extLst>
                  <a:ext uri="{0D108BD9-81ED-4DB2-BD59-A6C34878D82A}">
                    <a16:rowId xmlns:a16="http://schemas.microsoft.com/office/drawing/2014/main" val="1428524425"/>
                  </a:ext>
                </a:extLst>
              </a:tr>
              <a:tr h="110911">
                <a:tc>
                  <a:txBody>
                    <a:bodyPr/>
                    <a:lstStyle/>
                    <a:p>
                      <a:pPr algn="ctr"/>
                      <a:r>
                        <a:rPr lang="en-IN" sz="1800" dirty="0" err="1">
                          <a:effectLst/>
                        </a:rPr>
                        <a:t>parallelPrefix</a:t>
                      </a:r>
                      <a:r>
                        <a:rPr lang="en-IN" sz="1800" dirty="0">
                          <a:effectLst/>
                        </a:rPr>
                        <a:t>(</a:t>
                      </a:r>
                      <a:r>
                        <a:rPr lang="en-IN" sz="1800" dirty="0" err="1">
                          <a:effectLst/>
                        </a:rPr>
                        <a:t>originalArray</a:t>
                      </a:r>
                      <a:r>
                        <a:rPr lang="en-IN" sz="1800" dirty="0">
                          <a:effectLst/>
                        </a:rPr>
                        <a:t>, operator)</a:t>
                      </a:r>
                    </a:p>
                  </a:txBody>
                  <a:tcPr marL="12323" marR="12323" marT="6162" marB="6162" anchor="ctr"/>
                </a:tc>
                <a:tc>
                  <a:txBody>
                    <a:bodyPr/>
                    <a:lstStyle/>
                    <a:p>
                      <a:pPr algn="ctr"/>
                      <a:r>
                        <a:rPr lang="en-GB" sz="1800" dirty="0">
                          <a:effectLst/>
                        </a:rPr>
                        <a:t>For a complete array it performs </a:t>
                      </a:r>
                      <a:r>
                        <a:rPr lang="en-GB" sz="1800" dirty="0" err="1">
                          <a:effectLst/>
                        </a:rPr>
                        <a:t>parallelPrefix</a:t>
                      </a:r>
                      <a:r>
                        <a:rPr lang="en-GB" sz="1800" dirty="0">
                          <a:effectLst/>
                        </a:rPr>
                        <a:t> function.</a:t>
                      </a:r>
                    </a:p>
                  </a:txBody>
                  <a:tcPr marL="12323" marR="12323" marT="6162" marB="6162" anchor="ctr"/>
                </a:tc>
                <a:extLst>
                  <a:ext uri="{0D108BD9-81ED-4DB2-BD59-A6C34878D82A}">
                    <a16:rowId xmlns:a16="http://schemas.microsoft.com/office/drawing/2014/main" val="728750875"/>
                  </a:ext>
                </a:extLst>
              </a:tr>
              <a:tr h="110911">
                <a:tc>
                  <a:txBody>
                    <a:bodyPr/>
                    <a:lstStyle/>
                    <a:p>
                      <a:pPr algn="ctr"/>
                      <a:r>
                        <a:rPr lang="en-GB" sz="1800" dirty="0" err="1">
                          <a:effectLst/>
                        </a:rPr>
                        <a:t>parallelPrefix</a:t>
                      </a:r>
                      <a:r>
                        <a:rPr lang="en-GB" sz="1800" dirty="0">
                          <a:effectLst/>
                        </a:rPr>
                        <a:t>(</a:t>
                      </a:r>
                      <a:r>
                        <a:rPr lang="en-GB" sz="1800" dirty="0" err="1">
                          <a:effectLst/>
                        </a:rPr>
                        <a:t>originalArray</a:t>
                      </a:r>
                      <a:r>
                        <a:rPr lang="en-GB" sz="1800" dirty="0">
                          <a:effectLst/>
                        </a:rPr>
                        <a:t>, </a:t>
                      </a:r>
                      <a:r>
                        <a:rPr lang="en-GB" sz="1800" dirty="0" err="1">
                          <a:effectLst/>
                        </a:rPr>
                        <a:t>fromIndex</a:t>
                      </a:r>
                      <a:r>
                        <a:rPr lang="en-GB" sz="1800" dirty="0">
                          <a:effectLst/>
                        </a:rPr>
                        <a:t>, </a:t>
                      </a:r>
                      <a:r>
                        <a:rPr lang="en-GB" sz="1800" dirty="0" err="1">
                          <a:effectLst/>
                        </a:rPr>
                        <a:t>endIndex</a:t>
                      </a:r>
                      <a:r>
                        <a:rPr lang="en-GB" sz="1800" dirty="0">
                          <a:effectLst/>
                        </a:rPr>
                        <a:t>, </a:t>
                      </a:r>
                      <a:r>
                        <a:rPr lang="en-GB" sz="1800" dirty="0" err="1">
                          <a:effectLst/>
                        </a:rPr>
                        <a:t>functionalOperator</a:t>
                      </a:r>
                      <a:r>
                        <a:rPr lang="en-GB" sz="1800" dirty="0">
                          <a:effectLst/>
                        </a:rPr>
                        <a:t>)</a:t>
                      </a:r>
                    </a:p>
                  </a:txBody>
                  <a:tcPr marL="12323" marR="12323" marT="6162" marB="6162" anchor="ctr"/>
                </a:tc>
                <a:tc>
                  <a:txBody>
                    <a:bodyPr/>
                    <a:lstStyle/>
                    <a:p>
                      <a:pPr algn="ctr"/>
                      <a:r>
                        <a:rPr lang="en-GB" sz="1800" dirty="0">
                          <a:effectLst/>
                        </a:rPr>
                        <a:t>It performs </a:t>
                      </a:r>
                      <a:r>
                        <a:rPr lang="en-GB" sz="1800" dirty="0" err="1">
                          <a:effectLst/>
                        </a:rPr>
                        <a:t>parallelPrefix</a:t>
                      </a:r>
                      <a:r>
                        <a:rPr lang="en-GB" sz="1800" dirty="0">
                          <a:effectLst/>
                        </a:rPr>
                        <a:t> for the given range of the array with the specified functional operator.</a:t>
                      </a:r>
                    </a:p>
                  </a:txBody>
                  <a:tcPr marL="12323" marR="12323" marT="6162" marB="6162" anchor="ctr"/>
                </a:tc>
                <a:extLst>
                  <a:ext uri="{0D108BD9-81ED-4DB2-BD59-A6C34878D82A}">
                    <a16:rowId xmlns:a16="http://schemas.microsoft.com/office/drawing/2014/main" val="1645998979"/>
                  </a:ext>
                </a:extLst>
              </a:tr>
              <a:tr h="110911">
                <a:tc>
                  <a:txBody>
                    <a:bodyPr/>
                    <a:lstStyle/>
                    <a:p>
                      <a:pPr algn="ctr"/>
                      <a:r>
                        <a:rPr lang="en-IN" sz="1800" dirty="0">
                          <a:effectLst/>
                        </a:rPr>
                        <a:t>mismatch(array1,array2)</a:t>
                      </a:r>
                    </a:p>
                  </a:txBody>
                  <a:tcPr marL="12323" marR="12323" marT="6162" marB="6162" anchor="ctr"/>
                </a:tc>
                <a:tc>
                  <a:txBody>
                    <a:bodyPr/>
                    <a:lstStyle/>
                    <a:p>
                      <a:pPr algn="ctr"/>
                      <a:r>
                        <a:rPr lang="en-GB" sz="1800" dirty="0">
                          <a:effectLst/>
                        </a:rPr>
                        <a:t>It will search and return the index of the first unmatched element between the 2 concerned arrays.</a:t>
                      </a:r>
                    </a:p>
                  </a:txBody>
                  <a:tcPr marL="12323" marR="12323" marT="6162" marB="6162" anchor="ctr"/>
                </a:tc>
                <a:extLst>
                  <a:ext uri="{0D108BD9-81ED-4DB2-BD59-A6C34878D82A}">
                    <a16:rowId xmlns:a16="http://schemas.microsoft.com/office/drawing/2014/main" val="3713466439"/>
                  </a:ext>
                </a:extLst>
              </a:tr>
            </a:tbl>
          </a:graphicData>
        </a:graphic>
      </p:graphicFrame>
    </p:spTree>
    <p:extLst>
      <p:ext uri="{BB962C8B-B14F-4D97-AF65-F5344CB8AC3E}">
        <p14:creationId xmlns:p14="http://schemas.microsoft.com/office/powerpoint/2010/main" val="2153425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2.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1500</TotalTime>
  <Words>1484</Words>
  <Application>Microsoft Office PowerPoint</Application>
  <PresentationFormat>Custom</PresentationFormat>
  <Paragraphs>164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472</cp:revision>
  <dcterms:created xsi:type="dcterms:W3CDTF">2021-12-19T05:09:16Z</dcterms:created>
  <dcterms:modified xsi:type="dcterms:W3CDTF">2023-03-14T07:05:49Z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