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307" r:id="rId6"/>
    <p:sldId id="319" r:id="rId7"/>
    <p:sldId id="309" r:id="rId8"/>
    <p:sldId id="310" r:id="rId9"/>
    <p:sldId id="320" r:id="rId10"/>
    <p:sldId id="312" r:id="rId11"/>
    <p:sldId id="313" r:id="rId12"/>
    <p:sldId id="314" r:id="rId13"/>
    <p:sldId id="315" r:id="rId14"/>
    <p:sldId id="316" r:id="rId15"/>
    <p:sldId id="318" r:id="rId16"/>
    <p:sldId id="321" r:id="rId17"/>
    <p:sldId id="330" r:id="rId18"/>
    <p:sldId id="322" r:id="rId19"/>
    <p:sldId id="323" r:id="rId20"/>
    <p:sldId id="331" r:id="rId21"/>
    <p:sldId id="332" r:id="rId22"/>
    <p:sldId id="333" r:id="rId23"/>
    <p:sldId id="311" r:id="rId24"/>
    <p:sldId id="324" r:id="rId25"/>
    <p:sldId id="325" r:id="rId26"/>
    <p:sldId id="326" r:id="rId27"/>
    <p:sldId id="327" r:id="rId28"/>
    <p:sldId id="328" r:id="rId29"/>
    <p:sldId id="329" r:id="rId30"/>
    <p:sldId id="259"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492" autoAdjust="0"/>
  </p:normalViewPr>
  <p:slideViewPr>
    <p:cSldViewPr>
      <p:cViewPr varScale="1">
        <p:scale>
          <a:sx n="69" d="100"/>
          <a:sy n="69" d="100"/>
        </p:scale>
        <p:origin x="918"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3/16/2023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3/16/2023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3/16/2023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3/16/2023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564566498"/>
              </p:ext>
            </p:extLst>
          </p:nvPr>
        </p:nvGraphicFramePr>
        <p:xfrm>
          <a:off x="455612" y="2514600"/>
          <a:ext cx="11041040" cy="299708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String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String Pool</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String methods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StringBuffer</a:t>
                      </a: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1521748851"/>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StringBuilder</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String VS </a:t>
                      </a:r>
                      <a:r>
                        <a:rPr lang="en-US" sz="2400" b="1" kern="1200" dirty="0" err="1">
                          <a:solidFill>
                            <a:schemeClr val="dk1"/>
                          </a:solidFill>
                          <a:latin typeface="+mn-lt"/>
                          <a:ea typeface="+mn-ea"/>
                          <a:cs typeface="+mn-cs"/>
                        </a:rPr>
                        <a:t>StringBuffer</a:t>
                      </a:r>
                      <a:r>
                        <a:rPr lang="en-US" sz="2400" b="1" kern="1200" dirty="0">
                          <a:solidFill>
                            <a:schemeClr val="dk1"/>
                          </a:solidFill>
                          <a:latin typeface="+mn-lt"/>
                          <a:ea typeface="+mn-ea"/>
                          <a:cs typeface="+mn-cs"/>
                        </a:rPr>
                        <a:t> Vs StringBuilder</a:t>
                      </a:r>
                    </a:p>
                  </a:txBody>
                  <a:tcPr anchor="ctr"/>
                </a:tc>
                <a:extLst>
                  <a:ext uri="{0D108BD9-81ED-4DB2-BD59-A6C34878D82A}">
                    <a16:rowId xmlns:a16="http://schemas.microsoft.com/office/drawing/2014/main" val="262549228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Regular Expression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399601737"/>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3153145794"/>
              </p:ext>
            </p:extLst>
          </p:nvPr>
        </p:nvGraphicFramePr>
        <p:xfrm>
          <a:off x="303213" y="609600"/>
          <a:ext cx="11582400" cy="5974080"/>
        </p:xfrm>
        <a:graphic>
          <a:graphicData uri="http://schemas.openxmlformats.org/drawingml/2006/table">
            <a:tbl>
              <a:tblPr firstRow="1" bandRow="1">
                <a:tableStyleId>{5C22544A-7EE6-4342-B048-85BDC9FD1C3A}</a:tableStyleId>
              </a:tblPr>
              <a:tblGrid>
                <a:gridCol w="2832281">
                  <a:extLst>
                    <a:ext uri="{9D8B030D-6E8A-4147-A177-3AD203B41FA5}">
                      <a16:colId xmlns:a16="http://schemas.microsoft.com/office/drawing/2014/main" val="2339587777"/>
                    </a:ext>
                  </a:extLst>
                </a:gridCol>
                <a:gridCol w="6307321">
                  <a:extLst>
                    <a:ext uri="{9D8B030D-6E8A-4147-A177-3AD203B41FA5}">
                      <a16:colId xmlns:a16="http://schemas.microsoft.com/office/drawing/2014/main" val="4104675177"/>
                    </a:ext>
                  </a:extLst>
                </a:gridCol>
                <a:gridCol w="2442798">
                  <a:extLst>
                    <a:ext uri="{9D8B030D-6E8A-4147-A177-3AD203B41FA5}">
                      <a16:colId xmlns:a16="http://schemas.microsoft.com/office/drawing/2014/main" val="320241104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dirty="0">
                          <a:effectLst/>
                        </a:rPr>
                        <a:t>Return Type</a:t>
                      </a:r>
                    </a:p>
                  </a:txBody>
                  <a:tcPr marL="76200" marR="76200" marT="76200" marB="76200"/>
                </a:tc>
                <a:extLst>
                  <a:ext uri="{0D108BD9-81ED-4DB2-BD59-A6C34878D82A}">
                    <a16:rowId xmlns:a16="http://schemas.microsoft.com/office/drawing/2014/main" val="2743363204"/>
                  </a:ext>
                </a:extLst>
              </a:tr>
              <a:tr h="370840">
                <a:tc>
                  <a:txBody>
                    <a:bodyPr/>
                    <a:lstStyle/>
                    <a:p>
                      <a:pPr algn="l" fontAlgn="t"/>
                      <a:r>
                        <a:rPr lang="en-IN">
                          <a:solidFill>
                            <a:schemeClr val="accent1"/>
                          </a:solidFill>
                          <a:effectLst/>
                        </a:rPr>
                        <a:t>intern()</a:t>
                      </a:r>
                    </a:p>
                  </a:txBody>
                  <a:tcPr marL="152400" marR="76200" marT="76200" marB="76200"/>
                </a:tc>
                <a:tc>
                  <a:txBody>
                    <a:bodyPr/>
                    <a:lstStyle/>
                    <a:p>
                      <a:pPr algn="l" fontAlgn="t"/>
                      <a:r>
                        <a:rPr lang="en-GB">
                          <a:effectLst/>
                        </a:rPr>
                        <a:t>Returns the canonical representation for the string object</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1903325057"/>
                  </a:ext>
                </a:extLst>
              </a:tr>
              <a:tr h="370840">
                <a:tc>
                  <a:txBody>
                    <a:bodyPr/>
                    <a:lstStyle/>
                    <a:p>
                      <a:pPr algn="l" fontAlgn="t"/>
                      <a:r>
                        <a:rPr lang="en-IN" dirty="0" err="1">
                          <a:solidFill>
                            <a:schemeClr val="accent1"/>
                          </a:solidFill>
                          <a:effectLst/>
                        </a:rPr>
                        <a:t>isEmpty</a:t>
                      </a:r>
                      <a:r>
                        <a:rPr lang="en-IN" dirty="0">
                          <a:solidFill>
                            <a:schemeClr val="accent1"/>
                          </a:solidFill>
                          <a:effectLst/>
                        </a:rPr>
                        <a:t>()</a:t>
                      </a:r>
                    </a:p>
                  </a:txBody>
                  <a:tcPr marL="152400" marR="76200" marT="76200" marB="76200"/>
                </a:tc>
                <a:tc>
                  <a:txBody>
                    <a:bodyPr/>
                    <a:lstStyle/>
                    <a:p>
                      <a:pPr algn="l" fontAlgn="t"/>
                      <a:r>
                        <a:rPr lang="en-GB">
                          <a:effectLst/>
                        </a:rPr>
                        <a:t>Checks whether a string is empty or not</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2304187166"/>
                  </a:ext>
                </a:extLst>
              </a:tr>
              <a:tr h="370840">
                <a:tc>
                  <a:txBody>
                    <a:bodyPr/>
                    <a:lstStyle/>
                    <a:p>
                      <a:pPr algn="l" fontAlgn="t"/>
                      <a:r>
                        <a:rPr lang="en-IN" dirty="0" err="1">
                          <a:solidFill>
                            <a:schemeClr val="accent1"/>
                          </a:solidFill>
                          <a:effectLst/>
                        </a:rPr>
                        <a:t>lastIndexOf</a:t>
                      </a:r>
                      <a:r>
                        <a:rPr lang="en-IN" dirty="0">
                          <a:solidFill>
                            <a:schemeClr val="accent1"/>
                          </a:solidFill>
                          <a:effectLst/>
                        </a:rPr>
                        <a:t>()</a:t>
                      </a:r>
                    </a:p>
                  </a:txBody>
                  <a:tcPr marL="152400" marR="76200" marT="76200" marB="76200"/>
                </a:tc>
                <a:tc>
                  <a:txBody>
                    <a:bodyPr/>
                    <a:lstStyle/>
                    <a:p>
                      <a:pPr algn="l" fontAlgn="t"/>
                      <a:r>
                        <a:rPr lang="en-GB">
                          <a:effectLst/>
                        </a:rPr>
                        <a:t>Returns the position of the last found occurrence of specified characters in a string</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2294329986"/>
                  </a:ext>
                </a:extLst>
              </a:tr>
              <a:tr h="370840">
                <a:tc>
                  <a:txBody>
                    <a:bodyPr/>
                    <a:lstStyle/>
                    <a:p>
                      <a:pPr algn="l" fontAlgn="t"/>
                      <a:r>
                        <a:rPr lang="en-IN" dirty="0">
                          <a:solidFill>
                            <a:schemeClr val="accent1"/>
                          </a:solidFill>
                          <a:effectLst/>
                        </a:rPr>
                        <a:t>length()</a:t>
                      </a:r>
                    </a:p>
                  </a:txBody>
                  <a:tcPr marL="152400" marR="76200" marT="76200" marB="76200"/>
                </a:tc>
                <a:tc>
                  <a:txBody>
                    <a:bodyPr/>
                    <a:lstStyle/>
                    <a:p>
                      <a:pPr algn="l" fontAlgn="t"/>
                      <a:r>
                        <a:rPr lang="en-GB">
                          <a:effectLst/>
                        </a:rPr>
                        <a:t>Returns the length of a specified string</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3896120608"/>
                  </a:ext>
                </a:extLst>
              </a:tr>
              <a:tr h="370840">
                <a:tc>
                  <a:txBody>
                    <a:bodyPr/>
                    <a:lstStyle/>
                    <a:p>
                      <a:pPr algn="l" fontAlgn="t"/>
                      <a:r>
                        <a:rPr lang="en-IN">
                          <a:solidFill>
                            <a:schemeClr val="accent1"/>
                          </a:solidFill>
                          <a:effectLst/>
                        </a:rPr>
                        <a:t>matches()</a:t>
                      </a:r>
                    </a:p>
                  </a:txBody>
                  <a:tcPr marL="152400" marR="76200" marT="76200" marB="76200"/>
                </a:tc>
                <a:tc>
                  <a:txBody>
                    <a:bodyPr/>
                    <a:lstStyle/>
                    <a:p>
                      <a:pPr algn="l" fontAlgn="t"/>
                      <a:r>
                        <a:rPr lang="en-GB">
                          <a:effectLst/>
                        </a:rPr>
                        <a:t>Searches a string for a match against a regular expression, and returns the matches</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3103702933"/>
                  </a:ext>
                </a:extLst>
              </a:tr>
              <a:tr h="370840">
                <a:tc>
                  <a:txBody>
                    <a:bodyPr/>
                    <a:lstStyle/>
                    <a:p>
                      <a:pPr algn="l" fontAlgn="t"/>
                      <a:r>
                        <a:rPr lang="en-IN">
                          <a:solidFill>
                            <a:schemeClr val="accent1"/>
                          </a:solidFill>
                          <a:effectLst/>
                        </a:rPr>
                        <a:t>offsetByCodePoints()</a:t>
                      </a:r>
                    </a:p>
                  </a:txBody>
                  <a:tcPr marL="152400" marR="76200" marT="76200" marB="76200"/>
                </a:tc>
                <a:tc>
                  <a:txBody>
                    <a:bodyPr/>
                    <a:lstStyle/>
                    <a:p>
                      <a:pPr algn="l" fontAlgn="t"/>
                      <a:r>
                        <a:rPr lang="en-GB">
                          <a:effectLst/>
                        </a:rPr>
                        <a:t>Returns the index within this String that is offset from the given index by codePointOffset code points</a:t>
                      </a:r>
                    </a:p>
                  </a:txBody>
                  <a:tcPr marL="76200" marR="76200" marT="76200" marB="76200"/>
                </a:tc>
                <a:tc>
                  <a:txBody>
                    <a:bodyPr/>
                    <a:lstStyle/>
                    <a:p>
                      <a:pPr algn="l" fontAlgn="t"/>
                      <a:r>
                        <a:rPr lang="en-IN" dirty="0">
                          <a:effectLst/>
                        </a:rPr>
                        <a:t>int</a:t>
                      </a:r>
                    </a:p>
                  </a:txBody>
                  <a:tcPr marL="76200" marR="76200" marT="76200" marB="76200"/>
                </a:tc>
                <a:extLst>
                  <a:ext uri="{0D108BD9-81ED-4DB2-BD59-A6C34878D82A}">
                    <a16:rowId xmlns:a16="http://schemas.microsoft.com/office/drawing/2014/main" val="653736953"/>
                  </a:ext>
                </a:extLst>
              </a:tr>
              <a:tr h="370840">
                <a:tc>
                  <a:txBody>
                    <a:bodyPr/>
                    <a:lstStyle/>
                    <a:p>
                      <a:pPr algn="l" fontAlgn="t"/>
                      <a:r>
                        <a:rPr lang="en-IN" dirty="0" err="1">
                          <a:solidFill>
                            <a:schemeClr val="accent1"/>
                          </a:solidFill>
                          <a:effectLst/>
                        </a:rPr>
                        <a:t>regionMatches</a:t>
                      </a:r>
                      <a:r>
                        <a:rPr lang="en-IN" dirty="0">
                          <a:solidFill>
                            <a:schemeClr val="accent1"/>
                          </a:solidFill>
                          <a:effectLst/>
                        </a:rPr>
                        <a:t>()</a:t>
                      </a:r>
                    </a:p>
                  </a:txBody>
                  <a:tcPr marL="152400" marR="76200" marT="76200" marB="76200"/>
                </a:tc>
                <a:tc>
                  <a:txBody>
                    <a:bodyPr/>
                    <a:lstStyle/>
                    <a:p>
                      <a:pPr algn="l" fontAlgn="t"/>
                      <a:r>
                        <a:rPr lang="en-GB">
                          <a:effectLst/>
                        </a:rPr>
                        <a:t>Tests if two string regions are equal</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1623294925"/>
                  </a:ext>
                </a:extLst>
              </a:tr>
            </a:tbl>
          </a:graphicData>
        </a:graphic>
      </p:graphicFrame>
    </p:spTree>
    <p:extLst>
      <p:ext uri="{BB962C8B-B14F-4D97-AF65-F5344CB8AC3E}">
        <p14:creationId xmlns:p14="http://schemas.microsoft.com/office/powerpoint/2010/main" val="239785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2800687784"/>
              </p:ext>
            </p:extLst>
          </p:nvPr>
        </p:nvGraphicFramePr>
        <p:xfrm>
          <a:off x="196531" y="685800"/>
          <a:ext cx="11841481" cy="6233160"/>
        </p:xfrm>
        <a:graphic>
          <a:graphicData uri="http://schemas.openxmlformats.org/drawingml/2006/table">
            <a:tbl>
              <a:tblPr firstRow="1" bandRow="1">
                <a:tableStyleId>{5C22544A-7EE6-4342-B048-85BDC9FD1C3A}</a:tableStyleId>
              </a:tblPr>
              <a:tblGrid>
                <a:gridCol w="2264868">
                  <a:extLst>
                    <a:ext uri="{9D8B030D-6E8A-4147-A177-3AD203B41FA5}">
                      <a16:colId xmlns:a16="http://schemas.microsoft.com/office/drawing/2014/main" val="2339587777"/>
                    </a:ext>
                  </a:extLst>
                </a:gridCol>
                <a:gridCol w="6903080">
                  <a:extLst>
                    <a:ext uri="{9D8B030D-6E8A-4147-A177-3AD203B41FA5}">
                      <a16:colId xmlns:a16="http://schemas.microsoft.com/office/drawing/2014/main" val="4104675177"/>
                    </a:ext>
                  </a:extLst>
                </a:gridCol>
                <a:gridCol w="2673533">
                  <a:extLst>
                    <a:ext uri="{9D8B030D-6E8A-4147-A177-3AD203B41FA5}">
                      <a16:colId xmlns:a16="http://schemas.microsoft.com/office/drawing/2014/main" val="3202411042"/>
                    </a:ext>
                  </a:extLst>
                </a:gridCol>
              </a:tblGrid>
              <a:tr h="482009">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dirty="0">
                          <a:effectLst/>
                        </a:rPr>
                        <a:t>Return Type</a:t>
                      </a:r>
                    </a:p>
                  </a:txBody>
                  <a:tcPr marL="76200" marR="76200" marT="76200" marB="76200"/>
                </a:tc>
                <a:extLst>
                  <a:ext uri="{0D108BD9-81ED-4DB2-BD59-A6C34878D82A}">
                    <a16:rowId xmlns:a16="http://schemas.microsoft.com/office/drawing/2014/main" val="2743363204"/>
                  </a:ext>
                </a:extLst>
              </a:tr>
              <a:tr h="929640">
                <a:tc>
                  <a:txBody>
                    <a:bodyPr/>
                    <a:lstStyle/>
                    <a:p>
                      <a:pPr algn="l" fontAlgn="t"/>
                      <a:r>
                        <a:rPr lang="en-IN" dirty="0">
                          <a:solidFill>
                            <a:schemeClr val="accent1"/>
                          </a:solidFill>
                          <a:effectLst/>
                        </a:rPr>
                        <a:t>replace()</a:t>
                      </a:r>
                    </a:p>
                  </a:txBody>
                  <a:tcPr marL="152400" marR="76200" marT="76200" marB="76200"/>
                </a:tc>
                <a:tc>
                  <a:txBody>
                    <a:bodyPr/>
                    <a:lstStyle/>
                    <a:p>
                      <a:pPr algn="l" fontAlgn="t"/>
                      <a:r>
                        <a:rPr lang="en-GB" dirty="0">
                          <a:effectLst/>
                        </a:rPr>
                        <a:t>Searches a string for a specified value, and returns a new string where the specified values are replaced</a:t>
                      </a:r>
                    </a:p>
                  </a:txBody>
                  <a:tcPr marL="76200" marR="76200" marT="76200" marB="76200"/>
                </a:tc>
                <a:tc>
                  <a:txBody>
                    <a:bodyPr/>
                    <a:lstStyle/>
                    <a:p>
                      <a:pPr algn="l" fontAlgn="t"/>
                      <a:r>
                        <a:rPr lang="en-IN" dirty="0">
                          <a:effectLst/>
                        </a:rPr>
                        <a:t>String</a:t>
                      </a:r>
                    </a:p>
                  </a:txBody>
                  <a:tcPr marL="76200" marR="76200" marT="76200" marB="76200"/>
                </a:tc>
                <a:extLst>
                  <a:ext uri="{0D108BD9-81ED-4DB2-BD59-A6C34878D82A}">
                    <a16:rowId xmlns:a16="http://schemas.microsoft.com/office/drawing/2014/main" val="1903325057"/>
                  </a:ext>
                </a:extLst>
              </a:tr>
              <a:tr h="1132013">
                <a:tc>
                  <a:txBody>
                    <a:bodyPr/>
                    <a:lstStyle/>
                    <a:p>
                      <a:pPr algn="l" fontAlgn="t"/>
                      <a:r>
                        <a:rPr lang="en-IN">
                          <a:solidFill>
                            <a:schemeClr val="accent1"/>
                          </a:solidFill>
                          <a:effectLst/>
                        </a:rPr>
                        <a:t>replaceFirst()</a:t>
                      </a:r>
                    </a:p>
                  </a:txBody>
                  <a:tcPr marL="152400" marR="76200" marT="76200" marB="76200"/>
                </a:tc>
                <a:tc>
                  <a:txBody>
                    <a:bodyPr/>
                    <a:lstStyle/>
                    <a:p>
                      <a:pPr algn="l" fontAlgn="t"/>
                      <a:r>
                        <a:rPr lang="en-GB" dirty="0">
                          <a:effectLst/>
                        </a:rPr>
                        <a:t>Replaces the first occurrence of a substring that matches the given regular expression with the given replacement</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2304187166"/>
                  </a:ext>
                </a:extLst>
              </a:tr>
              <a:tr h="1162493">
                <a:tc>
                  <a:txBody>
                    <a:bodyPr/>
                    <a:lstStyle/>
                    <a:p>
                      <a:pPr algn="l" fontAlgn="t"/>
                      <a:r>
                        <a:rPr lang="en-IN">
                          <a:solidFill>
                            <a:schemeClr val="accent1"/>
                          </a:solidFill>
                          <a:effectLst/>
                        </a:rPr>
                        <a:t>replaceAll()</a:t>
                      </a:r>
                    </a:p>
                  </a:txBody>
                  <a:tcPr marL="152400" marR="76200" marT="76200" marB="76200"/>
                </a:tc>
                <a:tc>
                  <a:txBody>
                    <a:bodyPr/>
                    <a:lstStyle/>
                    <a:p>
                      <a:pPr algn="l" fontAlgn="t"/>
                      <a:r>
                        <a:rPr lang="en-GB">
                          <a:effectLst/>
                        </a:rPr>
                        <a:t>Replaces each substring of this string that matches the given regular expression with the given replacement</a:t>
                      </a:r>
                    </a:p>
                  </a:txBody>
                  <a:tcPr marL="76200" marR="76200" marT="76200" marB="76200"/>
                </a:tc>
                <a:tc>
                  <a:txBody>
                    <a:bodyPr/>
                    <a:lstStyle/>
                    <a:p>
                      <a:pPr algn="l" fontAlgn="t"/>
                      <a:r>
                        <a:rPr lang="en-IN" dirty="0">
                          <a:effectLst/>
                        </a:rPr>
                        <a:t>String</a:t>
                      </a:r>
                    </a:p>
                  </a:txBody>
                  <a:tcPr marL="76200" marR="76200" marT="76200" marB="76200"/>
                </a:tc>
                <a:extLst>
                  <a:ext uri="{0D108BD9-81ED-4DB2-BD59-A6C34878D82A}">
                    <a16:rowId xmlns:a16="http://schemas.microsoft.com/office/drawing/2014/main" val="2294329986"/>
                  </a:ext>
                </a:extLst>
              </a:tr>
              <a:tr h="482009">
                <a:tc>
                  <a:txBody>
                    <a:bodyPr/>
                    <a:lstStyle/>
                    <a:p>
                      <a:pPr algn="l" fontAlgn="t"/>
                      <a:r>
                        <a:rPr lang="en-IN">
                          <a:solidFill>
                            <a:schemeClr val="accent1"/>
                          </a:solidFill>
                          <a:effectLst/>
                        </a:rPr>
                        <a:t>split()</a:t>
                      </a:r>
                    </a:p>
                  </a:txBody>
                  <a:tcPr marL="152400" marR="76200" marT="76200" marB="76200"/>
                </a:tc>
                <a:tc>
                  <a:txBody>
                    <a:bodyPr/>
                    <a:lstStyle/>
                    <a:p>
                      <a:pPr algn="l" fontAlgn="t"/>
                      <a:r>
                        <a:rPr lang="en-GB">
                          <a:effectLst/>
                        </a:rPr>
                        <a:t>Splits a string into an array of substrings</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3896120608"/>
                  </a:ext>
                </a:extLst>
              </a:tr>
              <a:tr h="822251">
                <a:tc>
                  <a:txBody>
                    <a:bodyPr/>
                    <a:lstStyle/>
                    <a:p>
                      <a:pPr algn="l" fontAlgn="t"/>
                      <a:r>
                        <a:rPr lang="en-IN" dirty="0" err="1">
                          <a:solidFill>
                            <a:schemeClr val="accent1"/>
                          </a:solidFill>
                          <a:effectLst/>
                        </a:rPr>
                        <a:t>startsWith</a:t>
                      </a:r>
                      <a:r>
                        <a:rPr lang="en-IN" dirty="0">
                          <a:solidFill>
                            <a:schemeClr val="accent1"/>
                          </a:solidFill>
                          <a:effectLst/>
                        </a:rPr>
                        <a:t>()</a:t>
                      </a:r>
                    </a:p>
                  </a:txBody>
                  <a:tcPr marL="152400" marR="76200" marT="76200" marB="76200"/>
                </a:tc>
                <a:tc>
                  <a:txBody>
                    <a:bodyPr/>
                    <a:lstStyle/>
                    <a:p>
                      <a:pPr algn="l" fontAlgn="t"/>
                      <a:r>
                        <a:rPr lang="en-GB">
                          <a:effectLst/>
                        </a:rPr>
                        <a:t>Checks whether a string starts with specified characters</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3103702933"/>
                  </a:ext>
                </a:extLst>
              </a:tr>
              <a:tr h="822251">
                <a:tc>
                  <a:txBody>
                    <a:bodyPr/>
                    <a:lstStyle/>
                    <a:p>
                      <a:pPr algn="l" fontAlgn="t"/>
                      <a:r>
                        <a:rPr lang="en-IN" dirty="0">
                          <a:solidFill>
                            <a:schemeClr val="accent1"/>
                          </a:solidFill>
                          <a:effectLst/>
                        </a:rPr>
                        <a:t>substring()</a:t>
                      </a:r>
                    </a:p>
                  </a:txBody>
                  <a:tcPr marL="152400" marR="76200" marT="76200" marB="76200"/>
                </a:tc>
                <a:tc>
                  <a:txBody>
                    <a:bodyPr/>
                    <a:lstStyle/>
                    <a:p>
                      <a:pPr algn="l" fontAlgn="t"/>
                      <a:r>
                        <a:rPr lang="en-GB" dirty="0">
                          <a:effectLst/>
                        </a:rPr>
                        <a:t>Returns a new string which is the substring of a specified string</a:t>
                      </a:r>
                    </a:p>
                  </a:txBody>
                  <a:tcPr marL="76200" marR="76200" marT="76200" marB="76200"/>
                </a:tc>
                <a:tc>
                  <a:txBody>
                    <a:bodyPr/>
                    <a:lstStyle/>
                    <a:p>
                      <a:pPr algn="l" fontAlgn="t"/>
                      <a:r>
                        <a:rPr lang="en-IN" dirty="0">
                          <a:effectLst/>
                        </a:rPr>
                        <a:t>String</a:t>
                      </a:r>
                    </a:p>
                  </a:txBody>
                  <a:tcPr marL="76200" marR="76200" marT="76200" marB="76200"/>
                </a:tc>
                <a:extLst>
                  <a:ext uri="{0D108BD9-81ED-4DB2-BD59-A6C34878D82A}">
                    <a16:rowId xmlns:a16="http://schemas.microsoft.com/office/drawing/2014/main" val="3026259331"/>
                  </a:ext>
                </a:extLst>
              </a:tr>
            </a:tbl>
          </a:graphicData>
        </a:graphic>
      </p:graphicFrame>
    </p:spTree>
    <p:extLst>
      <p:ext uri="{BB962C8B-B14F-4D97-AF65-F5344CB8AC3E}">
        <p14:creationId xmlns:p14="http://schemas.microsoft.com/office/powerpoint/2010/main" val="407655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475943826"/>
              </p:ext>
            </p:extLst>
          </p:nvPr>
        </p:nvGraphicFramePr>
        <p:xfrm>
          <a:off x="303213" y="868680"/>
          <a:ext cx="11582400" cy="5760720"/>
        </p:xfrm>
        <a:graphic>
          <a:graphicData uri="http://schemas.openxmlformats.org/drawingml/2006/table">
            <a:tbl>
              <a:tblPr firstRow="1" bandRow="1">
                <a:tableStyleId>{5C22544A-7EE6-4342-B048-85BDC9FD1C3A}</a:tableStyleId>
              </a:tblPr>
              <a:tblGrid>
                <a:gridCol w="2832281">
                  <a:extLst>
                    <a:ext uri="{9D8B030D-6E8A-4147-A177-3AD203B41FA5}">
                      <a16:colId xmlns:a16="http://schemas.microsoft.com/office/drawing/2014/main" val="2339587777"/>
                    </a:ext>
                  </a:extLst>
                </a:gridCol>
                <a:gridCol w="6307321">
                  <a:extLst>
                    <a:ext uri="{9D8B030D-6E8A-4147-A177-3AD203B41FA5}">
                      <a16:colId xmlns:a16="http://schemas.microsoft.com/office/drawing/2014/main" val="4104675177"/>
                    </a:ext>
                  </a:extLst>
                </a:gridCol>
                <a:gridCol w="2442798">
                  <a:extLst>
                    <a:ext uri="{9D8B030D-6E8A-4147-A177-3AD203B41FA5}">
                      <a16:colId xmlns:a16="http://schemas.microsoft.com/office/drawing/2014/main" val="320241104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dirty="0">
                          <a:effectLst/>
                        </a:rPr>
                        <a:t>Return Type</a:t>
                      </a:r>
                    </a:p>
                  </a:txBody>
                  <a:tcPr marL="76200" marR="76200" marT="76200" marB="76200"/>
                </a:tc>
                <a:extLst>
                  <a:ext uri="{0D108BD9-81ED-4DB2-BD59-A6C34878D82A}">
                    <a16:rowId xmlns:a16="http://schemas.microsoft.com/office/drawing/2014/main" val="2743363204"/>
                  </a:ext>
                </a:extLst>
              </a:tr>
              <a:tr h="370840">
                <a:tc>
                  <a:txBody>
                    <a:bodyPr/>
                    <a:lstStyle/>
                    <a:p>
                      <a:pPr algn="l" fontAlgn="t"/>
                      <a:r>
                        <a:rPr lang="en-IN">
                          <a:solidFill>
                            <a:schemeClr val="accent1"/>
                          </a:solidFill>
                          <a:effectLst/>
                        </a:rPr>
                        <a:t>toCharArray()</a:t>
                      </a:r>
                    </a:p>
                  </a:txBody>
                  <a:tcPr marL="152400" marR="76200" marT="76200" marB="76200"/>
                </a:tc>
                <a:tc>
                  <a:txBody>
                    <a:bodyPr/>
                    <a:lstStyle/>
                    <a:p>
                      <a:pPr algn="l" fontAlgn="t"/>
                      <a:r>
                        <a:rPr lang="en-GB">
                          <a:effectLst/>
                        </a:rPr>
                        <a:t>Converts this string to a new character array</a:t>
                      </a:r>
                    </a:p>
                  </a:txBody>
                  <a:tcPr marL="76200" marR="76200" marT="76200" marB="76200"/>
                </a:tc>
                <a:tc>
                  <a:txBody>
                    <a:bodyPr/>
                    <a:lstStyle/>
                    <a:p>
                      <a:pPr algn="l" fontAlgn="t"/>
                      <a:r>
                        <a:rPr lang="en-IN">
                          <a:effectLst/>
                        </a:rPr>
                        <a:t>char[]</a:t>
                      </a:r>
                    </a:p>
                  </a:txBody>
                  <a:tcPr marL="76200" marR="76200" marT="76200" marB="76200"/>
                </a:tc>
                <a:extLst>
                  <a:ext uri="{0D108BD9-81ED-4DB2-BD59-A6C34878D82A}">
                    <a16:rowId xmlns:a16="http://schemas.microsoft.com/office/drawing/2014/main" val="1903325057"/>
                  </a:ext>
                </a:extLst>
              </a:tr>
              <a:tr h="370840">
                <a:tc>
                  <a:txBody>
                    <a:bodyPr/>
                    <a:lstStyle/>
                    <a:p>
                      <a:pPr algn="l" fontAlgn="t"/>
                      <a:r>
                        <a:rPr lang="en-IN" dirty="0">
                          <a:solidFill>
                            <a:schemeClr val="accent1"/>
                          </a:solidFill>
                          <a:effectLst/>
                        </a:rPr>
                        <a:t>toLowerCase()</a:t>
                      </a:r>
                    </a:p>
                  </a:txBody>
                  <a:tcPr marL="152400" marR="76200" marT="76200" marB="76200"/>
                </a:tc>
                <a:tc>
                  <a:txBody>
                    <a:bodyPr/>
                    <a:lstStyle/>
                    <a:p>
                      <a:pPr algn="l" fontAlgn="t"/>
                      <a:r>
                        <a:rPr lang="en-GB">
                          <a:effectLst/>
                        </a:rPr>
                        <a:t>Converts a string to lower case letters</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2304187166"/>
                  </a:ext>
                </a:extLst>
              </a:tr>
              <a:tr h="370840">
                <a:tc>
                  <a:txBody>
                    <a:bodyPr/>
                    <a:lstStyle/>
                    <a:p>
                      <a:pPr algn="l" fontAlgn="t"/>
                      <a:r>
                        <a:rPr lang="en-IN">
                          <a:solidFill>
                            <a:schemeClr val="accent1"/>
                          </a:solidFill>
                          <a:effectLst/>
                        </a:rPr>
                        <a:t>toString()</a:t>
                      </a:r>
                    </a:p>
                  </a:txBody>
                  <a:tcPr marL="152400" marR="76200" marT="76200" marB="76200"/>
                </a:tc>
                <a:tc>
                  <a:txBody>
                    <a:bodyPr/>
                    <a:lstStyle/>
                    <a:p>
                      <a:pPr algn="l" fontAlgn="t"/>
                      <a:r>
                        <a:rPr lang="en-GB">
                          <a:effectLst/>
                        </a:rPr>
                        <a:t>Returns the value of a String object</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2294329986"/>
                  </a:ext>
                </a:extLst>
              </a:tr>
              <a:tr h="370840">
                <a:tc>
                  <a:txBody>
                    <a:bodyPr/>
                    <a:lstStyle/>
                    <a:p>
                      <a:pPr algn="l" fontAlgn="t"/>
                      <a:r>
                        <a:rPr lang="en-IN" dirty="0">
                          <a:solidFill>
                            <a:schemeClr val="accent1"/>
                          </a:solidFill>
                          <a:effectLst/>
                        </a:rPr>
                        <a:t>toUpperCase()</a:t>
                      </a:r>
                    </a:p>
                  </a:txBody>
                  <a:tcPr marL="152400" marR="76200" marT="76200" marB="76200"/>
                </a:tc>
                <a:tc>
                  <a:txBody>
                    <a:bodyPr/>
                    <a:lstStyle/>
                    <a:p>
                      <a:pPr algn="l" fontAlgn="t"/>
                      <a:r>
                        <a:rPr lang="en-GB">
                          <a:effectLst/>
                        </a:rPr>
                        <a:t>Converts a string to upper case letters</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3896120608"/>
                  </a:ext>
                </a:extLst>
              </a:tr>
              <a:tr h="370840">
                <a:tc>
                  <a:txBody>
                    <a:bodyPr/>
                    <a:lstStyle/>
                    <a:p>
                      <a:pPr algn="l" fontAlgn="t"/>
                      <a:r>
                        <a:rPr lang="en-IN" dirty="0">
                          <a:solidFill>
                            <a:schemeClr val="accent1"/>
                          </a:solidFill>
                          <a:effectLst/>
                        </a:rPr>
                        <a:t>trim()</a:t>
                      </a:r>
                    </a:p>
                  </a:txBody>
                  <a:tcPr marL="152400" marR="76200" marT="76200" marB="76200"/>
                </a:tc>
                <a:tc>
                  <a:txBody>
                    <a:bodyPr/>
                    <a:lstStyle/>
                    <a:p>
                      <a:pPr algn="l" fontAlgn="t"/>
                      <a:r>
                        <a:rPr lang="en-GB">
                          <a:effectLst/>
                        </a:rPr>
                        <a:t>Removes whitespace from both ends of a string</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3103702933"/>
                  </a:ext>
                </a:extLst>
              </a:tr>
              <a:tr h="370840">
                <a:tc>
                  <a:txBody>
                    <a:bodyPr/>
                    <a:lstStyle/>
                    <a:p>
                      <a:pPr algn="l" fontAlgn="t"/>
                      <a:r>
                        <a:rPr lang="en-IN">
                          <a:solidFill>
                            <a:schemeClr val="accent1"/>
                          </a:solidFill>
                          <a:effectLst/>
                        </a:rPr>
                        <a:t>valueOf()</a:t>
                      </a:r>
                    </a:p>
                  </a:txBody>
                  <a:tcPr marL="152400" marR="76200" marT="76200" marB="76200"/>
                </a:tc>
                <a:tc>
                  <a:txBody>
                    <a:bodyPr/>
                    <a:lstStyle/>
                    <a:p>
                      <a:pPr algn="l" fontAlgn="t"/>
                      <a:r>
                        <a:rPr lang="en-GB" dirty="0">
                          <a:effectLst/>
                        </a:rPr>
                        <a:t>Returns the string representation of the specified value</a:t>
                      </a:r>
                    </a:p>
                  </a:txBody>
                  <a:tcPr marL="76200" marR="76200" marT="76200" marB="76200"/>
                </a:tc>
                <a:tc>
                  <a:txBody>
                    <a:bodyPr/>
                    <a:lstStyle/>
                    <a:p>
                      <a:pPr algn="l" fontAlgn="t"/>
                      <a:r>
                        <a:rPr lang="en-IN" dirty="0">
                          <a:effectLst/>
                        </a:rPr>
                        <a:t>String</a:t>
                      </a:r>
                    </a:p>
                  </a:txBody>
                  <a:tcPr marL="76200" marR="76200" marT="76200" marB="76200"/>
                </a:tc>
                <a:extLst>
                  <a:ext uri="{0D108BD9-81ED-4DB2-BD59-A6C34878D82A}">
                    <a16:rowId xmlns:a16="http://schemas.microsoft.com/office/drawing/2014/main" val="653736953"/>
                  </a:ext>
                </a:extLst>
              </a:tr>
              <a:tr h="370840">
                <a:tc>
                  <a:txBody>
                    <a:bodyPr/>
                    <a:lstStyle/>
                    <a:p>
                      <a:pPr algn="l" fontAlgn="t"/>
                      <a:r>
                        <a:rPr lang="en-IN">
                          <a:solidFill>
                            <a:schemeClr val="accent1"/>
                          </a:solidFill>
                          <a:effectLst/>
                        </a:rPr>
                        <a:t>substring()</a:t>
                      </a:r>
                    </a:p>
                  </a:txBody>
                  <a:tcPr marL="152400" marR="76200" marT="76200" marB="76200"/>
                </a:tc>
                <a:tc>
                  <a:txBody>
                    <a:bodyPr/>
                    <a:lstStyle/>
                    <a:p>
                      <a:pPr algn="l" fontAlgn="t"/>
                      <a:r>
                        <a:rPr lang="en-GB" dirty="0">
                          <a:effectLst/>
                        </a:rPr>
                        <a:t>Returns a new string which is the substring of a specified string</a:t>
                      </a:r>
                    </a:p>
                  </a:txBody>
                  <a:tcPr marL="76200" marR="76200" marT="76200" marB="76200"/>
                </a:tc>
                <a:tc>
                  <a:txBody>
                    <a:bodyPr/>
                    <a:lstStyle/>
                    <a:p>
                      <a:pPr algn="l" fontAlgn="t"/>
                      <a:r>
                        <a:rPr lang="en-IN" dirty="0">
                          <a:effectLst/>
                        </a:rPr>
                        <a:t>String</a:t>
                      </a:r>
                    </a:p>
                  </a:txBody>
                  <a:tcPr marL="76200" marR="76200" marT="76200" marB="76200"/>
                </a:tc>
                <a:extLst>
                  <a:ext uri="{0D108BD9-81ED-4DB2-BD59-A6C34878D82A}">
                    <a16:rowId xmlns:a16="http://schemas.microsoft.com/office/drawing/2014/main" val="1623294925"/>
                  </a:ext>
                </a:extLst>
              </a:tr>
              <a:tr h="370840">
                <a:tc>
                  <a:txBody>
                    <a:bodyPr/>
                    <a:lstStyle/>
                    <a:p>
                      <a:pPr algn="l" fontAlgn="t"/>
                      <a:r>
                        <a:rPr lang="en-IN">
                          <a:solidFill>
                            <a:schemeClr val="accent1"/>
                          </a:solidFill>
                          <a:effectLst/>
                        </a:rPr>
                        <a:t>subSequence()</a:t>
                      </a:r>
                    </a:p>
                  </a:txBody>
                  <a:tcPr marL="152400" marR="76200" marT="76200" marB="76200"/>
                </a:tc>
                <a:tc>
                  <a:txBody>
                    <a:bodyPr/>
                    <a:lstStyle/>
                    <a:p>
                      <a:pPr algn="l" fontAlgn="t"/>
                      <a:r>
                        <a:rPr lang="en-GB">
                          <a:effectLst/>
                        </a:rPr>
                        <a:t>Returns a new character sequence that is a subsequence of this sequence</a:t>
                      </a:r>
                    </a:p>
                  </a:txBody>
                  <a:tcPr marL="76200" marR="76200" marT="76200" marB="76200"/>
                </a:tc>
                <a:tc>
                  <a:txBody>
                    <a:bodyPr/>
                    <a:lstStyle/>
                    <a:p>
                      <a:pPr algn="l" fontAlgn="t"/>
                      <a:r>
                        <a:rPr lang="en-IN" dirty="0" err="1">
                          <a:effectLst/>
                        </a:rPr>
                        <a:t>CharSequence</a:t>
                      </a:r>
                      <a:endParaRPr lang="en-IN" dirty="0">
                        <a:effectLst/>
                      </a:endParaRPr>
                    </a:p>
                  </a:txBody>
                  <a:tcPr marL="76200" marR="76200" marT="76200" marB="76200"/>
                </a:tc>
                <a:extLst>
                  <a:ext uri="{0D108BD9-81ED-4DB2-BD59-A6C34878D82A}">
                    <a16:rowId xmlns:a16="http://schemas.microsoft.com/office/drawing/2014/main" val="2304384171"/>
                  </a:ext>
                </a:extLst>
              </a:tr>
            </a:tbl>
          </a:graphicData>
        </a:graphic>
      </p:graphicFrame>
    </p:spTree>
    <p:extLst>
      <p:ext uri="{BB962C8B-B14F-4D97-AF65-F5344CB8AC3E}">
        <p14:creationId xmlns:p14="http://schemas.microsoft.com/office/powerpoint/2010/main" val="197644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StringBuffer</a:t>
            </a:r>
            <a:endParaRPr lang="en-US" sz="4000" b="1" dirty="0"/>
          </a:p>
        </p:txBody>
      </p:sp>
      <p:sp>
        <p:nvSpPr>
          <p:cNvPr id="5" name="TextBox 4">
            <a:extLst>
              <a:ext uri="{FF2B5EF4-FFF2-40B4-BE49-F238E27FC236}">
                <a16:creationId xmlns:a16="http://schemas.microsoft.com/office/drawing/2014/main" id="{7663A01E-C7A1-9AF3-757F-522883380A6A}"/>
              </a:ext>
            </a:extLst>
          </p:cNvPr>
          <p:cNvSpPr txBox="1"/>
          <p:nvPr/>
        </p:nvSpPr>
        <p:spPr>
          <a:xfrm>
            <a:off x="760412" y="1524000"/>
            <a:ext cx="10439400" cy="4524315"/>
          </a:xfrm>
          <a:prstGeom prst="rect">
            <a:avLst/>
          </a:prstGeom>
          <a:noFill/>
        </p:spPr>
        <p:txBody>
          <a:bodyPr wrap="square">
            <a:spAutoFit/>
          </a:bodyPr>
          <a:lstStyle/>
          <a:p>
            <a:r>
              <a:rPr lang="en-IN" dirty="0" err="1"/>
              <a:t>StringBuffer</a:t>
            </a:r>
            <a:r>
              <a:rPr lang="en-IN" dirty="0"/>
              <a:t> is a peer class of String that provides much of the functionality of strings. The string represents fixed-length, immutable character sequences while </a:t>
            </a:r>
            <a:r>
              <a:rPr lang="en-IN" dirty="0" err="1"/>
              <a:t>StringBuffer</a:t>
            </a:r>
            <a:r>
              <a:rPr lang="en-IN" dirty="0"/>
              <a:t> represents growable and writable character sequences.</a:t>
            </a:r>
          </a:p>
          <a:p>
            <a:endParaRPr lang="en-IN" dirty="0"/>
          </a:p>
          <a:p>
            <a:r>
              <a:rPr lang="en-IN" dirty="0" err="1"/>
              <a:t>StringBuffer</a:t>
            </a:r>
            <a:r>
              <a:rPr lang="en-IN" dirty="0"/>
              <a:t> may have characters and substrings inserted in the middle or appended to the end. It will automatically grow to make room for such additions and often has more characters </a:t>
            </a:r>
            <a:r>
              <a:rPr lang="en-IN" dirty="0" err="1"/>
              <a:t>preallocated</a:t>
            </a:r>
            <a:r>
              <a:rPr lang="en-IN" dirty="0"/>
              <a:t> than are actually needed, to allow room for growth.</a:t>
            </a:r>
          </a:p>
          <a:p>
            <a:endParaRPr lang="en-IN" dirty="0"/>
          </a:p>
          <a:p>
            <a:r>
              <a:rPr lang="en-IN" dirty="0" err="1"/>
              <a:t>StringBuffer</a:t>
            </a:r>
            <a:r>
              <a:rPr lang="en-IN" dirty="0"/>
              <a:t> class is used to create mutable (modifiable) string. The </a:t>
            </a:r>
            <a:r>
              <a:rPr lang="en-IN" dirty="0" err="1"/>
              <a:t>StringBuffer</a:t>
            </a:r>
            <a:r>
              <a:rPr lang="en-IN" dirty="0"/>
              <a:t> class in java is same as String class except it is mutable i.e. it can be changed.</a:t>
            </a:r>
          </a:p>
        </p:txBody>
      </p:sp>
    </p:spTree>
    <p:extLst>
      <p:ext uri="{BB962C8B-B14F-4D97-AF65-F5344CB8AC3E}">
        <p14:creationId xmlns:p14="http://schemas.microsoft.com/office/powerpoint/2010/main" val="343569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StringBuffer</a:t>
            </a:r>
            <a:endParaRPr lang="en-US" sz="4000" b="1" dirty="0"/>
          </a:p>
        </p:txBody>
      </p:sp>
      <p:graphicFrame>
        <p:nvGraphicFramePr>
          <p:cNvPr id="6" name="Table 5">
            <a:extLst>
              <a:ext uri="{FF2B5EF4-FFF2-40B4-BE49-F238E27FC236}">
                <a16:creationId xmlns:a16="http://schemas.microsoft.com/office/drawing/2014/main" id="{0DF3C15F-FA5D-7063-070B-C2C23FC48987}"/>
              </a:ext>
            </a:extLst>
          </p:cNvPr>
          <p:cNvGraphicFramePr>
            <a:graphicFrameLocks noGrp="1"/>
          </p:cNvGraphicFramePr>
          <p:nvPr>
            <p:extLst>
              <p:ext uri="{D42A27DB-BD31-4B8C-83A1-F6EECF244321}">
                <p14:modId xmlns:p14="http://schemas.microsoft.com/office/powerpoint/2010/main" val="730054445"/>
              </p:ext>
            </p:extLst>
          </p:nvPr>
        </p:nvGraphicFramePr>
        <p:xfrm>
          <a:off x="1370012" y="1752600"/>
          <a:ext cx="8953317" cy="4572001"/>
        </p:xfrm>
        <a:graphic>
          <a:graphicData uri="http://schemas.openxmlformats.org/drawingml/2006/table">
            <a:tbl>
              <a:tblPr/>
              <a:tblGrid>
                <a:gridCol w="3428817">
                  <a:extLst>
                    <a:ext uri="{9D8B030D-6E8A-4147-A177-3AD203B41FA5}">
                      <a16:colId xmlns:a16="http://schemas.microsoft.com/office/drawing/2014/main" val="2959652997"/>
                    </a:ext>
                  </a:extLst>
                </a:gridCol>
                <a:gridCol w="5524500">
                  <a:extLst>
                    <a:ext uri="{9D8B030D-6E8A-4147-A177-3AD203B41FA5}">
                      <a16:colId xmlns:a16="http://schemas.microsoft.com/office/drawing/2014/main" val="3887453177"/>
                    </a:ext>
                  </a:extLst>
                </a:gridCol>
              </a:tblGrid>
              <a:tr h="577049">
                <a:tc>
                  <a:txBody>
                    <a:bodyPr/>
                    <a:lstStyle/>
                    <a:p>
                      <a:pPr algn="l" fontAlgn="t"/>
                      <a:r>
                        <a:rPr lang="en-IN" sz="2300">
                          <a:solidFill>
                            <a:schemeClr val="bg1"/>
                          </a:solidFill>
                          <a:effectLst/>
                          <a:latin typeface="+mn-lt"/>
                        </a:rPr>
                        <a:t>Constructor</a:t>
                      </a:r>
                    </a:p>
                  </a:txBody>
                  <a:tcPr marL="110971" marR="110971" marT="110971" marB="110971">
                    <a:lnL w="9525" cap="flat" cmpd="sng" algn="ctr">
                      <a:solidFill>
                        <a:srgbClr val="98B33B"/>
                      </a:solidFill>
                      <a:prstDash val="solid"/>
                      <a:round/>
                      <a:headEnd type="none" w="med" len="med"/>
                      <a:tailEnd type="none" w="med" len="med"/>
                    </a:lnL>
                    <a:lnR w="9525" cap="flat" cmpd="sng" algn="ctr">
                      <a:solidFill>
                        <a:srgbClr val="98B33B"/>
                      </a:solidFill>
                      <a:prstDash val="solid"/>
                      <a:round/>
                      <a:headEnd type="none" w="med" len="med"/>
                      <a:tailEnd type="none" w="med" len="med"/>
                    </a:lnR>
                    <a:lnT w="9525" cap="flat" cmpd="sng" algn="ctr">
                      <a:solidFill>
                        <a:srgbClr val="98B3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tc>
                  <a:txBody>
                    <a:bodyPr/>
                    <a:lstStyle/>
                    <a:p>
                      <a:pPr algn="l" fontAlgn="t"/>
                      <a:r>
                        <a:rPr lang="en-IN" sz="2300" dirty="0">
                          <a:solidFill>
                            <a:schemeClr val="bg1"/>
                          </a:solidFill>
                          <a:effectLst/>
                          <a:latin typeface="+mn-lt"/>
                        </a:rPr>
                        <a:t>Description</a:t>
                      </a:r>
                    </a:p>
                  </a:txBody>
                  <a:tcPr marL="110971" marR="110971" marT="110971" marB="110971">
                    <a:lnL w="9525" cap="flat" cmpd="sng" algn="ctr">
                      <a:solidFill>
                        <a:srgbClr val="98B33B"/>
                      </a:solidFill>
                      <a:prstDash val="solid"/>
                      <a:round/>
                      <a:headEnd type="none" w="med" len="med"/>
                      <a:tailEnd type="none" w="med" len="med"/>
                    </a:lnL>
                    <a:lnR w="9525" cap="flat" cmpd="sng" algn="ctr">
                      <a:solidFill>
                        <a:srgbClr val="98B33B"/>
                      </a:solidFill>
                      <a:prstDash val="solid"/>
                      <a:round/>
                      <a:headEnd type="none" w="med" len="med"/>
                      <a:tailEnd type="none" w="med" len="med"/>
                    </a:lnR>
                    <a:lnT w="9525" cap="flat" cmpd="sng" algn="ctr">
                      <a:solidFill>
                        <a:srgbClr val="98B33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extLst>
                  <a:ext uri="{0D108BD9-81ED-4DB2-BD59-A6C34878D82A}">
                    <a16:rowId xmlns:a16="http://schemas.microsoft.com/office/drawing/2014/main" val="2310283571"/>
                  </a:ext>
                </a:extLst>
              </a:tr>
              <a:tr h="1213282">
                <a:tc>
                  <a:txBody>
                    <a:bodyPr/>
                    <a:lstStyle/>
                    <a:p>
                      <a:pPr algn="just" fontAlgn="t"/>
                      <a:r>
                        <a:rPr lang="en-IN" sz="2300">
                          <a:solidFill>
                            <a:srgbClr val="333333"/>
                          </a:solidFill>
                          <a:effectLst/>
                          <a:latin typeface="+mn-lt"/>
                        </a:rPr>
                        <a:t>StringBuffer()</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300" dirty="0">
                          <a:solidFill>
                            <a:srgbClr val="333333"/>
                          </a:solidFill>
                          <a:effectLst/>
                          <a:latin typeface="+mn-lt"/>
                        </a:rPr>
                        <a:t>It creates an empty String buffer with the initial capacity of 16.</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3555618"/>
                  </a:ext>
                </a:extLst>
              </a:tr>
              <a:tr h="1213282">
                <a:tc>
                  <a:txBody>
                    <a:bodyPr/>
                    <a:lstStyle/>
                    <a:p>
                      <a:pPr algn="just" fontAlgn="t"/>
                      <a:r>
                        <a:rPr lang="en-IN" sz="2300">
                          <a:solidFill>
                            <a:srgbClr val="333333"/>
                          </a:solidFill>
                          <a:effectLst/>
                          <a:latin typeface="+mn-lt"/>
                        </a:rPr>
                        <a:t>StringBuffer(String str)</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300">
                          <a:solidFill>
                            <a:srgbClr val="333333"/>
                          </a:solidFill>
                          <a:effectLst/>
                          <a:latin typeface="+mn-lt"/>
                        </a:rPr>
                        <a:t>It creates a String buffer with the specified string..</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12164288"/>
                  </a:ext>
                </a:extLst>
              </a:tr>
              <a:tr h="1568388">
                <a:tc>
                  <a:txBody>
                    <a:bodyPr/>
                    <a:lstStyle/>
                    <a:p>
                      <a:pPr algn="just" fontAlgn="t"/>
                      <a:r>
                        <a:rPr lang="en-IN" sz="2300">
                          <a:solidFill>
                            <a:srgbClr val="333333"/>
                          </a:solidFill>
                          <a:effectLst/>
                          <a:latin typeface="+mn-lt"/>
                        </a:rPr>
                        <a:t>StringBuffer(int capacity)</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300" dirty="0">
                          <a:solidFill>
                            <a:srgbClr val="333333"/>
                          </a:solidFill>
                          <a:effectLst/>
                          <a:latin typeface="+mn-lt"/>
                        </a:rPr>
                        <a:t>It creates an empty String buffer with the specified capacity as length.</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8136996"/>
                  </a:ext>
                </a:extLst>
              </a:tr>
            </a:tbl>
          </a:graphicData>
        </a:graphic>
      </p:graphicFrame>
      <p:sp>
        <p:nvSpPr>
          <p:cNvPr id="7" name="TextBox 6">
            <a:extLst>
              <a:ext uri="{FF2B5EF4-FFF2-40B4-BE49-F238E27FC236}">
                <a16:creationId xmlns:a16="http://schemas.microsoft.com/office/drawing/2014/main" id="{B493AD95-0579-5DA5-DF05-DBD1985CC06D}"/>
              </a:ext>
            </a:extLst>
          </p:cNvPr>
          <p:cNvSpPr txBox="1"/>
          <p:nvPr/>
        </p:nvSpPr>
        <p:spPr>
          <a:xfrm>
            <a:off x="1751012" y="990600"/>
            <a:ext cx="6663555" cy="461665"/>
          </a:xfrm>
          <a:prstGeom prst="rect">
            <a:avLst/>
          </a:prstGeom>
          <a:noFill/>
        </p:spPr>
        <p:txBody>
          <a:bodyPr wrap="none" rtlCol="0">
            <a:spAutoFit/>
          </a:bodyPr>
          <a:lstStyle/>
          <a:p>
            <a:r>
              <a:rPr lang="en-IN" b="1" dirty="0"/>
              <a:t>Important constructors of </a:t>
            </a:r>
            <a:r>
              <a:rPr lang="en-IN" b="1" dirty="0" err="1"/>
              <a:t>StringBuffer</a:t>
            </a:r>
            <a:r>
              <a:rPr lang="en-IN" b="1" dirty="0"/>
              <a:t> class:</a:t>
            </a:r>
          </a:p>
        </p:txBody>
      </p:sp>
    </p:spTree>
    <p:extLst>
      <p:ext uri="{BB962C8B-B14F-4D97-AF65-F5344CB8AC3E}">
        <p14:creationId xmlns:p14="http://schemas.microsoft.com/office/powerpoint/2010/main" val="428639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4413"/>
            <a:ext cx="9483750" cy="762000"/>
          </a:xfrm>
          <a:prstGeom prst="rect">
            <a:avLst/>
          </a:prstGeom>
        </p:spPr>
        <p:txBody>
          <a:bodyPr vert="horz" lIns="121899" tIns="60949" rIns="121899" bIns="60949" rtlCol="0" anchor="b">
            <a:noAutofit/>
          </a:bodyPr>
          <a:lstStyle/>
          <a:p>
            <a:r>
              <a:rPr lang="en-US" sz="4000" b="1" dirty="0" err="1"/>
              <a:t>StringBuffer</a:t>
            </a:r>
            <a:endParaRPr lang="en-US" sz="4000" b="1" dirty="0"/>
          </a:p>
        </p:txBody>
      </p:sp>
      <p:sp>
        <p:nvSpPr>
          <p:cNvPr id="5" name="TextBox 4">
            <a:extLst>
              <a:ext uri="{FF2B5EF4-FFF2-40B4-BE49-F238E27FC236}">
                <a16:creationId xmlns:a16="http://schemas.microsoft.com/office/drawing/2014/main" id="{7663A01E-C7A1-9AF3-757F-522883380A6A}"/>
              </a:ext>
            </a:extLst>
          </p:cNvPr>
          <p:cNvSpPr txBox="1"/>
          <p:nvPr/>
        </p:nvSpPr>
        <p:spPr>
          <a:xfrm>
            <a:off x="1141412" y="762000"/>
            <a:ext cx="10439400" cy="461665"/>
          </a:xfrm>
          <a:prstGeom prst="rect">
            <a:avLst/>
          </a:prstGeom>
          <a:noFill/>
        </p:spPr>
        <p:txBody>
          <a:bodyPr wrap="square">
            <a:spAutoFit/>
          </a:bodyPr>
          <a:lstStyle/>
          <a:p>
            <a:r>
              <a:rPr lang="en-IN" b="1" dirty="0"/>
              <a:t>Methods of </a:t>
            </a:r>
            <a:r>
              <a:rPr lang="en-IN" b="1" dirty="0" err="1"/>
              <a:t>StringBuffer</a:t>
            </a:r>
            <a:r>
              <a:rPr lang="en-IN" b="1" dirty="0"/>
              <a:t> class:</a:t>
            </a:r>
          </a:p>
        </p:txBody>
      </p:sp>
      <p:graphicFrame>
        <p:nvGraphicFramePr>
          <p:cNvPr id="2" name="Table 1">
            <a:extLst>
              <a:ext uri="{FF2B5EF4-FFF2-40B4-BE49-F238E27FC236}">
                <a16:creationId xmlns:a16="http://schemas.microsoft.com/office/drawing/2014/main" id="{6B5899FD-4DF2-D88A-9450-1A0911FD4308}"/>
              </a:ext>
            </a:extLst>
          </p:cNvPr>
          <p:cNvGraphicFramePr>
            <a:graphicFrameLocks noGrp="1"/>
          </p:cNvGraphicFramePr>
          <p:nvPr>
            <p:extLst>
              <p:ext uri="{D42A27DB-BD31-4B8C-83A1-F6EECF244321}">
                <p14:modId xmlns:p14="http://schemas.microsoft.com/office/powerpoint/2010/main" val="615827923"/>
              </p:ext>
            </p:extLst>
          </p:nvPr>
        </p:nvGraphicFramePr>
        <p:xfrm>
          <a:off x="684212" y="1337069"/>
          <a:ext cx="10820400" cy="5555344"/>
        </p:xfrm>
        <a:graphic>
          <a:graphicData uri="http://schemas.openxmlformats.org/drawingml/2006/table">
            <a:tbl>
              <a:tblPr>
                <a:tableStyleId>{2D5ABB26-0587-4C30-8999-92F81FD0307C}</a:tableStyleId>
              </a:tblPr>
              <a:tblGrid>
                <a:gridCol w="1837557">
                  <a:extLst>
                    <a:ext uri="{9D8B030D-6E8A-4147-A177-3AD203B41FA5}">
                      <a16:colId xmlns:a16="http://schemas.microsoft.com/office/drawing/2014/main" val="1134334124"/>
                    </a:ext>
                  </a:extLst>
                </a:gridCol>
                <a:gridCol w="8982843">
                  <a:extLst>
                    <a:ext uri="{9D8B030D-6E8A-4147-A177-3AD203B41FA5}">
                      <a16:colId xmlns:a16="http://schemas.microsoft.com/office/drawing/2014/main" val="3788108544"/>
                    </a:ext>
                  </a:extLst>
                </a:gridCol>
              </a:tblGrid>
              <a:tr h="317583">
                <a:tc>
                  <a:txBody>
                    <a:bodyPr/>
                    <a:lstStyle/>
                    <a:p>
                      <a:pPr algn="ctr" fontAlgn="base"/>
                      <a:r>
                        <a:rPr lang="en-IN" sz="2000" b="1" dirty="0">
                          <a:solidFill>
                            <a:schemeClr val="bg1"/>
                          </a:solidFill>
                          <a:effectLst/>
                        </a:rPr>
                        <a:t>Methods</a:t>
                      </a:r>
                    </a:p>
                  </a:txBody>
                  <a:tcPr marL="29961" marR="29961" marT="74902" marB="74902" anchor="ctr">
                    <a:solidFill>
                      <a:schemeClr val="accent2">
                        <a:lumMod val="75000"/>
                      </a:schemeClr>
                    </a:solidFill>
                  </a:tcPr>
                </a:tc>
                <a:tc>
                  <a:txBody>
                    <a:bodyPr/>
                    <a:lstStyle/>
                    <a:p>
                      <a:pPr algn="ctr" fontAlgn="base"/>
                      <a:r>
                        <a:rPr lang="en-IN" sz="2000" b="1" dirty="0">
                          <a:solidFill>
                            <a:schemeClr val="bg1"/>
                          </a:solidFill>
                          <a:effectLst/>
                        </a:rPr>
                        <a:t>Action Performed</a:t>
                      </a:r>
                    </a:p>
                  </a:txBody>
                  <a:tcPr marL="74902" marR="74902" marT="74902" marB="74902" anchor="ctr">
                    <a:solidFill>
                      <a:schemeClr val="accent2">
                        <a:lumMod val="75000"/>
                      </a:schemeClr>
                    </a:solidFill>
                  </a:tcPr>
                </a:tc>
                <a:extLst>
                  <a:ext uri="{0D108BD9-81ED-4DB2-BD59-A6C34878D82A}">
                    <a16:rowId xmlns:a16="http://schemas.microsoft.com/office/drawing/2014/main" val="818274718"/>
                  </a:ext>
                </a:extLst>
              </a:tr>
              <a:tr h="359528">
                <a:tc>
                  <a:txBody>
                    <a:bodyPr/>
                    <a:lstStyle/>
                    <a:p>
                      <a:pPr algn="l" fontAlgn="base"/>
                      <a:r>
                        <a:rPr lang="en-IN" sz="1600" b="0">
                          <a:solidFill>
                            <a:sysClr val="windowText" lastClr="000000"/>
                          </a:solidFill>
                          <a:effectLst/>
                        </a:rPr>
                        <a:t>append()</a:t>
                      </a:r>
                    </a:p>
                  </a:txBody>
                  <a:tcPr marL="74902" marR="74902" marT="104862" marB="104862" anchor="ctr"/>
                </a:tc>
                <a:tc>
                  <a:txBody>
                    <a:bodyPr/>
                    <a:lstStyle/>
                    <a:p>
                      <a:pPr algn="l" fontAlgn="base"/>
                      <a:r>
                        <a:rPr lang="en-GB" sz="1600" b="0">
                          <a:solidFill>
                            <a:sysClr val="windowText" lastClr="000000"/>
                          </a:solidFill>
                          <a:effectLst/>
                        </a:rPr>
                        <a:t>Used to add text at the end of the existing text.</a:t>
                      </a:r>
                    </a:p>
                  </a:txBody>
                  <a:tcPr marL="74902" marR="74902" marT="104862" marB="104862" anchor="ctr"/>
                </a:tc>
                <a:extLst>
                  <a:ext uri="{0D108BD9-81ED-4DB2-BD59-A6C34878D82A}">
                    <a16:rowId xmlns:a16="http://schemas.microsoft.com/office/drawing/2014/main" val="1078703685"/>
                  </a:ext>
                </a:extLst>
              </a:tr>
              <a:tr h="359528">
                <a:tc>
                  <a:txBody>
                    <a:bodyPr/>
                    <a:lstStyle/>
                    <a:p>
                      <a:pPr algn="l" fontAlgn="base"/>
                      <a:r>
                        <a:rPr lang="en-IN" sz="1600" b="0" dirty="0">
                          <a:solidFill>
                            <a:sysClr val="windowText" lastClr="000000"/>
                          </a:solidFill>
                          <a:effectLst/>
                        </a:rPr>
                        <a:t>length()</a:t>
                      </a:r>
                    </a:p>
                  </a:txBody>
                  <a:tcPr marL="74902" marR="74902" marT="104862" marB="104862" anchor="ctr"/>
                </a:tc>
                <a:tc>
                  <a:txBody>
                    <a:bodyPr/>
                    <a:lstStyle/>
                    <a:p>
                      <a:pPr algn="l" fontAlgn="base"/>
                      <a:r>
                        <a:rPr lang="en-GB" sz="1600" b="0">
                          <a:solidFill>
                            <a:sysClr val="windowText" lastClr="000000"/>
                          </a:solidFill>
                          <a:effectLst/>
                        </a:rPr>
                        <a:t>The length of a StringBuffer can be found by the length( ) method</a:t>
                      </a:r>
                    </a:p>
                  </a:txBody>
                  <a:tcPr marL="74902" marR="74902" marT="104862" marB="104862" anchor="ctr"/>
                </a:tc>
                <a:extLst>
                  <a:ext uri="{0D108BD9-81ED-4DB2-BD59-A6C34878D82A}">
                    <a16:rowId xmlns:a16="http://schemas.microsoft.com/office/drawing/2014/main" val="3430169301"/>
                  </a:ext>
                </a:extLst>
              </a:tr>
              <a:tr h="359528">
                <a:tc>
                  <a:txBody>
                    <a:bodyPr/>
                    <a:lstStyle/>
                    <a:p>
                      <a:pPr algn="l" fontAlgn="base"/>
                      <a:r>
                        <a:rPr lang="en-IN" sz="1600" b="0">
                          <a:solidFill>
                            <a:sysClr val="windowText" lastClr="000000"/>
                          </a:solidFill>
                          <a:effectLst/>
                        </a:rPr>
                        <a:t>capacity()</a:t>
                      </a:r>
                    </a:p>
                  </a:txBody>
                  <a:tcPr marL="74902" marR="74902" marT="104862" marB="104862" anchor="ctr"/>
                </a:tc>
                <a:tc>
                  <a:txBody>
                    <a:bodyPr/>
                    <a:lstStyle/>
                    <a:p>
                      <a:pPr algn="l" fontAlgn="base"/>
                      <a:r>
                        <a:rPr lang="en-GB" sz="1600" b="0" dirty="0">
                          <a:solidFill>
                            <a:sysClr val="windowText" lastClr="000000"/>
                          </a:solidFill>
                          <a:effectLst/>
                        </a:rPr>
                        <a:t>the total allocated capacity can be found by the capacity( ) method</a:t>
                      </a:r>
                    </a:p>
                  </a:txBody>
                  <a:tcPr marL="74902" marR="74902" marT="104862" marB="104862" anchor="ctr"/>
                </a:tc>
                <a:extLst>
                  <a:ext uri="{0D108BD9-81ED-4DB2-BD59-A6C34878D82A}">
                    <a16:rowId xmlns:a16="http://schemas.microsoft.com/office/drawing/2014/main" val="1477462850"/>
                  </a:ext>
                </a:extLst>
              </a:tr>
              <a:tr h="509332">
                <a:tc>
                  <a:txBody>
                    <a:bodyPr/>
                    <a:lstStyle/>
                    <a:p>
                      <a:pPr algn="l" fontAlgn="base"/>
                      <a:r>
                        <a:rPr lang="en-IN" sz="1600" b="0">
                          <a:solidFill>
                            <a:sysClr val="windowText" lastClr="000000"/>
                          </a:solidFill>
                          <a:effectLst/>
                        </a:rPr>
                        <a:t>charAt()</a:t>
                      </a:r>
                    </a:p>
                  </a:txBody>
                  <a:tcPr marL="74902" marR="74902" marT="104862" marB="104862" anchor="ctr"/>
                </a:tc>
                <a:tc>
                  <a:txBody>
                    <a:bodyPr/>
                    <a:lstStyle/>
                    <a:p>
                      <a:pPr algn="l" fontAlgn="base"/>
                      <a:r>
                        <a:rPr lang="en-GB" sz="1600" b="0" dirty="0">
                          <a:solidFill>
                            <a:sysClr val="windowText" lastClr="000000"/>
                          </a:solidFill>
                          <a:effectLst/>
                        </a:rPr>
                        <a:t>This method returns the char value in this sequence at the specified index.</a:t>
                      </a:r>
                    </a:p>
                  </a:txBody>
                  <a:tcPr marL="74902" marR="74902" marT="104862" marB="104862" anchor="ctr"/>
                </a:tc>
                <a:extLst>
                  <a:ext uri="{0D108BD9-81ED-4DB2-BD59-A6C34878D82A}">
                    <a16:rowId xmlns:a16="http://schemas.microsoft.com/office/drawing/2014/main" val="979513312"/>
                  </a:ext>
                </a:extLst>
              </a:tr>
              <a:tr h="359528">
                <a:tc>
                  <a:txBody>
                    <a:bodyPr/>
                    <a:lstStyle/>
                    <a:p>
                      <a:pPr algn="l" fontAlgn="base"/>
                      <a:r>
                        <a:rPr lang="en-IN" sz="1600" b="0">
                          <a:solidFill>
                            <a:sysClr val="windowText" lastClr="000000"/>
                          </a:solidFill>
                          <a:effectLst/>
                        </a:rPr>
                        <a:t>delete()</a:t>
                      </a:r>
                    </a:p>
                  </a:txBody>
                  <a:tcPr marL="74902" marR="74902" marT="104862" marB="104862" anchor="ctr"/>
                </a:tc>
                <a:tc>
                  <a:txBody>
                    <a:bodyPr/>
                    <a:lstStyle/>
                    <a:p>
                      <a:pPr algn="l" fontAlgn="base"/>
                      <a:r>
                        <a:rPr lang="en-GB" sz="1600" b="0" dirty="0">
                          <a:solidFill>
                            <a:sysClr val="windowText" lastClr="000000"/>
                          </a:solidFill>
                          <a:effectLst/>
                        </a:rPr>
                        <a:t>Deletes a sequence of characters from the invoking object</a:t>
                      </a:r>
                    </a:p>
                  </a:txBody>
                  <a:tcPr marL="74902" marR="74902" marT="104862" marB="104862" anchor="ctr"/>
                </a:tc>
                <a:extLst>
                  <a:ext uri="{0D108BD9-81ED-4DB2-BD59-A6C34878D82A}">
                    <a16:rowId xmlns:a16="http://schemas.microsoft.com/office/drawing/2014/main" val="3744540721"/>
                  </a:ext>
                </a:extLst>
              </a:tr>
              <a:tr h="359528">
                <a:tc>
                  <a:txBody>
                    <a:bodyPr/>
                    <a:lstStyle/>
                    <a:p>
                      <a:pPr algn="l" fontAlgn="base"/>
                      <a:r>
                        <a:rPr lang="en-IN" sz="1600" b="0">
                          <a:solidFill>
                            <a:sysClr val="windowText" lastClr="000000"/>
                          </a:solidFill>
                          <a:effectLst/>
                        </a:rPr>
                        <a:t>deleteCharAt()</a:t>
                      </a:r>
                    </a:p>
                  </a:txBody>
                  <a:tcPr marL="74902" marR="74902" marT="104862" marB="104862" anchor="ctr"/>
                </a:tc>
                <a:tc>
                  <a:txBody>
                    <a:bodyPr/>
                    <a:lstStyle/>
                    <a:p>
                      <a:pPr algn="l" fontAlgn="base"/>
                      <a:r>
                        <a:rPr lang="en-GB" sz="1600" b="0">
                          <a:solidFill>
                            <a:sysClr val="windowText" lastClr="000000"/>
                          </a:solidFill>
                          <a:effectLst/>
                        </a:rPr>
                        <a:t>Deletes the character at the index specified by loc</a:t>
                      </a:r>
                    </a:p>
                  </a:txBody>
                  <a:tcPr marL="74902" marR="74902" marT="104862" marB="104862" anchor="ctr"/>
                </a:tc>
                <a:extLst>
                  <a:ext uri="{0D108BD9-81ED-4DB2-BD59-A6C34878D82A}">
                    <a16:rowId xmlns:a16="http://schemas.microsoft.com/office/drawing/2014/main" val="2568885508"/>
                  </a:ext>
                </a:extLst>
              </a:tr>
              <a:tr h="359528">
                <a:tc>
                  <a:txBody>
                    <a:bodyPr/>
                    <a:lstStyle/>
                    <a:p>
                      <a:pPr algn="l" fontAlgn="base"/>
                      <a:r>
                        <a:rPr lang="en-IN" sz="1600" b="0">
                          <a:solidFill>
                            <a:sysClr val="windowText" lastClr="000000"/>
                          </a:solidFill>
                          <a:effectLst/>
                        </a:rPr>
                        <a:t>ensureCapacity()</a:t>
                      </a:r>
                    </a:p>
                  </a:txBody>
                  <a:tcPr marL="74902" marR="74902" marT="104862" marB="104862" anchor="ctr"/>
                </a:tc>
                <a:tc>
                  <a:txBody>
                    <a:bodyPr/>
                    <a:lstStyle/>
                    <a:p>
                      <a:pPr algn="l" fontAlgn="base"/>
                      <a:r>
                        <a:rPr lang="en-GB" sz="1600" b="0">
                          <a:solidFill>
                            <a:sysClr val="windowText" lastClr="000000"/>
                          </a:solidFill>
                          <a:effectLst/>
                        </a:rPr>
                        <a:t>Ensures capacity is at least equals to the given minimum.</a:t>
                      </a:r>
                    </a:p>
                  </a:txBody>
                  <a:tcPr marL="74902" marR="74902" marT="104862" marB="104862" anchor="ctr"/>
                </a:tc>
                <a:extLst>
                  <a:ext uri="{0D108BD9-81ED-4DB2-BD59-A6C34878D82A}">
                    <a16:rowId xmlns:a16="http://schemas.microsoft.com/office/drawing/2014/main" val="799844300"/>
                  </a:ext>
                </a:extLst>
              </a:tr>
              <a:tr h="359528">
                <a:tc>
                  <a:txBody>
                    <a:bodyPr/>
                    <a:lstStyle/>
                    <a:p>
                      <a:pPr algn="l" fontAlgn="base"/>
                      <a:r>
                        <a:rPr lang="en-IN" sz="1600" b="0">
                          <a:solidFill>
                            <a:sysClr val="windowText" lastClr="000000"/>
                          </a:solidFill>
                          <a:effectLst/>
                        </a:rPr>
                        <a:t>insert()</a:t>
                      </a:r>
                    </a:p>
                  </a:txBody>
                  <a:tcPr marL="74902" marR="74902" marT="104862" marB="104862" anchor="ctr"/>
                </a:tc>
                <a:tc>
                  <a:txBody>
                    <a:bodyPr/>
                    <a:lstStyle/>
                    <a:p>
                      <a:pPr algn="l" fontAlgn="base"/>
                      <a:r>
                        <a:rPr lang="en-GB" sz="1600" b="0">
                          <a:solidFill>
                            <a:sysClr val="windowText" lastClr="000000"/>
                          </a:solidFill>
                          <a:effectLst/>
                        </a:rPr>
                        <a:t>Inserts text at the specified index position</a:t>
                      </a:r>
                    </a:p>
                  </a:txBody>
                  <a:tcPr marL="74902" marR="74902" marT="104862" marB="104862" anchor="ctr"/>
                </a:tc>
                <a:extLst>
                  <a:ext uri="{0D108BD9-81ED-4DB2-BD59-A6C34878D82A}">
                    <a16:rowId xmlns:a16="http://schemas.microsoft.com/office/drawing/2014/main" val="1239812391"/>
                  </a:ext>
                </a:extLst>
              </a:tr>
              <a:tr h="359528">
                <a:tc>
                  <a:txBody>
                    <a:bodyPr/>
                    <a:lstStyle/>
                    <a:p>
                      <a:pPr algn="l" fontAlgn="base"/>
                      <a:r>
                        <a:rPr lang="en-IN" sz="1600" b="0">
                          <a:solidFill>
                            <a:sysClr val="windowText" lastClr="000000"/>
                          </a:solidFill>
                          <a:effectLst/>
                        </a:rPr>
                        <a:t>length()</a:t>
                      </a:r>
                    </a:p>
                  </a:txBody>
                  <a:tcPr marL="74902" marR="74902" marT="104862" marB="104862" anchor="ctr"/>
                </a:tc>
                <a:tc>
                  <a:txBody>
                    <a:bodyPr/>
                    <a:lstStyle/>
                    <a:p>
                      <a:pPr algn="l" fontAlgn="base"/>
                      <a:r>
                        <a:rPr lang="en-GB" sz="1600" b="0">
                          <a:solidFill>
                            <a:sysClr val="windowText" lastClr="000000"/>
                          </a:solidFill>
                          <a:effectLst/>
                        </a:rPr>
                        <a:t>Returns length of the string  </a:t>
                      </a:r>
                    </a:p>
                  </a:txBody>
                  <a:tcPr marL="74902" marR="74902" marT="104862" marB="104862" anchor="ctr"/>
                </a:tc>
                <a:extLst>
                  <a:ext uri="{0D108BD9-81ED-4DB2-BD59-A6C34878D82A}">
                    <a16:rowId xmlns:a16="http://schemas.microsoft.com/office/drawing/2014/main" val="4059584275"/>
                  </a:ext>
                </a:extLst>
              </a:tr>
              <a:tr h="359528">
                <a:tc>
                  <a:txBody>
                    <a:bodyPr/>
                    <a:lstStyle/>
                    <a:p>
                      <a:pPr algn="l" fontAlgn="base"/>
                      <a:r>
                        <a:rPr lang="en-IN" sz="1600" b="0">
                          <a:solidFill>
                            <a:sysClr val="windowText" lastClr="000000"/>
                          </a:solidFill>
                          <a:effectLst/>
                        </a:rPr>
                        <a:t>reverse()</a:t>
                      </a:r>
                    </a:p>
                  </a:txBody>
                  <a:tcPr marL="74902" marR="74902" marT="104862" marB="104862" anchor="ctr"/>
                </a:tc>
                <a:tc>
                  <a:txBody>
                    <a:bodyPr/>
                    <a:lstStyle/>
                    <a:p>
                      <a:pPr algn="l" fontAlgn="base"/>
                      <a:r>
                        <a:rPr lang="en-GB" sz="1600" b="0">
                          <a:solidFill>
                            <a:sysClr val="windowText" lastClr="000000"/>
                          </a:solidFill>
                          <a:effectLst/>
                        </a:rPr>
                        <a:t>Reverse the characters within a StringBuffer object</a:t>
                      </a:r>
                    </a:p>
                  </a:txBody>
                  <a:tcPr marL="74902" marR="74902" marT="104862" marB="104862" anchor="ctr"/>
                </a:tc>
                <a:extLst>
                  <a:ext uri="{0D108BD9-81ED-4DB2-BD59-A6C34878D82A}">
                    <a16:rowId xmlns:a16="http://schemas.microsoft.com/office/drawing/2014/main" val="2780717602"/>
                  </a:ext>
                </a:extLst>
              </a:tr>
              <a:tr h="509332">
                <a:tc>
                  <a:txBody>
                    <a:bodyPr/>
                    <a:lstStyle/>
                    <a:p>
                      <a:pPr algn="l" fontAlgn="base"/>
                      <a:r>
                        <a:rPr lang="en-IN" sz="1600" b="0">
                          <a:solidFill>
                            <a:sysClr val="windowText" lastClr="000000"/>
                          </a:solidFill>
                          <a:effectLst/>
                        </a:rPr>
                        <a:t>replace()</a:t>
                      </a:r>
                    </a:p>
                  </a:txBody>
                  <a:tcPr marL="74902" marR="74902" marT="104862" marB="104862" anchor="ctr"/>
                </a:tc>
                <a:tc>
                  <a:txBody>
                    <a:bodyPr/>
                    <a:lstStyle/>
                    <a:p>
                      <a:pPr algn="l" fontAlgn="base"/>
                      <a:r>
                        <a:rPr lang="en-GB" sz="1600" b="0" dirty="0">
                          <a:solidFill>
                            <a:sysClr val="windowText" lastClr="000000"/>
                          </a:solidFill>
                          <a:effectLst/>
                        </a:rPr>
                        <a:t>Replace one set of characters with another set inside a </a:t>
                      </a:r>
                      <a:r>
                        <a:rPr lang="en-GB" sz="1600" b="0" dirty="0" err="1">
                          <a:solidFill>
                            <a:sysClr val="windowText" lastClr="000000"/>
                          </a:solidFill>
                          <a:effectLst/>
                        </a:rPr>
                        <a:t>StringBuffer</a:t>
                      </a:r>
                      <a:r>
                        <a:rPr lang="en-GB" sz="1600" b="0" dirty="0">
                          <a:solidFill>
                            <a:sysClr val="windowText" lastClr="000000"/>
                          </a:solidFill>
                          <a:effectLst/>
                        </a:rPr>
                        <a:t> object</a:t>
                      </a:r>
                    </a:p>
                  </a:txBody>
                  <a:tcPr marL="74902" marR="74902" marT="104862" marB="104862" anchor="ctr"/>
                </a:tc>
                <a:extLst>
                  <a:ext uri="{0D108BD9-81ED-4DB2-BD59-A6C34878D82A}">
                    <a16:rowId xmlns:a16="http://schemas.microsoft.com/office/drawing/2014/main" val="4030927258"/>
                  </a:ext>
                </a:extLst>
              </a:tr>
            </a:tbl>
          </a:graphicData>
        </a:graphic>
      </p:graphicFrame>
    </p:spTree>
    <p:extLst>
      <p:ext uri="{BB962C8B-B14F-4D97-AF65-F5344CB8AC3E}">
        <p14:creationId xmlns:p14="http://schemas.microsoft.com/office/powerpoint/2010/main" val="17333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4413"/>
            <a:ext cx="9483750" cy="762000"/>
          </a:xfrm>
          <a:prstGeom prst="rect">
            <a:avLst/>
          </a:prstGeom>
        </p:spPr>
        <p:txBody>
          <a:bodyPr vert="horz" lIns="121899" tIns="60949" rIns="121899" bIns="60949" rtlCol="0" anchor="b">
            <a:noAutofit/>
          </a:bodyPr>
          <a:lstStyle/>
          <a:p>
            <a:r>
              <a:rPr lang="en-US" sz="4000" b="1" dirty="0"/>
              <a:t>StringBuilder</a:t>
            </a:r>
          </a:p>
        </p:txBody>
      </p:sp>
      <p:sp>
        <p:nvSpPr>
          <p:cNvPr id="6" name="TextBox 5">
            <a:extLst>
              <a:ext uri="{FF2B5EF4-FFF2-40B4-BE49-F238E27FC236}">
                <a16:creationId xmlns:a16="http://schemas.microsoft.com/office/drawing/2014/main" id="{2B202FF0-55F8-D41C-FCA6-9BC41FB6AB1A}"/>
              </a:ext>
            </a:extLst>
          </p:cNvPr>
          <p:cNvSpPr txBox="1"/>
          <p:nvPr/>
        </p:nvSpPr>
        <p:spPr>
          <a:xfrm>
            <a:off x="902893" y="1447800"/>
            <a:ext cx="10449319" cy="4893647"/>
          </a:xfrm>
          <a:prstGeom prst="rect">
            <a:avLst/>
          </a:prstGeom>
          <a:noFill/>
        </p:spPr>
        <p:txBody>
          <a:bodyPr wrap="square">
            <a:spAutoFit/>
          </a:bodyPr>
          <a:lstStyle/>
          <a:p>
            <a:r>
              <a:rPr lang="en-IN" dirty="0"/>
              <a:t>StringBuilder in Java represents a mutable sequence of characters. </a:t>
            </a:r>
          </a:p>
          <a:p>
            <a:endParaRPr lang="en-IN" dirty="0"/>
          </a:p>
          <a:p>
            <a:r>
              <a:rPr lang="en-IN" dirty="0"/>
              <a:t>Since the String Class in Java creates an immutable sequence of characters, the StringBuilder class provides an alternative to String Class, as it creates a mutable sequence of characters. </a:t>
            </a:r>
          </a:p>
          <a:p>
            <a:endParaRPr lang="en-IN" dirty="0"/>
          </a:p>
          <a:p>
            <a:r>
              <a:rPr lang="en-IN" dirty="0"/>
              <a:t>The function of StringBuilder is very much similar to the </a:t>
            </a:r>
            <a:r>
              <a:rPr lang="en-IN" dirty="0" err="1"/>
              <a:t>StringBuffer</a:t>
            </a:r>
            <a:r>
              <a:rPr lang="en-IN" dirty="0"/>
              <a:t> class, as both of them provide an alternative to String Class by making a mutable sequence of characters.</a:t>
            </a:r>
          </a:p>
          <a:p>
            <a:endParaRPr lang="en-IN" dirty="0"/>
          </a:p>
          <a:p>
            <a:r>
              <a:rPr lang="en-IN" dirty="0"/>
              <a:t>However, the StringBuilder class differs from the </a:t>
            </a:r>
            <a:r>
              <a:rPr lang="en-IN" dirty="0" err="1"/>
              <a:t>StringBuffer</a:t>
            </a:r>
            <a:r>
              <a:rPr lang="en-IN" dirty="0"/>
              <a:t> class on the basis of synchronization. The StringBuilder class provides no guarantee of synchronization whereas the </a:t>
            </a:r>
            <a:r>
              <a:rPr lang="en-IN" dirty="0" err="1"/>
              <a:t>StringBuffer</a:t>
            </a:r>
            <a:r>
              <a:rPr lang="en-IN" dirty="0"/>
              <a:t> class does.</a:t>
            </a:r>
          </a:p>
        </p:txBody>
      </p:sp>
    </p:spTree>
    <p:extLst>
      <p:ext uri="{BB962C8B-B14F-4D97-AF65-F5344CB8AC3E}">
        <p14:creationId xmlns:p14="http://schemas.microsoft.com/office/powerpoint/2010/main" val="1365808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4413"/>
            <a:ext cx="9483750" cy="762000"/>
          </a:xfrm>
          <a:prstGeom prst="rect">
            <a:avLst/>
          </a:prstGeom>
        </p:spPr>
        <p:txBody>
          <a:bodyPr vert="horz" lIns="121899" tIns="60949" rIns="121899" bIns="60949" rtlCol="0" anchor="b">
            <a:noAutofit/>
          </a:bodyPr>
          <a:lstStyle/>
          <a:p>
            <a:r>
              <a:rPr lang="en-US" sz="4000" b="1" dirty="0"/>
              <a:t>StringBuilder</a:t>
            </a:r>
          </a:p>
        </p:txBody>
      </p:sp>
      <p:sp>
        <p:nvSpPr>
          <p:cNvPr id="6" name="TextBox 5">
            <a:extLst>
              <a:ext uri="{FF2B5EF4-FFF2-40B4-BE49-F238E27FC236}">
                <a16:creationId xmlns:a16="http://schemas.microsoft.com/office/drawing/2014/main" id="{2B202FF0-55F8-D41C-FCA6-9BC41FB6AB1A}"/>
              </a:ext>
            </a:extLst>
          </p:cNvPr>
          <p:cNvSpPr txBox="1"/>
          <p:nvPr/>
        </p:nvSpPr>
        <p:spPr>
          <a:xfrm>
            <a:off x="1370012" y="838200"/>
            <a:ext cx="10449319" cy="461665"/>
          </a:xfrm>
          <a:prstGeom prst="rect">
            <a:avLst/>
          </a:prstGeom>
          <a:noFill/>
        </p:spPr>
        <p:txBody>
          <a:bodyPr wrap="square">
            <a:spAutoFit/>
          </a:bodyPr>
          <a:lstStyle/>
          <a:p>
            <a:r>
              <a:rPr lang="en-IN" b="1" dirty="0"/>
              <a:t>Important constructors of StringBuilder class:</a:t>
            </a:r>
          </a:p>
        </p:txBody>
      </p:sp>
      <p:graphicFrame>
        <p:nvGraphicFramePr>
          <p:cNvPr id="2" name="Table 1">
            <a:extLst>
              <a:ext uri="{FF2B5EF4-FFF2-40B4-BE49-F238E27FC236}">
                <a16:creationId xmlns:a16="http://schemas.microsoft.com/office/drawing/2014/main" id="{A03B0FEE-3623-ACDF-0210-CDCB38558E4F}"/>
              </a:ext>
            </a:extLst>
          </p:cNvPr>
          <p:cNvGraphicFramePr>
            <a:graphicFrameLocks noGrp="1"/>
          </p:cNvGraphicFramePr>
          <p:nvPr>
            <p:extLst>
              <p:ext uri="{D42A27DB-BD31-4B8C-83A1-F6EECF244321}">
                <p14:modId xmlns:p14="http://schemas.microsoft.com/office/powerpoint/2010/main" val="884936193"/>
              </p:ext>
            </p:extLst>
          </p:nvPr>
        </p:nvGraphicFramePr>
        <p:xfrm>
          <a:off x="1217612" y="1828800"/>
          <a:ext cx="9677400" cy="4572001"/>
        </p:xfrm>
        <a:graphic>
          <a:graphicData uri="http://schemas.openxmlformats.org/drawingml/2006/table">
            <a:tbl>
              <a:tblPr/>
              <a:tblGrid>
                <a:gridCol w="4084140">
                  <a:extLst>
                    <a:ext uri="{9D8B030D-6E8A-4147-A177-3AD203B41FA5}">
                      <a16:colId xmlns:a16="http://schemas.microsoft.com/office/drawing/2014/main" val="1322855446"/>
                    </a:ext>
                  </a:extLst>
                </a:gridCol>
                <a:gridCol w="5593260">
                  <a:extLst>
                    <a:ext uri="{9D8B030D-6E8A-4147-A177-3AD203B41FA5}">
                      <a16:colId xmlns:a16="http://schemas.microsoft.com/office/drawing/2014/main" val="368223578"/>
                    </a:ext>
                  </a:extLst>
                </a:gridCol>
              </a:tblGrid>
              <a:tr h="577049">
                <a:tc>
                  <a:txBody>
                    <a:bodyPr/>
                    <a:lstStyle/>
                    <a:p>
                      <a:pPr algn="l" fontAlgn="t"/>
                      <a:r>
                        <a:rPr lang="en-IN" sz="2300">
                          <a:solidFill>
                            <a:schemeClr val="bg1"/>
                          </a:solidFill>
                          <a:effectLst/>
                          <a:latin typeface="+mn-lt"/>
                        </a:rPr>
                        <a:t>Constructor</a:t>
                      </a:r>
                    </a:p>
                  </a:txBody>
                  <a:tcPr marL="110971" marR="110971" marT="110971" marB="110971">
                    <a:lnL w="9525" cap="flat" cmpd="sng" algn="ctr">
                      <a:solidFill>
                        <a:srgbClr val="D8A06C"/>
                      </a:solidFill>
                      <a:prstDash val="solid"/>
                      <a:round/>
                      <a:headEnd type="none" w="med" len="med"/>
                      <a:tailEnd type="none" w="med" len="med"/>
                    </a:lnL>
                    <a:lnR w="9525" cap="flat" cmpd="sng" algn="ctr">
                      <a:solidFill>
                        <a:srgbClr val="D8A06C"/>
                      </a:solidFill>
                      <a:prstDash val="solid"/>
                      <a:round/>
                      <a:headEnd type="none" w="med" len="med"/>
                      <a:tailEnd type="none" w="med" len="med"/>
                    </a:lnR>
                    <a:lnT w="9525" cap="flat" cmpd="sng" algn="ctr">
                      <a:solidFill>
                        <a:srgbClr val="D8A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tc>
                  <a:txBody>
                    <a:bodyPr/>
                    <a:lstStyle/>
                    <a:p>
                      <a:pPr algn="l" fontAlgn="t"/>
                      <a:r>
                        <a:rPr lang="en-IN" sz="2300" dirty="0">
                          <a:solidFill>
                            <a:schemeClr val="bg1"/>
                          </a:solidFill>
                          <a:effectLst/>
                          <a:latin typeface="+mn-lt"/>
                        </a:rPr>
                        <a:t>Description</a:t>
                      </a:r>
                    </a:p>
                  </a:txBody>
                  <a:tcPr marL="110971" marR="110971" marT="110971" marB="110971">
                    <a:lnL w="9525" cap="flat" cmpd="sng" algn="ctr">
                      <a:solidFill>
                        <a:srgbClr val="D8A06C"/>
                      </a:solidFill>
                      <a:prstDash val="solid"/>
                      <a:round/>
                      <a:headEnd type="none" w="med" len="med"/>
                      <a:tailEnd type="none" w="med" len="med"/>
                    </a:lnL>
                    <a:lnR w="9525" cap="flat" cmpd="sng" algn="ctr">
                      <a:solidFill>
                        <a:srgbClr val="D8A06C"/>
                      </a:solidFill>
                      <a:prstDash val="solid"/>
                      <a:round/>
                      <a:headEnd type="none" w="med" len="med"/>
                      <a:tailEnd type="none" w="med" len="med"/>
                    </a:lnR>
                    <a:lnT w="9525" cap="flat" cmpd="sng" algn="ctr">
                      <a:solidFill>
                        <a:srgbClr val="D8A06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extLst>
                  <a:ext uri="{0D108BD9-81ED-4DB2-BD59-A6C34878D82A}">
                    <a16:rowId xmlns:a16="http://schemas.microsoft.com/office/drawing/2014/main" val="3338129481"/>
                  </a:ext>
                </a:extLst>
              </a:tr>
              <a:tr h="1213282">
                <a:tc>
                  <a:txBody>
                    <a:bodyPr/>
                    <a:lstStyle/>
                    <a:p>
                      <a:pPr algn="just" fontAlgn="t"/>
                      <a:r>
                        <a:rPr lang="en-IN" sz="2300">
                          <a:solidFill>
                            <a:srgbClr val="333333"/>
                          </a:solidFill>
                          <a:effectLst/>
                          <a:latin typeface="+mn-lt"/>
                        </a:rPr>
                        <a:t>StringBuilder()</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300" dirty="0">
                          <a:solidFill>
                            <a:srgbClr val="333333"/>
                          </a:solidFill>
                          <a:effectLst/>
                          <a:latin typeface="+mn-lt"/>
                        </a:rPr>
                        <a:t>It creates an empty String Builder with the initial capacity of 16.</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2976550"/>
                  </a:ext>
                </a:extLst>
              </a:tr>
              <a:tr h="1213282">
                <a:tc>
                  <a:txBody>
                    <a:bodyPr/>
                    <a:lstStyle/>
                    <a:p>
                      <a:pPr algn="just" fontAlgn="t"/>
                      <a:r>
                        <a:rPr lang="en-IN" sz="2300">
                          <a:solidFill>
                            <a:srgbClr val="333333"/>
                          </a:solidFill>
                          <a:effectLst/>
                          <a:latin typeface="+mn-lt"/>
                        </a:rPr>
                        <a:t>StringBuilder(String str)</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300" dirty="0">
                          <a:solidFill>
                            <a:srgbClr val="333333"/>
                          </a:solidFill>
                          <a:effectLst/>
                          <a:latin typeface="+mn-lt"/>
                        </a:rPr>
                        <a:t>It creates a String Builder with the specified string.</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70813680"/>
                  </a:ext>
                </a:extLst>
              </a:tr>
              <a:tr h="1568388">
                <a:tc>
                  <a:txBody>
                    <a:bodyPr/>
                    <a:lstStyle/>
                    <a:p>
                      <a:pPr algn="just" fontAlgn="t"/>
                      <a:r>
                        <a:rPr lang="en-IN" sz="2300">
                          <a:solidFill>
                            <a:srgbClr val="333333"/>
                          </a:solidFill>
                          <a:effectLst/>
                          <a:latin typeface="+mn-lt"/>
                        </a:rPr>
                        <a:t>StringBuilder(int length)</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300" dirty="0">
                          <a:solidFill>
                            <a:srgbClr val="333333"/>
                          </a:solidFill>
                          <a:effectLst/>
                          <a:latin typeface="+mn-lt"/>
                        </a:rPr>
                        <a:t>It creates an empty String Builder with the specified capacity as length.</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616814"/>
                  </a:ext>
                </a:extLst>
              </a:tr>
            </a:tbl>
          </a:graphicData>
        </a:graphic>
      </p:graphicFrame>
    </p:spTree>
    <p:extLst>
      <p:ext uri="{BB962C8B-B14F-4D97-AF65-F5344CB8AC3E}">
        <p14:creationId xmlns:p14="http://schemas.microsoft.com/office/powerpoint/2010/main" val="26770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4413"/>
            <a:ext cx="9483750" cy="762000"/>
          </a:xfrm>
          <a:prstGeom prst="rect">
            <a:avLst/>
          </a:prstGeom>
        </p:spPr>
        <p:txBody>
          <a:bodyPr vert="horz" lIns="121899" tIns="60949" rIns="121899" bIns="60949" rtlCol="0" anchor="b">
            <a:noAutofit/>
          </a:bodyPr>
          <a:lstStyle/>
          <a:p>
            <a:r>
              <a:rPr lang="en-US" sz="4000" b="1" dirty="0"/>
              <a:t>StringBuilder</a:t>
            </a:r>
          </a:p>
        </p:txBody>
      </p:sp>
      <p:sp>
        <p:nvSpPr>
          <p:cNvPr id="5" name="TextBox 4">
            <a:extLst>
              <a:ext uri="{FF2B5EF4-FFF2-40B4-BE49-F238E27FC236}">
                <a16:creationId xmlns:a16="http://schemas.microsoft.com/office/drawing/2014/main" id="{7663A01E-C7A1-9AF3-757F-522883380A6A}"/>
              </a:ext>
            </a:extLst>
          </p:cNvPr>
          <p:cNvSpPr txBox="1"/>
          <p:nvPr/>
        </p:nvSpPr>
        <p:spPr>
          <a:xfrm>
            <a:off x="1141412" y="762000"/>
            <a:ext cx="10439400" cy="461665"/>
          </a:xfrm>
          <a:prstGeom prst="rect">
            <a:avLst/>
          </a:prstGeom>
          <a:noFill/>
        </p:spPr>
        <p:txBody>
          <a:bodyPr wrap="square">
            <a:spAutoFit/>
          </a:bodyPr>
          <a:lstStyle/>
          <a:p>
            <a:r>
              <a:rPr lang="en-IN" b="1" dirty="0"/>
              <a:t>Methods of StringBuilder class:</a:t>
            </a:r>
          </a:p>
        </p:txBody>
      </p:sp>
      <p:graphicFrame>
        <p:nvGraphicFramePr>
          <p:cNvPr id="2" name="Table 1">
            <a:extLst>
              <a:ext uri="{FF2B5EF4-FFF2-40B4-BE49-F238E27FC236}">
                <a16:creationId xmlns:a16="http://schemas.microsoft.com/office/drawing/2014/main" id="{6B5899FD-4DF2-D88A-9450-1A0911FD4308}"/>
              </a:ext>
            </a:extLst>
          </p:cNvPr>
          <p:cNvGraphicFramePr>
            <a:graphicFrameLocks noGrp="1"/>
          </p:cNvGraphicFramePr>
          <p:nvPr>
            <p:extLst>
              <p:ext uri="{D42A27DB-BD31-4B8C-83A1-F6EECF244321}">
                <p14:modId xmlns:p14="http://schemas.microsoft.com/office/powerpoint/2010/main" val="3055600800"/>
              </p:ext>
            </p:extLst>
          </p:nvPr>
        </p:nvGraphicFramePr>
        <p:xfrm>
          <a:off x="379412" y="1496116"/>
          <a:ext cx="11049000" cy="5057084"/>
        </p:xfrm>
        <a:graphic>
          <a:graphicData uri="http://schemas.openxmlformats.org/drawingml/2006/table">
            <a:tbl>
              <a:tblPr>
                <a:tableStyleId>{2D5ABB26-0587-4C30-8999-92F81FD0307C}</a:tableStyleId>
              </a:tblPr>
              <a:tblGrid>
                <a:gridCol w="2819400">
                  <a:extLst>
                    <a:ext uri="{9D8B030D-6E8A-4147-A177-3AD203B41FA5}">
                      <a16:colId xmlns:a16="http://schemas.microsoft.com/office/drawing/2014/main" val="1134334124"/>
                    </a:ext>
                  </a:extLst>
                </a:gridCol>
                <a:gridCol w="8229600">
                  <a:extLst>
                    <a:ext uri="{9D8B030D-6E8A-4147-A177-3AD203B41FA5}">
                      <a16:colId xmlns:a16="http://schemas.microsoft.com/office/drawing/2014/main" val="3788108544"/>
                    </a:ext>
                  </a:extLst>
                </a:gridCol>
              </a:tblGrid>
              <a:tr h="317583">
                <a:tc>
                  <a:txBody>
                    <a:bodyPr/>
                    <a:lstStyle/>
                    <a:p>
                      <a:pPr algn="l" fontAlgn="base"/>
                      <a:r>
                        <a:rPr lang="en-IN" sz="2000" b="1" dirty="0">
                          <a:solidFill>
                            <a:schemeClr val="bg1"/>
                          </a:solidFill>
                          <a:effectLst/>
                        </a:rPr>
                        <a:t>Methods</a:t>
                      </a:r>
                    </a:p>
                  </a:txBody>
                  <a:tcPr marL="29961" marR="29961" marT="74902" marB="74902" anchor="ctr">
                    <a:solidFill>
                      <a:schemeClr val="accent2">
                        <a:lumMod val="75000"/>
                      </a:schemeClr>
                    </a:solidFill>
                  </a:tcPr>
                </a:tc>
                <a:tc>
                  <a:txBody>
                    <a:bodyPr/>
                    <a:lstStyle/>
                    <a:p>
                      <a:pPr algn="l" fontAlgn="base"/>
                      <a:r>
                        <a:rPr lang="en-IN" sz="2000" b="1" dirty="0">
                          <a:solidFill>
                            <a:schemeClr val="bg1"/>
                          </a:solidFill>
                          <a:effectLst/>
                        </a:rPr>
                        <a:t>Action Performed</a:t>
                      </a:r>
                    </a:p>
                  </a:txBody>
                  <a:tcPr marL="74902" marR="74902" marT="74902" marB="74902" anchor="ctr">
                    <a:solidFill>
                      <a:schemeClr val="accent2">
                        <a:lumMod val="75000"/>
                      </a:schemeClr>
                    </a:solidFill>
                  </a:tcPr>
                </a:tc>
                <a:extLst>
                  <a:ext uri="{0D108BD9-81ED-4DB2-BD59-A6C34878D82A}">
                    <a16:rowId xmlns:a16="http://schemas.microsoft.com/office/drawing/2014/main" val="818274718"/>
                  </a:ext>
                </a:extLst>
              </a:tr>
              <a:tr h="359528">
                <a:tc>
                  <a:txBody>
                    <a:bodyPr/>
                    <a:lstStyle/>
                    <a:p>
                      <a:pPr algn="l" fontAlgn="t"/>
                      <a:r>
                        <a:rPr lang="en-GB" sz="1800">
                          <a:solidFill>
                            <a:srgbClr val="333333"/>
                          </a:solidFill>
                          <a:effectLst/>
                          <a:latin typeface="+mn-lt"/>
                        </a:rPr>
                        <a:t>public StringBuilder append(String s)</a:t>
                      </a:r>
                    </a:p>
                  </a:txBody>
                  <a:tcPr marL="76200" marR="76200" marT="76200" marB="76200" anchor="ctr"/>
                </a:tc>
                <a:tc>
                  <a:txBody>
                    <a:bodyPr/>
                    <a:lstStyle/>
                    <a:p>
                      <a:pPr algn="l" fontAlgn="t"/>
                      <a:r>
                        <a:rPr lang="en-GB" sz="1800" dirty="0">
                          <a:solidFill>
                            <a:srgbClr val="333333"/>
                          </a:solidFill>
                          <a:effectLst/>
                          <a:latin typeface="+mn-lt"/>
                        </a:rPr>
                        <a:t>It is used to append the specified string with this string. The append() method is overloaded like append(char), append(</a:t>
                      </a:r>
                      <a:r>
                        <a:rPr lang="en-GB" sz="1800" dirty="0" err="1">
                          <a:solidFill>
                            <a:srgbClr val="333333"/>
                          </a:solidFill>
                          <a:effectLst/>
                          <a:latin typeface="+mn-lt"/>
                        </a:rPr>
                        <a:t>boolean</a:t>
                      </a:r>
                      <a:r>
                        <a:rPr lang="en-GB" sz="1800" dirty="0">
                          <a:solidFill>
                            <a:srgbClr val="333333"/>
                          </a:solidFill>
                          <a:effectLst/>
                          <a:latin typeface="+mn-lt"/>
                        </a:rPr>
                        <a:t>), append(int), append(float), append(double) etc.</a:t>
                      </a:r>
                    </a:p>
                  </a:txBody>
                  <a:tcPr marL="76200" marR="76200" marT="76200" marB="76200" anchor="ctr"/>
                </a:tc>
                <a:extLst>
                  <a:ext uri="{0D108BD9-81ED-4DB2-BD59-A6C34878D82A}">
                    <a16:rowId xmlns:a16="http://schemas.microsoft.com/office/drawing/2014/main" val="1078703685"/>
                  </a:ext>
                </a:extLst>
              </a:tr>
              <a:tr h="359528">
                <a:tc>
                  <a:txBody>
                    <a:bodyPr/>
                    <a:lstStyle/>
                    <a:p>
                      <a:pPr algn="l" fontAlgn="t"/>
                      <a:r>
                        <a:rPr lang="en-IN" sz="1800">
                          <a:solidFill>
                            <a:srgbClr val="333333"/>
                          </a:solidFill>
                          <a:effectLst/>
                          <a:latin typeface="+mn-lt"/>
                        </a:rPr>
                        <a:t>public StringBuilder insert(int offset, String s)</a:t>
                      </a:r>
                    </a:p>
                  </a:txBody>
                  <a:tcPr marL="76200" marR="76200" marT="76200" marB="76200" anchor="ctr"/>
                </a:tc>
                <a:tc>
                  <a:txBody>
                    <a:bodyPr/>
                    <a:lstStyle/>
                    <a:p>
                      <a:pPr algn="l" fontAlgn="t"/>
                      <a:r>
                        <a:rPr lang="en-GB" sz="1800" dirty="0">
                          <a:solidFill>
                            <a:srgbClr val="333333"/>
                          </a:solidFill>
                          <a:effectLst/>
                          <a:latin typeface="+mn-lt"/>
                        </a:rPr>
                        <a:t>It is used to insert the specified string with this string at the specified position. The insert() method is overloaded like insert(int, char), insert(int, </a:t>
                      </a:r>
                      <a:r>
                        <a:rPr lang="en-GB" sz="1800" dirty="0" err="1">
                          <a:solidFill>
                            <a:srgbClr val="333333"/>
                          </a:solidFill>
                          <a:effectLst/>
                          <a:latin typeface="+mn-lt"/>
                        </a:rPr>
                        <a:t>boolean</a:t>
                      </a:r>
                      <a:r>
                        <a:rPr lang="en-GB" sz="1800" dirty="0">
                          <a:solidFill>
                            <a:srgbClr val="333333"/>
                          </a:solidFill>
                          <a:effectLst/>
                          <a:latin typeface="+mn-lt"/>
                        </a:rPr>
                        <a:t>), insert(int, int), insert(int, float), insert(int, double) etc.</a:t>
                      </a:r>
                    </a:p>
                  </a:txBody>
                  <a:tcPr marL="76200" marR="76200" marT="76200" marB="76200" anchor="ctr"/>
                </a:tc>
                <a:extLst>
                  <a:ext uri="{0D108BD9-81ED-4DB2-BD59-A6C34878D82A}">
                    <a16:rowId xmlns:a16="http://schemas.microsoft.com/office/drawing/2014/main" val="3430169301"/>
                  </a:ext>
                </a:extLst>
              </a:tr>
              <a:tr h="359528">
                <a:tc>
                  <a:txBody>
                    <a:bodyPr/>
                    <a:lstStyle/>
                    <a:p>
                      <a:pPr algn="l" fontAlgn="t"/>
                      <a:r>
                        <a:rPr lang="en-GB" sz="1800">
                          <a:solidFill>
                            <a:srgbClr val="333333"/>
                          </a:solidFill>
                          <a:effectLst/>
                          <a:latin typeface="+mn-lt"/>
                        </a:rPr>
                        <a:t>public StringBuilder replace(int startIndex, int endIndex, String str)</a:t>
                      </a:r>
                    </a:p>
                  </a:txBody>
                  <a:tcPr marL="76200" marR="76200" marT="76200" marB="76200" anchor="ctr"/>
                </a:tc>
                <a:tc>
                  <a:txBody>
                    <a:bodyPr/>
                    <a:lstStyle/>
                    <a:p>
                      <a:pPr algn="l" fontAlgn="t"/>
                      <a:r>
                        <a:rPr lang="en-GB" sz="1800" dirty="0">
                          <a:solidFill>
                            <a:srgbClr val="333333"/>
                          </a:solidFill>
                          <a:effectLst/>
                          <a:latin typeface="+mn-lt"/>
                        </a:rPr>
                        <a:t>It is used to replace the string from specified </a:t>
                      </a:r>
                      <a:r>
                        <a:rPr lang="en-GB" sz="1800" dirty="0" err="1">
                          <a:solidFill>
                            <a:srgbClr val="333333"/>
                          </a:solidFill>
                          <a:effectLst/>
                          <a:latin typeface="+mn-lt"/>
                        </a:rPr>
                        <a:t>startIndex</a:t>
                      </a:r>
                      <a:r>
                        <a:rPr lang="en-GB" sz="1800" dirty="0">
                          <a:solidFill>
                            <a:srgbClr val="333333"/>
                          </a:solidFill>
                          <a:effectLst/>
                          <a:latin typeface="+mn-lt"/>
                        </a:rPr>
                        <a:t> and </a:t>
                      </a:r>
                      <a:r>
                        <a:rPr lang="en-GB" sz="1800" dirty="0" err="1">
                          <a:solidFill>
                            <a:srgbClr val="333333"/>
                          </a:solidFill>
                          <a:effectLst/>
                          <a:latin typeface="+mn-lt"/>
                        </a:rPr>
                        <a:t>endIndex</a:t>
                      </a:r>
                      <a:r>
                        <a:rPr lang="en-GB" sz="1800" dirty="0">
                          <a:solidFill>
                            <a:srgbClr val="333333"/>
                          </a:solidFill>
                          <a:effectLst/>
                          <a:latin typeface="+mn-lt"/>
                        </a:rPr>
                        <a:t>.</a:t>
                      </a:r>
                    </a:p>
                  </a:txBody>
                  <a:tcPr marL="76200" marR="76200" marT="76200" marB="76200" anchor="ctr"/>
                </a:tc>
                <a:extLst>
                  <a:ext uri="{0D108BD9-81ED-4DB2-BD59-A6C34878D82A}">
                    <a16:rowId xmlns:a16="http://schemas.microsoft.com/office/drawing/2014/main" val="1477462850"/>
                  </a:ext>
                </a:extLst>
              </a:tr>
              <a:tr h="509332">
                <a:tc>
                  <a:txBody>
                    <a:bodyPr/>
                    <a:lstStyle/>
                    <a:p>
                      <a:pPr algn="l" fontAlgn="t"/>
                      <a:r>
                        <a:rPr lang="en-IN" sz="1800">
                          <a:solidFill>
                            <a:srgbClr val="333333"/>
                          </a:solidFill>
                          <a:effectLst/>
                          <a:latin typeface="+mn-lt"/>
                        </a:rPr>
                        <a:t>public StringBuilder delete(int startIndex, int endIndex)</a:t>
                      </a:r>
                    </a:p>
                  </a:txBody>
                  <a:tcPr marL="76200" marR="76200" marT="76200" marB="76200" anchor="ctr"/>
                </a:tc>
                <a:tc>
                  <a:txBody>
                    <a:bodyPr/>
                    <a:lstStyle/>
                    <a:p>
                      <a:pPr algn="l" fontAlgn="t"/>
                      <a:r>
                        <a:rPr lang="en-GB" sz="1800">
                          <a:solidFill>
                            <a:srgbClr val="333333"/>
                          </a:solidFill>
                          <a:effectLst/>
                          <a:latin typeface="+mn-lt"/>
                        </a:rPr>
                        <a:t>It is used to delete the string from specified startIndex and endIndex.</a:t>
                      </a:r>
                    </a:p>
                  </a:txBody>
                  <a:tcPr marL="76200" marR="76200" marT="76200" marB="76200" anchor="ctr"/>
                </a:tc>
                <a:extLst>
                  <a:ext uri="{0D108BD9-81ED-4DB2-BD59-A6C34878D82A}">
                    <a16:rowId xmlns:a16="http://schemas.microsoft.com/office/drawing/2014/main" val="979513312"/>
                  </a:ext>
                </a:extLst>
              </a:tr>
              <a:tr h="359528">
                <a:tc>
                  <a:txBody>
                    <a:bodyPr/>
                    <a:lstStyle/>
                    <a:p>
                      <a:pPr algn="l" fontAlgn="t"/>
                      <a:r>
                        <a:rPr lang="en-IN" sz="1800">
                          <a:solidFill>
                            <a:srgbClr val="333333"/>
                          </a:solidFill>
                          <a:effectLst/>
                          <a:latin typeface="+mn-lt"/>
                        </a:rPr>
                        <a:t>public StringBuilder reverse()</a:t>
                      </a:r>
                    </a:p>
                  </a:txBody>
                  <a:tcPr marL="76200" marR="76200" marT="76200" marB="76200" anchor="ctr"/>
                </a:tc>
                <a:tc>
                  <a:txBody>
                    <a:bodyPr/>
                    <a:lstStyle/>
                    <a:p>
                      <a:pPr algn="l" fontAlgn="t"/>
                      <a:r>
                        <a:rPr lang="en-GB" sz="1800" dirty="0">
                          <a:solidFill>
                            <a:srgbClr val="333333"/>
                          </a:solidFill>
                          <a:effectLst/>
                          <a:latin typeface="+mn-lt"/>
                        </a:rPr>
                        <a:t>It is used to reverse the string.</a:t>
                      </a:r>
                    </a:p>
                  </a:txBody>
                  <a:tcPr marL="76200" marR="76200" marT="76200" marB="76200" anchor="ctr"/>
                </a:tc>
                <a:extLst>
                  <a:ext uri="{0D108BD9-81ED-4DB2-BD59-A6C34878D82A}">
                    <a16:rowId xmlns:a16="http://schemas.microsoft.com/office/drawing/2014/main" val="3744540721"/>
                  </a:ext>
                </a:extLst>
              </a:tr>
            </a:tbl>
          </a:graphicData>
        </a:graphic>
      </p:graphicFrame>
    </p:spTree>
    <p:extLst>
      <p:ext uri="{BB962C8B-B14F-4D97-AF65-F5344CB8AC3E}">
        <p14:creationId xmlns:p14="http://schemas.microsoft.com/office/powerpoint/2010/main" val="271694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4413"/>
            <a:ext cx="9483750" cy="762000"/>
          </a:xfrm>
          <a:prstGeom prst="rect">
            <a:avLst/>
          </a:prstGeom>
        </p:spPr>
        <p:txBody>
          <a:bodyPr vert="horz" lIns="121899" tIns="60949" rIns="121899" bIns="60949" rtlCol="0" anchor="b">
            <a:noAutofit/>
          </a:bodyPr>
          <a:lstStyle/>
          <a:p>
            <a:r>
              <a:rPr lang="en-US" sz="4000" b="1" dirty="0"/>
              <a:t>StringBuilder</a:t>
            </a:r>
          </a:p>
        </p:txBody>
      </p:sp>
      <p:sp>
        <p:nvSpPr>
          <p:cNvPr id="5" name="TextBox 4">
            <a:extLst>
              <a:ext uri="{FF2B5EF4-FFF2-40B4-BE49-F238E27FC236}">
                <a16:creationId xmlns:a16="http://schemas.microsoft.com/office/drawing/2014/main" id="{7663A01E-C7A1-9AF3-757F-522883380A6A}"/>
              </a:ext>
            </a:extLst>
          </p:cNvPr>
          <p:cNvSpPr txBox="1"/>
          <p:nvPr/>
        </p:nvSpPr>
        <p:spPr>
          <a:xfrm>
            <a:off x="1141412" y="762000"/>
            <a:ext cx="10439400" cy="461665"/>
          </a:xfrm>
          <a:prstGeom prst="rect">
            <a:avLst/>
          </a:prstGeom>
          <a:noFill/>
        </p:spPr>
        <p:txBody>
          <a:bodyPr wrap="square">
            <a:spAutoFit/>
          </a:bodyPr>
          <a:lstStyle/>
          <a:p>
            <a:r>
              <a:rPr lang="en-IN" b="1" dirty="0"/>
              <a:t>Methods of StringBuilder class:</a:t>
            </a:r>
          </a:p>
        </p:txBody>
      </p:sp>
      <p:graphicFrame>
        <p:nvGraphicFramePr>
          <p:cNvPr id="2" name="Table 1">
            <a:extLst>
              <a:ext uri="{FF2B5EF4-FFF2-40B4-BE49-F238E27FC236}">
                <a16:creationId xmlns:a16="http://schemas.microsoft.com/office/drawing/2014/main" id="{6B5899FD-4DF2-D88A-9450-1A0911FD4308}"/>
              </a:ext>
            </a:extLst>
          </p:cNvPr>
          <p:cNvGraphicFramePr>
            <a:graphicFrameLocks noGrp="1"/>
          </p:cNvGraphicFramePr>
          <p:nvPr>
            <p:extLst>
              <p:ext uri="{D42A27DB-BD31-4B8C-83A1-F6EECF244321}">
                <p14:modId xmlns:p14="http://schemas.microsoft.com/office/powerpoint/2010/main" val="1787460724"/>
              </p:ext>
            </p:extLst>
          </p:nvPr>
        </p:nvGraphicFramePr>
        <p:xfrm>
          <a:off x="379412" y="1633276"/>
          <a:ext cx="11049000" cy="4386524"/>
        </p:xfrm>
        <a:graphic>
          <a:graphicData uri="http://schemas.openxmlformats.org/drawingml/2006/table">
            <a:tbl>
              <a:tblPr>
                <a:tableStyleId>{2D5ABB26-0587-4C30-8999-92F81FD0307C}</a:tableStyleId>
              </a:tblPr>
              <a:tblGrid>
                <a:gridCol w="2819400">
                  <a:extLst>
                    <a:ext uri="{9D8B030D-6E8A-4147-A177-3AD203B41FA5}">
                      <a16:colId xmlns:a16="http://schemas.microsoft.com/office/drawing/2014/main" val="1134334124"/>
                    </a:ext>
                  </a:extLst>
                </a:gridCol>
                <a:gridCol w="8229600">
                  <a:extLst>
                    <a:ext uri="{9D8B030D-6E8A-4147-A177-3AD203B41FA5}">
                      <a16:colId xmlns:a16="http://schemas.microsoft.com/office/drawing/2014/main" val="3788108544"/>
                    </a:ext>
                  </a:extLst>
                </a:gridCol>
              </a:tblGrid>
              <a:tr h="317583">
                <a:tc>
                  <a:txBody>
                    <a:bodyPr/>
                    <a:lstStyle/>
                    <a:p>
                      <a:pPr algn="l" fontAlgn="base"/>
                      <a:r>
                        <a:rPr lang="en-IN" sz="2000" b="1" dirty="0">
                          <a:solidFill>
                            <a:schemeClr val="bg1"/>
                          </a:solidFill>
                          <a:effectLst/>
                        </a:rPr>
                        <a:t>Methods</a:t>
                      </a:r>
                    </a:p>
                  </a:txBody>
                  <a:tcPr marL="29961" marR="29961" marT="74902" marB="74902" anchor="ctr">
                    <a:solidFill>
                      <a:schemeClr val="accent2">
                        <a:lumMod val="75000"/>
                      </a:schemeClr>
                    </a:solidFill>
                  </a:tcPr>
                </a:tc>
                <a:tc>
                  <a:txBody>
                    <a:bodyPr/>
                    <a:lstStyle/>
                    <a:p>
                      <a:pPr algn="l" fontAlgn="base"/>
                      <a:r>
                        <a:rPr lang="en-IN" sz="2000" b="1" dirty="0">
                          <a:solidFill>
                            <a:schemeClr val="bg1"/>
                          </a:solidFill>
                          <a:effectLst/>
                        </a:rPr>
                        <a:t>Action Performed</a:t>
                      </a:r>
                    </a:p>
                  </a:txBody>
                  <a:tcPr marL="74902" marR="74902" marT="74902" marB="74902" anchor="ctr">
                    <a:solidFill>
                      <a:schemeClr val="accent2">
                        <a:lumMod val="75000"/>
                      </a:schemeClr>
                    </a:solidFill>
                  </a:tcPr>
                </a:tc>
                <a:extLst>
                  <a:ext uri="{0D108BD9-81ED-4DB2-BD59-A6C34878D82A}">
                    <a16:rowId xmlns:a16="http://schemas.microsoft.com/office/drawing/2014/main" val="818274718"/>
                  </a:ext>
                </a:extLst>
              </a:tr>
              <a:tr h="359528">
                <a:tc>
                  <a:txBody>
                    <a:bodyPr/>
                    <a:lstStyle/>
                    <a:p>
                      <a:pPr algn="l" fontAlgn="t"/>
                      <a:r>
                        <a:rPr lang="en-IN" sz="1800">
                          <a:solidFill>
                            <a:srgbClr val="333333"/>
                          </a:solidFill>
                          <a:effectLst/>
                          <a:latin typeface="+mn-lt"/>
                        </a:rPr>
                        <a:t>public int capacity()</a:t>
                      </a:r>
                    </a:p>
                  </a:txBody>
                  <a:tcPr marL="76200" marR="76200" marT="76200" marB="76200" anchor="ctr"/>
                </a:tc>
                <a:tc>
                  <a:txBody>
                    <a:bodyPr/>
                    <a:lstStyle/>
                    <a:p>
                      <a:pPr algn="l" fontAlgn="t"/>
                      <a:r>
                        <a:rPr lang="en-GB" sz="1800" dirty="0">
                          <a:solidFill>
                            <a:srgbClr val="333333"/>
                          </a:solidFill>
                          <a:effectLst/>
                          <a:latin typeface="+mn-lt"/>
                        </a:rPr>
                        <a:t>It is used to return the current capacity.</a:t>
                      </a:r>
                    </a:p>
                  </a:txBody>
                  <a:tcPr marL="76200" marR="76200" marT="76200" marB="76200" anchor="ctr"/>
                </a:tc>
                <a:extLst>
                  <a:ext uri="{0D108BD9-81ED-4DB2-BD59-A6C34878D82A}">
                    <a16:rowId xmlns:a16="http://schemas.microsoft.com/office/drawing/2014/main" val="2568885508"/>
                  </a:ext>
                </a:extLst>
              </a:tr>
              <a:tr h="359528">
                <a:tc>
                  <a:txBody>
                    <a:bodyPr/>
                    <a:lstStyle/>
                    <a:p>
                      <a:pPr algn="l" fontAlgn="t"/>
                      <a:r>
                        <a:rPr lang="en-GB" sz="1800" dirty="0">
                          <a:solidFill>
                            <a:srgbClr val="333333"/>
                          </a:solidFill>
                          <a:effectLst/>
                          <a:latin typeface="+mn-lt"/>
                        </a:rPr>
                        <a:t>public void </a:t>
                      </a:r>
                      <a:r>
                        <a:rPr lang="en-GB" sz="1800" dirty="0" err="1">
                          <a:solidFill>
                            <a:srgbClr val="333333"/>
                          </a:solidFill>
                          <a:effectLst/>
                          <a:latin typeface="+mn-lt"/>
                        </a:rPr>
                        <a:t>ensureCapacity</a:t>
                      </a:r>
                      <a:r>
                        <a:rPr lang="en-GB" sz="1800" dirty="0">
                          <a:solidFill>
                            <a:srgbClr val="333333"/>
                          </a:solidFill>
                          <a:effectLst/>
                          <a:latin typeface="+mn-lt"/>
                        </a:rPr>
                        <a:t>(int </a:t>
                      </a:r>
                      <a:r>
                        <a:rPr lang="en-GB" sz="1800" dirty="0" err="1">
                          <a:solidFill>
                            <a:srgbClr val="333333"/>
                          </a:solidFill>
                          <a:effectLst/>
                          <a:latin typeface="+mn-lt"/>
                        </a:rPr>
                        <a:t>minimumCapacity</a:t>
                      </a:r>
                      <a:r>
                        <a:rPr lang="en-GB" sz="1800" dirty="0">
                          <a:solidFill>
                            <a:srgbClr val="333333"/>
                          </a:solidFill>
                          <a:effectLst/>
                          <a:latin typeface="+mn-lt"/>
                        </a:rPr>
                        <a:t>)</a:t>
                      </a:r>
                    </a:p>
                  </a:txBody>
                  <a:tcPr marL="76200" marR="76200" marT="76200" marB="76200" anchor="ctr"/>
                </a:tc>
                <a:tc>
                  <a:txBody>
                    <a:bodyPr/>
                    <a:lstStyle/>
                    <a:p>
                      <a:pPr algn="l" fontAlgn="t"/>
                      <a:r>
                        <a:rPr lang="en-GB" sz="1800">
                          <a:solidFill>
                            <a:srgbClr val="333333"/>
                          </a:solidFill>
                          <a:effectLst/>
                          <a:latin typeface="+mn-lt"/>
                        </a:rPr>
                        <a:t>It is used to ensure the capacity at least equal to the given minimum.</a:t>
                      </a:r>
                    </a:p>
                  </a:txBody>
                  <a:tcPr marL="76200" marR="76200" marT="76200" marB="76200" anchor="ctr"/>
                </a:tc>
                <a:extLst>
                  <a:ext uri="{0D108BD9-81ED-4DB2-BD59-A6C34878D82A}">
                    <a16:rowId xmlns:a16="http://schemas.microsoft.com/office/drawing/2014/main" val="799844300"/>
                  </a:ext>
                </a:extLst>
              </a:tr>
              <a:tr h="359528">
                <a:tc>
                  <a:txBody>
                    <a:bodyPr/>
                    <a:lstStyle/>
                    <a:p>
                      <a:pPr algn="l" fontAlgn="t"/>
                      <a:r>
                        <a:rPr lang="en-GB" sz="1800">
                          <a:solidFill>
                            <a:srgbClr val="333333"/>
                          </a:solidFill>
                          <a:effectLst/>
                          <a:latin typeface="+mn-lt"/>
                        </a:rPr>
                        <a:t>public char charAt(int index)</a:t>
                      </a:r>
                    </a:p>
                  </a:txBody>
                  <a:tcPr marL="76200" marR="76200" marT="76200" marB="76200" anchor="ctr"/>
                </a:tc>
                <a:tc>
                  <a:txBody>
                    <a:bodyPr/>
                    <a:lstStyle/>
                    <a:p>
                      <a:pPr algn="l" fontAlgn="t"/>
                      <a:r>
                        <a:rPr lang="en-GB" sz="1800">
                          <a:solidFill>
                            <a:srgbClr val="333333"/>
                          </a:solidFill>
                          <a:effectLst/>
                          <a:latin typeface="+mn-lt"/>
                        </a:rPr>
                        <a:t>It is used to return the character at the specified position.</a:t>
                      </a:r>
                    </a:p>
                  </a:txBody>
                  <a:tcPr marL="76200" marR="76200" marT="76200" marB="76200" anchor="ctr"/>
                </a:tc>
                <a:extLst>
                  <a:ext uri="{0D108BD9-81ED-4DB2-BD59-A6C34878D82A}">
                    <a16:rowId xmlns:a16="http://schemas.microsoft.com/office/drawing/2014/main" val="1239812391"/>
                  </a:ext>
                </a:extLst>
              </a:tr>
              <a:tr h="359528">
                <a:tc>
                  <a:txBody>
                    <a:bodyPr/>
                    <a:lstStyle/>
                    <a:p>
                      <a:pPr algn="l" fontAlgn="t"/>
                      <a:r>
                        <a:rPr lang="en-IN" sz="1800">
                          <a:solidFill>
                            <a:srgbClr val="333333"/>
                          </a:solidFill>
                          <a:effectLst/>
                          <a:latin typeface="+mn-lt"/>
                        </a:rPr>
                        <a:t>public int length()</a:t>
                      </a:r>
                    </a:p>
                  </a:txBody>
                  <a:tcPr marL="76200" marR="76200" marT="76200" marB="76200" anchor="ctr"/>
                </a:tc>
                <a:tc>
                  <a:txBody>
                    <a:bodyPr/>
                    <a:lstStyle/>
                    <a:p>
                      <a:pPr algn="l" fontAlgn="t"/>
                      <a:r>
                        <a:rPr lang="en-GB" sz="1800">
                          <a:solidFill>
                            <a:srgbClr val="333333"/>
                          </a:solidFill>
                          <a:effectLst/>
                          <a:latin typeface="+mn-lt"/>
                        </a:rPr>
                        <a:t>It is used to return the length of the string i.e. total number of characters.</a:t>
                      </a:r>
                    </a:p>
                  </a:txBody>
                  <a:tcPr marL="76200" marR="76200" marT="76200" marB="76200" anchor="ctr"/>
                </a:tc>
                <a:extLst>
                  <a:ext uri="{0D108BD9-81ED-4DB2-BD59-A6C34878D82A}">
                    <a16:rowId xmlns:a16="http://schemas.microsoft.com/office/drawing/2014/main" val="4059584275"/>
                  </a:ext>
                </a:extLst>
              </a:tr>
              <a:tr h="359528">
                <a:tc>
                  <a:txBody>
                    <a:bodyPr/>
                    <a:lstStyle/>
                    <a:p>
                      <a:pPr algn="l" fontAlgn="t"/>
                      <a:r>
                        <a:rPr lang="en-GB" sz="1800">
                          <a:solidFill>
                            <a:srgbClr val="333333"/>
                          </a:solidFill>
                          <a:effectLst/>
                          <a:latin typeface="+mn-lt"/>
                        </a:rPr>
                        <a:t>public String substring(int beginIndex)</a:t>
                      </a:r>
                    </a:p>
                  </a:txBody>
                  <a:tcPr marL="76200" marR="76200" marT="76200" marB="76200" anchor="ctr"/>
                </a:tc>
                <a:tc>
                  <a:txBody>
                    <a:bodyPr/>
                    <a:lstStyle/>
                    <a:p>
                      <a:pPr algn="l" fontAlgn="t"/>
                      <a:r>
                        <a:rPr lang="en-GB" sz="1800" dirty="0">
                          <a:solidFill>
                            <a:srgbClr val="333333"/>
                          </a:solidFill>
                          <a:effectLst/>
                          <a:latin typeface="+mn-lt"/>
                        </a:rPr>
                        <a:t>It is used to return the substring from the specified </a:t>
                      </a:r>
                      <a:r>
                        <a:rPr lang="en-GB" sz="1800" dirty="0" err="1">
                          <a:solidFill>
                            <a:srgbClr val="333333"/>
                          </a:solidFill>
                          <a:effectLst/>
                          <a:latin typeface="+mn-lt"/>
                        </a:rPr>
                        <a:t>beginIndex</a:t>
                      </a:r>
                      <a:r>
                        <a:rPr lang="en-GB" sz="1800" dirty="0">
                          <a:solidFill>
                            <a:srgbClr val="333333"/>
                          </a:solidFill>
                          <a:effectLst/>
                          <a:latin typeface="+mn-lt"/>
                        </a:rPr>
                        <a:t>.</a:t>
                      </a:r>
                    </a:p>
                  </a:txBody>
                  <a:tcPr marL="76200" marR="76200" marT="76200" marB="76200" anchor="ctr"/>
                </a:tc>
                <a:extLst>
                  <a:ext uri="{0D108BD9-81ED-4DB2-BD59-A6C34878D82A}">
                    <a16:rowId xmlns:a16="http://schemas.microsoft.com/office/drawing/2014/main" val="2780717602"/>
                  </a:ext>
                </a:extLst>
              </a:tr>
              <a:tr h="509332">
                <a:tc>
                  <a:txBody>
                    <a:bodyPr/>
                    <a:lstStyle/>
                    <a:p>
                      <a:pPr algn="l" fontAlgn="t"/>
                      <a:r>
                        <a:rPr lang="en-GB" sz="1800" dirty="0">
                          <a:solidFill>
                            <a:srgbClr val="333333"/>
                          </a:solidFill>
                          <a:effectLst/>
                          <a:latin typeface="+mn-lt"/>
                        </a:rPr>
                        <a:t>public String substring(int </a:t>
                      </a:r>
                      <a:r>
                        <a:rPr lang="en-GB" sz="1800" dirty="0" err="1">
                          <a:solidFill>
                            <a:srgbClr val="333333"/>
                          </a:solidFill>
                          <a:effectLst/>
                          <a:latin typeface="+mn-lt"/>
                        </a:rPr>
                        <a:t>beginIndex</a:t>
                      </a:r>
                      <a:r>
                        <a:rPr lang="en-GB" sz="1800" dirty="0">
                          <a:solidFill>
                            <a:srgbClr val="333333"/>
                          </a:solidFill>
                          <a:effectLst/>
                          <a:latin typeface="+mn-lt"/>
                        </a:rPr>
                        <a:t>, int </a:t>
                      </a:r>
                      <a:r>
                        <a:rPr lang="en-GB" sz="1800" dirty="0" err="1">
                          <a:solidFill>
                            <a:srgbClr val="333333"/>
                          </a:solidFill>
                          <a:effectLst/>
                          <a:latin typeface="+mn-lt"/>
                        </a:rPr>
                        <a:t>endIndex</a:t>
                      </a:r>
                      <a:r>
                        <a:rPr lang="en-GB" sz="1800" dirty="0">
                          <a:solidFill>
                            <a:srgbClr val="333333"/>
                          </a:solidFill>
                          <a:effectLst/>
                          <a:latin typeface="+mn-lt"/>
                        </a:rPr>
                        <a:t>)</a:t>
                      </a:r>
                    </a:p>
                  </a:txBody>
                  <a:tcPr marL="76200" marR="76200" marT="76200" marB="76200" anchor="ctr"/>
                </a:tc>
                <a:tc>
                  <a:txBody>
                    <a:bodyPr/>
                    <a:lstStyle/>
                    <a:p>
                      <a:pPr algn="l" fontAlgn="t"/>
                      <a:r>
                        <a:rPr lang="en-GB" sz="1800" dirty="0">
                          <a:solidFill>
                            <a:srgbClr val="333333"/>
                          </a:solidFill>
                          <a:effectLst/>
                          <a:latin typeface="+mn-lt"/>
                        </a:rPr>
                        <a:t>It is used to return the substring from the specified </a:t>
                      </a:r>
                      <a:r>
                        <a:rPr lang="en-GB" sz="1800" dirty="0" err="1">
                          <a:solidFill>
                            <a:srgbClr val="333333"/>
                          </a:solidFill>
                          <a:effectLst/>
                          <a:latin typeface="+mn-lt"/>
                        </a:rPr>
                        <a:t>beginIndex</a:t>
                      </a:r>
                      <a:r>
                        <a:rPr lang="en-GB" sz="1800" dirty="0">
                          <a:solidFill>
                            <a:srgbClr val="333333"/>
                          </a:solidFill>
                          <a:effectLst/>
                          <a:latin typeface="+mn-lt"/>
                        </a:rPr>
                        <a:t> and </a:t>
                      </a:r>
                      <a:r>
                        <a:rPr lang="en-GB" sz="1800" dirty="0" err="1">
                          <a:solidFill>
                            <a:srgbClr val="333333"/>
                          </a:solidFill>
                          <a:effectLst/>
                          <a:latin typeface="+mn-lt"/>
                        </a:rPr>
                        <a:t>endIndex</a:t>
                      </a:r>
                      <a:r>
                        <a:rPr lang="en-GB" sz="1800" dirty="0">
                          <a:solidFill>
                            <a:srgbClr val="333333"/>
                          </a:solidFill>
                          <a:effectLst/>
                          <a:latin typeface="+mn-lt"/>
                        </a:rPr>
                        <a:t>.</a:t>
                      </a:r>
                    </a:p>
                  </a:txBody>
                  <a:tcPr marL="76200" marR="76200" marT="76200" marB="76200" anchor="ctr"/>
                </a:tc>
                <a:extLst>
                  <a:ext uri="{0D108BD9-81ED-4DB2-BD59-A6C34878D82A}">
                    <a16:rowId xmlns:a16="http://schemas.microsoft.com/office/drawing/2014/main" val="4030927258"/>
                  </a:ext>
                </a:extLst>
              </a:tr>
            </a:tbl>
          </a:graphicData>
        </a:graphic>
      </p:graphicFrame>
    </p:spTree>
    <p:extLst>
      <p:ext uri="{BB962C8B-B14F-4D97-AF65-F5344CB8AC3E}">
        <p14:creationId xmlns:p14="http://schemas.microsoft.com/office/powerpoint/2010/main" val="23454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a:t>
            </a:r>
          </a:p>
        </p:txBody>
      </p:sp>
      <p:sp>
        <p:nvSpPr>
          <p:cNvPr id="4" name="TextBox 3">
            <a:extLst>
              <a:ext uri="{FF2B5EF4-FFF2-40B4-BE49-F238E27FC236}">
                <a16:creationId xmlns:a16="http://schemas.microsoft.com/office/drawing/2014/main" id="{6451EE99-82B2-8B49-2623-9948EBEBF5D1}"/>
              </a:ext>
            </a:extLst>
          </p:cNvPr>
          <p:cNvSpPr txBox="1"/>
          <p:nvPr/>
        </p:nvSpPr>
        <p:spPr>
          <a:xfrm>
            <a:off x="783741" y="1600200"/>
            <a:ext cx="11430000" cy="3416320"/>
          </a:xfrm>
          <a:prstGeom prst="rect">
            <a:avLst/>
          </a:prstGeom>
          <a:noFill/>
        </p:spPr>
        <p:txBody>
          <a:bodyPr wrap="square">
            <a:spAutoFit/>
          </a:bodyPr>
          <a:lstStyle/>
          <a:p>
            <a:pPr marL="342900" indent="-342900">
              <a:buClr>
                <a:schemeClr val="accent1"/>
              </a:buClr>
              <a:buFont typeface="Courier New" panose="02070309020205020404" pitchFamily="49" charset="0"/>
              <a:buChar char="o"/>
            </a:pPr>
            <a:r>
              <a:rPr lang="en-GB" b="0" i="0" dirty="0">
                <a:effectLst/>
              </a:rPr>
              <a:t>In </a:t>
            </a:r>
            <a:r>
              <a:rPr lang="en-GB" b="0" i="0" u="none" strike="noStrike" dirty="0">
                <a:effectLst/>
              </a:rPr>
              <a:t>Java</a:t>
            </a:r>
            <a:r>
              <a:rPr lang="en-GB" b="0" i="0" dirty="0">
                <a:effectLst/>
              </a:rPr>
              <a:t>, string is basically an object that represents sequence of char values. An </a:t>
            </a:r>
            <a:r>
              <a:rPr lang="en-GB" b="0" i="0" u="none" strike="noStrike" dirty="0">
                <a:effectLst/>
              </a:rPr>
              <a:t>array</a:t>
            </a:r>
            <a:r>
              <a:rPr lang="en-GB" b="0" i="0" dirty="0">
                <a:effectLst/>
              </a:rPr>
              <a:t> of characters works same as Java string.</a:t>
            </a:r>
          </a:p>
          <a:p>
            <a:pPr marL="342900" indent="-342900">
              <a:buClr>
                <a:schemeClr val="accent1"/>
              </a:buClr>
              <a:buFont typeface="Courier New" panose="02070309020205020404" pitchFamily="49" charset="0"/>
              <a:buChar char="o"/>
            </a:pPr>
            <a:endParaRPr lang="en-GB" b="0" i="0" dirty="0">
              <a:effectLst/>
            </a:endParaRPr>
          </a:p>
          <a:p>
            <a:pPr marL="342900" indent="-342900">
              <a:buClr>
                <a:schemeClr val="accent1"/>
              </a:buClr>
              <a:buFont typeface="Courier New" panose="02070309020205020404" pitchFamily="49" charset="0"/>
              <a:buChar char="o"/>
            </a:pPr>
            <a:r>
              <a:rPr lang="en-GB" b="0" i="0" dirty="0">
                <a:effectLst/>
              </a:rPr>
              <a:t>The </a:t>
            </a:r>
            <a:r>
              <a:rPr lang="en-GB" b="0" i="0" dirty="0">
                <a:solidFill>
                  <a:schemeClr val="accent1"/>
                </a:solidFill>
                <a:effectLst/>
              </a:rPr>
              <a:t>java.lang.String </a:t>
            </a:r>
            <a:r>
              <a:rPr lang="en-GB" b="0" i="0" dirty="0">
                <a:effectLst/>
              </a:rPr>
              <a:t>class implements </a:t>
            </a:r>
            <a:r>
              <a:rPr lang="en-GB" b="0" i="1" dirty="0">
                <a:effectLst/>
              </a:rPr>
              <a:t>Serializable</a:t>
            </a:r>
            <a:r>
              <a:rPr lang="en-GB" b="0" i="0" dirty="0">
                <a:effectLst/>
              </a:rPr>
              <a:t>, </a:t>
            </a:r>
            <a:r>
              <a:rPr lang="en-GB" b="0" i="1" dirty="0">
                <a:effectLst/>
              </a:rPr>
              <a:t>Comparable</a:t>
            </a:r>
            <a:r>
              <a:rPr lang="en-GB" b="0" i="0" dirty="0">
                <a:effectLst/>
              </a:rPr>
              <a:t> and </a:t>
            </a:r>
            <a:r>
              <a:rPr lang="en-GB" b="0" i="1" dirty="0" err="1">
                <a:effectLst/>
              </a:rPr>
              <a:t>CharSequence</a:t>
            </a:r>
            <a:r>
              <a:rPr lang="en-GB" b="0" i="0" dirty="0">
                <a:effectLst/>
              </a:rPr>
              <a:t> </a:t>
            </a:r>
            <a:r>
              <a:rPr lang="en-GB" b="0" i="0" u="none" strike="noStrike" dirty="0">
                <a:effectLst/>
              </a:rPr>
              <a:t>interfaces</a:t>
            </a:r>
            <a:r>
              <a:rPr lang="en-GB" b="0" i="0" dirty="0">
                <a:effectLst/>
              </a:rPr>
              <a:t>.</a:t>
            </a:r>
          </a:p>
          <a:p>
            <a:pPr marL="342900" indent="-342900">
              <a:buClr>
                <a:schemeClr val="accent1"/>
              </a:buClr>
              <a:buFont typeface="Courier New" panose="02070309020205020404" pitchFamily="49" charset="0"/>
              <a:buChar char="o"/>
            </a:pPr>
            <a:endParaRPr lang="en-GB" dirty="0"/>
          </a:p>
          <a:p>
            <a:pPr marL="342900" indent="-342900">
              <a:buClr>
                <a:schemeClr val="accent1"/>
              </a:buClr>
              <a:buFont typeface="Courier New" panose="02070309020205020404" pitchFamily="49" charset="0"/>
              <a:buChar char="o"/>
            </a:pPr>
            <a:r>
              <a:rPr lang="en-GB" b="0" i="0" dirty="0">
                <a:effectLst/>
              </a:rPr>
              <a:t>The Java String is </a:t>
            </a:r>
            <a:r>
              <a:rPr lang="en-GB" b="0" i="0" dirty="0">
                <a:solidFill>
                  <a:schemeClr val="accent1"/>
                </a:solidFill>
                <a:effectLst/>
              </a:rPr>
              <a:t>immutable</a:t>
            </a:r>
            <a:r>
              <a:rPr lang="en-GB" b="0" i="0" dirty="0">
                <a:effectLst/>
              </a:rPr>
              <a:t> which means it cannot be changed. Whenever we change any string, a new instance is created. For mutable strings, you can use </a:t>
            </a:r>
            <a:r>
              <a:rPr lang="en-GB" b="0" i="0" dirty="0" err="1">
                <a:solidFill>
                  <a:schemeClr val="accent1"/>
                </a:solidFill>
                <a:effectLst/>
              </a:rPr>
              <a:t>StringBuffer</a:t>
            </a:r>
            <a:r>
              <a:rPr lang="en-GB" b="0" i="0" dirty="0">
                <a:solidFill>
                  <a:schemeClr val="accent1"/>
                </a:solidFill>
                <a:effectLst/>
              </a:rPr>
              <a:t> </a:t>
            </a:r>
            <a:r>
              <a:rPr lang="en-GB" b="0" i="0" dirty="0">
                <a:effectLst/>
              </a:rPr>
              <a:t>and</a:t>
            </a:r>
            <a:r>
              <a:rPr lang="en-GB" b="0" i="0" dirty="0">
                <a:solidFill>
                  <a:schemeClr val="accent1"/>
                </a:solidFill>
                <a:effectLst/>
              </a:rPr>
              <a:t> StringBuilder </a:t>
            </a:r>
            <a:r>
              <a:rPr lang="en-GB" b="0" i="0" dirty="0">
                <a:effectLst/>
              </a:rPr>
              <a:t>classes</a:t>
            </a:r>
            <a:r>
              <a:rPr lang="en-GB" b="0" i="0" dirty="0">
                <a:solidFill>
                  <a:schemeClr val="accent1"/>
                </a:solidFill>
                <a:effectLst/>
              </a:rPr>
              <a:t>.</a:t>
            </a:r>
            <a:endParaRPr lang="en-IN" dirty="0">
              <a:solidFill>
                <a:schemeClr val="accent1"/>
              </a:solidFill>
            </a:endParaRPr>
          </a:p>
        </p:txBody>
      </p:sp>
    </p:spTree>
    <p:extLst>
      <p:ext uri="{BB962C8B-B14F-4D97-AF65-F5344CB8AC3E}">
        <p14:creationId xmlns:p14="http://schemas.microsoft.com/office/powerpoint/2010/main" val="357995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String VS </a:t>
            </a:r>
            <a:r>
              <a:rPr lang="en-US" sz="4000" b="1" dirty="0" err="1"/>
              <a:t>StringBuffer</a:t>
            </a:r>
            <a:r>
              <a:rPr lang="en-US" sz="4000" b="1" dirty="0"/>
              <a:t> VS StringBuilder </a:t>
            </a:r>
          </a:p>
        </p:txBody>
      </p:sp>
      <p:pic>
        <p:nvPicPr>
          <p:cNvPr id="3074" name="Picture 2" descr="Java — Comparision/Difference of String, StringBuffer &amp;amp; StringBuilder |  Code Factory | by Code Factory | Medium">
            <a:extLst>
              <a:ext uri="{FF2B5EF4-FFF2-40B4-BE49-F238E27FC236}">
                <a16:creationId xmlns:a16="http://schemas.microsoft.com/office/drawing/2014/main" id="{8DF08057-90B7-3369-F20A-A91E0338D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1" y="838200"/>
            <a:ext cx="8714065" cy="57912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141412" y="762001"/>
            <a:ext cx="10896600" cy="2923877"/>
          </a:xfrm>
          <a:prstGeom prst="rect">
            <a:avLst/>
          </a:prstGeom>
          <a:noFill/>
        </p:spPr>
        <p:txBody>
          <a:bodyPr wrap="square">
            <a:spAutoFit/>
          </a:bodyPr>
          <a:lstStyle/>
          <a:p>
            <a:pPr marL="342900" indent="-342900">
              <a:buClr>
                <a:schemeClr val="accent1"/>
              </a:buClr>
              <a:buFont typeface="Wingdings" panose="05000000000000000000" pitchFamily="2" charset="2"/>
              <a:buChar char="§"/>
            </a:pPr>
            <a:r>
              <a:rPr lang="en-IN" sz="2000" dirty="0"/>
              <a:t>Regular Expressions or Regex (in short) in Java is an API for defining String patterns that can be used for searching, manipulating, and editing a string in Java.</a:t>
            </a:r>
          </a:p>
          <a:p>
            <a:pPr marL="342900" indent="-342900">
              <a:buClr>
                <a:schemeClr val="accent1"/>
              </a:buClr>
              <a:buFont typeface="Wingdings" panose="05000000000000000000" pitchFamily="2" charset="2"/>
              <a:buChar char="§"/>
            </a:pPr>
            <a:endParaRPr lang="en-IN" sz="2000" dirty="0"/>
          </a:p>
          <a:p>
            <a:pPr marL="342900" indent="-342900">
              <a:buClr>
                <a:schemeClr val="accent1"/>
              </a:buClr>
              <a:buFont typeface="Wingdings" panose="05000000000000000000" pitchFamily="2" charset="2"/>
              <a:buChar char="§"/>
            </a:pPr>
            <a:r>
              <a:rPr lang="en-IN" sz="2000" dirty="0"/>
              <a:t>Email validation and passwords are a few areas of strings where Regex is widely used to define the constraints. </a:t>
            </a:r>
          </a:p>
          <a:p>
            <a:pPr marL="342900" indent="-342900">
              <a:buClr>
                <a:schemeClr val="accent1"/>
              </a:buClr>
              <a:buFont typeface="Wingdings" panose="05000000000000000000" pitchFamily="2" charset="2"/>
              <a:buChar char="§"/>
            </a:pPr>
            <a:endParaRPr lang="en-IN" sz="2000" dirty="0"/>
          </a:p>
          <a:p>
            <a:pPr marL="342900" indent="-342900">
              <a:buClr>
                <a:schemeClr val="accent1"/>
              </a:buClr>
              <a:buFont typeface="Wingdings" panose="05000000000000000000" pitchFamily="2" charset="2"/>
              <a:buChar char="§"/>
            </a:pPr>
            <a:r>
              <a:rPr lang="en-IN" sz="2000" dirty="0"/>
              <a:t>Regular Expressions are provided under </a:t>
            </a:r>
            <a:r>
              <a:rPr lang="en-IN" sz="2000" dirty="0" err="1"/>
              <a:t>java.util.regex</a:t>
            </a:r>
            <a:r>
              <a:rPr lang="en-IN" sz="2000" dirty="0"/>
              <a:t> package. </a:t>
            </a:r>
          </a:p>
          <a:p>
            <a:pPr marL="342900" indent="-342900">
              <a:buClr>
                <a:schemeClr val="accent1"/>
              </a:buClr>
              <a:buFont typeface="Wingdings" panose="05000000000000000000" pitchFamily="2" charset="2"/>
              <a:buChar char="§"/>
            </a:pPr>
            <a:endParaRPr lang="en-IN" sz="2000" dirty="0"/>
          </a:p>
          <a:p>
            <a:pPr marL="342900" indent="-342900">
              <a:buClr>
                <a:schemeClr val="accent1"/>
              </a:buClr>
              <a:buFont typeface="Wingdings" panose="05000000000000000000" pitchFamily="2" charset="2"/>
              <a:buChar char="§"/>
            </a:pPr>
            <a:r>
              <a:rPr lang="en-IN" sz="2000" dirty="0"/>
              <a:t>This consists of 3 classes and 1 interface. </a:t>
            </a:r>
          </a:p>
        </p:txBody>
      </p:sp>
      <p:graphicFrame>
        <p:nvGraphicFramePr>
          <p:cNvPr id="5" name="Table 4">
            <a:extLst>
              <a:ext uri="{FF2B5EF4-FFF2-40B4-BE49-F238E27FC236}">
                <a16:creationId xmlns:a16="http://schemas.microsoft.com/office/drawing/2014/main" id="{7F9E845A-B763-E364-1125-3FE54ED7FD89}"/>
              </a:ext>
            </a:extLst>
          </p:cNvPr>
          <p:cNvGraphicFramePr>
            <a:graphicFrameLocks noGrp="1"/>
          </p:cNvGraphicFramePr>
          <p:nvPr>
            <p:extLst>
              <p:ext uri="{D42A27DB-BD31-4B8C-83A1-F6EECF244321}">
                <p14:modId xmlns:p14="http://schemas.microsoft.com/office/powerpoint/2010/main" val="2567727516"/>
              </p:ext>
            </p:extLst>
          </p:nvPr>
        </p:nvGraphicFramePr>
        <p:xfrm>
          <a:off x="760412" y="3581400"/>
          <a:ext cx="10668001" cy="3131820"/>
        </p:xfrm>
        <a:graphic>
          <a:graphicData uri="http://schemas.openxmlformats.org/drawingml/2006/table">
            <a:tbl>
              <a:tblPr>
                <a:tableStyleId>{5940675A-B579-460E-94D1-54222C63F5DA}</a:tableStyleId>
              </a:tblPr>
              <a:tblGrid>
                <a:gridCol w="887331">
                  <a:extLst>
                    <a:ext uri="{9D8B030D-6E8A-4147-A177-3AD203B41FA5}">
                      <a16:colId xmlns:a16="http://schemas.microsoft.com/office/drawing/2014/main" val="1414024511"/>
                    </a:ext>
                  </a:extLst>
                </a:gridCol>
                <a:gridCol w="4890335">
                  <a:extLst>
                    <a:ext uri="{9D8B030D-6E8A-4147-A177-3AD203B41FA5}">
                      <a16:colId xmlns:a16="http://schemas.microsoft.com/office/drawing/2014/main" val="2726705808"/>
                    </a:ext>
                  </a:extLst>
                </a:gridCol>
                <a:gridCol w="4890335">
                  <a:extLst>
                    <a:ext uri="{9D8B030D-6E8A-4147-A177-3AD203B41FA5}">
                      <a16:colId xmlns:a16="http://schemas.microsoft.com/office/drawing/2014/main" val="4281117902"/>
                    </a:ext>
                  </a:extLst>
                </a:gridCol>
              </a:tblGrid>
              <a:tr h="403860">
                <a:tc>
                  <a:txBody>
                    <a:bodyPr/>
                    <a:lstStyle/>
                    <a:p>
                      <a:pPr algn="ctr" fontAlgn="base"/>
                      <a:r>
                        <a:rPr lang="en-IN" sz="1800" b="1">
                          <a:solidFill>
                            <a:schemeClr val="bg1"/>
                          </a:solidFill>
                          <a:effectLst/>
                        </a:rPr>
                        <a:t>S. No.</a:t>
                      </a:r>
                    </a:p>
                  </a:txBody>
                  <a:tcPr marL="38100" marR="38100" marT="95250" marB="95250" anchor="ctr">
                    <a:solidFill>
                      <a:schemeClr val="accent2"/>
                    </a:solidFill>
                  </a:tcPr>
                </a:tc>
                <a:tc>
                  <a:txBody>
                    <a:bodyPr/>
                    <a:lstStyle/>
                    <a:p>
                      <a:pPr algn="ctr" fontAlgn="base"/>
                      <a:r>
                        <a:rPr lang="en-IN" sz="1800" b="1">
                          <a:solidFill>
                            <a:schemeClr val="bg1"/>
                          </a:solidFill>
                          <a:effectLst/>
                        </a:rPr>
                        <a:t>Class/Interface</a:t>
                      </a:r>
                    </a:p>
                  </a:txBody>
                  <a:tcPr marL="95250" marR="95250" marT="95250" marB="95250" anchor="ctr">
                    <a:solidFill>
                      <a:schemeClr val="accent2"/>
                    </a:solidFill>
                  </a:tcPr>
                </a:tc>
                <a:tc>
                  <a:txBody>
                    <a:bodyPr/>
                    <a:lstStyle/>
                    <a:p>
                      <a:pPr algn="ctr" fontAlgn="base"/>
                      <a:r>
                        <a:rPr lang="en-IN" sz="1800" b="1" dirty="0">
                          <a:solidFill>
                            <a:schemeClr val="bg1"/>
                          </a:solidFill>
                          <a:effectLst/>
                        </a:rPr>
                        <a:t>Description</a:t>
                      </a:r>
                    </a:p>
                  </a:txBody>
                  <a:tcPr marL="95250" marR="95250" marT="95250" marB="95250" anchor="ctr">
                    <a:solidFill>
                      <a:schemeClr val="accent2"/>
                    </a:solidFill>
                  </a:tcPr>
                </a:tc>
                <a:extLst>
                  <a:ext uri="{0D108BD9-81ED-4DB2-BD59-A6C34878D82A}">
                    <a16:rowId xmlns:a16="http://schemas.microsoft.com/office/drawing/2014/main" val="1008134705"/>
                  </a:ext>
                </a:extLst>
              </a:tr>
              <a:tr h="457200">
                <a:tc>
                  <a:txBody>
                    <a:bodyPr/>
                    <a:lstStyle/>
                    <a:p>
                      <a:pPr algn="l" fontAlgn="base"/>
                      <a:r>
                        <a:rPr lang="en-IN" sz="1600" b="0">
                          <a:effectLst/>
                        </a:rPr>
                        <a:t>1.</a:t>
                      </a:r>
                    </a:p>
                  </a:txBody>
                  <a:tcPr marL="95250" marR="95250" marT="133350" marB="133350" anchor="ctr"/>
                </a:tc>
                <a:tc>
                  <a:txBody>
                    <a:bodyPr/>
                    <a:lstStyle/>
                    <a:p>
                      <a:pPr algn="l" fontAlgn="base"/>
                      <a:r>
                        <a:rPr lang="en-IN" sz="1600" b="0">
                          <a:effectLst/>
                        </a:rPr>
                        <a:t>Pattern Class</a:t>
                      </a:r>
                    </a:p>
                  </a:txBody>
                  <a:tcPr marL="95250" marR="95250" marT="133350" marB="133350" anchor="ctr"/>
                </a:tc>
                <a:tc>
                  <a:txBody>
                    <a:bodyPr/>
                    <a:lstStyle/>
                    <a:p>
                      <a:pPr algn="l" fontAlgn="base"/>
                      <a:r>
                        <a:rPr lang="en-IN" sz="1600" b="0">
                          <a:effectLst/>
                        </a:rPr>
                        <a:t>Used for defining patterns</a:t>
                      </a:r>
                    </a:p>
                  </a:txBody>
                  <a:tcPr marL="95250" marR="95250" marT="133350" marB="133350" anchor="ctr"/>
                </a:tc>
                <a:extLst>
                  <a:ext uri="{0D108BD9-81ED-4DB2-BD59-A6C34878D82A}">
                    <a16:rowId xmlns:a16="http://schemas.microsoft.com/office/drawing/2014/main" val="2681113308"/>
                  </a:ext>
                </a:extLst>
              </a:tr>
              <a:tr h="647700">
                <a:tc>
                  <a:txBody>
                    <a:bodyPr/>
                    <a:lstStyle/>
                    <a:p>
                      <a:pPr algn="l" fontAlgn="base"/>
                      <a:r>
                        <a:rPr lang="en-IN" sz="1600" b="0">
                          <a:effectLst/>
                        </a:rPr>
                        <a:t>2.</a:t>
                      </a:r>
                    </a:p>
                  </a:txBody>
                  <a:tcPr marL="95250" marR="95250" marT="133350" marB="133350" anchor="ctr"/>
                </a:tc>
                <a:tc>
                  <a:txBody>
                    <a:bodyPr/>
                    <a:lstStyle/>
                    <a:p>
                      <a:pPr algn="l" fontAlgn="base"/>
                      <a:r>
                        <a:rPr lang="en-IN" sz="1600" b="0">
                          <a:effectLst/>
                        </a:rPr>
                        <a:t>Matcher Class</a:t>
                      </a:r>
                    </a:p>
                  </a:txBody>
                  <a:tcPr marL="95250" marR="95250" marT="133350" marB="133350" anchor="ctr"/>
                </a:tc>
                <a:tc>
                  <a:txBody>
                    <a:bodyPr/>
                    <a:lstStyle/>
                    <a:p>
                      <a:pPr algn="l" fontAlgn="base"/>
                      <a:r>
                        <a:rPr lang="en-GB" sz="1600" b="0" dirty="0">
                          <a:effectLst/>
                        </a:rPr>
                        <a:t>Used for performing match operations on text using patterns</a:t>
                      </a:r>
                    </a:p>
                  </a:txBody>
                  <a:tcPr marL="95250" marR="95250" marT="133350" marB="133350" anchor="ctr"/>
                </a:tc>
                <a:extLst>
                  <a:ext uri="{0D108BD9-81ED-4DB2-BD59-A6C34878D82A}">
                    <a16:rowId xmlns:a16="http://schemas.microsoft.com/office/drawing/2014/main" val="2907068858"/>
                  </a:ext>
                </a:extLst>
              </a:tr>
              <a:tr h="647700">
                <a:tc>
                  <a:txBody>
                    <a:bodyPr/>
                    <a:lstStyle/>
                    <a:p>
                      <a:pPr algn="l" fontAlgn="base"/>
                      <a:r>
                        <a:rPr lang="en-IN" sz="1600" b="0">
                          <a:effectLst/>
                        </a:rPr>
                        <a:t>3.</a:t>
                      </a:r>
                    </a:p>
                  </a:txBody>
                  <a:tcPr marL="95250" marR="95250" marT="133350" marB="133350" anchor="ctr"/>
                </a:tc>
                <a:tc>
                  <a:txBody>
                    <a:bodyPr/>
                    <a:lstStyle/>
                    <a:p>
                      <a:pPr algn="l" fontAlgn="base"/>
                      <a:r>
                        <a:rPr lang="en-IN" sz="1600" b="0">
                          <a:effectLst/>
                        </a:rPr>
                        <a:t>PatternSyntaxException Class</a:t>
                      </a:r>
                    </a:p>
                  </a:txBody>
                  <a:tcPr marL="95250" marR="95250" marT="133350" marB="133350" anchor="ctr"/>
                </a:tc>
                <a:tc>
                  <a:txBody>
                    <a:bodyPr/>
                    <a:lstStyle/>
                    <a:p>
                      <a:pPr algn="l" fontAlgn="base"/>
                      <a:r>
                        <a:rPr lang="en-GB" sz="1600" b="0">
                          <a:effectLst/>
                        </a:rPr>
                        <a:t>Used for indicating syntax error in a regular expression pattern</a:t>
                      </a:r>
                    </a:p>
                  </a:txBody>
                  <a:tcPr marL="95250" marR="95250" marT="133350" marB="133350" anchor="ctr"/>
                </a:tc>
                <a:extLst>
                  <a:ext uri="{0D108BD9-81ED-4DB2-BD59-A6C34878D82A}">
                    <a16:rowId xmlns:a16="http://schemas.microsoft.com/office/drawing/2014/main" val="3605309320"/>
                  </a:ext>
                </a:extLst>
              </a:tr>
              <a:tr h="647700">
                <a:tc>
                  <a:txBody>
                    <a:bodyPr/>
                    <a:lstStyle/>
                    <a:p>
                      <a:pPr algn="l" fontAlgn="base"/>
                      <a:r>
                        <a:rPr lang="en-IN" sz="1600" b="0">
                          <a:effectLst/>
                        </a:rPr>
                        <a:t>4.</a:t>
                      </a:r>
                    </a:p>
                  </a:txBody>
                  <a:tcPr marL="95250" marR="95250" marT="133350" marB="133350" anchor="ctr"/>
                </a:tc>
                <a:tc>
                  <a:txBody>
                    <a:bodyPr/>
                    <a:lstStyle/>
                    <a:p>
                      <a:pPr algn="l" fontAlgn="base"/>
                      <a:r>
                        <a:rPr lang="en-IN" sz="1600" b="0">
                          <a:effectLst/>
                        </a:rPr>
                        <a:t>MatchResult Interface</a:t>
                      </a:r>
                    </a:p>
                  </a:txBody>
                  <a:tcPr marL="95250" marR="95250" marT="133350" marB="133350" anchor="ctr"/>
                </a:tc>
                <a:tc>
                  <a:txBody>
                    <a:bodyPr/>
                    <a:lstStyle/>
                    <a:p>
                      <a:pPr algn="l" fontAlgn="base"/>
                      <a:r>
                        <a:rPr lang="en-GB" sz="1600" b="0" dirty="0">
                          <a:effectLst/>
                        </a:rPr>
                        <a:t>Used for representing the result of a match operation</a:t>
                      </a:r>
                    </a:p>
                  </a:txBody>
                  <a:tcPr marL="95250" marR="95250" marT="133350" marB="133350" anchor="ctr"/>
                </a:tc>
                <a:extLst>
                  <a:ext uri="{0D108BD9-81ED-4DB2-BD59-A6C34878D82A}">
                    <a16:rowId xmlns:a16="http://schemas.microsoft.com/office/drawing/2014/main" val="2534017696"/>
                  </a:ext>
                </a:extLst>
              </a:tr>
            </a:tbl>
          </a:graphicData>
        </a:graphic>
      </p:graphicFrame>
    </p:spTree>
    <p:extLst>
      <p:ext uri="{BB962C8B-B14F-4D97-AF65-F5344CB8AC3E}">
        <p14:creationId xmlns:p14="http://schemas.microsoft.com/office/powerpoint/2010/main" val="65989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292224" y="990600"/>
            <a:ext cx="10896600" cy="830997"/>
          </a:xfrm>
          <a:prstGeom prst="rect">
            <a:avLst/>
          </a:prstGeom>
          <a:noFill/>
        </p:spPr>
        <p:txBody>
          <a:bodyPr wrap="square">
            <a:spAutoFit/>
          </a:bodyPr>
          <a:lstStyle/>
          <a:p>
            <a:pPr>
              <a:buClr>
                <a:schemeClr val="accent1"/>
              </a:buClr>
            </a:pPr>
            <a:r>
              <a:rPr lang="en-IN" b="1" dirty="0">
                <a:solidFill>
                  <a:schemeClr val="accent1"/>
                </a:solidFill>
              </a:rPr>
              <a:t>Pattern Class:</a:t>
            </a:r>
          </a:p>
          <a:p>
            <a:pPr>
              <a:buClr>
                <a:schemeClr val="accent1"/>
              </a:buClr>
            </a:pPr>
            <a:endParaRPr lang="en-IN" b="1" dirty="0">
              <a:solidFill>
                <a:schemeClr val="accent1"/>
              </a:solidFill>
            </a:endParaRPr>
          </a:p>
        </p:txBody>
      </p:sp>
      <p:sp>
        <p:nvSpPr>
          <p:cNvPr id="8" name="TextBox 7">
            <a:extLst>
              <a:ext uri="{FF2B5EF4-FFF2-40B4-BE49-F238E27FC236}">
                <a16:creationId xmlns:a16="http://schemas.microsoft.com/office/drawing/2014/main" id="{B06EE848-279A-1A76-0D72-0F3B4C1FA00A}"/>
              </a:ext>
            </a:extLst>
          </p:cNvPr>
          <p:cNvSpPr txBox="1"/>
          <p:nvPr/>
        </p:nvSpPr>
        <p:spPr>
          <a:xfrm>
            <a:off x="455612" y="1526879"/>
            <a:ext cx="10440989" cy="1569660"/>
          </a:xfrm>
          <a:prstGeom prst="rect">
            <a:avLst/>
          </a:prstGeom>
          <a:noFill/>
        </p:spPr>
        <p:txBody>
          <a:bodyPr wrap="square">
            <a:spAutoFit/>
          </a:bodyPr>
          <a:lstStyle/>
          <a:p>
            <a:r>
              <a:rPr lang="en-IN" dirty="0"/>
              <a:t>This class is a compilation of regular expressions that can be used to define various types of patterns, providing no public constructors. </a:t>
            </a:r>
          </a:p>
          <a:p>
            <a:r>
              <a:rPr lang="en-IN" dirty="0"/>
              <a:t>This can be created by invoking the compile() method which accepts a regular expression as the first argument, thus returns a pattern after execution.</a:t>
            </a:r>
          </a:p>
        </p:txBody>
      </p:sp>
      <p:sp>
        <p:nvSpPr>
          <p:cNvPr id="10" name="TextBox 9">
            <a:extLst>
              <a:ext uri="{FF2B5EF4-FFF2-40B4-BE49-F238E27FC236}">
                <a16:creationId xmlns:a16="http://schemas.microsoft.com/office/drawing/2014/main" id="{C0E77D81-4F7A-9ED7-CEE0-B206C9768AD3}"/>
              </a:ext>
            </a:extLst>
          </p:cNvPr>
          <p:cNvSpPr txBox="1"/>
          <p:nvPr/>
        </p:nvSpPr>
        <p:spPr>
          <a:xfrm>
            <a:off x="488437" y="3600863"/>
            <a:ext cx="10440988" cy="2308324"/>
          </a:xfrm>
          <a:prstGeom prst="rect">
            <a:avLst/>
          </a:prstGeom>
          <a:noFill/>
        </p:spPr>
        <p:txBody>
          <a:bodyPr wrap="square">
            <a:spAutoFit/>
          </a:bodyPr>
          <a:lstStyle/>
          <a:p>
            <a:r>
              <a:rPr lang="en-IN" b="1" dirty="0">
                <a:solidFill>
                  <a:schemeClr val="accent1"/>
                </a:solidFill>
              </a:rPr>
              <a:t>Example:</a:t>
            </a:r>
          </a:p>
          <a:p>
            <a:r>
              <a:rPr lang="en-IN" dirty="0"/>
              <a:t>/* Following line prints "true" because the whole text "</a:t>
            </a:r>
            <a:r>
              <a:rPr lang="en-IN" dirty="0" err="1"/>
              <a:t>geeksforgeeks</a:t>
            </a:r>
            <a:r>
              <a:rPr lang="en-IN" dirty="0"/>
              <a:t>" matches pattern  "</a:t>
            </a:r>
            <a:r>
              <a:rPr lang="en-IN" dirty="0" err="1"/>
              <a:t>geeksforge</a:t>
            </a:r>
            <a:r>
              <a:rPr lang="en-IN" dirty="0"/>
              <a:t>*</a:t>
            </a:r>
            <a:r>
              <a:rPr lang="en-IN" dirty="0" err="1"/>
              <a:t>ks</a:t>
            </a:r>
            <a:r>
              <a:rPr lang="en-IN" dirty="0"/>
              <a:t>"</a:t>
            </a:r>
          </a:p>
          <a:p>
            <a:r>
              <a:rPr lang="en-IN" dirty="0"/>
              <a:t>*/</a:t>
            </a:r>
          </a:p>
          <a:p>
            <a:endParaRPr lang="en-IN" dirty="0"/>
          </a:p>
          <a:p>
            <a:r>
              <a:rPr lang="en-IN" dirty="0" err="1"/>
              <a:t>System.out.println</a:t>
            </a:r>
            <a:r>
              <a:rPr lang="en-IN" dirty="0"/>
              <a:t>(</a:t>
            </a:r>
            <a:r>
              <a:rPr lang="en-IN" dirty="0" err="1"/>
              <a:t>Pattern.matches</a:t>
            </a:r>
            <a:r>
              <a:rPr lang="en-IN" dirty="0"/>
              <a:t>("</a:t>
            </a:r>
            <a:r>
              <a:rPr lang="en-IN" dirty="0" err="1"/>
              <a:t>geeksforge</a:t>
            </a:r>
            <a:r>
              <a:rPr lang="en-IN" dirty="0"/>
              <a:t>*</a:t>
            </a:r>
            <a:r>
              <a:rPr lang="en-IN" dirty="0" err="1"/>
              <a:t>ks</a:t>
            </a:r>
            <a:r>
              <a:rPr lang="en-IN" dirty="0"/>
              <a:t>", "</a:t>
            </a:r>
            <a:r>
              <a:rPr lang="en-IN" dirty="0" err="1"/>
              <a:t>geeksforgeeks</a:t>
            </a:r>
            <a:r>
              <a:rPr lang="en-IN" dirty="0"/>
              <a:t>"));</a:t>
            </a:r>
          </a:p>
        </p:txBody>
      </p:sp>
    </p:spTree>
    <p:extLst>
      <p:ext uri="{BB962C8B-B14F-4D97-AF65-F5344CB8AC3E}">
        <p14:creationId xmlns:p14="http://schemas.microsoft.com/office/powerpoint/2010/main" val="114639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292224" y="880868"/>
            <a:ext cx="10896600" cy="830997"/>
          </a:xfrm>
          <a:prstGeom prst="rect">
            <a:avLst/>
          </a:prstGeom>
          <a:noFill/>
        </p:spPr>
        <p:txBody>
          <a:bodyPr wrap="square">
            <a:spAutoFit/>
          </a:bodyPr>
          <a:lstStyle/>
          <a:p>
            <a:pPr>
              <a:buClr>
                <a:schemeClr val="accent1"/>
              </a:buClr>
            </a:pPr>
            <a:r>
              <a:rPr lang="en-IN" b="1" dirty="0">
                <a:solidFill>
                  <a:schemeClr val="accent1"/>
                </a:solidFill>
              </a:rPr>
              <a:t>Matcher Class:</a:t>
            </a:r>
          </a:p>
          <a:p>
            <a:pPr>
              <a:buClr>
                <a:schemeClr val="accent1"/>
              </a:buClr>
            </a:pPr>
            <a:endParaRPr lang="en-IN" b="1" dirty="0">
              <a:solidFill>
                <a:schemeClr val="accent1"/>
              </a:solidFill>
            </a:endParaRPr>
          </a:p>
        </p:txBody>
      </p:sp>
      <p:sp>
        <p:nvSpPr>
          <p:cNvPr id="8" name="TextBox 7">
            <a:extLst>
              <a:ext uri="{FF2B5EF4-FFF2-40B4-BE49-F238E27FC236}">
                <a16:creationId xmlns:a16="http://schemas.microsoft.com/office/drawing/2014/main" id="{B06EE848-279A-1A76-0D72-0F3B4C1FA00A}"/>
              </a:ext>
            </a:extLst>
          </p:cNvPr>
          <p:cNvSpPr txBox="1"/>
          <p:nvPr/>
        </p:nvSpPr>
        <p:spPr>
          <a:xfrm>
            <a:off x="431901" y="1295400"/>
            <a:ext cx="11733212" cy="1200329"/>
          </a:xfrm>
          <a:prstGeom prst="rect">
            <a:avLst/>
          </a:prstGeom>
          <a:noFill/>
        </p:spPr>
        <p:txBody>
          <a:bodyPr wrap="square">
            <a:spAutoFit/>
          </a:bodyPr>
          <a:lstStyle/>
          <a:p>
            <a:r>
              <a:rPr lang="en-GB" dirty="0"/>
              <a:t>This object is used to perform match operations for an input string in java, thus interpreting the previously explained patterns. This too defines no public constructors. This can be implemented by invoking a matcher() on any pattern object.</a:t>
            </a:r>
            <a:endParaRPr lang="en-IN" dirty="0"/>
          </a:p>
        </p:txBody>
      </p:sp>
      <p:sp>
        <p:nvSpPr>
          <p:cNvPr id="10" name="TextBox 9">
            <a:extLst>
              <a:ext uri="{FF2B5EF4-FFF2-40B4-BE49-F238E27FC236}">
                <a16:creationId xmlns:a16="http://schemas.microsoft.com/office/drawing/2014/main" id="{C0E77D81-4F7A-9ED7-CEE0-B206C9768AD3}"/>
              </a:ext>
            </a:extLst>
          </p:cNvPr>
          <p:cNvSpPr txBox="1"/>
          <p:nvPr/>
        </p:nvSpPr>
        <p:spPr>
          <a:xfrm>
            <a:off x="431901" y="2362200"/>
            <a:ext cx="11473375" cy="4524315"/>
          </a:xfrm>
          <a:prstGeom prst="rect">
            <a:avLst/>
          </a:prstGeom>
          <a:noFill/>
        </p:spPr>
        <p:txBody>
          <a:bodyPr wrap="square">
            <a:spAutoFit/>
          </a:bodyPr>
          <a:lstStyle/>
          <a:p>
            <a:r>
              <a:rPr lang="en-IN" b="1" dirty="0">
                <a:solidFill>
                  <a:schemeClr val="accent1"/>
                </a:solidFill>
              </a:rPr>
              <a:t>Example:</a:t>
            </a:r>
          </a:p>
          <a:p>
            <a:r>
              <a:rPr lang="en-IN" dirty="0"/>
              <a:t>// Create a pattern to be searched Custom pattern</a:t>
            </a:r>
          </a:p>
          <a:p>
            <a:r>
              <a:rPr lang="en-IN" dirty="0"/>
              <a:t>Pattern </a:t>
            </a:r>
            <a:r>
              <a:rPr lang="en-IN" dirty="0" err="1"/>
              <a:t>pattern</a:t>
            </a:r>
            <a:r>
              <a:rPr lang="en-IN" dirty="0"/>
              <a:t> = </a:t>
            </a:r>
            <a:r>
              <a:rPr lang="en-IN" dirty="0" err="1"/>
              <a:t>Pattern.compile</a:t>
            </a:r>
            <a:r>
              <a:rPr lang="en-IN" dirty="0"/>
              <a:t>("geeks");</a:t>
            </a:r>
          </a:p>
          <a:p>
            <a:endParaRPr lang="en-IN" dirty="0"/>
          </a:p>
          <a:p>
            <a:r>
              <a:rPr lang="en-IN" dirty="0"/>
              <a:t>// Search above pattern in "geeksforgeeks.org"</a:t>
            </a:r>
          </a:p>
          <a:p>
            <a:r>
              <a:rPr lang="en-IN" dirty="0"/>
              <a:t>Matcher m = </a:t>
            </a:r>
            <a:r>
              <a:rPr lang="en-IN" dirty="0" err="1"/>
              <a:t>pattern.matcher</a:t>
            </a:r>
            <a:r>
              <a:rPr lang="en-IN" dirty="0"/>
              <a:t>("geeksforgeeks.org");</a:t>
            </a:r>
          </a:p>
          <a:p>
            <a:r>
              <a:rPr lang="en-IN" dirty="0"/>
              <a:t> </a:t>
            </a:r>
          </a:p>
          <a:p>
            <a:r>
              <a:rPr lang="en-IN" dirty="0"/>
              <a:t>// Finding string using find() method</a:t>
            </a:r>
          </a:p>
          <a:p>
            <a:r>
              <a:rPr lang="en-IN" dirty="0"/>
              <a:t>while (</a:t>
            </a:r>
            <a:r>
              <a:rPr lang="en-IN" dirty="0" err="1"/>
              <a:t>m.find</a:t>
            </a:r>
            <a:r>
              <a:rPr lang="en-IN" dirty="0"/>
              <a:t>())</a:t>
            </a:r>
          </a:p>
          <a:p>
            <a:r>
              <a:rPr lang="en-IN" dirty="0"/>
              <a:t> </a:t>
            </a:r>
          </a:p>
          <a:p>
            <a:r>
              <a:rPr lang="en-IN" dirty="0"/>
              <a:t>// Print starting and ending indexes of the pattern in the text </a:t>
            </a:r>
            <a:r>
              <a:rPr lang="en-IN" dirty="0" err="1"/>
              <a:t>System.out.println</a:t>
            </a:r>
            <a:r>
              <a:rPr lang="en-IN" dirty="0"/>
              <a:t>("Pattern found from "+ </a:t>
            </a:r>
            <a:r>
              <a:rPr lang="en-IN" dirty="0" err="1"/>
              <a:t>m.start</a:t>
            </a:r>
            <a:r>
              <a:rPr lang="en-IN" dirty="0"/>
              <a:t>() + " to "+ (</a:t>
            </a:r>
            <a:r>
              <a:rPr lang="en-IN" dirty="0" err="1"/>
              <a:t>m.end</a:t>
            </a:r>
            <a:r>
              <a:rPr lang="en-IN" dirty="0"/>
              <a:t>() - 1));</a:t>
            </a:r>
          </a:p>
        </p:txBody>
      </p:sp>
    </p:spTree>
    <p:extLst>
      <p:ext uri="{BB962C8B-B14F-4D97-AF65-F5344CB8AC3E}">
        <p14:creationId xmlns:p14="http://schemas.microsoft.com/office/powerpoint/2010/main" val="368705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292224" y="880868"/>
            <a:ext cx="10896600" cy="461665"/>
          </a:xfrm>
          <a:prstGeom prst="rect">
            <a:avLst/>
          </a:prstGeom>
          <a:noFill/>
        </p:spPr>
        <p:txBody>
          <a:bodyPr wrap="square">
            <a:spAutoFit/>
          </a:bodyPr>
          <a:lstStyle/>
          <a:p>
            <a:pPr>
              <a:buClr>
                <a:schemeClr val="accent1"/>
              </a:buClr>
            </a:pPr>
            <a:r>
              <a:rPr lang="en-IN" b="1" dirty="0">
                <a:solidFill>
                  <a:schemeClr val="accent1"/>
                </a:solidFill>
              </a:rPr>
              <a:t>Patterns</a:t>
            </a:r>
          </a:p>
        </p:txBody>
      </p:sp>
      <p:sp>
        <p:nvSpPr>
          <p:cNvPr id="7" name="TextBox 6">
            <a:extLst>
              <a:ext uri="{FF2B5EF4-FFF2-40B4-BE49-F238E27FC236}">
                <a16:creationId xmlns:a16="http://schemas.microsoft.com/office/drawing/2014/main" id="{D2933386-0550-2DDF-A52D-0ED53565D996}"/>
              </a:ext>
            </a:extLst>
          </p:cNvPr>
          <p:cNvSpPr txBox="1"/>
          <p:nvPr/>
        </p:nvSpPr>
        <p:spPr>
          <a:xfrm>
            <a:off x="379412" y="1441735"/>
            <a:ext cx="11201400" cy="1569660"/>
          </a:xfrm>
          <a:prstGeom prst="rect">
            <a:avLst/>
          </a:prstGeom>
          <a:noFill/>
        </p:spPr>
        <p:txBody>
          <a:bodyPr wrap="square">
            <a:spAutoFit/>
          </a:bodyPr>
          <a:lstStyle/>
          <a:p>
            <a:r>
              <a:rPr lang="en-IN" dirty="0"/>
              <a:t>The first parameter of the </a:t>
            </a:r>
            <a:r>
              <a:rPr lang="en-IN" dirty="0" err="1"/>
              <a:t>Pattern.compile</a:t>
            </a:r>
            <a:r>
              <a:rPr lang="en-IN" dirty="0"/>
              <a:t>() method is the pattern. It describes what is being searched for.</a:t>
            </a:r>
          </a:p>
          <a:p>
            <a:endParaRPr lang="en-IN" dirty="0"/>
          </a:p>
          <a:p>
            <a:r>
              <a:rPr lang="en-IN" dirty="0"/>
              <a:t>Brackets are used to find a range of characters:</a:t>
            </a:r>
          </a:p>
        </p:txBody>
      </p:sp>
      <p:graphicFrame>
        <p:nvGraphicFramePr>
          <p:cNvPr id="9" name="Table 8">
            <a:extLst>
              <a:ext uri="{FF2B5EF4-FFF2-40B4-BE49-F238E27FC236}">
                <a16:creationId xmlns:a16="http://schemas.microsoft.com/office/drawing/2014/main" id="{F24F53C9-02A6-5578-ED03-27812D64658B}"/>
              </a:ext>
            </a:extLst>
          </p:cNvPr>
          <p:cNvGraphicFramePr>
            <a:graphicFrameLocks noGrp="1"/>
          </p:cNvGraphicFramePr>
          <p:nvPr>
            <p:extLst>
              <p:ext uri="{D42A27DB-BD31-4B8C-83A1-F6EECF244321}">
                <p14:modId xmlns:p14="http://schemas.microsoft.com/office/powerpoint/2010/main" val="1874519071"/>
              </p:ext>
            </p:extLst>
          </p:nvPr>
        </p:nvGraphicFramePr>
        <p:xfrm>
          <a:off x="836612" y="3412939"/>
          <a:ext cx="9530906" cy="2438400"/>
        </p:xfrm>
        <a:graphic>
          <a:graphicData uri="http://schemas.openxmlformats.org/drawingml/2006/table">
            <a:tbl>
              <a:tblPr/>
              <a:tblGrid>
                <a:gridCol w="2094338">
                  <a:extLst>
                    <a:ext uri="{9D8B030D-6E8A-4147-A177-3AD203B41FA5}">
                      <a16:colId xmlns:a16="http://schemas.microsoft.com/office/drawing/2014/main" val="2391810886"/>
                    </a:ext>
                  </a:extLst>
                </a:gridCol>
                <a:gridCol w="7436568">
                  <a:extLst>
                    <a:ext uri="{9D8B030D-6E8A-4147-A177-3AD203B41FA5}">
                      <a16:colId xmlns:a16="http://schemas.microsoft.com/office/drawing/2014/main" val="3120685666"/>
                    </a:ext>
                  </a:extLst>
                </a:gridCol>
              </a:tblGrid>
              <a:tr h="0">
                <a:tc>
                  <a:txBody>
                    <a:bodyPr/>
                    <a:lstStyle/>
                    <a:p>
                      <a:pPr algn="l" fontAlgn="t"/>
                      <a:r>
                        <a:rPr lang="en-IN">
                          <a:solidFill>
                            <a:schemeClr val="bg1"/>
                          </a:solidFill>
                          <a:effectLst/>
                        </a:rPr>
                        <a:t>Expression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tc>
                  <a:txBody>
                    <a:bodyPr/>
                    <a:lstStyle/>
                    <a:p>
                      <a:pPr algn="l" fontAlgn="t"/>
                      <a:r>
                        <a:rPr lang="en-IN" dirty="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3899101952"/>
                  </a:ext>
                </a:extLst>
              </a:tr>
              <a:tr h="0">
                <a:tc>
                  <a:txBody>
                    <a:bodyPr/>
                    <a:lstStyle/>
                    <a:p>
                      <a:pPr algn="l" fontAlgn="t"/>
                      <a:r>
                        <a:rPr lang="en-IN">
                          <a:effectLst/>
                        </a:rPr>
                        <a:t>[abc]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a:effectLst/>
                        </a:rPr>
                        <a:t>Find one character from the options between the brackets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6407401"/>
                  </a:ext>
                </a:extLst>
              </a:tr>
              <a:tr h="0">
                <a:tc>
                  <a:txBody>
                    <a:bodyPr/>
                    <a:lstStyle/>
                    <a:p>
                      <a:pPr algn="l" fontAlgn="t"/>
                      <a:r>
                        <a:rPr lang="en-IN">
                          <a:effectLst/>
                        </a:rPr>
                        <a:t>[^abc]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a:effectLst/>
                        </a:rPr>
                        <a:t>Find one character NOT between the brackets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8636115"/>
                  </a:ext>
                </a:extLst>
              </a:tr>
              <a:tr h="0">
                <a:tc>
                  <a:txBody>
                    <a:bodyPr/>
                    <a:lstStyle/>
                    <a:p>
                      <a:pPr algn="l" fontAlgn="t"/>
                      <a:r>
                        <a:rPr lang="en-IN">
                          <a:effectLst/>
                        </a:rPr>
                        <a:t>[0-9]</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dirty="0">
                          <a:effectLst/>
                        </a:rPr>
                        <a:t>Find one character from the range 0 to 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669812758"/>
                  </a:ext>
                </a:extLst>
              </a:tr>
            </a:tbl>
          </a:graphicData>
        </a:graphic>
      </p:graphicFrame>
    </p:spTree>
    <p:extLst>
      <p:ext uri="{BB962C8B-B14F-4D97-AF65-F5344CB8AC3E}">
        <p14:creationId xmlns:p14="http://schemas.microsoft.com/office/powerpoint/2010/main" val="7808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292224" y="762000"/>
            <a:ext cx="10896600" cy="461665"/>
          </a:xfrm>
          <a:prstGeom prst="rect">
            <a:avLst/>
          </a:prstGeom>
          <a:noFill/>
        </p:spPr>
        <p:txBody>
          <a:bodyPr wrap="square">
            <a:spAutoFit/>
          </a:bodyPr>
          <a:lstStyle/>
          <a:p>
            <a:pPr>
              <a:buClr>
                <a:schemeClr val="accent1"/>
              </a:buClr>
            </a:pPr>
            <a:r>
              <a:rPr lang="en-IN" b="1" dirty="0">
                <a:solidFill>
                  <a:schemeClr val="accent1"/>
                </a:solidFill>
              </a:rPr>
              <a:t>Metacharacters </a:t>
            </a:r>
          </a:p>
        </p:txBody>
      </p:sp>
      <p:sp>
        <p:nvSpPr>
          <p:cNvPr id="7" name="TextBox 6">
            <a:extLst>
              <a:ext uri="{FF2B5EF4-FFF2-40B4-BE49-F238E27FC236}">
                <a16:creationId xmlns:a16="http://schemas.microsoft.com/office/drawing/2014/main" id="{D2933386-0550-2DDF-A52D-0ED53565D996}"/>
              </a:ext>
            </a:extLst>
          </p:cNvPr>
          <p:cNvSpPr txBox="1"/>
          <p:nvPr/>
        </p:nvSpPr>
        <p:spPr>
          <a:xfrm>
            <a:off x="1217612" y="1219200"/>
            <a:ext cx="11201400" cy="461665"/>
          </a:xfrm>
          <a:prstGeom prst="rect">
            <a:avLst/>
          </a:prstGeom>
          <a:noFill/>
        </p:spPr>
        <p:txBody>
          <a:bodyPr wrap="square">
            <a:spAutoFit/>
          </a:bodyPr>
          <a:lstStyle/>
          <a:p>
            <a:r>
              <a:rPr lang="en-GB" dirty="0"/>
              <a:t>Metacharacters are characters with a special meaning:</a:t>
            </a:r>
          </a:p>
        </p:txBody>
      </p:sp>
      <p:graphicFrame>
        <p:nvGraphicFramePr>
          <p:cNvPr id="9" name="Table 8">
            <a:extLst>
              <a:ext uri="{FF2B5EF4-FFF2-40B4-BE49-F238E27FC236}">
                <a16:creationId xmlns:a16="http://schemas.microsoft.com/office/drawing/2014/main" id="{F24F53C9-02A6-5578-ED03-27812D64658B}"/>
              </a:ext>
            </a:extLst>
          </p:cNvPr>
          <p:cNvGraphicFramePr>
            <a:graphicFrameLocks noGrp="1"/>
          </p:cNvGraphicFramePr>
          <p:nvPr>
            <p:extLst>
              <p:ext uri="{D42A27DB-BD31-4B8C-83A1-F6EECF244321}">
                <p14:modId xmlns:p14="http://schemas.microsoft.com/office/powerpoint/2010/main" val="3239144101"/>
              </p:ext>
            </p:extLst>
          </p:nvPr>
        </p:nvGraphicFramePr>
        <p:xfrm>
          <a:off x="150812" y="1782813"/>
          <a:ext cx="11430000" cy="4998987"/>
        </p:xfrm>
        <a:graphic>
          <a:graphicData uri="http://schemas.openxmlformats.org/drawingml/2006/table">
            <a:tbl>
              <a:tblPr/>
              <a:tblGrid>
                <a:gridCol w="2193997">
                  <a:extLst>
                    <a:ext uri="{9D8B030D-6E8A-4147-A177-3AD203B41FA5}">
                      <a16:colId xmlns:a16="http://schemas.microsoft.com/office/drawing/2014/main" val="2391810886"/>
                    </a:ext>
                  </a:extLst>
                </a:gridCol>
                <a:gridCol w="9236003">
                  <a:extLst>
                    <a:ext uri="{9D8B030D-6E8A-4147-A177-3AD203B41FA5}">
                      <a16:colId xmlns:a16="http://schemas.microsoft.com/office/drawing/2014/main" val="3120685666"/>
                    </a:ext>
                  </a:extLst>
                </a:gridCol>
              </a:tblGrid>
              <a:tr h="518316">
                <a:tc>
                  <a:txBody>
                    <a:bodyPr/>
                    <a:lstStyle/>
                    <a:p>
                      <a:pPr algn="l" fontAlgn="t"/>
                      <a:r>
                        <a:rPr lang="en-IN">
                          <a:solidFill>
                            <a:schemeClr val="bg1"/>
                          </a:solidFill>
                          <a:effectLst/>
                        </a:rPr>
                        <a:t>Metacharacter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tc>
                  <a:txBody>
                    <a:bodyPr/>
                    <a:lstStyle/>
                    <a:p>
                      <a:pPr algn="l" fontAlgn="t"/>
                      <a:r>
                        <a:rPr lang="en-IN" dirty="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3899101952"/>
                  </a:ext>
                </a:extLst>
              </a:tr>
              <a:tr h="472284">
                <a:tc>
                  <a:txBody>
                    <a:bodyPr/>
                    <a:lstStyle/>
                    <a:p>
                      <a:pPr algn="l" fontAlgn="t"/>
                      <a:r>
                        <a:rPr lang="en-IN"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Find a match for any one of the patterns separated by | as in: </a:t>
                      </a:r>
                      <a:r>
                        <a:rPr lang="en-GB" sz="2000" dirty="0" err="1">
                          <a:effectLst/>
                        </a:rPr>
                        <a:t>cat|dog|fish</a:t>
                      </a:r>
                      <a:endParaRPr lang="en-GB" sz="20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6407401"/>
                  </a:ext>
                </a:extLst>
              </a:tr>
              <a:tr h="457200">
                <a:tc>
                  <a:txBody>
                    <a:bodyPr/>
                    <a:lstStyle/>
                    <a:p>
                      <a:pPr algn="l" fontAlgn="t"/>
                      <a:r>
                        <a:rPr lang="en-IN"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000" dirty="0">
                          <a:effectLst/>
                        </a:rPr>
                        <a:t>Find just one instance of any character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8636115"/>
                  </a:ext>
                </a:extLst>
              </a:tr>
              <a:tr h="457200">
                <a:tc>
                  <a:txBody>
                    <a:bodyPr/>
                    <a:lstStyle/>
                    <a:p>
                      <a:pPr algn="l" fontAlgn="t"/>
                      <a:r>
                        <a:rPr lang="en-IN"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Finds a match as the beginning of a string as in: ^Hello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9812758"/>
                  </a:ext>
                </a:extLst>
              </a:tr>
              <a:tr h="457200">
                <a:tc>
                  <a:txBody>
                    <a:bodyPr/>
                    <a:lstStyle/>
                    <a:p>
                      <a:pPr algn="l" fontAlgn="t"/>
                      <a:r>
                        <a:rPr lang="en-IN" sz="2000">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Finds a match at the end of the string as in: World$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15490898"/>
                  </a:ext>
                </a:extLst>
              </a:tr>
              <a:tr h="518316">
                <a:tc>
                  <a:txBody>
                    <a:bodyPr/>
                    <a:lstStyle/>
                    <a:p>
                      <a:pPr algn="l" fontAlgn="t"/>
                      <a:r>
                        <a:rPr lang="en-IN" sz="2000">
                          <a:effectLst/>
                        </a:rPr>
                        <a:t>\d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Find a digit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39200332"/>
                  </a:ext>
                </a:extLst>
              </a:tr>
              <a:tr h="396084">
                <a:tc>
                  <a:txBody>
                    <a:bodyPr/>
                    <a:lstStyle/>
                    <a:p>
                      <a:pPr algn="l" fontAlgn="t"/>
                      <a:r>
                        <a:rPr lang="en-IN" sz="2000">
                          <a:effectLst/>
                        </a:rPr>
                        <a: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Find a whitespace character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72507968"/>
                  </a:ext>
                </a:extLst>
              </a:tr>
              <a:tr h="777084">
                <a:tc>
                  <a:txBody>
                    <a:bodyPr/>
                    <a:lstStyle/>
                    <a:p>
                      <a:pPr algn="l" fontAlgn="t"/>
                      <a:r>
                        <a:rPr lang="en-IN" sz="2000">
                          <a:effectLst/>
                        </a:rPr>
                        <a:t>\b</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Find a match at the beginning of a word like this: \</a:t>
                      </a:r>
                      <a:r>
                        <a:rPr lang="en-GB" sz="2000" dirty="0" err="1">
                          <a:effectLst/>
                        </a:rPr>
                        <a:t>bWORD</a:t>
                      </a:r>
                      <a:r>
                        <a:rPr lang="en-GB" sz="2000" dirty="0">
                          <a:effectLst/>
                        </a:rPr>
                        <a:t>, or at the end of a word like this: WORD\b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83646927"/>
                  </a:ext>
                </a:extLst>
              </a:tr>
              <a:tr h="884187">
                <a:tc>
                  <a:txBody>
                    <a:bodyPr/>
                    <a:lstStyle/>
                    <a:p>
                      <a:pPr algn="l" fontAlgn="t"/>
                      <a:r>
                        <a:rPr lang="en-IN" sz="2000">
                          <a:effectLst/>
                        </a:rPr>
                        <a:t>\uxxxx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GB" sz="2000" dirty="0">
                          <a:effectLst/>
                        </a:rPr>
                        <a:t>Find the Unicode character specified by the hexadecimal number </a:t>
                      </a:r>
                      <a:r>
                        <a:rPr lang="en-GB" sz="2000" dirty="0" err="1">
                          <a:effectLst/>
                        </a:rPr>
                        <a:t>xxxx</a:t>
                      </a:r>
                      <a:endParaRPr lang="en-GB" sz="20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094954546"/>
                  </a:ext>
                </a:extLst>
              </a:tr>
            </a:tbl>
          </a:graphicData>
        </a:graphic>
      </p:graphicFrame>
    </p:spTree>
    <p:extLst>
      <p:ext uri="{BB962C8B-B14F-4D97-AF65-F5344CB8AC3E}">
        <p14:creationId xmlns:p14="http://schemas.microsoft.com/office/powerpoint/2010/main" val="37509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9" y="1"/>
            <a:ext cx="12220893" cy="762000"/>
          </a:xfrm>
          <a:prstGeom prst="rect">
            <a:avLst/>
          </a:prstGeom>
        </p:spPr>
        <p:txBody>
          <a:bodyPr vert="horz" lIns="121899" tIns="60949" rIns="121899" bIns="60949" rtlCol="0" anchor="b">
            <a:noAutofit/>
          </a:bodyPr>
          <a:lstStyle/>
          <a:p>
            <a:r>
              <a:rPr lang="en-US" sz="4000" b="1" dirty="0"/>
              <a:t>Regular Expression</a:t>
            </a:r>
          </a:p>
        </p:txBody>
      </p:sp>
      <p:sp>
        <p:nvSpPr>
          <p:cNvPr id="4" name="TextBox 3">
            <a:extLst>
              <a:ext uri="{FF2B5EF4-FFF2-40B4-BE49-F238E27FC236}">
                <a16:creationId xmlns:a16="http://schemas.microsoft.com/office/drawing/2014/main" id="{C5E1E73F-0A88-2C2C-A6A5-7D94FF3341DE}"/>
              </a:ext>
            </a:extLst>
          </p:cNvPr>
          <p:cNvSpPr txBox="1"/>
          <p:nvPr/>
        </p:nvSpPr>
        <p:spPr>
          <a:xfrm>
            <a:off x="1292224" y="762000"/>
            <a:ext cx="10896600" cy="461665"/>
          </a:xfrm>
          <a:prstGeom prst="rect">
            <a:avLst/>
          </a:prstGeom>
          <a:noFill/>
        </p:spPr>
        <p:txBody>
          <a:bodyPr wrap="square">
            <a:spAutoFit/>
          </a:bodyPr>
          <a:lstStyle/>
          <a:p>
            <a:pPr>
              <a:buClr>
                <a:schemeClr val="accent1"/>
              </a:buClr>
            </a:pPr>
            <a:r>
              <a:rPr lang="en-IN" b="1" dirty="0">
                <a:solidFill>
                  <a:schemeClr val="accent1"/>
                </a:solidFill>
              </a:rPr>
              <a:t>Quantifiers  </a:t>
            </a:r>
          </a:p>
        </p:txBody>
      </p:sp>
      <p:sp>
        <p:nvSpPr>
          <p:cNvPr id="7" name="TextBox 6">
            <a:extLst>
              <a:ext uri="{FF2B5EF4-FFF2-40B4-BE49-F238E27FC236}">
                <a16:creationId xmlns:a16="http://schemas.microsoft.com/office/drawing/2014/main" id="{D2933386-0550-2DDF-A52D-0ED53565D996}"/>
              </a:ext>
            </a:extLst>
          </p:cNvPr>
          <p:cNvSpPr txBox="1"/>
          <p:nvPr/>
        </p:nvSpPr>
        <p:spPr>
          <a:xfrm>
            <a:off x="1217612" y="1219200"/>
            <a:ext cx="11201400" cy="461665"/>
          </a:xfrm>
          <a:prstGeom prst="rect">
            <a:avLst/>
          </a:prstGeom>
          <a:noFill/>
        </p:spPr>
        <p:txBody>
          <a:bodyPr wrap="square">
            <a:spAutoFit/>
          </a:bodyPr>
          <a:lstStyle/>
          <a:p>
            <a:r>
              <a:rPr lang="en-GB"/>
              <a:t>Quantifiers define quantities:</a:t>
            </a:r>
            <a:endParaRPr lang="en-GB" dirty="0"/>
          </a:p>
        </p:txBody>
      </p:sp>
      <p:graphicFrame>
        <p:nvGraphicFramePr>
          <p:cNvPr id="9" name="Table 8">
            <a:extLst>
              <a:ext uri="{FF2B5EF4-FFF2-40B4-BE49-F238E27FC236}">
                <a16:creationId xmlns:a16="http://schemas.microsoft.com/office/drawing/2014/main" id="{F24F53C9-02A6-5578-ED03-27812D64658B}"/>
              </a:ext>
            </a:extLst>
          </p:cNvPr>
          <p:cNvGraphicFramePr>
            <a:graphicFrameLocks noGrp="1"/>
          </p:cNvGraphicFramePr>
          <p:nvPr>
            <p:extLst>
              <p:ext uri="{D42A27DB-BD31-4B8C-83A1-F6EECF244321}">
                <p14:modId xmlns:p14="http://schemas.microsoft.com/office/powerpoint/2010/main" val="2706059048"/>
              </p:ext>
            </p:extLst>
          </p:nvPr>
        </p:nvGraphicFramePr>
        <p:xfrm>
          <a:off x="706277" y="2278961"/>
          <a:ext cx="10744200" cy="3337716"/>
        </p:xfrm>
        <a:graphic>
          <a:graphicData uri="http://schemas.openxmlformats.org/drawingml/2006/table">
            <a:tbl>
              <a:tblPr/>
              <a:tblGrid>
                <a:gridCol w="2062357">
                  <a:extLst>
                    <a:ext uri="{9D8B030D-6E8A-4147-A177-3AD203B41FA5}">
                      <a16:colId xmlns:a16="http://schemas.microsoft.com/office/drawing/2014/main" val="2391810886"/>
                    </a:ext>
                  </a:extLst>
                </a:gridCol>
                <a:gridCol w="8681843">
                  <a:extLst>
                    <a:ext uri="{9D8B030D-6E8A-4147-A177-3AD203B41FA5}">
                      <a16:colId xmlns:a16="http://schemas.microsoft.com/office/drawing/2014/main" val="3120685666"/>
                    </a:ext>
                  </a:extLst>
                </a:gridCol>
              </a:tblGrid>
              <a:tr h="518316">
                <a:tc>
                  <a:txBody>
                    <a:bodyPr/>
                    <a:lstStyle/>
                    <a:p>
                      <a:pPr algn="l" fontAlgn="t"/>
                      <a:r>
                        <a:rPr lang="en-IN">
                          <a:solidFill>
                            <a:schemeClr val="bg1"/>
                          </a:solidFill>
                          <a:effectLst/>
                        </a:rPr>
                        <a:t>Quantifier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tc>
                  <a:txBody>
                    <a:bodyPr/>
                    <a:lstStyle/>
                    <a:p>
                      <a:pPr algn="l" fontAlgn="t"/>
                      <a:r>
                        <a:rPr lang="en-IN" dirty="0">
                          <a:solidFill>
                            <a:schemeClr val="bg1"/>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accent2"/>
                    </a:solidFill>
                  </a:tcPr>
                </a:tc>
                <a:extLst>
                  <a:ext uri="{0D108BD9-81ED-4DB2-BD59-A6C34878D82A}">
                    <a16:rowId xmlns:a16="http://schemas.microsoft.com/office/drawing/2014/main" val="3899101952"/>
                  </a:ext>
                </a:extLst>
              </a:tr>
              <a:tr h="472284">
                <a:tc>
                  <a:txBody>
                    <a:bodyPr/>
                    <a:lstStyle/>
                    <a:p>
                      <a:pPr algn="l" fontAlgn="t"/>
                      <a:r>
                        <a:rPr lang="en-IN" sz="2000">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a:effectLst/>
                        </a:rPr>
                        <a:t>Matches any string that contains at least one </a:t>
                      </a:r>
                      <a:r>
                        <a:rPr lang="en-GB" sz="2000" i="1">
                          <a:effectLst/>
                        </a:rPr>
                        <a:t>n</a:t>
                      </a:r>
                      <a:endParaRPr lang="en-GB" sz="20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6407401"/>
                  </a:ext>
                </a:extLst>
              </a:tr>
              <a:tr h="457200">
                <a:tc>
                  <a:txBody>
                    <a:bodyPr/>
                    <a:lstStyle/>
                    <a:p>
                      <a:pPr algn="l" fontAlgn="t"/>
                      <a:r>
                        <a:rPr lang="en-IN" sz="2000">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GB" sz="2000" dirty="0">
                          <a:effectLst/>
                        </a:rPr>
                        <a:t>Matches any string that contains zero or more occurrences of </a:t>
                      </a:r>
                      <a:r>
                        <a:rPr lang="en-GB" sz="2000" i="1" dirty="0">
                          <a:effectLst/>
                        </a:rPr>
                        <a:t>n</a:t>
                      </a:r>
                      <a:endParaRPr lang="en-GB" sz="2000"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8636115"/>
                  </a:ext>
                </a:extLst>
              </a:tr>
              <a:tr h="457200">
                <a:tc>
                  <a:txBody>
                    <a:bodyPr/>
                    <a:lstStyle/>
                    <a:p>
                      <a:pPr algn="l" fontAlgn="t"/>
                      <a:r>
                        <a:rPr lang="en-IN" sz="2000">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a:effectLst/>
                        </a:rPr>
                        <a:t>Matches any string that contains zero or one occurrences of </a:t>
                      </a:r>
                      <a:r>
                        <a:rPr lang="en-GB" sz="2000" i="1">
                          <a:effectLst/>
                        </a:rPr>
                        <a:t>n</a:t>
                      </a:r>
                      <a:endParaRPr lang="en-GB" sz="200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69812758"/>
                  </a:ext>
                </a:extLst>
              </a:tr>
              <a:tr h="457200">
                <a:tc>
                  <a:txBody>
                    <a:bodyPr/>
                    <a:lstStyle/>
                    <a:p>
                      <a:pPr algn="l" fontAlgn="t"/>
                      <a:r>
                        <a:rPr lang="en-IN" sz="2000">
                          <a:effectLst/>
                        </a:rPr>
                        <a:t>n{x}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Matches any string that contains a sequence of </a:t>
                      </a:r>
                      <a:r>
                        <a:rPr lang="en-GB" sz="2000" i="1" dirty="0">
                          <a:effectLst/>
                        </a:rPr>
                        <a:t>X</a:t>
                      </a:r>
                      <a:r>
                        <a:rPr lang="en-GB" sz="2000" dirty="0">
                          <a:effectLst/>
                        </a:rPr>
                        <a:t> </a:t>
                      </a:r>
                      <a:r>
                        <a:rPr lang="en-GB" sz="2000" i="1" dirty="0">
                          <a:effectLst/>
                        </a:rPr>
                        <a:t>n</a:t>
                      </a:r>
                      <a:r>
                        <a:rPr lang="en-GB" sz="2000" dirty="0">
                          <a:effectLst/>
                        </a:rPr>
                        <a: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15490898"/>
                  </a:ext>
                </a:extLst>
              </a:tr>
              <a:tr h="518316">
                <a:tc>
                  <a:txBody>
                    <a:bodyPr/>
                    <a:lstStyle/>
                    <a:p>
                      <a:pPr algn="l" fontAlgn="t"/>
                      <a:r>
                        <a:rPr lang="en-IN" sz="2000">
                          <a:effectLst/>
                        </a:rPr>
                        <a:t>n{x,y}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a:effectLst/>
                        </a:rPr>
                        <a:t>Matches any string that contains a sequence of X to Y </a:t>
                      </a:r>
                      <a:r>
                        <a:rPr lang="en-GB" sz="2000" i="1">
                          <a:effectLst/>
                        </a:rPr>
                        <a:t>n</a:t>
                      </a:r>
                      <a:r>
                        <a:rPr lang="en-GB" sz="2000">
                          <a:effectLst/>
                        </a:rPr>
                        <a: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39200332"/>
                  </a:ext>
                </a:extLst>
              </a:tr>
              <a:tr h="396084">
                <a:tc>
                  <a:txBody>
                    <a:bodyPr/>
                    <a:lstStyle/>
                    <a:p>
                      <a:pPr algn="l" fontAlgn="t"/>
                      <a:r>
                        <a:rPr lang="en-IN" sz="2000">
                          <a:effectLst/>
                        </a:rPr>
                        <a:t>n{x,}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GB" sz="2000" dirty="0">
                          <a:effectLst/>
                        </a:rPr>
                        <a:t>Matches any string that contains a sequence of at least X </a:t>
                      </a:r>
                      <a:r>
                        <a:rPr lang="en-GB" sz="2000" i="1" dirty="0">
                          <a:effectLst/>
                        </a:rPr>
                        <a:t>n</a:t>
                      </a:r>
                      <a:r>
                        <a:rPr lang="en-GB" sz="2000" dirty="0">
                          <a:effectLst/>
                        </a:rPr>
                        <a: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72507968"/>
                  </a:ext>
                </a:extLst>
              </a:tr>
            </a:tbl>
          </a:graphicData>
        </a:graphic>
      </p:graphicFrame>
    </p:spTree>
    <p:extLst>
      <p:ext uri="{BB962C8B-B14F-4D97-AF65-F5344CB8AC3E}">
        <p14:creationId xmlns:p14="http://schemas.microsoft.com/office/powerpoint/2010/main" val="2286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in JAVA vs String in C++ </a:t>
            </a:r>
          </a:p>
        </p:txBody>
      </p:sp>
      <p:sp>
        <p:nvSpPr>
          <p:cNvPr id="5" name="TextBox 4">
            <a:extLst>
              <a:ext uri="{FF2B5EF4-FFF2-40B4-BE49-F238E27FC236}">
                <a16:creationId xmlns:a16="http://schemas.microsoft.com/office/drawing/2014/main" id="{E8EA0076-2E88-09BC-2130-1BF374F54785}"/>
              </a:ext>
            </a:extLst>
          </p:cNvPr>
          <p:cNvSpPr txBox="1"/>
          <p:nvPr/>
        </p:nvSpPr>
        <p:spPr>
          <a:xfrm>
            <a:off x="531812" y="1447800"/>
            <a:ext cx="10668000" cy="3785652"/>
          </a:xfrm>
          <a:prstGeom prst="rect">
            <a:avLst/>
          </a:prstGeom>
          <a:noFill/>
        </p:spPr>
        <p:txBody>
          <a:bodyPr wrap="square">
            <a:spAutoFit/>
          </a:bodyPr>
          <a:lstStyle/>
          <a:p>
            <a:r>
              <a:rPr lang="en-IN" dirty="0"/>
              <a:t>In Java strings are immutable reference types. </a:t>
            </a:r>
          </a:p>
          <a:p>
            <a:r>
              <a:rPr lang="en-IN" dirty="0"/>
              <a:t>In C++ strings are mutable and employ value semantics. </a:t>
            </a:r>
          </a:p>
          <a:p>
            <a:endParaRPr lang="en-IN" dirty="0"/>
          </a:p>
          <a:p>
            <a:r>
              <a:rPr lang="en-IN" dirty="0"/>
              <a:t>Two strings in C++ will evaluate true to a “==” operation if they contain the same value, regardless of whether they are the same object or not. </a:t>
            </a:r>
          </a:p>
          <a:p>
            <a:endParaRPr lang="en-IN" dirty="0"/>
          </a:p>
          <a:p>
            <a:r>
              <a:rPr lang="en-IN" dirty="0"/>
              <a:t>In Java comparing two String variables with ‘==’ does a reference equality test. Surprisingly you might declare the same two Strings and initialize them with the same string literal — then you’d expect them not to have reference equality — but they might still because of string interning.</a:t>
            </a:r>
          </a:p>
        </p:txBody>
      </p:sp>
    </p:spTree>
    <p:extLst>
      <p:ext uri="{BB962C8B-B14F-4D97-AF65-F5344CB8AC3E}">
        <p14:creationId xmlns:p14="http://schemas.microsoft.com/office/powerpoint/2010/main" val="102667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a:t>
            </a:r>
          </a:p>
        </p:txBody>
      </p:sp>
      <p:sp>
        <p:nvSpPr>
          <p:cNvPr id="4" name="TextBox 3">
            <a:extLst>
              <a:ext uri="{FF2B5EF4-FFF2-40B4-BE49-F238E27FC236}">
                <a16:creationId xmlns:a16="http://schemas.microsoft.com/office/drawing/2014/main" id="{6451EE99-82B2-8B49-2623-9948EBEBF5D1}"/>
              </a:ext>
            </a:extLst>
          </p:cNvPr>
          <p:cNvSpPr txBox="1"/>
          <p:nvPr/>
        </p:nvSpPr>
        <p:spPr>
          <a:xfrm>
            <a:off x="1598612" y="609600"/>
            <a:ext cx="8534400" cy="1569660"/>
          </a:xfrm>
          <a:prstGeom prst="rect">
            <a:avLst/>
          </a:prstGeom>
          <a:noFill/>
        </p:spPr>
        <p:txBody>
          <a:bodyPr wrap="square">
            <a:spAutoFit/>
          </a:bodyPr>
          <a:lstStyle/>
          <a:p>
            <a:pPr algn="just"/>
            <a:r>
              <a:rPr lang="en-GB" b="1" i="0" dirty="0">
                <a:effectLst/>
              </a:rPr>
              <a:t>There are two ways to create String object:</a:t>
            </a:r>
          </a:p>
          <a:p>
            <a:pPr algn="just">
              <a:buFont typeface="+mj-lt"/>
              <a:buAutoNum type="arabicPeriod"/>
            </a:pPr>
            <a:r>
              <a:rPr lang="en-GB" b="0" i="0" dirty="0">
                <a:effectLst/>
              </a:rPr>
              <a:t>By string literal</a:t>
            </a:r>
          </a:p>
          <a:p>
            <a:pPr algn="just">
              <a:buFont typeface="+mj-lt"/>
              <a:buAutoNum type="arabicPeriod"/>
            </a:pPr>
            <a:r>
              <a:rPr lang="en-GB" b="0" i="0" dirty="0">
                <a:effectLst/>
              </a:rPr>
              <a:t>By new keyword</a:t>
            </a:r>
          </a:p>
          <a:p>
            <a:pPr>
              <a:buClr>
                <a:schemeClr val="accent1"/>
              </a:buClr>
            </a:pPr>
            <a:endParaRPr lang="en-IN" dirty="0"/>
          </a:p>
        </p:txBody>
      </p:sp>
      <p:sp>
        <p:nvSpPr>
          <p:cNvPr id="5" name="TextBox 4">
            <a:extLst>
              <a:ext uri="{FF2B5EF4-FFF2-40B4-BE49-F238E27FC236}">
                <a16:creationId xmlns:a16="http://schemas.microsoft.com/office/drawing/2014/main" id="{2A619C67-68F3-4450-1EF9-0293ED5BC219}"/>
              </a:ext>
            </a:extLst>
          </p:cNvPr>
          <p:cNvSpPr txBox="1"/>
          <p:nvPr/>
        </p:nvSpPr>
        <p:spPr>
          <a:xfrm>
            <a:off x="150812" y="1752600"/>
            <a:ext cx="7391400" cy="5262979"/>
          </a:xfrm>
          <a:prstGeom prst="rect">
            <a:avLst/>
          </a:prstGeom>
          <a:noFill/>
        </p:spPr>
        <p:txBody>
          <a:bodyPr wrap="square">
            <a:spAutoFit/>
          </a:bodyPr>
          <a:lstStyle/>
          <a:p>
            <a:pPr marL="457200" indent="-457200">
              <a:buAutoNum type="arabicParenR"/>
            </a:pPr>
            <a:r>
              <a:rPr lang="en-GB" b="1" i="0" dirty="0">
                <a:solidFill>
                  <a:schemeClr val="accent1"/>
                </a:solidFill>
                <a:effectLst/>
              </a:rPr>
              <a:t>String Literal</a:t>
            </a:r>
          </a:p>
          <a:p>
            <a:pPr marL="457200" indent="-457200">
              <a:buAutoNum type="arabicParenR"/>
            </a:pPr>
            <a:endParaRPr lang="en-GB" b="1" i="0" dirty="0">
              <a:solidFill>
                <a:schemeClr val="accent1"/>
              </a:solidFill>
              <a:effectLst/>
            </a:endParaRPr>
          </a:p>
          <a:p>
            <a:r>
              <a:rPr lang="en-GB" b="0" i="0" dirty="0">
                <a:effectLst/>
              </a:rPr>
              <a:t>Java String literal is created by using double quotes.</a:t>
            </a:r>
          </a:p>
          <a:p>
            <a:r>
              <a:rPr lang="en-GB" b="0" i="0" dirty="0">
                <a:effectLst/>
              </a:rPr>
              <a:t>Each time you create a string literal, the JVM checks the "string constant pool" first. If the string already exists in the pool, a reference to the pooled instance is returned. If the string doesn't exist in the pool, a new string instance is created and placed in the pool. </a:t>
            </a:r>
          </a:p>
          <a:p>
            <a:endParaRPr lang="en-GB" dirty="0"/>
          </a:p>
          <a:p>
            <a:r>
              <a:rPr lang="en-GB" b="0" i="0" dirty="0">
                <a:effectLst/>
              </a:rPr>
              <a:t>For example:</a:t>
            </a:r>
          </a:p>
          <a:p>
            <a:r>
              <a:rPr lang="en-GB" b="0" i="0" dirty="0">
                <a:solidFill>
                  <a:schemeClr val="accent2">
                    <a:lumMod val="75000"/>
                  </a:schemeClr>
                </a:solidFill>
                <a:effectLst/>
              </a:rPr>
              <a:t>String s1="Welcome";  </a:t>
            </a:r>
          </a:p>
          <a:p>
            <a:r>
              <a:rPr lang="en-GB" b="0" i="0" dirty="0">
                <a:solidFill>
                  <a:schemeClr val="accent2">
                    <a:lumMod val="75000"/>
                  </a:schemeClr>
                </a:solidFill>
                <a:effectLst/>
              </a:rPr>
              <a:t>String s2="Welcome";//It doesn't create a new instance  </a:t>
            </a:r>
          </a:p>
          <a:p>
            <a:endParaRPr lang="en-GB" b="0" i="0" dirty="0">
              <a:effectLst/>
            </a:endParaRPr>
          </a:p>
        </p:txBody>
      </p:sp>
      <p:pic>
        <p:nvPicPr>
          <p:cNvPr id="2050" name="Picture 2" descr="Java String">
            <a:extLst>
              <a:ext uri="{FF2B5EF4-FFF2-40B4-BE49-F238E27FC236}">
                <a16:creationId xmlns:a16="http://schemas.microsoft.com/office/drawing/2014/main" id="{5E79E7AB-C7DA-8F2F-BF91-533DE9B49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159" y="2179260"/>
            <a:ext cx="4410075" cy="338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73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a:t>
            </a:r>
          </a:p>
        </p:txBody>
      </p:sp>
      <p:sp>
        <p:nvSpPr>
          <p:cNvPr id="5" name="TextBox 4">
            <a:extLst>
              <a:ext uri="{FF2B5EF4-FFF2-40B4-BE49-F238E27FC236}">
                <a16:creationId xmlns:a16="http://schemas.microsoft.com/office/drawing/2014/main" id="{2A619C67-68F3-4450-1EF9-0293ED5BC219}"/>
              </a:ext>
            </a:extLst>
          </p:cNvPr>
          <p:cNvSpPr txBox="1"/>
          <p:nvPr/>
        </p:nvSpPr>
        <p:spPr>
          <a:xfrm>
            <a:off x="912812" y="1536174"/>
            <a:ext cx="11049000" cy="3785652"/>
          </a:xfrm>
          <a:prstGeom prst="rect">
            <a:avLst/>
          </a:prstGeom>
          <a:noFill/>
        </p:spPr>
        <p:txBody>
          <a:bodyPr wrap="square">
            <a:spAutoFit/>
          </a:bodyPr>
          <a:lstStyle/>
          <a:p>
            <a:r>
              <a:rPr lang="en-GB" b="1" i="0" dirty="0">
                <a:solidFill>
                  <a:schemeClr val="accent1"/>
                </a:solidFill>
                <a:effectLst/>
              </a:rPr>
              <a:t>2)  By new keyword</a:t>
            </a:r>
          </a:p>
          <a:p>
            <a:endParaRPr lang="en-GB" b="0" i="0" dirty="0">
              <a:solidFill>
                <a:schemeClr val="accent2">
                  <a:lumMod val="75000"/>
                </a:schemeClr>
              </a:solidFill>
              <a:effectLst/>
            </a:endParaRPr>
          </a:p>
          <a:p>
            <a:r>
              <a:rPr lang="en-GB" b="0" i="0" dirty="0">
                <a:solidFill>
                  <a:schemeClr val="accent2">
                    <a:lumMod val="75000"/>
                  </a:schemeClr>
                </a:solidFill>
                <a:effectLst/>
              </a:rPr>
              <a:t>String s=new String("Welcome"); </a:t>
            </a:r>
            <a:r>
              <a:rPr lang="en-GB" b="0" i="0" dirty="0">
                <a:effectLst/>
              </a:rPr>
              <a:t>//creates two objects and one reference variable  </a:t>
            </a:r>
          </a:p>
          <a:p>
            <a:endParaRPr lang="en-GB" b="0" i="0" dirty="0">
              <a:effectLst/>
            </a:endParaRPr>
          </a:p>
          <a:p>
            <a:r>
              <a:rPr lang="en-GB" b="0" i="0" dirty="0">
                <a:effectLst/>
              </a:rPr>
              <a:t>In such case, JVM will create a new string object in normal (non-pool) heap memory, and the literal "Welcome" will be placed in the string constant pool. The variable s will refer to the object in a heap (non-pool).</a:t>
            </a:r>
          </a:p>
          <a:p>
            <a:endParaRPr lang="en-GB" dirty="0"/>
          </a:p>
          <a:p>
            <a:r>
              <a:rPr lang="en-GB" b="0" i="0" dirty="0">
                <a:solidFill>
                  <a:schemeClr val="accent2">
                    <a:lumMod val="75000"/>
                  </a:schemeClr>
                </a:solidFill>
                <a:effectLst/>
              </a:rPr>
              <a:t> </a:t>
            </a:r>
          </a:p>
          <a:p>
            <a:endParaRPr lang="en-GB" b="0" i="0" dirty="0">
              <a:effectLst/>
            </a:endParaRPr>
          </a:p>
        </p:txBody>
      </p:sp>
    </p:spTree>
    <p:extLst>
      <p:ext uri="{BB962C8B-B14F-4D97-AF65-F5344CB8AC3E}">
        <p14:creationId xmlns:p14="http://schemas.microsoft.com/office/powerpoint/2010/main" val="171735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Pool  </a:t>
            </a:r>
          </a:p>
        </p:txBody>
      </p:sp>
      <p:pic>
        <p:nvPicPr>
          <p:cNvPr id="1030" name="Picture 6">
            <a:extLst>
              <a:ext uri="{FF2B5EF4-FFF2-40B4-BE49-F238E27FC236}">
                <a16:creationId xmlns:a16="http://schemas.microsoft.com/office/drawing/2014/main" id="{519C148F-B499-18C7-07FC-94873CFEA7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178"/>
          <a:stretch/>
        </p:blipFill>
        <p:spPr bwMode="auto">
          <a:xfrm>
            <a:off x="2436812" y="838200"/>
            <a:ext cx="7014870" cy="566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16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3948130998"/>
              </p:ext>
            </p:extLst>
          </p:nvPr>
        </p:nvGraphicFramePr>
        <p:xfrm>
          <a:off x="303213" y="786583"/>
          <a:ext cx="11734799" cy="5455920"/>
        </p:xfrm>
        <a:graphic>
          <a:graphicData uri="http://schemas.openxmlformats.org/drawingml/2006/table">
            <a:tbl>
              <a:tblPr firstRow="1" bandRow="1">
                <a:tableStyleId>{5C22544A-7EE6-4342-B048-85BDC9FD1C3A}</a:tableStyleId>
              </a:tblPr>
              <a:tblGrid>
                <a:gridCol w="2166192">
                  <a:extLst>
                    <a:ext uri="{9D8B030D-6E8A-4147-A177-3AD203B41FA5}">
                      <a16:colId xmlns:a16="http://schemas.microsoft.com/office/drawing/2014/main" val="2339587777"/>
                    </a:ext>
                  </a:extLst>
                </a:gridCol>
                <a:gridCol w="6897309">
                  <a:extLst>
                    <a:ext uri="{9D8B030D-6E8A-4147-A177-3AD203B41FA5}">
                      <a16:colId xmlns:a16="http://schemas.microsoft.com/office/drawing/2014/main" val="4104675177"/>
                    </a:ext>
                  </a:extLst>
                </a:gridCol>
                <a:gridCol w="2671298">
                  <a:extLst>
                    <a:ext uri="{9D8B030D-6E8A-4147-A177-3AD203B41FA5}">
                      <a16:colId xmlns:a16="http://schemas.microsoft.com/office/drawing/2014/main" val="320241104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Return Type</a:t>
                      </a:r>
                    </a:p>
                  </a:txBody>
                  <a:tcPr marL="76200" marR="76200" marT="76200" marB="76200"/>
                </a:tc>
                <a:extLst>
                  <a:ext uri="{0D108BD9-81ED-4DB2-BD59-A6C34878D82A}">
                    <a16:rowId xmlns:a16="http://schemas.microsoft.com/office/drawing/2014/main" val="2743363204"/>
                  </a:ext>
                </a:extLst>
              </a:tr>
              <a:tr h="370840">
                <a:tc>
                  <a:txBody>
                    <a:bodyPr/>
                    <a:lstStyle/>
                    <a:p>
                      <a:pPr algn="l" fontAlgn="t"/>
                      <a:r>
                        <a:rPr lang="en-IN" dirty="0" err="1">
                          <a:solidFill>
                            <a:schemeClr val="accent1"/>
                          </a:solidFill>
                          <a:effectLst/>
                        </a:rPr>
                        <a:t>charAt</a:t>
                      </a:r>
                      <a:r>
                        <a:rPr lang="en-IN" dirty="0">
                          <a:solidFill>
                            <a:schemeClr val="accent1"/>
                          </a:solidFill>
                          <a:effectLst/>
                        </a:rPr>
                        <a:t>()</a:t>
                      </a:r>
                    </a:p>
                  </a:txBody>
                  <a:tcPr marL="152400" marR="76200" marT="76200" marB="76200"/>
                </a:tc>
                <a:tc>
                  <a:txBody>
                    <a:bodyPr/>
                    <a:lstStyle/>
                    <a:p>
                      <a:pPr algn="l" fontAlgn="t"/>
                      <a:r>
                        <a:rPr lang="en-GB">
                          <a:effectLst/>
                        </a:rPr>
                        <a:t>Returns the character at the specified index (position)</a:t>
                      </a:r>
                    </a:p>
                  </a:txBody>
                  <a:tcPr marL="76200" marR="76200" marT="76200" marB="76200"/>
                </a:tc>
                <a:tc>
                  <a:txBody>
                    <a:bodyPr/>
                    <a:lstStyle/>
                    <a:p>
                      <a:pPr algn="l" fontAlgn="t"/>
                      <a:r>
                        <a:rPr lang="en-IN" dirty="0">
                          <a:effectLst/>
                        </a:rPr>
                        <a:t>char</a:t>
                      </a:r>
                    </a:p>
                  </a:txBody>
                  <a:tcPr marL="76200" marR="76200" marT="76200" marB="76200"/>
                </a:tc>
                <a:extLst>
                  <a:ext uri="{0D108BD9-81ED-4DB2-BD59-A6C34878D82A}">
                    <a16:rowId xmlns:a16="http://schemas.microsoft.com/office/drawing/2014/main" val="1903325057"/>
                  </a:ext>
                </a:extLst>
              </a:tr>
              <a:tr h="370840">
                <a:tc>
                  <a:txBody>
                    <a:bodyPr/>
                    <a:lstStyle/>
                    <a:p>
                      <a:pPr algn="l" fontAlgn="t"/>
                      <a:r>
                        <a:rPr lang="en-IN" dirty="0" err="1">
                          <a:solidFill>
                            <a:schemeClr val="accent1"/>
                          </a:solidFill>
                          <a:effectLst/>
                        </a:rPr>
                        <a:t>codePointAt</a:t>
                      </a:r>
                      <a:r>
                        <a:rPr lang="en-IN" dirty="0">
                          <a:solidFill>
                            <a:schemeClr val="accent1"/>
                          </a:solidFill>
                          <a:effectLst/>
                        </a:rPr>
                        <a:t>()</a:t>
                      </a:r>
                    </a:p>
                  </a:txBody>
                  <a:tcPr marL="152400" marR="76200" marT="76200" marB="76200"/>
                </a:tc>
                <a:tc>
                  <a:txBody>
                    <a:bodyPr/>
                    <a:lstStyle/>
                    <a:p>
                      <a:pPr algn="l" fontAlgn="t"/>
                      <a:r>
                        <a:rPr lang="en-GB" dirty="0">
                          <a:effectLst/>
                        </a:rPr>
                        <a:t>Returns the Unicode of the character at the specified index</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2304187166"/>
                  </a:ext>
                </a:extLst>
              </a:tr>
              <a:tr h="370840">
                <a:tc>
                  <a:txBody>
                    <a:bodyPr/>
                    <a:lstStyle/>
                    <a:p>
                      <a:pPr algn="l" fontAlgn="t"/>
                      <a:r>
                        <a:rPr lang="en-IN" dirty="0" err="1">
                          <a:solidFill>
                            <a:schemeClr val="accent1"/>
                          </a:solidFill>
                          <a:effectLst/>
                        </a:rPr>
                        <a:t>codePointBefore</a:t>
                      </a:r>
                      <a:r>
                        <a:rPr lang="en-IN" dirty="0">
                          <a:solidFill>
                            <a:schemeClr val="accent1"/>
                          </a:solidFill>
                          <a:effectLst/>
                        </a:rPr>
                        <a:t>()</a:t>
                      </a:r>
                    </a:p>
                  </a:txBody>
                  <a:tcPr marL="152400" marR="76200" marT="76200" marB="76200"/>
                </a:tc>
                <a:tc>
                  <a:txBody>
                    <a:bodyPr/>
                    <a:lstStyle/>
                    <a:p>
                      <a:pPr algn="l" fontAlgn="t"/>
                      <a:r>
                        <a:rPr lang="en-GB">
                          <a:effectLst/>
                        </a:rPr>
                        <a:t>Returns the Unicode of the character before the specified index</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2294329986"/>
                  </a:ext>
                </a:extLst>
              </a:tr>
              <a:tr h="370840">
                <a:tc>
                  <a:txBody>
                    <a:bodyPr/>
                    <a:lstStyle/>
                    <a:p>
                      <a:pPr algn="l" fontAlgn="t"/>
                      <a:r>
                        <a:rPr lang="en-IN" dirty="0" err="1">
                          <a:solidFill>
                            <a:schemeClr val="accent1"/>
                          </a:solidFill>
                          <a:effectLst/>
                        </a:rPr>
                        <a:t>codePointCount</a:t>
                      </a:r>
                      <a:r>
                        <a:rPr lang="en-IN" dirty="0">
                          <a:solidFill>
                            <a:schemeClr val="accent1"/>
                          </a:solidFill>
                          <a:effectLst/>
                        </a:rPr>
                        <a:t>()</a:t>
                      </a:r>
                    </a:p>
                  </a:txBody>
                  <a:tcPr marL="152400" marR="76200" marT="76200" marB="76200"/>
                </a:tc>
                <a:tc>
                  <a:txBody>
                    <a:bodyPr/>
                    <a:lstStyle/>
                    <a:p>
                      <a:pPr algn="l" fontAlgn="t"/>
                      <a:r>
                        <a:rPr lang="en-GB">
                          <a:effectLst/>
                        </a:rPr>
                        <a:t>Returns the number of Unicode values found in a string.</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3896120608"/>
                  </a:ext>
                </a:extLst>
              </a:tr>
              <a:tr h="370840">
                <a:tc>
                  <a:txBody>
                    <a:bodyPr/>
                    <a:lstStyle/>
                    <a:p>
                      <a:pPr algn="l" fontAlgn="t"/>
                      <a:r>
                        <a:rPr lang="en-IN" dirty="0" err="1">
                          <a:solidFill>
                            <a:schemeClr val="accent1"/>
                          </a:solidFill>
                          <a:effectLst/>
                        </a:rPr>
                        <a:t>compareTo</a:t>
                      </a:r>
                      <a:r>
                        <a:rPr lang="en-IN" dirty="0">
                          <a:solidFill>
                            <a:schemeClr val="accent1"/>
                          </a:solidFill>
                          <a:effectLst/>
                        </a:rPr>
                        <a:t>()</a:t>
                      </a:r>
                    </a:p>
                  </a:txBody>
                  <a:tcPr marL="152400" marR="76200" marT="76200" marB="76200"/>
                </a:tc>
                <a:tc>
                  <a:txBody>
                    <a:bodyPr/>
                    <a:lstStyle/>
                    <a:p>
                      <a:pPr algn="l" fontAlgn="t"/>
                      <a:r>
                        <a:rPr lang="en-IN" dirty="0">
                          <a:effectLst/>
                        </a:rPr>
                        <a:t>Compares two strings lexicographically</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3103702933"/>
                  </a:ext>
                </a:extLst>
              </a:tr>
              <a:tr h="370840">
                <a:tc>
                  <a:txBody>
                    <a:bodyPr/>
                    <a:lstStyle/>
                    <a:p>
                      <a:pPr algn="l" fontAlgn="t"/>
                      <a:r>
                        <a:rPr lang="en-IN" dirty="0" err="1">
                          <a:solidFill>
                            <a:schemeClr val="accent1"/>
                          </a:solidFill>
                          <a:effectLst/>
                        </a:rPr>
                        <a:t>compareToIgnoreCase</a:t>
                      </a:r>
                      <a:r>
                        <a:rPr lang="en-IN" dirty="0">
                          <a:solidFill>
                            <a:schemeClr val="accent1"/>
                          </a:solidFill>
                          <a:effectLst/>
                        </a:rPr>
                        <a:t>()</a:t>
                      </a:r>
                    </a:p>
                  </a:txBody>
                  <a:tcPr marL="152400" marR="76200" marT="76200" marB="76200"/>
                </a:tc>
                <a:tc>
                  <a:txBody>
                    <a:bodyPr/>
                    <a:lstStyle/>
                    <a:p>
                      <a:pPr algn="l" fontAlgn="t"/>
                      <a:r>
                        <a:rPr lang="en-GB">
                          <a:effectLst/>
                        </a:rPr>
                        <a:t>Compares two strings lexicographically, ignoring case differences</a:t>
                      </a:r>
                    </a:p>
                  </a:txBody>
                  <a:tcPr marL="76200" marR="76200" marT="76200" marB="76200"/>
                </a:tc>
                <a:tc>
                  <a:txBody>
                    <a:bodyPr/>
                    <a:lstStyle/>
                    <a:p>
                      <a:pPr algn="l" fontAlgn="t"/>
                      <a:r>
                        <a:rPr lang="en-IN" dirty="0">
                          <a:effectLst/>
                        </a:rPr>
                        <a:t>int</a:t>
                      </a:r>
                    </a:p>
                  </a:txBody>
                  <a:tcPr marL="76200" marR="76200" marT="76200" marB="76200"/>
                </a:tc>
                <a:extLst>
                  <a:ext uri="{0D108BD9-81ED-4DB2-BD59-A6C34878D82A}">
                    <a16:rowId xmlns:a16="http://schemas.microsoft.com/office/drawing/2014/main" val="653736953"/>
                  </a:ext>
                </a:extLst>
              </a:tr>
            </a:tbl>
          </a:graphicData>
        </a:graphic>
      </p:graphicFrame>
    </p:spTree>
    <p:extLst>
      <p:ext uri="{BB962C8B-B14F-4D97-AF65-F5344CB8AC3E}">
        <p14:creationId xmlns:p14="http://schemas.microsoft.com/office/powerpoint/2010/main" val="110689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1202219852"/>
              </p:ext>
            </p:extLst>
          </p:nvPr>
        </p:nvGraphicFramePr>
        <p:xfrm>
          <a:off x="303213" y="786583"/>
          <a:ext cx="11734799" cy="5821680"/>
        </p:xfrm>
        <a:graphic>
          <a:graphicData uri="http://schemas.openxmlformats.org/drawingml/2006/table">
            <a:tbl>
              <a:tblPr firstRow="1" bandRow="1">
                <a:tableStyleId>{5C22544A-7EE6-4342-B048-85BDC9FD1C3A}</a:tableStyleId>
              </a:tblPr>
              <a:tblGrid>
                <a:gridCol w="2166192">
                  <a:extLst>
                    <a:ext uri="{9D8B030D-6E8A-4147-A177-3AD203B41FA5}">
                      <a16:colId xmlns:a16="http://schemas.microsoft.com/office/drawing/2014/main" val="2339587777"/>
                    </a:ext>
                  </a:extLst>
                </a:gridCol>
                <a:gridCol w="6897309">
                  <a:extLst>
                    <a:ext uri="{9D8B030D-6E8A-4147-A177-3AD203B41FA5}">
                      <a16:colId xmlns:a16="http://schemas.microsoft.com/office/drawing/2014/main" val="4104675177"/>
                    </a:ext>
                  </a:extLst>
                </a:gridCol>
                <a:gridCol w="2671298">
                  <a:extLst>
                    <a:ext uri="{9D8B030D-6E8A-4147-A177-3AD203B41FA5}">
                      <a16:colId xmlns:a16="http://schemas.microsoft.com/office/drawing/2014/main" val="320241104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Return Type</a:t>
                      </a:r>
                    </a:p>
                  </a:txBody>
                  <a:tcPr marL="76200" marR="76200" marT="76200" marB="76200"/>
                </a:tc>
                <a:extLst>
                  <a:ext uri="{0D108BD9-81ED-4DB2-BD59-A6C34878D82A}">
                    <a16:rowId xmlns:a16="http://schemas.microsoft.com/office/drawing/2014/main" val="2743363204"/>
                  </a:ext>
                </a:extLst>
              </a:tr>
              <a:tr h="370840">
                <a:tc>
                  <a:txBody>
                    <a:bodyPr/>
                    <a:lstStyle/>
                    <a:p>
                      <a:pPr algn="l" fontAlgn="t"/>
                      <a:r>
                        <a:rPr lang="en-IN" dirty="0" err="1">
                          <a:solidFill>
                            <a:schemeClr val="accent1"/>
                          </a:solidFill>
                          <a:effectLst/>
                        </a:rPr>
                        <a:t>concat</a:t>
                      </a:r>
                      <a:r>
                        <a:rPr lang="en-IN" dirty="0">
                          <a:solidFill>
                            <a:schemeClr val="accent1"/>
                          </a:solidFill>
                          <a:effectLst/>
                        </a:rPr>
                        <a:t>()</a:t>
                      </a:r>
                    </a:p>
                  </a:txBody>
                  <a:tcPr marL="152400" marR="76200" marT="76200" marB="76200"/>
                </a:tc>
                <a:tc>
                  <a:txBody>
                    <a:bodyPr/>
                    <a:lstStyle/>
                    <a:p>
                      <a:pPr algn="l" fontAlgn="t"/>
                      <a:r>
                        <a:rPr lang="en-GB">
                          <a:effectLst/>
                        </a:rPr>
                        <a:t>Appends a string to the end of another string</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1903325057"/>
                  </a:ext>
                </a:extLst>
              </a:tr>
              <a:tr h="370840">
                <a:tc>
                  <a:txBody>
                    <a:bodyPr/>
                    <a:lstStyle/>
                    <a:p>
                      <a:pPr algn="l" fontAlgn="t"/>
                      <a:r>
                        <a:rPr lang="en-IN" dirty="0">
                          <a:solidFill>
                            <a:schemeClr val="accent1"/>
                          </a:solidFill>
                          <a:effectLst/>
                        </a:rPr>
                        <a:t>contains()</a:t>
                      </a:r>
                    </a:p>
                  </a:txBody>
                  <a:tcPr marL="152400" marR="76200" marT="76200" marB="76200"/>
                </a:tc>
                <a:tc>
                  <a:txBody>
                    <a:bodyPr/>
                    <a:lstStyle/>
                    <a:p>
                      <a:pPr algn="l" fontAlgn="t"/>
                      <a:r>
                        <a:rPr lang="en-GB">
                          <a:effectLst/>
                        </a:rPr>
                        <a:t>Checks whether a string contains a sequence of characters</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2304187166"/>
                  </a:ext>
                </a:extLst>
              </a:tr>
              <a:tr h="370840">
                <a:tc>
                  <a:txBody>
                    <a:bodyPr/>
                    <a:lstStyle/>
                    <a:p>
                      <a:pPr algn="l" fontAlgn="t"/>
                      <a:r>
                        <a:rPr lang="en-IN" dirty="0" err="1">
                          <a:solidFill>
                            <a:schemeClr val="accent1"/>
                          </a:solidFill>
                          <a:effectLst/>
                        </a:rPr>
                        <a:t>contentEquals</a:t>
                      </a:r>
                      <a:r>
                        <a:rPr lang="en-IN" dirty="0">
                          <a:solidFill>
                            <a:schemeClr val="accent1"/>
                          </a:solidFill>
                          <a:effectLst/>
                        </a:rPr>
                        <a:t>()</a:t>
                      </a:r>
                    </a:p>
                  </a:txBody>
                  <a:tcPr marL="152400" marR="76200" marT="76200" marB="76200"/>
                </a:tc>
                <a:tc>
                  <a:txBody>
                    <a:bodyPr/>
                    <a:lstStyle/>
                    <a:p>
                      <a:pPr algn="l" fontAlgn="t"/>
                      <a:r>
                        <a:rPr lang="en-GB">
                          <a:effectLst/>
                        </a:rPr>
                        <a:t>Checks whether a string contains the exact same sequence of characters of the specified CharSequence or StringBuffer</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2294329986"/>
                  </a:ext>
                </a:extLst>
              </a:tr>
              <a:tr h="370840">
                <a:tc>
                  <a:txBody>
                    <a:bodyPr/>
                    <a:lstStyle/>
                    <a:p>
                      <a:pPr algn="l" fontAlgn="t"/>
                      <a:r>
                        <a:rPr lang="en-IN" dirty="0" err="1">
                          <a:solidFill>
                            <a:schemeClr val="accent1"/>
                          </a:solidFill>
                          <a:effectLst/>
                        </a:rPr>
                        <a:t>copyValueOf</a:t>
                      </a:r>
                      <a:r>
                        <a:rPr lang="en-IN" dirty="0">
                          <a:solidFill>
                            <a:schemeClr val="accent1"/>
                          </a:solidFill>
                          <a:effectLst/>
                        </a:rPr>
                        <a:t>()</a:t>
                      </a:r>
                    </a:p>
                  </a:txBody>
                  <a:tcPr marL="152400" marR="76200" marT="76200" marB="76200"/>
                </a:tc>
                <a:tc>
                  <a:txBody>
                    <a:bodyPr/>
                    <a:lstStyle/>
                    <a:p>
                      <a:pPr algn="l" fontAlgn="t"/>
                      <a:r>
                        <a:rPr lang="en-GB">
                          <a:effectLst/>
                        </a:rPr>
                        <a:t>Returns a String that represents the characters of the character array</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3896120608"/>
                  </a:ext>
                </a:extLst>
              </a:tr>
              <a:tr h="370840">
                <a:tc>
                  <a:txBody>
                    <a:bodyPr/>
                    <a:lstStyle/>
                    <a:p>
                      <a:pPr algn="l" fontAlgn="t"/>
                      <a:r>
                        <a:rPr lang="en-IN" dirty="0" err="1">
                          <a:solidFill>
                            <a:schemeClr val="accent1"/>
                          </a:solidFill>
                          <a:effectLst/>
                        </a:rPr>
                        <a:t>endsWith</a:t>
                      </a:r>
                      <a:r>
                        <a:rPr lang="en-IN" dirty="0">
                          <a:solidFill>
                            <a:schemeClr val="accent1"/>
                          </a:solidFill>
                          <a:effectLst/>
                        </a:rPr>
                        <a:t>()</a:t>
                      </a:r>
                    </a:p>
                  </a:txBody>
                  <a:tcPr marL="152400" marR="76200" marT="76200" marB="76200"/>
                </a:tc>
                <a:tc>
                  <a:txBody>
                    <a:bodyPr/>
                    <a:lstStyle/>
                    <a:p>
                      <a:pPr algn="l" fontAlgn="t"/>
                      <a:r>
                        <a:rPr lang="en-GB">
                          <a:effectLst/>
                        </a:rPr>
                        <a:t>Checks whether a string ends with the specified character(s)</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3103702933"/>
                  </a:ext>
                </a:extLst>
              </a:tr>
              <a:tr h="370840">
                <a:tc>
                  <a:txBody>
                    <a:bodyPr/>
                    <a:lstStyle/>
                    <a:p>
                      <a:pPr algn="l" fontAlgn="t"/>
                      <a:r>
                        <a:rPr lang="en-IN" dirty="0">
                          <a:solidFill>
                            <a:schemeClr val="accent1"/>
                          </a:solidFill>
                          <a:effectLst/>
                        </a:rPr>
                        <a:t>equals()</a:t>
                      </a:r>
                    </a:p>
                  </a:txBody>
                  <a:tcPr marL="152400" marR="76200" marT="76200" marB="76200"/>
                </a:tc>
                <a:tc>
                  <a:txBody>
                    <a:bodyPr/>
                    <a:lstStyle/>
                    <a:p>
                      <a:pPr algn="l" fontAlgn="t"/>
                      <a:r>
                        <a:rPr lang="en-GB">
                          <a:effectLst/>
                        </a:rPr>
                        <a:t>Compares two strings. Returns true if the strings are equal, and false if not</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653736953"/>
                  </a:ext>
                </a:extLst>
              </a:tr>
            </a:tbl>
          </a:graphicData>
        </a:graphic>
      </p:graphicFrame>
    </p:spTree>
    <p:extLst>
      <p:ext uri="{BB962C8B-B14F-4D97-AF65-F5344CB8AC3E}">
        <p14:creationId xmlns:p14="http://schemas.microsoft.com/office/powerpoint/2010/main" val="207143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String methods </a:t>
            </a:r>
          </a:p>
        </p:txBody>
      </p:sp>
      <p:graphicFrame>
        <p:nvGraphicFramePr>
          <p:cNvPr id="4" name="Table 5">
            <a:extLst>
              <a:ext uri="{FF2B5EF4-FFF2-40B4-BE49-F238E27FC236}">
                <a16:creationId xmlns:a16="http://schemas.microsoft.com/office/drawing/2014/main" id="{A887F0EA-C9D4-3829-84D2-4D8F327F662A}"/>
              </a:ext>
            </a:extLst>
          </p:cNvPr>
          <p:cNvGraphicFramePr>
            <a:graphicFrameLocks noGrp="1"/>
          </p:cNvGraphicFramePr>
          <p:nvPr>
            <p:extLst>
              <p:ext uri="{D42A27DB-BD31-4B8C-83A1-F6EECF244321}">
                <p14:modId xmlns:p14="http://schemas.microsoft.com/office/powerpoint/2010/main" val="48682056"/>
              </p:ext>
            </p:extLst>
          </p:nvPr>
        </p:nvGraphicFramePr>
        <p:xfrm>
          <a:off x="303213" y="786583"/>
          <a:ext cx="11734799" cy="5455920"/>
        </p:xfrm>
        <a:graphic>
          <a:graphicData uri="http://schemas.openxmlformats.org/drawingml/2006/table">
            <a:tbl>
              <a:tblPr firstRow="1" bandRow="1">
                <a:tableStyleId>{5C22544A-7EE6-4342-B048-85BDC9FD1C3A}</a:tableStyleId>
              </a:tblPr>
              <a:tblGrid>
                <a:gridCol w="2166192">
                  <a:extLst>
                    <a:ext uri="{9D8B030D-6E8A-4147-A177-3AD203B41FA5}">
                      <a16:colId xmlns:a16="http://schemas.microsoft.com/office/drawing/2014/main" val="2339587777"/>
                    </a:ext>
                  </a:extLst>
                </a:gridCol>
                <a:gridCol w="6897309">
                  <a:extLst>
                    <a:ext uri="{9D8B030D-6E8A-4147-A177-3AD203B41FA5}">
                      <a16:colId xmlns:a16="http://schemas.microsoft.com/office/drawing/2014/main" val="4104675177"/>
                    </a:ext>
                  </a:extLst>
                </a:gridCol>
                <a:gridCol w="2671298">
                  <a:extLst>
                    <a:ext uri="{9D8B030D-6E8A-4147-A177-3AD203B41FA5}">
                      <a16:colId xmlns:a16="http://schemas.microsoft.com/office/drawing/2014/main" val="320241104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a:effectLst/>
                        </a:rPr>
                        <a:t>Return Type</a:t>
                      </a:r>
                    </a:p>
                  </a:txBody>
                  <a:tcPr marL="76200" marR="76200" marT="76200" marB="76200"/>
                </a:tc>
                <a:extLst>
                  <a:ext uri="{0D108BD9-81ED-4DB2-BD59-A6C34878D82A}">
                    <a16:rowId xmlns:a16="http://schemas.microsoft.com/office/drawing/2014/main" val="2743363204"/>
                  </a:ext>
                </a:extLst>
              </a:tr>
              <a:tr h="370840">
                <a:tc>
                  <a:txBody>
                    <a:bodyPr/>
                    <a:lstStyle/>
                    <a:p>
                      <a:pPr algn="l" fontAlgn="t"/>
                      <a:r>
                        <a:rPr lang="en-IN" dirty="0">
                          <a:solidFill>
                            <a:schemeClr val="accent1"/>
                          </a:solidFill>
                          <a:effectLst/>
                        </a:rPr>
                        <a:t>equalsIgnoreCase()</a:t>
                      </a:r>
                    </a:p>
                  </a:txBody>
                  <a:tcPr marL="152400" marR="76200" marT="76200" marB="76200"/>
                </a:tc>
                <a:tc>
                  <a:txBody>
                    <a:bodyPr/>
                    <a:lstStyle/>
                    <a:p>
                      <a:pPr algn="l" fontAlgn="t"/>
                      <a:r>
                        <a:rPr lang="en-GB">
                          <a:effectLst/>
                        </a:rPr>
                        <a:t>Compares two strings, ignoring case considerations</a:t>
                      </a:r>
                    </a:p>
                  </a:txBody>
                  <a:tcPr marL="76200" marR="76200" marT="76200" marB="76200"/>
                </a:tc>
                <a:tc>
                  <a:txBody>
                    <a:bodyPr/>
                    <a:lstStyle/>
                    <a:p>
                      <a:pPr algn="l" fontAlgn="t"/>
                      <a:r>
                        <a:rPr lang="en-IN" dirty="0">
                          <a:effectLst/>
                        </a:rPr>
                        <a:t>boolean</a:t>
                      </a:r>
                    </a:p>
                  </a:txBody>
                  <a:tcPr marL="76200" marR="76200" marT="76200" marB="76200"/>
                </a:tc>
                <a:extLst>
                  <a:ext uri="{0D108BD9-81ED-4DB2-BD59-A6C34878D82A}">
                    <a16:rowId xmlns:a16="http://schemas.microsoft.com/office/drawing/2014/main" val="1903325057"/>
                  </a:ext>
                </a:extLst>
              </a:tr>
              <a:tr h="370840">
                <a:tc>
                  <a:txBody>
                    <a:bodyPr/>
                    <a:lstStyle/>
                    <a:p>
                      <a:pPr algn="l" fontAlgn="t"/>
                      <a:r>
                        <a:rPr lang="en-IN">
                          <a:solidFill>
                            <a:schemeClr val="accent1"/>
                          </a:solidFill>
                          <a:effectLst/>
                        </a:rPr>
                        <a:t>format()</a:t>
                      </a:r>
                    </a:p>
                  </a:txBody>
                  <a:tcPr marL="152400" marR="76200" marT="76200" marB="76200"/>
                </a:tc>
                <a:tc>
                  <a:txBody>
                    <a:bodyPr/>
                    <a:lstStyle/>
                    <a:p>
                      <a:pPr algn="l" fontAlgn="t"/>
                      <a:r>
                        <a:rPr lang="en-GB">
                          <a:effectLst/>
                        </a:rPr>
                        <a:t>Returns a formatted string using the specified locale, format string, and arguments</a:t>
                      </a:r>
                    </a:p>
                  </a:txBody>
                  <a:tcPr marL="76200" marR="76200" marT="76200" marB="76200"/>
                </a:tc>
                <a:tc>
                  <a:txBody>
                    <a:bodyPr/>
                    <a:lstStyle/>
                    <a:p>
                      <a:pPr algn="l" fontAlgn="t"/>
                      <a:r>
                        <a:rPr lang="en-IN">
                          <a:effectLst/>
                        </a:rPr>
                        <a:t>String</a:t>
                      </a:r>
                    </a:p>
                  </a:txBody>
                  <a:tcPr marL="76200" marR="76200" marT="76200" marB="76200"/>
                </a:tc>
                <a:extLst>
                  <a:ext uri="{0D108BD9-81ED-4DB2-BD59-A6C34878D82A}">
                    <a16:rowId xmlns:a16="http://schemas.microsoft.com/office/drawing/2014/main" val="2304187166"/>
                  </a:ext>
                </a:extLst>
              </a:tr>
              <a:tr h="370840">
                <a:tc>
                  <a:txBody>
                    <a:bodyPr/>
                    <a:lstStyle/>
                    <a:p>
                      <a:pPr algn="l" fontAlgn="t"/>
                      <a:r>
                        <a:rPr lang="en-IN">
                          <a:solidFill>
                            <a:schemeClr val="accent1"/>
                          </a:solidFill>
                          <a:effectLst/>
                        </a:rPr>
                        <a:t>getBytes()</a:t>
                      </a:r>
                    </a:p>
                  </a:txBody>
                  <a:tcPr marL="152400" marR="76200" marT="76200" marB="76200"/>
                </a:tc>
                <a:tc>
                  <a:txBody>
                    <a:bodyPr/>
                    <a:lstStyle/>
                    <a:p>
                      <a:pPr algn="l" fontAlgn="t"/>
                      <a:r>
                        <a:rPr lang="en-GB">
                          <a:effectLst/>
                        </a:rPr>
                        <a:t>Encodes this String into a sequence of bytes using the named charset, storing the result into a new byte array</a:t>
                      </a:r>
                    </a:p>
                  </a:txBody>
                  <a:tcPr marL="76200" marR="76200" marT="76200" marB="76200"/>
                </a:tc>
                <a:tc>
                  <a:txBody>
                    <a:bodyPr/>
                    <a:lstStyle/>
                    <a:p>
                      <a:pPr algn="l" fontAlgn="t"/>
                      <a:r>
                        <a:rPr lang="en-IN">
                          <a:effectLst/>
                        </a:rPr>
                        <a:t>byte[]</a:t>
                      </a:r>
                    </a:p>
                  </a:txBody>
                  <a:tcPr marL="76200" marR="76200" marT="76200" marB="76200"/>
                </a:tc>
                <a:extLst>
                  <a:ext uri="{0D108BD9-81ED-4DB2-BD59-A6C34878D82A}">
                    <a16:rowId xmlns:a16="http://schemas.microsoft.com/office/drawing/2014/main" val="2294329986"/>
                  </a:ext>
                </a:extLst>
              </a:tr>
              <a:tr h="370840">
                <a:tc>
                  <a:txBody>
                    <a:bodyPr/>
                    <a:lstStyle/>
                    <a:p>
                      <a:pPr algn="l" fontAlgn="t"/>
                      <a:r>
                        <a:rPr lang="en-IN">
                          <a:solidFill>
                            <a:schemeClr val="accent1"/>
                          </a:solidFill>
                          <a:effectLst/>
                        </a:rPr>
                        <a:t>getChars()</a:t>
                      </a:r>
                    </a:p>
                  </a:txBody>
                  <a:tcPr marL="152400" marR="76200" marT="76200" marB="76200"/>
                </a:tc>
                <a:tc>
                  <a:txBody>
                    <a:bodyPr/>
                    <a:lstStyle/>
                    <a:p>
                      <a:pPr algn="l" fontAlgn="t"/>
                      <a:r>
                        <a:rPr lang="en-GB">
                          <a:effectLst/>
                        </a:rPr>
                        <a:t>Copies characters from a string to an array of chars</a:t>
                      </a:r>
                    </a:p>
                  </a:txBody>
                  <a:tcPr marL="76200" marR="76200" marT="76200" marB="76200"/>
                </a:tc>
                <a:tc>
                  <a:txBody>
                    <a:bodyPr/>
                    <a:lstStyle/>
                    <a:p>
                      <a:pPr algn="l" fontAlgn="t"/>
                      <a:r>
                        <a:rPr lang="en-IN">
                          <a:effectLst/>
                        </a:rPr>
                        <a:t>void</a:t>
                      </a:r>
                    </a:p>
                  </a:txBody>
                  <a:tcPr marL="76200" marR="76200" marT="76200" marB="76200"/>
                </a:tc>
                <a:extLst>
                  <a:ext uri="{0D108BD9-81ED-4DB2-BD59-A6C34878D82A}">
                    <a16:rowId xmlns:a16="http://schemas.microsoft.com/office/drawing/2014/main" val="3896120608"/>
                  </a:ext>
                </a:extLst>
              </a:tr>
              <a:tr h="370840">
                <a:tc>
                  <a:txBody>
                    <a:bodyPr/>
                    <a:lstStyle/>
                    <a:p>
                      <a:pPr algn="l" fontAlgn="t"/>
                      <a:r>
                        <a:rPr lang="en-IN" dirty="0" err="1">
                          <a:solidFill>
                            <a:schemeClr val="accent1"/>
                          </a:solidFill>
                          <a:effectLst/>
                        </a:rPr>
                        <a:t>hashCode</a:t>
                      </a:r>
                      <a:r>
                        <a:rPr lang="en-IN" dirty="0">
                          <a:solidFill>
                            <a:schemeClr val="accent1"/>
                          </a:solidFill>
                          <a:effectLst/>
                        </a:rPr>
                        <a:t>()</a:t>
                      </a:r>
                    </a:p>
                  </a:txBody>
                  <a:tcPr marL="152400" marR="76200" marT="76200" marB="76200"/>
                </a:tc>
                <a:tc>
                  <a:txBody>
                    <a:bodyPr/>
                    <a:lstStyle/>
                    <a:p>
                      <a:pPr algn="l" fontAlgn="t"/>
                      <a:r>
                        <a:rPr lang="en-GB">
                          <a:effectLst/>
                        </a:rPr>
                        <a:t>Returns the hash code of a string</a:t>
                      </a:r>
                    </a:p>
                  </a:txBody>
                  <a:tcPr marL="76200" marR="76200" marT="76200" marB="76200"/>
                </a:tc>
                <a:tc>
                  <a:txBody>
                    <a:bodyPr/>
                    <a:lstStyle/>
                    <a:p>
                      <a:pPr algn="l" fontAlgn="t"/>
                      <a:r>
                        <a:rPr lang="en-IN">
                          <a:effectLst/>
                        </a:rPr>
                        <a:t>int</a:t>
                      </a:r>
                    </a:p>
                  </a:txBody>
                  <a:tcPr marL="76200" marR="76200" marT="76200" marB="76200"/>
                </a:tc>
                <a:extLst>
                  <a:ext uri="{0D108BD9-81ED-4DB2-BD59-A6C34878D82A}">
                    <a16:rowId xmlns:a16="http://schemas.microsoft.com/office/drawing/2014/main" val="3103702933"/>
                  </a:ext>
                </a:extLst>
              </a:tr>
              <a:tr h="370840">
                <a:tc>
                  <a:txBody>
                    <a:bodyPr/>
                    <a:lstStyle/>
                    <a:p>
                      <a:pPr algn="l" fontAlgn="t"/>
                      <a:r>
                        <a:rPr lang="en-IN" dirty="0" err="1">
                          <a:solidFill>
                            <a:schemeClr val="accent1"/>
                          </a:solidFill>
                          <a:effectLst/>
                        </a:rPr>
                        <a:t>indexOf</a:t>
                      </a:r>
                      <a:r>
                        <a:rPr lang="en-IN" dirty="0">
                          <a:solidFill>
                            <a:schemeClr val="accent1"/>
                          </a:solidFill>
                          <a:effectLst/>
                        </a:rPr>
                        <a:t>()</a:t>
                      </a:r>
                    </a:p>
                  </a:txBody>
                  <a:tcPr marL="152400" marR="76200" marT="76200" marB="76200"/>
                </a:tc>
                <a:tc>
                  <a:txBody>
                    <a:bodyPr/>
                    <a:lstStyle/>
                    <a:p>
                      <a:pPr algn="l" fontAlgn="t"/>
                      <a:r>
                        <a:rPr lang="en-GB">
                          <a:effectLst/>
                        </a:rPr>
                        <a:t>Returns the position of the first found occurrence of specified characters in a string</a:t>
                      </a:r>
                    </a:p>
                  </a:txBody>
                  <a:tcPr marL="76200" marR="76200" marT="76200" marB="76200"/>
                </a:tc>
                <a:tc>
                  <a:txBody>
                    <a:bodyPr/>
                    <a:lstStyle/>
                    <a:p>
                      <a:pPr algn="l" fontAlgn="t"/>
                      <a:r>
                        <a:rPr lang="en-IN" dirty="0">
                          <a:effectLst/>
                        </a:rPr>
                        <a:t>int</a:t>
                      </a:r>
                    </a:p>
                  </a:txBody>
                  <a:tcPr marL="76200" marR="76200" marT="76200" marB="76200"/>
                </a:tc>
                <a:extLst>
                  <a:ext uri="{0D108BD9-81ED-4DB2-BD59-A6C34878D82A}">
                    <a16:rowId xmlns:a16="http://schemas.microsoft.com/office/drawing/2014/main" val="653736953"/>
                  </a:ext>
                </a:extLst>
              </a:tr>
            </a:tbl>
          </a:graphicData>
        </a:graphic>
      </p:graphicFrame>
    </p:spTree>
    <p:extLst>
      <p:ext uri="{BB962C8B-B14F-4D97-AF65-F5344CB8AC3E}">
        <p14:creationId xmlns:p14="http://schemas.microsoft.com/office/powerpoint/2010/main" val="47593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1508</TotalTime>
  <Words>2418</Words>
  <Application>Microsoft Office PowerPoint</Application>
  <PresentationFormat>Custom</PresentationFormat>
  <Paragraphs>375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Constantia</vt:lpstr>
      <vt:lpstr>Courier New</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499</cp:revision>
  <dcterms:created xsi:type="dcterms:W3CDTF">2021-12-19T05:09:16Z</dcterms:created>
  <dcterms:modified xsi:type="dcterms:W3CDTF">2023-03-16T14:47:32Z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