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95" r:id="rId7"/>
    <p:sldId id="299" r:id="rId8"/>
    <p:sldId id="300" r:id="rId9"/>
    <p:sldId id="305" r:id="rId10"/>
    <p:sldId id="296" r:id="rId11"/>
    <p:sldId id="297" r:id="rId12"/>
    <p:sldId id="298" r:id="rId13"/>
    <p:sldId id="309" r:id="rId14"/>
    <p:sldId id="311" r:id="rId15"/>
    <p:sldId id="310" r:id="rId16"/>
    <p:sldId id="312" r:id="rId17"/>
    <p:sldId id="25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65" d="100"/>
          <a:sy n="65" d="100"/>
        </p:scale>
        <p:origin x="108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07358"/>
              </p:ext>
            </p:extLst>
          </p:nvPr>
        </p:nvGraphicFramePr>
        <p:xfrm>
          <a:off x="455612" y="2514600"/>
          <a:ext cx="11041040" cy="2286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OOP concepts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638916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8939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this keyword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043109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static keyword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F428D-738E-53CF-805D-B30BE5E8205D}"/>
              </a:ext>
            </a:extLst>
          </p:cNvPr>
          <p:cNvSpPr txBox="1"/>
          <p:nvPr/>
        </p:nvSpPr>
        <p:spPr>
          <a:xfrm>
            <a:off x="379412" y="762001"/>
            <a:ext cx="10744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 Test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{	static int a = m1(); // static variable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static {   // static block that gets executed exactly once, when the class is first loaded. 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  <a:r>
              <a:rPr lang="en-GB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("Inside static block");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}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static int m1() {// static method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  <a:r>
              <a:rPr lang="en-GB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("from static m1() ");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return 20;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}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// static method(main !!)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public static void main(String[] </a:t>
            </a:r>
            <a:r>
              <a:rPr lang="en-GB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args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{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  <a:r>
              <a:rPr lang="en-GB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("Value of a : "+a);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</a:t>
            </a:r>
            <a:r>
              <a:rPr lang="en-GB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("from main method");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	}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</a:t>
            </a:r>
          </a:p>
          <a:p>
            <a:endParaRPr lang="en-GB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F5FF7-5BFC-C164-FAFB-AC8D75DE6679}"/>
              </a:ext>
            </a:extLst>
          </p:cNvPr>
          <p:cNvSpPr txBox="1"/>
          <p:nvPr/>
        </p:nvSpPr>
        <p:spPr>
          <a:xfrm>
            <a:off x="8456612" y="2819400"/>
            <a:ext cx="28194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Output :</a:t>
            </a:r>
          </a:p>
          <a:p>
            <a:endParaRPr lang="en-IN" dirty="0"/>
          </a:p>
          <a:p>
            <a:r>
              <a:rPr lang="en-IN" dirty="0"/>
              <a:t>from static m1()</a:t>
            </a:r>
          </a:p>
          <a:p>
            <a:r>
              <a:rPr lang="en-IN" dirty="0"/>
              <a:t>Inside static block</a:t>
            </a:r>
          </a:p>
          <a:p>
            <a:r>
              <a:rPr lang="en-IN" dirty="0"/>
              <a:t>Value of a : 20</a:t>
            </a:r>
          </a:p>
          <a:p>
            <a:r>
              <a:rPr lang="en-IN" dirty="0"/>
              <a:t>from main method</a:t>
            </a:r>
          </a:p>
        </p:txBody>
      </p:sp>
    </p:spTree>
    <p:extLst>
      <p:ext uri="{BB962C8B-B14F-4D97-AF65-F5344CB8AC3E}">
        <p14:creationId xmlns:p14="http://schemas.microsoft.com/office/powerpoint/2010/main" val="29571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this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F428D-738E-53CF-805D-B30BE5E8205D}"/>
              </a:ext>
            </a:extLst>
          </p:cNvPr>
          <p:cNvSpPr txBox="1"/>
          <p:nvPr/>
        </p:nvSpPr>
        <p:spPr>
          <a:xfrm>
            <a:off x="1217612" y="762001"/>
            <a:ext cx="10744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There can be a lot of usage of Java this keyword. In Java, this is a reference variable that refers to the current object.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java this keyword">
            <a:extLst>
              <a:ext uri="{FF2B5EF4-FFF2-40B4-BE49-F238E27FC236}">
                <a16:creationId xmlns:a16="http://schemas.microsoft.com/office/drawing/2014/main" id="{B0D78084-A32C-4D61-7EC2-902BA6C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469887"/>
            <a:ext cx="3107633" cy="13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Usage of Java this keyword">
            <a:extLst>
              <a:ext uri="{FF2B5EF4-FFF2-40B4-BE49-F238E27FC236}">
                <a16:creationId xmlns:a16="http://schemas.microsoft.com/office/drawing/2014/main" id="{469B13F9-0BB2-AA7C-B49E-E595053A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2820711"/>
            <a:ext cx="5548951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9751A-DA35-5826-3F15-567B68A2AA5F}"/>
              </a:ext>
            </a:extLst>
          </p:cNvPr>
          <p:cNvSpPr txBox="1"/>
          <p:nvPr/>
        </p:nvSpPr>
        <p:spPr>
          <a:xfrm>
            <a:off x="6350834" y="1752600"/>
            <a:ext cx="62016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public class Main {</a:t>
            </a:r>
          </a:p>
          <a:p>
            <a:r>
              <a:rPr lang="en-IN" sz="2000" dirty="0"/>
              <a:t>  int x;</a:t>
            </a:r>
          </a:p>
          <a:p>
            <a:endParaRPr lang="en-IN" sz="2000" dirty="0"/>
          </a:p>
          <a:p>
            <a:r>
              <a:rPr lang="en-IN" sz="2000" dirty="0"/>
              <a:t>  // Constructor with a parameter</a:t>
            </a:r>
          </a:p>
          <a:p>
            <a:r>
              <a:rPr lang="en-IN" sz="2000" dirty="0"/>
              <a:t>  public Main(int x) {</a:t>
            </a:r>
          </a:p>
          <a:p>
            <a:r>
              <a:rPr lang="en-IN" sz="2000" dirty="0"/>
              <a:t>   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this.x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= x;</a:t>
            </a:r>
          </a:p>
          <a:p>
            <a:r>
              <a:rPr lang="en-IN" sz="2000" dirty="0"/>
              <a:t>  }</a:t>
            </a:r>
          </a:p>
          <a:p>
            <a:endParaRPr lang="en-IN" sz="2000" dirty="0"/>
          </a:p>
          <a:p>
            <a:r>
              <a:rPr lang="en-IN" sz="2000" dirty="0"/>
              <a:t>  // Call the constructor</a:t>
            </a:r>
          </a:p>
          <a:p>
            <a:r>
              <a:rPr lang="en-IN" sz="2000" dirty="0"/>
              <a:t>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/>
              <a:t>    Main </a:t>
            </a:r>
            <a:r>
              <a:rPr lang="en-IN" sz="2000" dirty="0" err="1"/>
              <a:t>myObj</a:t>
            </a:r>
            <a:r>
              <a:rPr lang="en-IN" sz="2000" dirty="0"/>
              <a:t> = new Main(5);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System.out.println</a:t>
            </a:r>
            <a:r>
              <a:rPr lang="en-IN" sz="2000" dirty="0"/>
              <a:t>("Value of x = " + </a:t>
            </a:r>
            <a:r>
              <a:rPr lang="en-IN" sz="2000" dirty="0" err="1"/>
              <a:t>myObj.x</a:t>
            </a:r>
            <a:r>
              <a:rPr lang="en-IN" sz="2000" dirty="0"/>
              <a:t>);</a:t>
            </a:r>
          </a:p>
          <a:p>
            <a:r>
              <a:rPr lang="en-IN" sz="2000" dirty="0"/>
              <a:t>  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8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Object class in JAVA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E791-1FD2-CA1E-E153-C203A0295607}"/>
              </a:ext>
            </a:extLst>
          </p:cNvPr>
          <p:cNvSpPr txBox="1"/>
          <p:nvPr/>
        </p:nvSpPr>
        <p:spPr>
          <a:xfrm>
            <a:off x="1255712" y="1600200"/>
            <a:ext cx="9677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Object class is the parent class of all the classes in java by default. In other words, it is the topmost class of java.</a:t>
            </a:r>
          </a:p>
          <a:p>
            <a:endParaRPr lang="en-IN" dirty="0"/>
          </a:p>
          <a:p>
            <a:r>
              <a:rPr lang="en-IN" dirty="0"/>
              <a:t>Object 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dirty="0" err="1"/>
              <a:t>getObject</a:t>
            </a:r>
            <a:r>
              <a:rPr lang="en-IN" dirty="0"/>
              <a:t>();</a:t>
            </a:r>
          </a:p>
          <a:p>
            <a:r>
              <a:rPr lang="en-IN" dirty="0"/>
              <a:t>//we don't know what object will be returned from this method  </a:t>
            </a:r>
          </a:p>
          <a:p>
            <a:endParaRPr lang="en-IN" dirty="0"/>
          </a:p>
          <a:p>
            <a:r>
              <a:rPr lang="en-IN" dirty="0"/>
              <a:t>The Object class provides some common </a:t>
            </a:r>
            <a:r>
              <a:rPr lang="en-IN" dirty="0" err="1"/>
              <a:t>behaviors</a:t>
            </a:r>
            <a:r>
              <a:rPr lang="en-IN" dirty="0"/>
              <a:t> to all the objects such as object can be compared, object can be cloned, object can be notified etc.</a:t>
            </a:r>
          </a:p>
        </p:txBody>
      </p:sp>
    </p:spTree>
    <p:extLst>
      <p:ext uri="{BB962C8B-B14F-4D97-AF65-F5344CB8AC3E}">
        <p14:creationId xmlns:p14="http://schemas.microsoft.com/office/powerpoint/2010/main" val="41847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equals() method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E791-1FD2-CA1E-E153-C203A0295607}"/>
              </a:ext>
            </a:extLst>
          </p:cNvPr>
          <p:cNvSpPr txBox="1"/>
          <p:nvPr/>
        </p:nvSpPr>
        <p:spPr>
          <a:xfrm>
            <a:off x="608012" y="1447800"/>
            <a:ext cx="11125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equals() method is defined in the Object class in Java. By default, it uses the == operator for comparison. However, equals() method can be overridden to provide custom logic to compare two objects.</a:t>
            </a:r>
          </a:p>
          <a:p>
            <a:endParaRPr lang="en-GB" dirty="0"/>
          </a:p>
          <a:p>
            <a:r>
              <a:rPr lang="en-GB" dirty="0"/>
              <a:t>When we want to compare two objects based on some logic, we need to override the equals() method in the corresponding class of those objects. </a:t>
            </a:r>
          </a:p>
          <a:p>
            <a:endParaRPr lang="en-GB" dirty="0"/>
          </a:p>
          <a:p>
            <a:r>
              <a:rPr lang="en-GB" dirty="0"/>
              <a:t>Thus equals() methods compare two entities and return true if they are logically the same. Since equals() is a method defined in the Object class thus the default implementation of the equals() method compares the object references or the memory location where the objects are stored in the heap. </a:t>
            </a:r>
          </a:p>
          <a:p>
            <a:endParaRPr lang="en-GB" dirty="0"/>
          </a:p>
          <a:p>
            <a:r>
              <a:rPr lang="en-GB" dirty="0"/>
              <a:t>Thus by default the equals() method checks the object by using the “==”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0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OOP concept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1293812" y="762001"/>
            <a:ext cx="104394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b="0" i="0" dirty="0">
                <a:effectLst/>
              </a:rPr>
              <a:t>Object-Oriented Programming is a paradigm that provides many concepts, such as </a:t>
            </a:r>
            <a:r>
              <a:rPr lang="en-GB" b="1" i="0" dirty="0">
                <a:effectLst/>
              </a:rPr>
              <a:t>inheritance</a:t>
            </a:r>
            <a:r>
              <a:rPr lang="en-GB" b="0" i="0" dirty="0">
                <a:effectLst/>
              </a:rPr>
              <a:t>, </a:t>
            </a:r>
            <a:r>
              <a:rPr lang="en-GB" b="1" i="0" dirty="0">
                <a:effectLst/>
              </a:rPr>
              <a:t>data binding</a:t>
            </a:r>
            <a:r>
              <a:rPr lang="en-GB" b="0" i="0" dirty="0">
                <a:effectLst/>
              </a:rPr>
              <a:t>, </a:t>
            </a:r>
            <a:r>
              <a:rPr lang="en-GB" b="1" i="0" dirty="0">
                <a:effectLst/>
              </a:rPr>
              <a:t>polymorphism</a:t>
            </a:r>
            <a:r>
              <a:rPr lang="en-GB" b="0" i="0" dirty="0">
                <a:effectLst/>
              </a:rPr>
              <a:t>, etc.</a:t>
            </a:r>
            <a:endParaRPr lang="en-US" sz="3200" dirty="0"/>
          </a:p>
        </p:txBody>
      </p:sp>
      <p:pic>
        <p:nvPicPr>
          <p:cNvPr id="1026" name="Picture 2" descr="Java OOPs Concepts">
            <a:extLst>
              <a:ext uri="{FF2B5EF4-FFF2-40B4-BE49-F238E27FC236}">
                <a16:creationId xmlns:a16="http://schemas.microsoft.com/office/drawing/2014/main" id="{034C6E02-047F-0D37-7634-496831E48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905000"/>
            <a:ext cx="6096000" cy="469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Object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379412" y="1501810"/>
            <a:ext cx="6629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</a:rPr>
              <a:t>An entity that has state and </a:t>
            </a:r>
            <a:r>
              <a:rPr lang="en-GB" b="0" i="0" dirty="0" err="1">
                <a:effectLst/>
              </a:rPr>
              <a:t>behavior</a:t>
            </a:r>
            <a:r>
              <a:rPr lang="en-GB" b="0" i="0" dirty="0">
                <a:effectLst/>
              </a:rPr>
              <a:t> is known as an object.</a:t>
            </a:r>
          </a:p>
          <a:p>
            <a:endParaRPr lang="en-GB" b="0" i="0" dirty="0">
              <a:effectLst/>
            </a:endParaRPr>
          </a:p>
          <a:p>
            <a:r>
              <a:rPr lang="en-GB" b="1" i="0" dirty="0">
                <a:effectLst/>
              </a:rPr>
              <a:t>An object is an instance of a class.</a:t>
            </a:r>
            <a:r>
              <a:rPr lang="en-GB" b="0" i="0" dirty="0">
                <a:effectLst/>
              </a:rPr>
              <a:t> A class is a template or blueprint from which objects are created. So, an object is the instance(result) of a class.</a:t>
            </a:r>
            <a:endParaRPr lang="en-IN" dirty="0"/>
          </a:p>
        </p:txBody>
      </p:sp>
      <p:pic>
        <p:nvPicPr>
          <p:cNvPr id="2050" name="Picture 2" descr="Characteristics of Object in Java">
            <a:extLst>
              <a:ext uri="{FF2B5EF4-FFF2-40B4-BE49-F238E27FC236}">
                <a16:creationId xmlns:a16="http://schemas.microsoft.com/office/drawing/2014/main" id="{72EC379C-7064-7BE6-3CE3-59C7EE8E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94" y="641315"/>
            <a:ext cx="46005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ject in Java">
            <a:extLst>
              <a:ext uri="{FF2B5EF4-FFF2-40B4-BE49-F238E27FC236}">
                <a16:creationId xmlns:a16="http://schemas.microsoft.com/office/drawing/2014/main" id="{37D2159A-224B-6374-7E05-0D06EB2A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657600"/>
            <a:ext cx="2733968" cy="29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Class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29AD9-E8CB-073E-1783-25A7230EAFAE}"/>
              </a:ext>
            </a:extLst>
          </p:cNvPr>
          <p:cNvSpPr txBox="1"/>
          <p:nvPr/>
        </p:nvSpPr>
        <p:spPr>
          <a:xfrm>
            <a:off x="1574825" y="533400"/>
            <a:ext cx="88105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</a:rPr>
              <a:t>A class is a group of objects which have common properties. It is a template or blueprint from which objects are created. It is a logical entity. It can't be physical.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</a:endParaRP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</a:rPr>
              <a:t>A class in Java can contain: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000000"/>
                </a:solidFill>
                <a:effectLst/>
              </a:rPr>
              <a:t>Fields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000000"/>
                </a:solidFill>
                <a:effectLst/>
              </a:rPr>
              <a:t>Methods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000000"/>
                </a:solidFill>
                <a:effectLst/>
              </a:rPr>
              <a:t>Constructors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000000"/>
                </a:solidFill>
                <a:effectLst/>
              </a:rPr>
              <a:t>Blocks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000000"/>
                </a:solidFill>
                <a:effectLst/>
              </a:rPr>
              <a:t>Nested class and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A77AC-7D1E-2725-9065-C07AA12BEC49}"/>
              </a:ext>
            </a:extLst>
          </p:cNvPr>
          <p:cNvSpPr txBox="1"/>
          <p:nvPr/>
        </p:nvSpPr>
        <p:spPr>
          <a:xfrm>
            <a:off x="1574825" y="4549676"/>
            <a:ext cx="6223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effectLst/>
              </a:rPr>
              <a:t>Syntax to declare a class:</a:t>
            </a:r>
          </a:p>
          <a:p>
            <a:pPr algn="just"/>
            <a:endParaRPr lang="en-GB" b="1" i="0" dirty="0">
              <a:effectLst/>
            </a:endParaRPr>
          </a:p>
          <a:p>
            <a:pPr algn="just"/>
            <a:r>
              <a:rPr lang="en-GB" b="1" i="0" dirty="0">
                <a:effectLst/>
              </a:rPr>
              <a:t>class</a:t>
            </a:r>
            <a:r>
              <a:rPr lang="en-GB" b="0" i="0" dirty="0">
                <a:effectLst/>
              </a:rPr>
              <a:t> &lt;</a:t>
            </a:r>
            <a:r>
              <a:rPr lang="en-GB" b="0" i="0" dirty="0" err="1">
                <a:effectLst/>
              </a:rPr>
              <a:t>class_name</a:t>
            </a:r>
            <a:r>
              <a:rPr lang="en-GB" b="0" i="0" dirty="0">
                <a:effectLst/>
              </a:rPr>
              <a:t>&gt;{  </a:t>
            </a:r>
          </a:p>
          <a:p>
            <a:pPr algn="just"/>
            <a:r>
              <a:rPr lang="en-GB" b="0" i="0" dirty="0">
                <a:effectLst/>
              </a:rPr>
              <a:t>    field;  </a:t>
            </a:r>
          </a:p>
          <a:p>
            <a:pPr algn="just"/>
            <a:r>
              <a:rPr lang="en-GB" b="0" i="0" dirty="0">
                <a:effectLst/>
              </a:rPr>
              <a:t>    method;  </a:t>
            </a:r>
          </a:p>
          <a:p>
            <a:pPr algn="just"/>
            <a:r>
              <a:rPr lang="en-GB" b="0" i="0" dirty="0">
                <a:effectLst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30486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0" y="34290"/>
            <a:ext cx="12115800" cy="65151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Example of object and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2B9B3-1E64-97A8-F747-760B3F5EB19F}"/>
              </a:ext>
            </a:extLst>
          </p:cNvPr>
          <p:cNvSpPr txBox="1"/>
          <p:nvPr/>
        </p:nvSpPr>
        <p:spPr>
          <a:xfrm>
            <a:off x="74612" y="990600"/>
            <a:ext cx="59436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effectLst/>
              </a:rPr>
              <a:t>Object and Class Example: main within the class</a:t>
            </a:r>
          </a:p>
          <a:p>
            <a:pPr algn="just"/>
            <a:endParaRPr lang="en-GB" b="1" dirty="0">
              <a:effectLst/>
            </a:endParaRPr>
          </a:p>
          <a:p>
            <a:pPr algn="just"/>
            <a:r>
              <a:rPr lang="en-GB" sz="2000" b="0" i="0" dirty="0">
                <a:effectLst/>
              </a:rPr>
              <a:t>//Defining a Student class.  </a:t>
            </a:r>
          </a:p>
          <a:p>
            <a:pPr algn="just"/>
            <a:r>
              <a:rPr lang="en-GB" sz="2000" b="1" i="0" dirty="0">
                <a:effectLst/>
              </a:rPr>
              <a:t>class</a:t>
            </a:r>
            <a:r>
              <a:rPr lang="en-GB" sz="2000" b="0" i="0" dirty="0">
                <a:effectLst/>
              </a:rPr>
              <a:t> Student{  </a:t>
            </a:r>
          </a:p>
          <a:p>
            <a:pPr algn="just"/>
            <a:r>
              <a:rPr lang="en-GB" sz="2000" b="0" i="0" dirty="0">
                <a:effectLst/>
              </a:rPr>
              <a:t> //defining fields  </a:t>
            </a:r>
          </a:p>
          <a:p>
            <a:pPr algn="just"/>
            <a:r>
              <a:rPr lang="en-GB" sz="2000" b="0" i="0" dirty="0">
                <a:effectLst/>
              </a:rPr>
              <a:t> </a:t>
            </a:r>
            <a:r>
              <a:rPr lang="en-GB" sz="2000" b="1" i="0" dirty="0">
                <a:effectLst/>
              </a:rPr>
              <a:t>int</a:t>
            </a:r>
            <a:r>
              <a:rPr lang="en-GB" sz="2000" b="0" i="0" dirty="0">
                <a:effectLst/>
              </a:rPr>
              <a:t> id;//field or data member or instance variable  </a:t>
            </a:r>
          </a:p>
          <a:p>
            <a:pPr algn="just"/>
            <a:r>
              <a:rPr lang="en-GB" sz="2000" b="0" i="0" dirty="0">
                <a:effectLst/>
              </a:rPr>
              <a:t> String name;  </a:t>
            </a:r>
          </a:p>
          <a:p>
            <a:pPr algn="just"/>
            <a:r>
              <a:rPr lang="en-GB" sz="2000" b="0" i="0" dirty="0">
                <a:effectLst/>
              </a:rPr>
              <a:t> //creating main method inside the Student class  </a:t>
            </a:r>
          </a:p>
          <a:p>
            <a:pPr algn="just"/>
            <a:r>
              <a:rPr lang="en-GB" sz="2000" b="0" i="0" dirty="0">
                <a:effectLst/>
              </a:rPr>
              <a:t> </a:t>
            </a:r>
            <a:r>
              <a:rPr lang="en-GB" sz="2000" b="1" i="0" dirty="0">
                <a:effectLst/>
              </a:rPr>
              <a:t>public</a:t>
            </a:r>
            <a:r>
              <a:rPr lang="en-GB" sz="2000" b="0" i="0" dirty="0">
                <a:effectLst/>
              </a:rPr>
              <a:t> </a:t>
            </a:r>
            <a:r>
              <a:rPr lang="en-GB" sz="2000" b="1" i="0" dirty="0">
                <a:effectLst/>
              </a:rPr>
              <a:t>static</a:t>
            </a:r>
            <a:r>
              <a:rPr lang="en-GB" sz="2000" b="0" i="0" dirty="0">
                <a:effectLst/>
              </a:rPr>
              <a:t> </a:t>
            </a:r>
            <a:r>
              <a:rPr lang="en-GB" sz="2000" b="1" i="0" dirty="0">
                <a:effectLst/>
              </a:rPr>
              <a:t>void</a:t>
            </a:r>
            <a:r>
              <a:rPr lang="en-GB" sz="2000" b="0" i="0" dirty="0">
                <a:effectLst/>
              </a:rPr>
              <a:t> main(String </a:t>
            </a:r>
            <a:r>
              <a:rPr lang="en-GB" sz="2000" b="0" i="0" dirty="0" err="1">
                <a:effectLst/>
              </a:rPr>
              <a:t>args</a:t>
            </a:r>
            <a:r>
              <a:rPr lang="en-GB" sz="2000" b="0" i="0" dirty="0">
                <a:effectLst/>
              </a:rPr>
              <a:t>[]){  </a:t>
            </a:r>
          </a:p>
          <a:p>
            <a:pPr algn="just"/>
            <a:r>
              <a:rPr lang="en-GB" sz="2000" b="0" i="0" dirty="0">
                <a:effectLst/>
              </a:rPr>
              <a:t>  //Creating an object or instance  </a:t>
            </a:r>
          </a:p>
          <a:p>
            <a:pPr algn="just"/>
            <a:r>
              <a:rPr lang="en-GB" sz="2000" b="0" i="0" dirty="0">
                <a:effectLst/>
              </a:rPr>
              <a:t>  Student s1=</a:t>
            </a:r>
            <a:r>
              <a:rPr lang="en-GB" sz="2000" b="1" i="0" dirty="0">
                <a:effectLst/>
              </a:rPr>
              <a:t>new</a:t>
            </a:r>
            <a:r>
              <a:rPr lang="en-GB" sz="2000" b="0" i="0" dirty="0">
                <a:effectLst/>
              </a:rPr>
              <a:t> Student();//creating an object of   Student  </a:t>
            </a:r>
          </a:p>
          <a:p>
            <a:pPr algn="just"/>
            <a:r>
              <a:rPr lang="en-GB" sz="2000" b="0" i="0" dirty="0">
                <a:effectLst/>
              </a:rPr>
              <a:t>  </a:t>
            </a:r>
            <a:r>
              <a:rPr lang="en-GB" sz="2000" b="0" i="0" dirty="0" err="1">
                <a:effectLst/>
              </a:rPr>
              <a:t>System.out.println</a:t>
            </a:r>
            <a:r>
              <a:rPr lang="en-GB" sz="2000" b="0" i="0" dirty="0">
                <a:effectLst/>
              </a:rPr>
              <a:t>(s1.id);//accessing member through reference variable  </a:t>
            </a:r>
          </a:p>
          <a:p>
            <a:pPr algn="just"/>
            <a:r>
              <a:rPr lang="en-GB" sz="2000" b="0" i="0" dirty="0">
                <a:effectLst/>
              </a:rPr>
              <a:t>  </a:t>
            </a:r>
            <a:r>
              <a:rPr lang="en-GB" sz="2000" b="0" i="0" dirty="0" err="1">
                <a:effectLst/>
              </a:rPr>
              <a:t>System.out.println</a:t>
            </a:r>
            <a:r>
              <a:rPr lang="en-GB" sz="2000" b="0" i="0" dirty="0">
                <a:effectLst/>
              </a:rPr>
              <a:t>(s1.name);  </a:t>
            </a:r>
          </a:p>
          <a:p>
            <a:pPr algn="just"/>
            <a:r>
              <a:rPr lang="en-GB" sz="2000" b="0" i="0" dirty="0">
                <a:effectLst/>
              </a:rPr>
              <a:t> }  </a:t>
            </a:r>
          </a:p>
          <a:p>
            <a:pPr algn="just"/>
            <a:r>
              <a:rPr lang="en-GB" sz="2000" b="0" i="0" dirty="0">
                <a:effectLst/>
              </a:rPr>
              <a:t>}  </a:t>
            </a:r>
          </a:p>
          <a:p>
            <a:pPr algn="just"/>
            <a:endParaRPr lang="en-GB" b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6E7D-67B3-4FA9-42CB-91165452B6C8}"/>
              </a:ext>
            </a:extLst>
          </p:cNvPr>
          <p:cNvSpPr txBox="1"/>
          <p:nvPr/>
        </p:nvSpPr>
        <p:spPr>
          <a:xfrm>
            <a:off x="6170612" y="685800"/>
            <a:ext cx="57912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effectLst/>
              </a:rPr>
              <a:t>Object and Class Example: main outside the class</a:t>
            </a:r>
          </a:p>
          <a:p>
            <a:pPr algn="just"/>
            <a:endParaRPr lang="en-GB" sz="2000" b="1" dirty="0">
              <a:effectLst/>
            </a:endParaRPr>
          </a:p>
          <a:p>
            <a:pPr algn="just"/>
            <a:r>
              <a:rPr lang="en-IN" sz="2000" b="0" i="0" dirty="0">
                <a:effectLst/>
              </a:rPr>
              <a:t>//Java Program to demonstrate having the main method in   </a:t>
            </a:r>
          </a:p>
          <a:p>
            <a:pPr algn="just"/>
            <a:r>
              <a:rPr lang="en-IN" sz="2000" b="0" i="0" dirty="0">
                <a:effectLst/>
              </a:rPr>
              <a:t>//another class  </a:t>
            </a:r>
          </a:p>
          <a:p>
            <a:pPr algn="just"/>
            <a:r>
              <a:rPr lang="en-IN" sz="2000" b="0" i="0" dirty="0">
                <a:effectLst/>
              </a:rPr>
              <a:t>//Creating Student class.  </a:t>
            </a:r>
          </a:p>
          <a:p>
            <a:pPr algn="just"/>
            <a:r>
              <a:rPr lang="en-IN" sz="2000" b="1" i="0" dirty="0">
                <a:effectLst/>
              </a:rPr>
              <a:t>class</a:t>
            </a:r>
            <a:r>
              <a:rPr lang="en-IN" sz="2000" b="0" i="0" dirty="0">
                <a:effectLst/>
              </a:rPr>
              <a:t> Student{  </a:t>
            </a:r>
          </a:p>
          <a:p>
            <a:pPr algn="just"/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int</a:t>
            </a:r>
            <a:r>
              <a:rPr lang="en-IN" sz="2000" b="0" i="0" dirty="0">
                <a:effectLst/>
              </a:rPr>
              <a:t> id;  </a:t>
            </a:r>
          </a:p>
          <a:p>
            <a:pPr algn="just"/>
            <a:r>
              <a:rPr lang="en-IN" sz="2000" b="0" i="0" dirty="0">
                <a:effectLst/>
              </a:rPr>
              <a:t> String name;  </a:t>
            </a:r>
          </a:p>
          <a:p>
            <a:pPr algn="just"/>
            <a:r>
              <a:rPr lang="en-IN" sz="2000" b="0" i="0" dirty="0">
                <a:effectLst/>
              </a:rPr>
              <a:t>}  </a:t>
            </a:r>
          </a:p>
          <a:p>
            <a:pPr algn="just"/>
            <a:r>
              <a:rPr lang="en-IN" sz="2000" b="0" i="0" dirty="0">
                <a:effectLst/>
              </a:rPr>
              <a:t>//Creating another class TestStudent1 which contains the main method  </a:t>
            </a:r>
          </a:p>
          <a:p>
            <a:pPr algn="just"/>
            <a:r>
              <a:rPr lang="en-IN" sz="2000" b="1" i="0" dirty="0">
                <a:effectLst/>
              </a:rPr>
              <a:t>class</a:t>
            </a:r>
            <a:r>
              <a:rPr lang="en-IN" sz="2000" b="0" i="0" dirty="0">
                <a:effectLst/>
              </a:rPr>
              <a:t> TestStudent1{  </a:t>
            </a:r>
          </a:p>
          <a:p>
            <a:pPr algn="just"/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public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static</a:t>
            </a:r>
            <a:r>
              <a:rPr lang="en-IN" sz="2000" b="0" i="0" dirty="0">
                <a:effectLst/>
              </a:rPr>
              <a:t> </a:t>
            </a:r>
            <a:r>
              <a:rPr lang="en-IN" sz="2000" b="1" i="0" dirty="0">
                <a:effectLst/>
              </a:rPr>
              <a:t>void</a:t>
            </a:r>
            <a:r>
              <a:rPr lang="en-IN" sz="2000" b="0" i="0" dirty="0">
                <a:effectLst/>
              </a:rPr>
              <a:t> main(String </a:t>
            </a:r>
            <a:r>
              <a:rPr lang="en-IN" sz="2000" b="0" i="0" dirty="0" err="1">
                <a:effectLst/>
              </a:rPr>
              <a:t>args</a:t>
            </a:r>
            <a:r>
              <a:rPr lang="en-IN" sz="2000" b="0" i="0" dirty="0">
                <a:effectLst/>
              </a:rPr>
              <a:t>[]){  </a:t>
            </a:r>
          </a:p>
          <a:p>
            <a:pPr algn="just"/>
            <a:r>
              <a:rPr lang="en-IN" sz="2000" b="0" i="0" dirty="0">
                <a:effectLst/>
              </a:rPr>
              <a:t>  Student s1=</a:t>
            </a:r>
            <a:r>
              <a:rPr lang="en-IN" sz="2000" b="1" i="0" dirty="0">
                <a:effectLst/>
              </a:rPr>
              <a:t>new</a:t>
            </a:r>
            <a:r>
              <a:rPr lang="en-IN" sz="2000" b="0" i="0" dirty="0">
                <a:effectLst/>
              </a:rPr>
              <a:t> Student();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  <a:r>
              <a:rPr lang="en-IN" sz="2000" b="0" i="0" dirty="0" err="1">
                <a:effectLst/>
              </a:rPr>
              <a:t>System.out.println</a:t>
            </a:r>
            <a:r>
              <a:rPr lang="en-IN" sz="2000" b="0" i="0" dirty="0">
                <a:effectLst/>
              </a:rPr>
              <a:t>(s1.id);  </a:t>
            </a:r>
          </a:p>
          <a:p>
            <a:pPr algn="just"/>
            <a:r>
              <a:rPr lang="en-IN" sz="2000" b="0" i="0" dirty="0">
                <a:effectLst/>
              </a:rPr>
              <a:t>  </a:t>
            </a:r>
            <a:r>
              <a:rPr lang="en-IN" sz="2000" b="0" i="0" dirty="0" err="1">
                <a:effectLst/>
              </a:rPr>
              <a:t>System.out.println</a:t>
            </a:r>
            <a:r>
              <a:rPr lang="en-IN" sz="2000" b="0" i="0" dirty="0">
                <a:effectLst/>
              </a:rPr>
              <a:t>(s1.name);  </a:t>
            </a:r>
          </a:p>
          <a:p>
            <a:pPr algn="just"/>
            <a:r>
              <a:rPr lang="en-IN" sz="2000" b="0" i="0" dirty="0">
                <a:effectLst/>
              </a:rPr>
              <a:t> }  </a:t>
            </a:r>
          </a:p>
          <a:p>
            <a:pPr algn="just"/>
            <a:r>
              <a:rPr lang="en-IN" sz="2000" b="0" i="0" dirty="0">
                <a:effectLst/>
              </a:rPr>
              <a:t>}</a:t>
            </a:r>
          </a:p>
          <a:p>
            <a:pPr algn="just"/>
            <a:endParaRPr lang="en-GB" b="0" dirty="0">
              <a:effectLst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D9F1F5-89A7-250D-D7F0-65A85E9B8EED}"/>
              </a:ext>
            </a:extLst>
          </p:cNvPr>
          <p:cNvCxnSpPr/>
          <p:nvPr/>
        </p:nvCxnSpPr>
        <p:spPr>
          <a:xfrm>
            <a:off x="6018212" y="990600"/>
            <a:ext cx="0" cy="5755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66214" y="-53340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Method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B1C6-F358-5567-59E7-86565E4162E9}"/>
              </a:ext>
            </a:extLst>
          </p:cNvPr>
          <p:cNvSpPr txBox="1"/>
          <p:nvPr/>
        </p:nvSpPr>
        <p:spPr>
          <a:xfrm>
            <a:off x="1275889" y="599806"/>
            <a:ext cx="1089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</a:rPr>
              <a:t>A </a:t>
            </a:r>
            <a:r>
              <a:rPr lang="en-GB" b="1" i="0" dirty="0">
                <a:effectLst/>
              </a:rPr>
              <a:t>method</a:t>
            </a:r>
            <a:r>
              <a:rPr lang="en-GB" b="0" i="0" dirty="0">
                <a:effectLst/>
              </a:rPr>
              <a:t> is a block of code or collection of statements or a set of code grouped together to perform a certain task or operation. It is used to achieve the </a:t>
            </a:r>
            <a:r>
              <a:rPr lang="en-GB" b="1" i="0" dirty="0">
                <a:effectLst/>
              </a:rPr>
              <a:t>reusability</a:t>
            </a:r>
            <a:r>
              <a:rPr lang="en-GB" b="0" i="0" dirty="0">
                <a:effectLst/>
              </a:rPr>
              <a:t> of code.</a:t>
            </a:r>
          </a:p>
        </p:txBody>
      </p:sp>
      <p:pic>
        <p:nvPicPr>
          <p:cNvPr id="3074" name="Picture 2" descr="Method in Java">
            <a:extLst>
              <a:ext uri="{FF2B5EF4-FFF2-40B4-BE49-F238E27FC236}">
                <a16:creationId xmlns:a16="http://schemas.microsoft.com/office/drawing/2014/main" id="{81D4B5B8-8C4F-74A0-B5F7-0AA48777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03" y="2182327"/>
            <a:ext cx="6644540" cy="30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F9EDD-054A-9C35-3CEF-639AA1E1CE0F}"/>
              </a:ext>
            </a:extLst>
          </p:cNvPr>
          <p:cNvSpPr txBox="1"/>
          <p:nvPr/>
        </p:nvSpPr>
        <p:spPr>
          <a:xfrm>
            <a:off x="303212" y="2057400"/>
            <a:ext cx="5253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i="0" dirty="0">
                <a:effectLst/>
              </a:rPr>
              <a:t>Types of Method-</a:t>
            </a:r>
          </a:p>
          <a:p>
            <a:pPr marL="457200" indent="-457200" algn="just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Predefined Method-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ethod</a:t>
            </a:r>
            <a:r>
              <a:rPr lang="en-GB" b="0" i="0" dirty="0">
                <a:effectLst/>
              </a:rPr>
              <a:t> that is already defined in the Java class libraries is known as predefined methods.</a:t>
            </a:r>
          </a:p>
          <a:p>
            <a:pPr marL="457200" indent="-457200" algn="just"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User-defined Method- </a:t>
            </a:r>
            <a:r>
              <a:rPr lang="en-GB" b="0" i="0" dirty="0">
                <a:effectLst/>
              </a:rPr>
              <a:t>The method written by the user or programmer is known as </a:t>
            </a:r>
            <a:r>
              <a:rPr lang="en-GB" b="1" i="0" dirty="0">
                <a:effectLst/>
              </a:rPr>
              <a:t>a user-defined</a:t>
            </a:r>
            <a:r>
              <a:rPr lang="en-GB" b="0" i="0" dirty="0">
                <a:effectLst/>
              </a:rPr>
              <a:t> method. These methods are modified according to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12059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Constructor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13CE4-3813-4971-9361-BB559BE662ED}"/>
              </a:ext>
            </a:extLst>
          </p:cNvPr>
          <p:cNvSpPr txBox="1"/>
          <p:nvPr/>
        </p:nvSpPr>
        <p:spPr>
          <a:xfrm>
            <a:off x="531812" y="2584596"/>
            <a:ext cx="5562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Rules for creating Java constructor-</a:t>
            </a:r>
          </a:p>
          <a:p>
            <a:pPr algn="just"/>
            <a:endParaRPr lang="en-GB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457200" indent="-457200" algn="just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Constructor name must be the same as its class name</a:t>
            </a:r>
          </a:p>
          <a:p>
            <a:pPr marL="457200" indent="-457200" algn="just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Constructor must have no explicit return type</a:t>
            </a:r>
          </a:p>
          <a:p>
            <a:pPr marL="457200" indent="-457200" algn="just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Java constructor cannot be abstract, static, final, and synchronized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DF735-EA0B-6B8C-F710-35B33D3CB602}"/>
              </a:ext>
            </a:extLst>
          </p:cNvPr>
          <p:cNvSpPr txBox="1"/>
          <p:nvPr/>
        </p:nvSpPr>
        <p:spPr>
          <a:xfrm>
            <a:off x="1162056" y="866916"/>
            <a:ext cx="10342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 </a:t>
            </a:r>
            <a:r>
              <a:rPr lang="en-GB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Java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a constructor is a block of codes similar to the method. It is called when an instance of the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is created. At the time of calling constructor, memory for the object is allocated in the memory.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Java Constructors">
            <a:extLst>
              <a:ext uri="{FF2B5EF4-FFF2-40B4-BE49-F238E27FC236}">
                <a16:creationId xmlns:a16="http://schemas.microsoft.com/office/drawing/2014/main" id="{68C3C931-BBAB-E6C3-95F4-6085ED1D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2286000"/>
            <a:ext cx="5255877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46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Example of constructor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C370-3BD4-E935-007D-525CB88D9BDF}"/>
              </a:ext>
            </a:extLst>
          </p:cNvPr>
          <p:cNvSpPr txBox="1"/>
          <p:nvPr/>
        </p:nvSpPr>
        <p:spPr>
          <a:xfrm>
            <a:off x="124643" y="762001"/>
            <a:ext cx="59436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b="1" dirty="0">
              <a:effectLst/>
            </a:endParaRPr>
          </a:p>
          <a:p>
            <a:pPr algn="just"/>
            <a:endParaRPr lang="en-GB" sz="2000" b="1" dirty="0"/>
          </a:p>
          <a:p>
            <a:pPr algn="just"/>
            <a:r>
              <a:rPr lang="en-GB" sz="2000" b="1" dirty="0">
                <a:effectLst/>
              </a:rPr>
              <a:t>No-</a:t>
            </a:r>
            <a:r>
              <a:rPr lang="en-GB" sz="2000" b="1" dirty="0" err="1">
                <a:effectLst/>
              </a:rPr>
              <a:t>arg</a:t>
            </a:r>
            <a:r>
              <a:rPr lang="en-GB" sz="2000" b="1" dirty="0">
                <a:effectLst/>
              </a:rPr>
              <a:t> constructor- </a:t>
            </a:r>
          </a:p>
          <a:p>
            <a:pPr algn="just"/>
            <a:endParaRPr lang="en-GB" sz="2000" dirty="0">
              <a:effectLst/>
            </a:endParaRPr>
          </a:p>
          <a:p>
            <a:pPr algn="just"/>
            <a:r>
              <a:rPr lang="en-GB" sz="2000" dirty="0">
                <a:effectLst/>
              </a:rPr>
              <a:t>public class Main {</a:t>
            </a:r>
          </a:p>
          <a:p>
            <a:pPr algn="just"/>
            <a:r>
              <a:rPr lang="en-GB" sz="2000" dirty="0">
                <a:effectLst/>
              </a:rPr>
              <a:t>  int x;  // Create a class attribute</a:t>
            </a:r>
          </a:p>
          <a:p>
            <a:pPr algn="just"/>
            <a:r>
              <a:rPr lang="en-GB" sz="2000" dirty="0">
                <a:effectLst/>
              </a:rPr>
              <a:t>  // Create a class constructor for the Main class</a:t>
            </a:r>
          </a:p>
          <a:p>
            <a:pPr algn="just"/>
            <a:r>
              <a:rPr lang="en-GB" sz="2000" dirty="0">
                <a:effectLst/>
              </a:rPr>
              <a:t>  public Main() {</a:t>
            </a:r>
          </a:p>
          <a:p>
            <a:pPr algn="just"/>
            <a:r>
              <a:rPr lang="en-GB" sz="2000" dirty="0">
                <a:effectLst/>
              </a:rPr>
              <a:t>    x = 5;  // Set the initial value for the class attribute x</a:t>
            </a:r>
          </a:p>
          <a:p>
            <a:pPr algn="just"/>
            <a:r>
              <a:rPr lang="en-GB" sz="2000" dirty="0">
                <a:effectLst/>
              </a:rPr>
              <a:t>  }</a:t>
            </a:r>
          </a:p>
          <a:p>
            <a:pPr algn="just"/>
            <a:r>
              <a:rPr lang="en-GB" sz="2000" dirty="0">
                <a:effectLst/>
              </a:rPr>
              <a:t>  public static void main(String[] </a:t>
            </a:r>
            <a:r>
              <a:rPr lang="en-GB" sz="2000" dirty="0" err="1">
                <a:effectLst/>
              </a:rPr>
              <a:t>args</a:t>
            </a:r>
            <a:r>
              <a:rPr lang="en-GB" sz="2000" dirty="0">
                <a:effectLst/>
              </a:rPr>
              <a:t>) {</a:t>
            </a:r>
          </a:p>
          <a:p>
            <a:pPr algn="just"/>
            <a:r>
              <a:rPr lang="en-GB" sz="2000" dirty="0">
                <a:effectLst/>
              </a:rPr>
              <a:t>    Main </a:t>
            </a:r>
            <a:r>
              <a:rPr lang="en-GB" sz="2000" dirty="0" err="1">
                <a:effectLst/>
              </a:rPr>
              <a:t>myObj</a:t>
            </a:r>
            <a:r>
              <a:rPr lang="en-GB" sz="2000" dirty="0">
                <a:effectLst/>
              </a:rPr>
              <a:t> = new Main(); // Create an object of class Main (This will call the constructor)</a:t>
            </a:r>
          </a:p>
          <a:p>
            <a:pPr algn="just"/>
            <a:r>
              <a:rPr lang="en-GB" sz="2000" dirty="0">
                <a:effectLst/>
              </a:rPr>
              <a:t>    </a:t>
            </a:r>
            <a:r>
              <a:rPr lang="en-GB" sz="2000" dirty="0" err="1">
                <a:effectLst/>
              </a:rPr>
              <a:t>System.out.println</a:t>
            </a:r>
            <a:r>
              <a:rPr lang="en-GB" sz="2000" dirty="0">
                <a:effectLst/>
              </a:rPr>
              <a:t>(</a:t>
            </a:r>
            <a:r>
              <a:rPr lang="en-GB" sz="2000" dirty="0" err="1">
                <a:effectLst/>
              </a:rPr>
              <a:t>myObj.x</a:t>
            </a:r>
            <a:r>
              <a:rPr lang="en-GB" sz="2000" dirty="0">
                <a:effectLst/>
              </a:rPr>
              <a:t>); // Print the value of x</a:t>
            </a:r>
          </a:p>
          <a:p>
            <a:pPr algn="just"/>
            <a:r>
              <a:rPr lang="en-GB" sz="2000" dirty="0">
                <a:effectLst/>
              </a:rPr>
              <a:t>  }</a:t>
            </a:r>
          </a:p>
          <a:p>
            <a:pPr algn="just"/>
            <a:r>
              <a:rPr lang="en-GB" sz="2000" dirty="0">
                <a:effectLst/>
              </a:rPr>
              <a:t>}</a:t>
            </a:r>
          </a:p>
          <a:p>
            <a:pPr algn="just"/>
            <a:r>
              <a:rPr lang="en-GB" sz="2000" dirty="0">
                <a:effectLst/>
              </a:rPr>
              <a:t>// Outputs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FCE9-2689-062E-40D2-2812FD633EAA}"/>
              </a:ext>
            </a:extLst>
          </p:cNvPr>
          <p:cNvSpPr txBox="1"/>
          <p:nvPr/>
        </p:nvSpPr>
        <p:spPr>
          <a:xfrm>
            <a:off x="7085012" y="762001"/>
            <a:ext cx="5943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effectLst/>
              </a:rPr>
              <a:t>Parameterized constructor- </a:t>
            </a:r>
          </a:p>
          <a:p>
            <a:pPr algn="just"/>
            <a:endParaRPr lang="en-GB" sz="2000" b="1" dirty="0">
              <a:effectLst/>
            </a:endParaRPr>
          </a:p>
          <a:p>
            <a:pPr algn="just"/>
            <a:r>
              <a:rPr lang="en-GB" sz="2000" dirty="0">
                <a:effectLst/>
              </a:rPr>
              <a:t>public class Main {</a:t>
            </a:r>
          </a:p>
          <a:p>
            <a:pPr algn="just"/>
            <a:r>
              <a:rPr lang="en-GB" sz="2000" dirty="0">
                <a:effectLst/>
              </a:rPr>
              <a:t>  int x;</a:t>
            </a:r>
          </a:p>
          <a:p>
            <a:pPr algn="just"/>
            <a:endParaRPr lang="en-GB" sz="2000" dirty="0">
              <a:effectLst/>
            </a:endParaRPr>
          </a:p>
          <a:p>
            <a:pPr algn="just"/>
            <a:r>
              <a:rPr lang="en-GB" sz="2000" dirty="0">
                <a:effectLst/>
              </a:rPr>
              <a:t>  public Main(int y) {</a:t>
            </a:r>
          </a:p>
          <a:p>
            <a:pPr algn="just"/>
            <a:r>
              <a:rPr lang="en-GB" sz="2000" dirty="0">
                <a:effectLst/>
              </a:rPr>
              <a:t>    x = y;</a:t>
            </a:r>
          </a:p>
          <a:p>
            <a:pPr algn="just"/>
            <a:r>
              <a:rPr lang="en-GB" sz="2000" dirty="0">
                <a:effectLst/>
              </a:rPr>
              <a:t>  }</a:t>
            </a:r>
          </a:p>
          <a:p>
            <a:pPr algn="just"/>
            <a:endParaRPr lang="en-GB" sz="2000" dirty="0">
              <a:effectLst/>
            </a:endParaRPr>
          </a:p>
          <a:p>
            <a:pPr algn="just"/>
            <a:r>
              <a:rPr lang="en-GB" sz="2000" dirty="0">
                <a:effectLst/>
              </a:rPr>
              <a:t>  public static void main(String[] </a:t>
            </a:r>
            <a:r>
              <a:rPr lang="en-GB" sz="2000" dirty="0" err="1">
                <a:effectLst/>
              </a:rPr>
              <a:t>args</a:t>
            </a:r>
            <a:r>
              <a:rPr lang="en-GB" sz="2000" dirty="0">
                <a:effectLst/>
              </a:rPr>
              <a:t>) {</a:t>
            </a:r>
          </a:p>
          <a:p>
            <a:pPr algn="just"/>
            <a:r>
              <a:rPr lang="en-GB" sz="2000" dirty="0">
                <a:effectLst/>
              </a:rPr>
              <a:t>    Main </a:t>
            </a:r>
            <a:r>
              <a:rPr lang="en-GB" sz="2000" dirty="0" err="1">
                <a:effectLst/>
              </a:rPr>
              <a:t>myObj</a:t>
            </a:r>
            <a:r>
              <a:rPr lang="en-GB" sz="2000" dirty="0">
                <a:effectLst/>
              </a:rPr>
              <a:t> = new Main(5);</a:t>
            </a:r>
          </a:p>
          <a:p>
            <a:pPr algn="just"/>
            <a:r>
              <a:rPr lang="en-GB" sz="2000" dirty="0">
                <a:effectLst/>
              </a:rPr>
              <a:t>    </a:t>
            </a:r>
            <a:r>
              <a:rPr lang="en-GB" sz="2000" dirty="0" err="1">
                <a:effectLst/>
              </a:rPr>
              <a:t>System.out.println</a:t>
            </a:r>
            <a:r>
              <a:rPr lang="en-GB" sz="2000" dirty="0">
                <a:effectLst/>
              </a:rPr>
              <a:t>(</a:t>
            </a:r>
            <a:r>
              <a:rPr lang="en-GB" sz="2000" dirty="0" err="1">
                <a:effectLst/>
              </a:rPr>
              <a:t>myObj.x</a:t>
            </a:r>
            <a:r>
              <a:rPr lang="en-GB" sz="2000" dirty="0">
                <a:effectLst/>
              </a:rPr>
              <a:t>);</a:t>
            </a:r>
          </a:p>
          <a:p>
            <a:pPr algn="just"/>
            <a:r>
              <a:rPr lang="en-GB" sz="2000" dirty="0">
                <a:effectLst/>
              </a:rPr>
              <a:t>  }</a:t>
            </a:r>
          </a:p>
          <a:p>
            <a:pPr algn="just"/>
            <a:r>
              <a:rPr lang="en-GB" sz="2000" dirty="0">
                <a:effectLst/>
              </a:rPr>
              <a:t>}</a:t>
            </a:r>
          </a:p>
          <a:p>
            <a:pPr algn="just"/>
            <a:endParaRPr lang="en-GB" sz="2000" dirty="0">
              <a:effectLst/>
            </a:endParaRPr>
          </a:p>
          <a:p>
            <a:pPr algn="just"/>
            <a:r>
              <a:rPr lang="en-GB" sz="2000" dirty="0">
                <a:effectLst/>
              </a:rPr>
              <a:t>// Outputs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CC1-E39A-A67B-ED2D-0C9D5D5F2323}"/>
              </a:ext>
            </a:extLst>
          </p:cNvPr>
          <p:cNvSpPr/>
          <p:nvPr/>
        </p:nvSpPr>
        <p:spPr>
          <a:xfrm>
            <a:off x="6399212" y="609600"/>
            <a:ext cx="45719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0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static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F428D-738E-53CF-805D-B30BE5E8205D}"/>
              </a:ext>
            </a:extLst>
          </p:cNvPr>
          <p:cNvSpPr txBox="1"/>
          <p:nvPr/>
        </p:nvSpPr>
        <p:spPr>
          <a:xfrm>
            <a:off x="1489074" y="965169"/>
            <a:ext cx="1104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static keyword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in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Java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is used for memory management mainly.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Static in Java">
            <a:extLst>
              <a:ext uri="{FF2B5EF4-FFF2-40B4-BE49-F238E27FC236}">
                <a16:creationId xmlns:a16="http://schemas.microsoft.com/office/drawing/2014/main" id="{D3254BC7-1AD1-589C-E7E0-0F251F45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426834"/>
            <a:ext cx="5562600" cy="49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819</TotalTime>
  <Words>1178</Words>
  <Application>Microsoft Office PowerPoint</Application>
  <PresentationFormat>Custom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Constantia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337</cp:revision>
  <dcterms:created xsi:type="dcterms:W3CDTF">2021-12-19T05:09:16Z</dcterms:created>
  <dcterms:modified xsi:type="dcterms:W3CDTF">2023-03-04T15:50:06Z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