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5" r:id="rId6"/>
    <p:sldId id="295" r:id="rId7"/>
    <p:sldId id="299" r:id="rId8"/>
    <p:sldId id="300" r:id="rId9"/>
    <p:sldId id="305" r:id="rId10"/>
    <p:sldId id="259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492" autoAdjust="0"/>
  </p:normalViewPr>
  <p:slideViewPr>
    <p:cSldViewPr>
      <p:cViewPr>
        <p:scale>
          <a:sx n="66" d="100"/>
          <a:sy n="66" d="100"/>
        </p:scale>
        <p:origin x="1038" y="2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2/9/2023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2/9/2023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2/9/2023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2/9/2023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2/9/2023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2/9/2023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2/9/2023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2/9/2023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2/9/2023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2/9/2023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2/9/2023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2/9/2023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2/9/2023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2/9/2023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258679"/>
              </p:ext>
            </p:extLst>
          </p:nvPr>
        </p:nvGraphicFramePr>
        <p:xfrm>
          <a:off x="455612" y="2514600"/>
          <a:ext cx="11041040" cy="160181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3486249953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Java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Expressions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inheritance?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of inheritance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41258"/>
                  </a:ext>
                </a:extLst>
              </a:tr>
              <a:tr h="57230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Problem with Multiple inheritance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Aggregation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736575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defTabSz="914400"/>
            <a:r>
              <a:rPr lang="en-US" sz="4000" b="1" dirty="0">
                <a:solidFill>
                  <a:schemeClr val="dk1"/>
                </a:solidFill>
              </a:rPr>
              <a:t>Inheritance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A512E-CB93-9D87-A165-A37DA2508782}"/>
              </a:ext>
            </a:extLst>
          </p:cNvPr>
          <p:cNvSpPr txBox="1"/>
          <p:nvPr/>
        </p:nvSpPr>
        <p:spPr>
          <a:xfrm>
            <a:off x="317327" y="1828800"/>
            <a:ext cx="11554170" cy="553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Why use inheritance in java</a:t>
            </a:r>
          </a:p>
          <a:p>
            <a:pPr marL="952393" lvl="1" indent="-342900" algn="just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For </a:t>
            </a:r>
            <a:r>
              <a:rPr lang="en-GB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Method Overriding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(so </a:t>
            </a:r>
            <a:r>
              <a:rPr lang="en-GB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runtime polymorphism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can be achieved).</a:t>
            </a:r>
          </a:p>
          <a:p>
            <a:pPr marL="952393" lvl="1" indent="-342900" algn="just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For Code Reusability.</a:t>
            </a:r>
          </a:p>
          <a:p>
            <a:pPr marL="952393" lvl="1" indent="-342900" algn="just">
              <a:buFont typeface="Wingdings" panose="05000000000000000000" pitchFamily="2" charset="2"/>
              <a:buChar char="Ø"/>
            </a:pPr>
            <a:endParaRPr lang="en-GB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Terms used in Inheritance: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Class:</a:t>
            </a:r>
            <a:r>
              <a:rPr lang="en-GB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It is a template or blueprint from which objects are created.</a:t>
            </a:r>
          </a:p>
          <a:p>
            <a:pPr marL="342900" indent="-342900" algn="just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Sub Class/Child Class:</a:t>
            </a:r>
            <a:r>
              <a:rPr lang="en-GB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Subclass is a class which inherits the other class.</a:t>
            </a:r>
          </a:p>
          <a:p>
            <a:pPr marL="342900" indent="-342900" algn="just">
              <a:buClr>
                <a:schemeClr val="accent1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Super Class/Parent Class:</a:t>
            </a:r>
            <a:r>
              <a:rPr lang="en-GB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Superclass is the class from where a subclass inherits the features.</a:t>
            </a:r>
          </a:p>
          <a:p>
            <a:pPr marL="342900" indent="-342900" algn="just">
              <a:buClr>
                <a:schemeClr val="accent1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GB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Reusability: </a:t>
            </a:r>
            <a:r>
              <a:rPr lang="en-GB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You can use the same fields and methods already defined in the previous class.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09D25-58F8-0A99-6A96-2EB494662A5D}"/>
              </a:ext>
            </a:extLst>
          </p:cNvPr>
          <p:cNvSpPr txBox="1"/>
          <p:nvPr/>
        </p:nvSpPr>
        <p:spPr>
          <a:xfrm>
            <a:off x="1065212" y="762001"/>
            <a:ext cx="10820400" cy="132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Inheritance in Java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is a mechanism in which one object acquires all the properties and </a:t>
            </a:r>
            <a:r>
              <a:rPr lang="en-GB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behaviors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of a parent object.</a:t>
            </a:r>
          </a:p>
          <a:p>
            <a:pPr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</a:pPr>
            <a:r>
              <a:rPr lang="en-GB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Inheritance represents the </a:t>
            </a:r>
            <a:r>
              <a:rPr lang="en-GB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IS-A relationship</a:t>
            </a:r>
            <a:r>
              <a:rPr lang="en-GB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Inheritance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11DA5D-EC70-A4AE-CEF4-6FD11109816B}"/>
              </a:ext>
            </a:extLst>
          </p:cNvPr>
          <p:cNvSpPr txBox="1"/>
          <p:nvPr/>
        </p:nvSpPr>
        <p:spPr>
          <a:xfrm>
            <a:off x="157870" y="1515063"/>
            <a:ext cx="6172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-regular"/>
              </a:rPr>
              <a:t>Syntax-</a:t>
            </a:r>
          </a:p>
          <a:p>
            <a:pPr algn="just"/>
            <a:endParaRPr lang="en-GB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inter-regular"/>
            </a:endParaRPr>
          </a:p>
          <a:p>
            <a:pPr algn="just"/>
            <a:r>
              <a:rPr lang="en-GB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class</a:t>
            </a:r>
            <a:r>
              <a:rPr lang="en-GB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 Subclass-name </a:t>
            </a:r>
            <a:r>
              <a:rPr lang="en-GB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extends</a:t>
            </a:r>
            <a:r>
              <a:rPr lang="en-GB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 Superclass-name  </a:t>
            </a:r>
          </a:p>
          <a:p>
            <a:pPr algn="just"/>
            <a:r>
              <a:rPr lang="en-GB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GB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   //methods and fields  </a:t>
            </a:r>
          </a:p>
          <a:p>
            <a:pPr algn="just"/>
            <a:r>
              <a:rPr lang="en-GB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0BDA-9B9D-D80E-6855-4BEC0F68CB7E}"/>
              </a:ext>
            </a:extLst>
          </p:cNvPr>
          <p:cNvSpPr txBox="1"/>
          <p:nvPr/>
        </p:nvSpPr>
        <p:spPr>
          <a:xfrm>
            <a:off x="157870" y="4032751"/>
            <a:ext cx="48551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The </a:t>
            </a:r>
            <a:r>
              <a:rPr lang="en-GB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extends keyword</a:t>
            </a:r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indicates that you are making a new class that derives from an existing class. The meaning of "extends" is to increase the functionality.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079D9-FF52-30C8-3146-E12E76F319E9}"/>
              </a:ext>
            </a:extLst>
          </p:cNvPr>
          <p:cNvSpPr txBox="1"/>
          <p:nvPr/>
        </p:nvSpPr>
        <p:spPr>
          <a:xfrm>
            <a:off x="5408752" y="400879"/>
            <a:ext cx="674204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/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class</a:t>
            </a:r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Employee{  </a:t>
            </a:r>
          </a:p>
          <a:p>
            <a:pPr algn="just"/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</a:t>
            </a: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float</a:t>
            </a:r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salary=40000;  </a:t>
            </a:r>
          </a:p>
          <a:p>
            <a:pPr algn="just"/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}  </a:t>
            </a:r>
          </a:p>
          <a:p>
            <a:pPr algn="just"/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class</a:t>
            </a:r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Programmer </a:t>
            </a:r>
            <a:r>
              <a:rPr lang="en-IN" sz="2000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extends</a:t>
            </a:r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Employee{  </a:t>
            </a:r>
          </a:p>
          <a:p>
            <a:pPr algn="just"/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</a:t>
            </a: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int</a:t>
            </a:r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bonus=10000;  </a:t>
            </a:r>
          </a:p>
          <a:p>
            <a:pPr algn="just"/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</a:t>
            </a: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public</a:t>
            </a:r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</a:t>
            </a: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static</a:t>
            </a:r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</a:t>
            </a: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void</a:t>
            </a:r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main(String </a:t>
            </a:r>
            <a:r>
              <a:rPr lang="en-IN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args</a:t>
            </a:r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[]){  </a:t>
            </a:r>
          </a:p>
          <a:p>
            <a:pPr algn="just"/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  Programmer p=</a:t>
            </a:r>
            <a:r>
              <a:rPr lang="en-IN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new</a:t>
            </a:r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Programmer();  </a:t>
            </a:r>
          </a:p>
          <a:p>
            <a:pPr algn="just"/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  </a:t>
            </a:r>
            <a:r>
              <a:rPr lang="en-IN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System.out.println</a:t>
            </a:r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("Programmer salary is:"+</a:t>
            </a:r>
            <a:r>
              <a:rPr lang="en-IN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p.salary</a:t>
            </a:r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);  </a:t>
            </a:r>
          </a:p>
          <a:p>
            <a:pPr algn="just"/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   </a:t>
            </a:r>
            <a:r>
              <a:rPr lang="en-IN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System.out.println</a:t>
            </a:r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("Bonus of Programmer is:"+</a:t>
            </a:r>
            <a:r>
              <a:rPr lang="en-IN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p.bonus</a:t>
            </a:r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);  </a:t>
            </a:r>
          </a:p>
          <a:p>
            <a:pPr algn="just"/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}  </a:t>
            </a:r>
          </a:p>
          <a:p>
            <a:pPr algn="just"/>
            <a:r>
              <a:rPr lang="en-IN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}  </a:t>
            </a:r>
          </a:p>
          <a:p>
            <a:pPr algn="just"/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GB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Output</a:t>
            </a:r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</a:t>
            </a:r>
          </a:p>
          <a:p>
            <a:pPr algn="just"/>
            <a:endParaRPr lang="en-GB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/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Programmer salary is:40000.0</a:t>
            </a:r>
          </a:p>
          <a:p>
            <a:pPr algn="just"/>
            <a:r>
              <a:rPr lang="en-GB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Bonus of programmer is:10000</a:t>
            </a:r>
            <a:endParaRPr lang="en-IN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735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-609600"/>
            <a:ext cx="12115800" cy="130302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Types of inheritance </a:t>
            </a:r>
          </a:p>
        </p:txBody>
      </p:sp>
      <p:pic>
        <p:nvPicPr>
          <p:cNvPr id="2050" name="Picture 2" descr="Types of inheritance in Java">
            <a:extLst>
              <a:ext uri="{FF2B5EF4-FFF2-40B4-BE49-F238E27FC236}">
                <a16:creationId xmlns:a16="http://schemas.microsoft.com/office/drawing/2014/main" id="{7F6BB32D-C23D-63B1-148C-56805E681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1752600"/>
            <a:ext cx="5600126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ultiple inheritance in Java">
            <a:extLst>
              <a:ext uri="{FF2B5EF4-FFF2-40B4-BE49-F238E27FC236}">
                <a16:creationId xmlns:a16="http://schemas.microsoft.com/office/drawing/2014/main" id="{1ED83C1F-3BD8-3CCC-B755-B9461C7E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179" y="1595519"/>
            <a:ext cx="5600126" cy="314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E4505-7122-6DF9-CA62-0AF745EED189}"/>
              </a:ext>
            </a:extLst>
          </p:cNvPr>
          <p:cNvSpPr txBox="1"/>
          <p:nvPr/>
        </p:nvSpPr>
        <p:spPr>
          <a:xfrm>
            <a:off x="1027112" y="5410200"/>
            <a:ext cx="10134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Note: Multiple inheritance is not supported in Java through class.</a:t>
            </a:r>
          </a:p>
        </p:txBody>
      </p:sp>
    </p:spTree>
    <p:extLst>
      <p:ext uri="{BB962C8B-B14F-4D97-AF65-F5344CB8AC3E}">
        <p14:creationId xmlns:p14="http://schemas.microsoft.com/office/powerpoint/2010/main" val="130486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1AB25B-37FE-4C29-09B2-EF0BBB7318C0}"/>
              </a:ext>
            </a:extLst>
          </p:cNvPr>
          <p:cNvSpPr/>
          <p:nvPr/>
        </p:nvSpPr>
        <p:spPr>
          <a:xfrm>
            <a:off x="0" y="34290"/>
            <a:ext cx="12115800" cy="65151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Problem with Multiple 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2D85B-C38F-FAD7-FCC4-542D6FF67DFA}"/>
              </a:ext>
            </a:extLst>
          </p:cNvPr>
          <p:cNvSpPr txBox="1"/>
          <p:nvPr/>
        </p:nvSpPr>
        <p:spPr>
          <a:xfrm>
            <a:off x="150812" y="1295400"/>
            <a:ext cx="6934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To reduce the complexity and simplify the language, multiple inheritance is not supported in java.</a:t>
            </a:r>
          </a:p>
          <a:p>
            <a:endParaRPr lang="en-IN" dirty="0"/>
          </a:p>
          <a:p>
            <a:r>
              <a:rPr lang="en-IN" dirty="0"/>
              <a:t>Consider a scenario where A, B, and C are three classes. The C class inherits A and B classes. If A and B classes have the same method and you call it from child class object, there will be ambiguity to call the method of A or B class.</a:t>
            </a:r>
          </a:p>
          <a:p>
            <a:endParaRPr lang="en-IN" dirty="0"/>
          </a:p>
          <a:p>
            <a:r>
              <a:rPr lang="en-IN" dirty="0"/>
              <a:t>Since compile-time errors are better than runtime errors, Java renders compile-time error if you inherit 2 classes. So whether you have same method or different, there will be compile time error.</a:t>
            </a:r>
          </a:p>
        </p:txBody>
      </p:sp>
      <p:pic>
        <p:nvPicPr>
          <p:cNvPr id="4098" name="Picture 2" descr="Types Of Inheritance In Java - Single Vs Multiple Inheritance">
            <a:extLst>
              <a:ext uri="{FF2B5EF4-FFF2-40B4-BE49-F238E27FC236}">
                <a16:creationId xmlns:a16="http://schemas.microsoft.com/office/drawing/2014/main" id="{D1D5C225-3E39-92C9-6A4E-68811E7F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2" y="2209800"/>
            <a:ext cx="471054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32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1AB25B-37FE-4C29-09B2-EF0BBB7318C0}"/>
              </a:ext>
            </a:extLst>
          </p:cNvPr>
          <p:cNvSpPr/>
          <p:nvPr/>
        </p:nvSpPr>
        <p:spPr>
          <a:xfrm>
            <a:off x="-66214" y="-533400"/>
            <a:ext cx="12115800" cy="130302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Aggregation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F9EDD-054A-9C35-3CEF-639AA1E1CE0F}"/>
              </a:ext>
            </a:extLst>
          </p:cNvPr>
          <p:cNvSpPr txBox="1"/>
          <p:nvPr/>
        </p:nvSpPr>
        <p:spPr>
          <a:xfrm>
            <a:off x="1217612" y="990600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0" i="0" dirty="0">
                <a:effectLst/>
              </a:rPr>
              <a:t>If a class have an entity reference, it is known as Aggregation.</a:t>
            </a:r>
          </a:p>
          <a:p>
            <a:pPr algn="just"/>
            <a:r>
              <a:rPr lang="en-GB" b="0" i="0" dirty="0">
                <a:effectLst/>
              </a:rPr>
              <a:t>Aggregation represents HAS-A relationship.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F6444-8150-4CD2-8D77-EE3C615FFDBF}"/>
              </a:ext>
            </a:extLst>
          </p:cNvPr>
          <p:cNvSpPr txBox="1"/>
          <p:nvPr/>
        </p:nvSpPr>
        <p:spPr>
          <a:xfrm>
            <a:off x="608012" y="2438400"/>
            <a:ext cx="5943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class Employee{ 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 id; 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String name;  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Address address;//Address is a class 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... 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}  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/>
              <a:t>In such case, Employee has an entity reference address, so relationship is Employee HAS-A address.</a:t>
            </a:r>
          </a:p>
        </p:txBody>
      </p:sp>
      <p:pic>
        <p:nvPicPr>
          <p:cNvPr id="6" name="Picture 2" descr="Aggregation (HAS-A relationship) in Java | Core Java Tutorial | Studytonight">
            <a:extLst>
              <a:ext uri="{FF2B5EF4-FFF2-40B4-BE49-F238E27FC236}">
                <a16:creationId xmlns:a16="http://schemas.microsoft.com/office/drawing/2014/main" id="{CB968B0B-118E-67FF-081A-E62E9078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513892"/>
            <a:ext cx="4953483" cy="353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878</TotalTime>
  <Words>449</Words>
  <Application>Microsoft Office PowerPoint</Application>
  <PresentationFormat>Custom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Constantia</vt:lpstr>
      <vt:lpstr>Courier New</vt:lpstr>
      <vt:lpstr>inter-regular</vt:lpstr>
      <vt:lpstr>Verdana</vt:lpstr>
      <vt:lpstr>Wingdings</vt:lpstr>
      <vt:lpstr>Cooking 16x9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356</cp:revision>
  <dcterms:created xsi:type="dcterms:W3CDTF">2021-12-19T05:09:16Z</dcterms:created>
  <dcterms:modified xsi:type="dcterms:W3CDTF">2023-02-09T07:00:15Z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