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3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s/slide26.xml" ContentType="application/vnd.openxmlformats-officedocument.presentationml.slide+xml"/>
  <Override PartName="/ppt/slideLayouts/slideLayout8.xml" ContentType="application/vnd.openxmlformats-officedocument.presentationml.slideLayout+xml"/>
  <Override PartName="/ppt/slides/slide27.xml" ContentType="application/vnd.openxmlformats-officedocument.presentationml.slide+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docProps/custom.xml" ContentType="application/vnd.openxmlformats-officedocument.custom-properties+xml"/>
  <Override PartName="/ppt/slides/slide6.xml" ContentType="application/vnd.openxmlformats-officedocument.presentationml.slide+xml"/>
  <Override PartName="/ppt/slides/slide24.xml" ContentType="application/vnd.openxmlformats-officedocument.presentationml.slide+xml"/>
  <Override PartName="/ppt/slideLayouts/slideLayout11.xml" ContentType="application/vnd.openxmlformats-officedocument.presentationml.slideLayout+xml"/>
  <Override PartName="/ppt/tableStyles.xml" ContentType="application/vnd.openxmlformats-officedocument.presentationml.tableStyles+xml"/>
  <Override PartName="/ppt/slides/slide28.xml" ContentType="application/vnd.openxmlformats-officedocument.presentationml.slide+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12188825" cy="6858000"/>
  <p:notesSz cx="12188825" cy="6858000"/>
  <p:defaultTextStyle>
    <a:defPPr>
      <a:defRPr lang="en-US"/>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fill>
          <a:solidFill>
            <a:schemeClr val="accent4">
              <a:tint val="40000"/>
            </a:schemeClr>
          </a:solidFill>
        </a:fill>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a:solidFill>
                <a:schemeClr val="lt1"/>
              </a:solidFill>
            </a:ln>
          </a:top>
        </a:tcBdr>
        <a:fill>
          <a:solidFill>
            <a:schemeClr val="accent4"/>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4"/>
          </a:solidFill>
        </a:fill>
      </a:tcStyle>
    </a:firstRow>
    <a:neCell>
      <a:tcStyle>
        <a:tcBdr/>
      </a:tcStyle>
    </a:neCell>
    <a:nwCell>
      <a:tcStyle>
        <a:tcBdr/>
      </a:tcStyle>
    </a:nwCell>
  </a:tblStyle>
  <a:tblStyle styleId="{17292A2E-F333-43FB-9621-5CBBE7FDCDCB}" styleName="Light Style 2 - Accent 4">
    <a:wholeTbl>
      <a:tcTxStyle>
        <a:fontRef idx="minor">
          <a:prstClr val="black"/>
        </a:fontRef>
        <a:schemeClr val="dk1"/>
      </a:tcTxStyle>
      <a:tcStyle>
        <a:tcBdr>
          <a:left>
            <a:ln w="12700">
              <a:solidFill>
                <a:schemeClr val="accent4"/>
              </a:solidFill>
            </a:ln>
          </a:left>
          <a:right>
            <a:ln w="12700">
              <a:solidFill>
                <a:schemeClr val="accent4"/>
              </a:solidFill>
            </a:ln>
          </a:right>
          <a:top>
            <a:ln w="12700">
              <a:solidFill>
                <a:schemeClr val="accent4"/>
              </a:solidFill>
            </a:ln>
          </a:top>
          <a:bottom>
            <a:ln w="12700">
              <a:solidFill>
                <a:schemeClr val="accent4"/>
              </a:solidFill>
            </a:ln>
          </a:bottom>
          <a:insideH>
            <a:ln w="12700">
              <a:noFill/>
            </a:ln>
          </a:insideH>
          <a:insideV>
            <a:ln w="12700">
              <a:noFill/>
            </a:ln>
          </a:insideV>
        </a:tcBdr>
        <a:fill>
          <a:solidFill>
            <a:schemeClr val="lt1"/>
          </a:solidFill>
        </a:fill>
      </a:tcStyle>
    </a:wholeTbl>
    <a:band1H>
      <a:tcStyle>
        <a:tcBdr>
          <a:top>
            <a:ln w="12700">
              <a:solidFill>
                <a:schemeClr val="accent4"/>
              </a:solidFill>
            </a:ln>
          </a:top>
          <a:bottom>
            <a:ln w="12700">
              <a:solidFill>
                <a:schemeClr val="accent4"/>
              </a:solidFill>
            </a:ln>
          </a:bottom>
        </a:tcBdr>
        <a:fill>
          <a:solidFill>
            <a:schemeClr val="lt1"/>
          </a:solidFill>
        </a:fill>
      </a:tcStyle>
    </a:band1H>
    <a:band2H>
      <a:tcStyle>
        <a:tcBdr/>
      </a:tcStyle>
    </a:band2H>
    <a:band1V>
      <a:tcStyle>
        <a:tcBdr>
          <a:left>
            <a:ln w="12700">
              <a:solidFill>
                <a:schemeClr val="accent4"/>
              </a:solidFill>
            </a:ln>
          </a:left>
          <a:right>
            <a:ln w="12700">
              <a:solidFill>
                <a:schemeClr val="accent4"/>
              </a:solidFill>
            </a:ln>
          </a:right>
        </a:tcBdr>
      </a:tcStyle>
    </a:band1V>
    <a:band2V>
      <a:tcStyle>
        <a:tcBdr>
          <a:left>
            <a:ln w="12700">
              <a:solidFill>
                <a:schemeClr val="accent4"/>
              </a:solidFill>
            </a:ln>
          </a:left>
          <a:right>
            <a:ln w="12700">
              <a:solidFill>
                <a:schemeClr val="accent4"/>
              </a:solidFill>
            </a:ln>
          </a:right>
        </a:tcBdr>
      </a:tcStyle>
    </a:band2V>
    <a:lastCol>
      <a:tcTxStyle b="on">
        <a:fontRef idx="minor">
          <a:prstClr val="black"/>
        </a:fontRef>
        <a:schemeClr val="dk1"/>
      </a:tcTxStyle>
      <a:tcStyle>
        <a:tcBdr/>
      </a:tcStyle>
    </a:lastCol>
    <a:firstCol>
      <a:tcTxStyle b="on">
        <a:fontRef idx="minor">
          <a:prstClr val="black"/>
        </a:fontRef>
        <a:schemeClr val="dk1"/>
      </a:tcTxStyle>
      <a:tcStyle>
        <a:tcBdr/>
      </a:tcStyle>
    </a:firstCol>
    <a:lastRow>
      <a:tcTxStyle b="on">
        <a:fontRef idx="minor">
          <a:prstClr val="black"/>
        </a:fontRef>
        <a:schemeClr val="dk1"/>
      </a:tcTxStyle>
      <a:tcStyle>
        <a:tcBdr>
          <a:top>
            <a:ln w="38100">
              <a:solidFill>
                <a:schemeClr val="accent4"/>
              </a:solidFill>
            </a:ln>
          </a:top>
        </a:tcBdr>
        <a:fill>
          <a:solidFill>
            <a:schemeClr val="lt1"/>
          </a:solidFill>
        </a:fill>
      </a:tcStyle>
    </a:lastRow>
    <a:seCell>
      <a:tcStyle>
        <a:tcBdr/>
      </a:tcStyle>
    </a:seCell>
    <a:swCell>
      <a:tcStyle>
        <a:tcBdr/>
      </a:tcStyle>
    </a:swCell>
    <a:firstRow>
      <a:tcTxStyle b="on">
        <a:fontRef idx="minor">
          <a:prstClr val="black"/>
        </a:fontRef>
        <a:schemeClr val="lt1"/>
      </a:tcTxStyle>
      <a:tcStyle>
        <a:tcBdr>
          <a:bottom>
            <a:ln w="12700">
              <a:solidFill>
                <a:schemeClr val="accent4"/>
              </a:solidFill>
            </a:ln>
          </a:bottom>
        </a:tcBdr>
        <a:fill>
          <a:solidFill>
            <a:schemeClr val="accent4"/>
          </a:solidFill>
        </a:fill>
      </a:tcStyle>
    </a:firstRow>
    <a:neCell>
      <a:tcStyle>
        <a:tcBdr/>
      </a:tcStyle>
    </a:neCell>
    <a:nwCell>
      <a:tcStyle>
        <a:tcBdr/>
      </a:tcStyle>
    </a:nwCell>
  </a:tblStyle>
  <a:tblStyle styleId="{5C22544A-7EE6-4342-B048-85BDC9FD1C3A}"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fill>
          <a:solidFill>
            <a:schemeClr val="accent1">
              <a:tint val="40000"/>
            </a:schemeClr>
          </a:solidFill>
        </a:fill>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 styleId="{EB9631B5-78F2-41C9-869B-9F39066F8104}" styleName="Medium Style 3 - Accent 4">
    <a:wholeTbl>
      <a:tcTxStyle>
        <a:fontRef idx="minor">
          <a:prstClr val="black"/>
        </a:fontRef>
        <a:schemeClr val="dk1"/>
      </a:tcTxStyle>
      <a:tcStyle>
        <a:tcBdr>
          <a:left>
            <a:ln w="12700">
              <a:noFill/>
            </a:ln>
          </a:left>
          <a:right>
            <a:ln w="12700">
              <a:noFill/>
            </a:ln>
          </a:right>
          <a:top>
            <a:ln w="38100">
              <a:solidFill>
                <a:schemeClr val="dk1"/>
              </a:solidFill>
            </a:ln>
          </a:top>
          <a:bottom>
            <a:ln w="38100">
              <a:solidFill>
                <a:schemeClr val="dk1"/>
              </a:solidFill>
            </a:ln>
          </a:bottom>
          <a:insideH>
            <a:ln w="12700">
              <a:noFill/>
            </a:ln>
          </a:insideH>
          <a:insideV>
            <a:ln w="12700">
              <a:noFill/>
            </a:ln>
          </a:insideV>
        </a:tcBdr>
        <a:fill>
          <a:solidFill>
            <a:schemeClr val="lt1"/>
          </a:solidFill>
        </a:fill>
      </a:tcStyle>
    </a:wholeTbl>
    <a:band1H>
      <a:tcStyle>
        <a:tcBdr/>
        <a:fill>
          <a:solidFill>
            <a:schemeClr val="accent3">
              <a:tint val="20000"/>
            </a:schemeClr>
          </a:solidFill>
        </a:fill>
      </a:tcStyle>
    </a:band1H>
    <a:band2H>
      <a:tcStyle>
        <a:tcBdr/>
      </a:tcStyle>
    </a:band2H>
    <a:band1V>
      <a:tcStyle>
        <a:tcBdr/>
        <a:fill>
          <a:solidFill>
            <a:schemeClr val="accent3">
              <a:tint val="20000"/>
            </a:schemeClr>
          </a:solidFill>
        </a:fill>
      </a:tcStyle>
    </a:band1V>
    <a:band2V>
      <a:tcStyle>
        <a:tcBdr/>
        <a:fill>
          <a:solidFill>
            <a:schemeClr val="accent3">
              <a:tint val="20000"/>
            </a:schemeClr>
          </a:solidFill>
        </a:fill>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dk1"/>
      </a:tcTxStyle>
      <a:tcStyle>
        <a:tcBdr>
          <a:top>
            <a:ln w="38100">
              <a:solidFill>
                <a:schemeClr val="dk1"/>
              </a:solidFill>
            </a:ln>
          </a:top>
        </a:tcBdr>
        <a:fill>
          <a:solidFill>
            <a:schemeClr val="lt1"/>
          </a:solidFill>
        </a:fill>
      </a:tcStyle>
    </a:lastRow>
    <a:seCell>
      <a:tcStyle>
        <a:tcBdr/>
      </a:tcStyle>
    </a:seCell>
    <a:swCell>
      <a:tcStyle>
        <a:tcBdr/>
      </a:tcStyle>
    </a:swCell>
    <a:firstRow>
      <a:tcTxStyle b="on">
        <a:fontRef idx="minor">
          <a:prstClr val="black"/>
        </a:fontRef>
        <a:schemeClr val="lt1"/>
      </a:tcTxStyle>
      <a:tcStyle>
        <a:tcBdr>
          <a:bottom>
            <a:ln w="38100">
              <a:solidFill>
                <a:schemeClr val="dk1"/>
              </a:solidFill>
            </a:ln>
          </a:bottom>
        </a:tcBdr>
        <a:fill>
          <a:solidFill>
            <a:schemeClr val="accent4"/>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65" d="100"/>
          <a:sy n="65" d="100"/>
        </p:scale>
        <p:origin x="942" y="72"/>
      </p:cViewPr>
      <p:guideLst>
        <p:guide pos="2160" orient="horz"/>
        <p:guide pos="3839"/>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presProps" Target="presProps.xml" /><Relationship Id="rId37" Type="http://schemas.openxmlformats.org/officeDocument/2006/relationships/tableStyles" Target="tableStyles.xml" /><Relationship Id="rId38" Type="http://schemas.openxmlformats.org/officeDocument/2006/relationships/viewProps" Target="viewProps.xml" /></Relationship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Title Slide">
    <p:bg>
      <p:bgPr shadeToTitle="0">
        <a:blipFill>
          <a:blip r:embed="rId2">
            <a:lum/>
          </a:blip>
          <a:stretch/>
        </a:blipFill>
      </p:bgPr>
    </p:bg>
    <p:spTree>
      <p:nvGrpSpPr>
        <p:cNvPr id="1" name=""/>
        <p:cNvGrpSpPr/>
        <p:nvPr/>
      </p:nvGrpSpPr>
      <p:grpSpPr bwMode="auto">
        <a:xfrm>
          <a:off x="0" y="0"/>
          <a:ext cx="0" cy="0"/>
          <a:chOff x="0" y="0"/>
          <a:chExt cx="0" cy="0"/>
        </a:xfrm>
      </p:grpSpPr>
      <p:grpSp>
        <p:nvGrpSpPr>
          <p:cNvPr id="7" name="squares"/>
          <p:cNvGrpSpPr/>
          <p:nvPr/>
        </p:nvGrpSpPr>
        <p:grpSpPr bwMode="auto">
          <a:xfrm>
            <a:off x="0" y="1135743"/>
            <a:ext cx="1622332" cy="799981"/>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1"/>
          <p:cNvSpPr>
            <a:spLocks noGrp="1"/>
          </p:cNvSpPr>
          <p:nvPr>
            <p:ph type="ctrTitle"/>
          </p:nvPr>
        </p:nvSpPr>
        <p:spPr bwMode="auto">
          <a:xfrm>
            <a:off x="1828324" y="362396"/>
            <a:ext cx="9141619" cy="1676400"/>
          </a:xfrm>
        </p:spPr>
        <p:txBody>
          <a:bodyPr>
            <a:noAutofit/>
          </a:bodyPr>
          <a:lstStyle>
            <a:lvl1pPr>
              <a:lnSpc>
                <a:spcPct val="80000"/>
              </a:lnSpc>
              <a:defRPr sz="6000"/>
            </a:lvl1pPr>
          </a:lstStyle>
          <a:p>
            <a:pPr>
              <a:defRPr/>
            </a:pPr>
            <a:r>
              <a:rPr lang="en-US"/>
              <a:t>Click to edit Master title style</a:t>
            </a:r>
            <a:endParaRPr/>
          </a:p>
        </p:txBody>
      </p:sp>
      <p:sp>
        <p:nvSpPr>
          <p:cNvPr id="3" name="Subtitle 2"/>
          <p:cNvSpPr>
            <a:spLocks noGrp="1"/>
          </p:cNvSpPr>
          <p:nvPr>
            <p:ph type="subTitle" idx="1"/>
          </p:nvPr>
        </p:nvSpPr>
        <p:spPr bwMode="auto">
          <a:xfrm>
            <a:off x="1828324" y="2089595"/>
            <a:ext cx="9141619" cy="886343"/>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pPr>
              <a:defRPr/>
            </a:pPr>
            <a:r>
              <a:rPr lang="en-US"/>
              <a:t>Click to edit Master subtitle style</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A7209051-6E81-43E8-9099-FF6A0C3DCFE8}"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EDCEAB04-7709-4C1E-A61A-74684A0170FC}"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vertTitleAndTx" userDrawn="1">
  <p:cSld name="Vertical Title and Text">
    <p:spTree>
      <p:nvGrpSpPr>
        <p:cNvPr id="1" name=""/>
        <p:cNvGrpSpPr/>
        <p:nvPr/>
      </p:nvGrpSpPr>
      <p:grpSpPr bwMode="auto">
        <a:xfrm>
          <a:off x="0" y="0"/>
          <a:ext cx="0" cy="0"/>
          <a:chOff x="0" y="0"/>
          <a:chExt cx="0" cy="0"/>
        </a:xfrm>
      </p:grpSpPr>
      <p:grpSp>
        <p:nvGrpSpPr>
          <p:cNvPr id="7" name="squares"/>
          <p:cNvGrpSpPr/>
          <p:nvPr/>
        </p:nvGrpSpPr>
        <p:grpSpPr bwMode="auto">
          <a:xfrm rot="5400000">
            <a:off x="9583007" y="233864"/>
            <a:ext cx="1063300" cy="524046"/>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5" name="bottom graphic"/>
          <p:cNvGrpSpPr/>
          <p:nvPr/>
        </p:nvGrpSpPr>
        <p:grpSpPr bwMode="auto">
          <a:xfrm>
            <a:off x="0" y="5395517"/>
            <a:ext cx="12188825" cy="1462483"/>
            <a:chOff x="0" y="4046637"/>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7" name="Rectangle 72"/>
            <p:cNvSpPr/>
            <p:nvPr/>
          </p:nvSpPr>
          <p:spPr bwMode="ltGray">
            <a:xfrm rot="5400000">
              <a:off x="4023569" y="23069"/>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Vertical Title 1"/>
          <p:cNvSpPr>
            <a:spLocks noGrp="1"/>
          </p:cNvSpPr>
          <p:nvPr>
            <p:ph type="title" orient="vert"/>
          </p:nvPr>
        </p:nvSpPr>
        <p:spPr bwMode="auto">
          <a:xfrm>
            <a:off x="9751059" y="1150514"/>
            <a:ext cx="1828324" cy="5021685"/>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1218882" y="1150514"/>
            <a:ext cx="8227457" cy="5021685"/>
          </a:xfrm>
        </p:spPr>
        <p:txBody>
          <a:bodyPr vert="eaVert"/>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79BD0D-E0B1-4CED-AC65-708AC79EB9CD}"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lvl5pPr>
              <a:defRPr/>
            </a:lvl5pPr>
            <a:lvl6pPr>
              <a:defRPr/>
            </a:lvl6pPr>
            <a:lvl7pPr>
              <a:defRPr/>
            </a:lvl7pPr>
            <a:lvl8pPr>
              <a:defRPr/>
            </a:lvl8pPr>
            <a:lvl9pPr>
              <a:defRPr/>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0CC3EA6D-DF0B-4D4B-B359-5F1D1D0E30A4}"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secHead" userDrawn="1">
  <p:cSld name="Section Header">
    <p:spTree>
      <p:nvGrpSpPr>
        <p:cNvPr id="1" name=""/>
        <p:cNvGrpSpPr/>
        <p:nvPr/>
      </p:nvGrpSpPr>
      <p:grpSpPr bwMode="auto">
        <a:xfrm>
          <a:off x="0" y="0"/>
          <a:ext cx="0" cy="0"/>
          <a:chOff x="0" y="0"/>
          <a:chExt cx="0" cy="0"/>
        </a:xfrm>
      </p:grpSpPr>
      <p:grpSp>
        <p:nvGrpSpPr>
          <p:cNvPr id="7" name="squares"/>
          <p:cNvGrpSpPr/>
          <p:nvPr/>
        </p:nvGrpSpPr>
        <p:grpSpPr bwMode="auto">
          <a:xfrm>
            <a:off x="0" y="3124415"/>
            <a:ext cx="1622332" cy="805061"/>
            <a:chOff x="0" y="2343311"/>
            <a:chExt cx="1217066" cy="603796"/>
          </a:xfrm>
        </p:grpSpPr>
        <p:sp>
          <p:nvSpPr>
            <p:cNvPr id="8" name="Rounded Rectangle 7"/>
            <p:cNvSpPr/>
            <p:nvPr/>
          </p:nvSpPr>
          <p:spPr bwMode="auto">
            <a:xfrm>
              <a:off x="787514" y="2347123"/>
              <a:ext cx="429552" cy="599983"/>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86370" y="2347123"/>
              <a:ext cx="429552" cy="599983"/>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grpSp>
        <p:nvGrpSpPr>
          <p:cNvPr id="19" name="bottom graphic"/>
          <p:cNvGrpSpPr/>
          <p:nvPr/>
        </p:nvGrpSpPr>
        <p:grpSpPr bwMode="auto">
          <a:xfrm>
            <a:off x="0" y="5409216"/>
            <a:ext cx="12188825" cy="1462483"/>
            <a:chOff x="0" y="4056911"/>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21"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2" name="Title 1"/>
          <p:cNvSpPr>
            <a:spLocks noGrp="1"/>
          </p:cNvSpPr>
          <p:nvPr>
            <p:ph type="title"/>
          </p:nvPr>
        </p:nvSpPr>
        <p:spPr bwMode="auto">
          <a:xfrm>
            <a:off x="1828324" y="1932518"/>
            <a:ext cx="9141619" cy="2105367"/>
          </a:xfrm>
        </p:spPr>
        <p:txBody>
          <a:bodyPr anchor="b">
            <a:normAutofit/>
          </a:bodyPr>
          <a:lstStyle>
            <a:lvl1pPr algn="l">
              <a:defRPr sz="6000" b="0" cap="none"/>
            </a:lvl1pPr>
          </a:lstStyle>
          <a:p>
            <a:pPr>
              <a:defRPr/>
            </a:pPr>
            <a:r>
              <a:rPr lang="en-US"/>
              <a:t>Click to edit Master title style</a:t>
            </a:r>
            <a:endParaRPr/>
          </a:p>
        </p:txBody>
      </p:sp>
      <p:sp>
        <p:nvSpPr>
          <p:cNvPr id="3" name="Text Placeholder 2"/>
          <p:cNvSpPr>
            <a:spLocks noGrp="1"/>
          </p:cNvSpPr>
          <p:nvPr>
            <p:ph type="body" idx="1"/>
          </p:nvPr>
        </p:nvSpPr>
        <p:spPr bwMode="auto">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defRPr/>
            </a:pPr>
            <a:r>
              <a:rPr lang="en-US"/>
              <a:t>Edit Master text styles</a:t>
            </a:r>
            <a:endParaRPr/>
          </a:p>
        </p:txBody>
      </p:sp>
      <p:sp>
        <p:nvSpPr>
          <p:cNvPr id="5" name="Footer Placeholder 4"/>
          <p:cNvSpPr>
            <a:spLocks noGrp="1"/>
          </p:cNvSpPr>
          <p:nvPr>
            <p:ph type="ftr" sz="quarter" idx="11"/>
          </p:nvPr>
        </p:nvSpPr>
        <p:spPr bwMode="auto"/>
        <p:txBody>
          <a:bodyPr/>
          <a:lstStyle/>
          <a:p>
            <a:pPr>
              <a:defRPr/>
            </a:pPr>
            <a:r>
              <a:rPr lang="en-US"/>
              <a:t>Add a footer</a:t>
            </a:r>
            <a:endParaRPr/>
          </a:p>
        </p:txBody>
      </p:sp>
      <p:sp>
        <p:nvSpPr>
          <p:cNvPr id="4" name="Date Placeholder 3"/>
          <p:cNvSpPr>
            <a:spLocks noGrp="1"/>
          </p:cNvSpPr>
          <p:nvPr>
            <p:ph type="dt" sz="half" idx="10"/>
          </p:nvPr>
        </p:nvSpPr>
        <p:spPr bwMode="auto"/>
        <p:txBody>
          <a:bodyPr/>
          <a:lstStyle/>
          <a:p>
            <a:pPr>
              <a:defRPr/>
            </a:pPr>
            <a:fld id="{977EDB99-15BC-4479-BAC5-1E502E66917A}" type="datetime1">
              <a:rPr lang="en-US"/>
              <a:t/>
            </a:fld>
            <a:endParaRPr/>
          </a:p>
        </p:txBody>
      </p:sp>
      <p:sp>
        <p:nvSpPr>
          <p:cNvPr id="6" name="Slide Number Placeholder 5"/>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1141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094412" y="1600200"/>
            <a:ext cx="4875529"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4067C2A3-CD19-48AB-9F64-ECCF75182EDD}"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141412" y="152400"/>
            <a:ext cx="9751059" cy="1295400"/>
          </a:xfrm>
        </p:spPr>
        <p:txBody>
          <a:bodyPr/>
          <a:lstStyle>
            <a:lvl1pPr>
              <a:defRPr/>
            </a:lvl1pPr>
          </a:lstStyle>
          <a:p>
            <a:pPr>
              <a:defRPr/>
            </a:pPr>
            <a:r>
              <a:rPr lang="en-US"/>
              <a:t>Click to edit Master title style</a:t>
            </a:r>
            <a:endParaRPr/>
          </a:p>
        </p:txBody>
      </p:sp>
      <p:sp>
        <p:nvSpPr>
          <p:cNvPr id="3" name="Text Placeholder 2"/>
          <p:cNvSpPr>
            <a:spLocks noGrp="1"/>
          </p:cNvSpPr>
          <p:nvPr>
            <p:ph type="body" idx="1"/>
          </p:nvPr>
        </p:nvSpPr>
        <p:spPr bwMode="auto">
          <a:xfrm>
            <a:off x="1141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4" name="Content Placeholder 3"/>
          <p:cNvSpPr>
            <a:spLocks noGrp="1"/>
          </p:cNvSpPr>
          <p:nvPr>
            <p:ph sz="half" idx="2"/>
          </p:nvPr>
        </p:nvSpPr>
        <p:spPr bwMode="auto">
          <a:xfrm>
            <a:off x="1141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094412" y="1524000"/>
            <a:ext cx="4875529"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defRPr/>
            </a:pPr>
            <a:r>
              <a:rPr lang="en-US"/>
              <a:t>Edit Master text styles</a:t>
            </a:r>
            <a:endParaRPr/>
          </a:p>
        </p:txBody>
      </p:sp>
      <p:sp>
        <p:nvSpPr>
          <p:cNvPr id="6" name="Content Placeholder 5"/>
          <p:cNvSpPr>
            <a:spLocks noGrp="1"/>
          </p:cNvSpPr>
          <p:nvPr>
            <p:ph sz="quarter" idx="4"/>
          </p:nvPr>
        </p:nvSpPr>
        <p:spPr bwMode="auto">
          <a:xfrm>
            <a:off x="6094412" y="2413000"/>
            <a:ext cx="4875529"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 name="Footer Placeholder 7"/>
          <p:cNvSpPr>
            <a:spLocks noGrp="1"/>
          </p:cNvSpPr>
          <p:nvPr>
            <p:ph type="ftr" sz="quarter" idx="11"/>
          </p:nvPr>
        </p:nvSpPr>
        <p:spPr bwMode="auto"/>
        <p:txBody>
          <a:bodyPr/>
          <a:lstStyle/>
          <a:p>
            <a:pPr>
              <a:defRPr/>
            </a:pPr>
            <a:r>
              <a:rPr lang="en-US"/>
              <a:t>Add a footer</a:t>
            </a:r>
            <a:endParaRPr/>
          </a:p>
        </p:txBody>
      </p:sp>
      <p:sp>
        <p:nvSpPr>
          <p:cNvPr id="7" name="Date Placeholder 6"/>
          <p:cNvSpPr>
            <a:spLocks noGrp="1"/>
          </p:cNvSpPr>
          <p:nvPr>
            <p:ph type="dt" sz="half" idx="10"/>
          </p:nvPr>
        </p:nvSpPr>
        <p:spPr bwMode="auto"/>
        <p:txBody>
          <a:bodyPr/>
          <a:lstStyle/>
          <a:p>
            <a:pPr>
              <a:defRPr/>
            </a:pPr>
            <a:fld id="{0363E8C1-7C87-4705-AB97-8CD17D208E3F}" type="datetime1">
              <a:rPr lang="en-US"/>
              <a:t/>
            </a:fld>
            <a:endParaRPr/>
          </a:p>
        </p:txBody>
      </p:sp>
      <p:sp>
        <p:nvSpPr>
          <p:cNvPr id="9" name="Slide Number Placeholder 8"/>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4" name="Footer Placeholder 3"/>
          <p:cNvSpPr>
            <a:spLocks noGrp="1"/>
          </p:cNvSpPr>
          <p:nvPr>
            <p:ph type="ftr" sz="quarter" idx="11"/>
          </p:nvPr>
        </p:nvSpPr>
        <p:spPr bwMode="auto"/>
        <p:txBody>
          <a:bodyPr/>
          <a:lstStyle/>
          <a:p>
            <a:pPr>
              <a:defRPr/>
            </a:pPr>
            <a:r>
              <a:rPr lang="en-US"/>
              <a:t>Add a footer</a:t>
            </a:r>
            <a:endParaRPr/>
          </a:p>
        </p:txBody>
      </p:sp>
      <p:sp>
        <p:nvSpPr>
          <p:cNvPr id="3" name="Date Placeholder 2"/>
          <p:cNvSpPr>
            <a:spLocks noGrp="1"/>
          </p:cNvSpPr>
          <p:nvPr>
            <p:ph type="dt" sz="half" idx="10"/>
          </p:nvPr>
        </p:nvSpPr>
        <p:spPr bwMode="auto"/>
        <p:txBody>
          <a:bodyPr/>
          <a:lstStyle/>
          <a:p>
            <a:pPr>
              <a:defRPr/>
            </a:pPr>
            <a:fld id="{E20C624E-DF92-4841-B9B9-DD11AA239B85}" type="datetime1">
              <a:rPr lang="en-US"/>
              <a:t/>
            </a:fld>
            <a:endParaRPr/>
          </a:p>
        </p:txBody>
      </p:sp>
      <p:sp>
        <p:nvSpPr>
          <p:cNvPr id="5" name="Slide Number Placeholder 4"/>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blank" userDrawn="1">
  <p:cSld name="Blank">
    <p:spTree>
      <p:nvGrpSpPr>
        <p:cNvPr id="1" name=""/>
        <p:cNvGrpSpPr/>
        <p:nvPr/>
      </p:nvGrpSpPr>
      <p:grpSpPr bwMode="auto">
        <a:xfrm>
          <a:off x="0" y="0"/>
          <a:ext cx="0" cy="0"/>
          <a:chOff x="0" y="0"/>
          <a:chExt cx="0" cy="0"/>
        </a:xfrm>
      </p:grpSpPr>
      <p:grpSp>
        <p:nvGrpSpPr>
          <p:cNvPr id="8" name="bottom graphic"/>
          <p:cNvGrpSpPr/>
          <p:nvPr/>
        </p:nvGrpSpPr>
        <p:grpSpPr bwMode="auto">
          <a:xfrm>
            <a:off x="0" y="5409216"/>
            <a:ext cx="12188825" cy="1462483"/>
            <a:chOff x="0" y="4056911"/>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sp>
        <p:nvSpPr>
          <p:cNvPr id="3" name="Footer Placeholder 2"/>
          <p:cNvSpPr>
            <a:spLocks noGrp="1"/>
          </p:cNvSpPr>
          <p:nvPr>
            <p:ph type="ftr" sz="quarter" idx="11"/>
          </p:nvPr>
        </p:nvSpPr>
        <p:spPr bwMode="auto"/>
        <p:txBody>
          <a:bodyPr/>
          <a:lstStyle/>
          <a:p>
            <a:pPr>
              <a:defRPr/>
            </a:pPr>
            <a:r>
              <a:rPr lang="en-US"/>
              <a:t>Add a footer</a:t>
            </a:r>
            <a:endParaRPr/>
          </a:p>
        </p:txBody>
      </p:sp>
      <p:sp>
        <p:nvSpPr>
          <p:cNvPr id="2" name="Date Placeholder 1"/>
          <p:cNvSpPr>
            <a:spLocks noGrp="1"/>
          </p:cNvSpPr>
          <p:nvPr>
            <p:ph type="dt" sz="half" idx="10"/>
          </p:nvPr>
        </p:nvSpPr>
        <p:spPr bwMode="auto"/>
        <p:txBody>
          <a:bodyPr/>
          <a:lstStyle/>
          <a:p>
            <a:pPr>
              <a:defRPr/>
            </a:pPr>
            <a:fld id="{FBDA3AE1-4360-4D5B-BDBC-656B872DD533}" type="datetime1">
              <a:rPr lang="en-US"/>
              <a:t/>
            </a:fld>
            <a:endParaRPr/>
          </a:p>
        </p:txBody>
      </p:sp>
      <p:sp>
        <p:nvSpPr>
          <p:cNvPr id="4" name="Slide Number Placeholder 3"/>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Content Placeholder 2"/>
          <p:cNvSpPr>
            <a:spLocks noGrp="1"/>
          </p:cNvSpPr>
          <p:nvPr>
            <p:ph idx="1"/>
          </p:nvPr>
        </p:nvSpPr>
        <p:spPr bwMode="auto">
          <a:xfrm>
            <a:off x="4875529"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20990708-46A4-4851-883E-8DFB8939107E}"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chor="b">
            <a:normAutofit/>
          </a:bodyPr>
          <a:lstStyle>
            <a:lvl1pPr algn="l">
              <a:defRPr sz="3600" b="0"/>
            </a:lvl1pPr>
          </a:lstStyle>
          <a:p>
            <a:pPr>
              <a:defRPr/>
            </a:pPr>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bwMode="auto">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a:defRPr/>
            </a:pPr>
            <a:r>
              <a:rPr lang="en-US"/>
              <a:t>Click icon to add picture</a:t>
            </a:r>
            <a:endParaRPr/>
          </a:p>
        </p:txBody>
      </p:sp>
      <p:sp>
        <p:nvSpPr>
          <p:cNvPr id="4" name="Text Placeholder 3"/>
          <p:cNvSpPr>
            <a:spLocks noGrp="1"/>
          </p:cNvSpPr>
          <p:nvPr>
            <p:ph type="body" sz="half" idx="2"/>
          </p:nvPr>
        </p:nvSpPr>
        <p:spPr bwMode="auto">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defRPr/>
            </a:pPr>
            <a:r>
              <a:rPr lang="en-US"/>
              <a:t>Edit Master text styles</a:t>
            </a:r>
            <a:endParaRPr/>
          </a:p>
        </p:txBody>
      </p:sp>
      <p:sp>
        <p:nvSpPr>
          <p:cNvPr id="6" name="Footer Placeholder 5"/>
          <p:cNvSpPr>
            <a:spLocks noGrp="1"/>
          </p:cNvSpPr>
          <p:nvPr>
            <p:ph type="ftr" sz="quarter" idx="11"/>
          </p:nvPr>
        </p:nvSpPr>
        <p:spPr bwMode="auto"/>
        <p:txBody>
          <a:bodyPr/>
          <a:lstStyle/>
          <a:p>
            <a:pPr>
              <a:defRPr/>
            </a:pPr>
            <a:r>
              <a:rPr lang="en-US"/>
              <a:t>Add a footer</a:t>
            </a:r>
            <a:endParaRPr/>
          </a:p>
        </p:txBody>
      </p:sp>
      <p:sp>
        <p:nvSpPr>
          <p:cNvPr id="5" name="Date Placeholder 4"/>
          <p:cNvSpPr>
            <a:spLocks noGrp="1"/>
          </p:cNvSpPr>
          <p:nvPr>
            <p:ph type="dt" sz="half" idx="10"/>
          </p:nvPr>
        </p:nvSpPr>
        <p:spPr bwMode="auto"/>
        <p:txBody>
          <a:bodyPr/>
          <a:lstStyle/>
          <a:p>
            <a:pPr>
              <a:defRPr/>
            </a:pPr>
            <a:fld id="{AE88EFFC-86AE-4294-A319-CAFC2651994B}" type="datetime1">
              <a:rPr lang="en-US"/>
              <a:t/>
            </a:fld>
            <a:endParaRPr/>
          </a:p>
        </p:txBody>
      </p:sp>
      <p:sp>
        <p:nvSpPr>
          <p:cNvPr id="7" name="Slide Number Placeholder 6"/>
          <p:cNvSpPr>
            <a:spLocks noGrp="1"/>
          </p:cNvSpPr>
          <p:nvPr>
            <p:ph type="sldNum" sz="quarter" idx="12"/>
          </p:nvPr>
        </p:nvSpPr>
        <p:spPr bwMode="auto"/>
        <p:txBody>
          <a:bodyPr/>
          <a:lstStyle/>
          <a:p>
            <a:pPr>
              <a:defRPr/>
            </a:pPr>
            <a:fld id="{34C99D79-8A4B-4031-B1E0-AF26F8EDF2BC}" type="slidenum">
              <a:rPr/>
              <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grpSp>
        <p:nvGrpSpPr>
          <p:cNvPr id="11" name="bottom graphic"/>
          <p:cNvGrpSpPr/>
          <p:nvPr/>
        </p:nvGrpSpPr>
        <p:grpSpPr bwMode="auto">
          <a:xfrm>
            <a:off x="0" y="5409216"/>
            <a:ext cx="12188825" cy="1462483"/>
            <a:chOff x="0" y="4056911"/>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fill="norm" stroke="1" extrusionOk="0">
                  <a:moveTo>
                    <a:pt x="0" y="0"/>
                  </a:moveTo>
                  <a:lnTo>
                    <a:pt x="904412" y="0"/>
                  </a:lnTo>
                  <a:lnTo>
                    <a:pt x="904412" y="9144000"/>
                  </a:lnTo>
                  <a:lnTo>
                    <a:pt x="391235" y="9144000"/>
                  </a:lnTo>
                  <a:cubicBezTo>
                    <a:pt x="445385" y="6730684"/>
                    <a:pt x="250230" y="1995757"/>
                    <a:pt x="0" y="0"/>
                  </a:cubicBezTo>
                  <a:close/>
                </a:path>
              </a:pathLst>
            </a:custGeom>
            <a:solidFill>
              <a:schemeClr val="tx1">
                <a:alpha val="799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8" name="Rectangle 72"/>
            <p:cNvSpPr/>
            <p:nvPr/>
          </p:nvSpPr>
          <p:spPr bwMode="ltGray">
            <a:xfrm rot="5400000">
              <a:off x="4023569" y="33343"/>
              <a:ext cx="1096862" cy="9144000"/>
            </a:xfrm>
            <a:custGeom>
              <a:avLst/>
              <a:gdLst/>
              <a:ahLst/>
              <a:cxnLst/>
              <a:rect l="l" t="t" r="r" b="b"/>
              <a:pathLst>
                <a:path w="1096862" h="9144000" fill="norm" stroke="1" extrusionOk="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endParaRPr/>
            </a:p>
          </p:txBody>
        </p:sp>
      </p:grpSp>
      <p:grpSp>
        <p:nvGrpSpPr>
          <p:cNvPr id="7" name="squares"/>
          <p:cNvGrpSpPr/>
          <p:nvPr/>
        </p:nvGrpSpPr>
        <p:grpSpPr bwMode="auto">
          <a:xfrm>
            <a:off x="1" y="800551"/>
            <a:ext cx="1063023" cy="524183"/>
            <a:chOff x="0" y="452558"/>
            <a:chExt cx="914400" cy="524182"/>
          </a:xfrm>
        </p:grpSpPr>
        <p:sp>
          <p:nvSpPr>
            <p:cNvPr id="8" name="Rounded Rectangle 7"/>
            <p:cNvSpPr/>
            <p:nvPr/>
          </p:nvSpPr>
          <p:spPr bwMode="auto">
            <a:xfrm>
              <a:off x="591671" y="452558"/>
              <a:ext cx="322728" cy="524180"/>
            </a:xfrm>
            <a:prstGeom prst="roundRect">
              <a:avLst>
                <a:gd name="adj" fmla="val 16667"/>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9" name="Rounded Rectangle 8"/>
            <p:cNvSpPr/>
            <p:nvPr/>
          </p:nvSpPr>
          <p:spPr bwMode="auto">
            <a:xfrm>
              <a:off x="215154" y="452558"/>
              <a:ext cx="322728" cy="524180"/>
            </a:xfrm>
            <a:prstGeom prst="roundRect">
              <a:avLst>
                <a:gd name="adj" fmla="val 1666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sp>
          <p:nvSpPr>
            <p:cNvPr id="10" name="Round Same Side Corner Rectangle 9"/>
            <p:cNvSpPr/>
            <p:nvPr/>
          </p:nvSpPr>
          <p:spPr bwMode="auto">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a:p>
          </p:txBody>
        </p:sp>
      </p:grpSp>
      <p:sp>
        <p:nvSpPr>
          <p:cNvPr id="2" name="Title Placeholder 1"/>
          <p:cNvSpPr>
            <a:spLocks noGrp="1"/>
          </p:cNvSpPr>
          <p:nvPr>
            <p:ph type="title"/>
          </p:nvPr>
        </p:nvSpPr>
        <p:spPr bwMode="auto">
          <a:xfrm>
            <a:off x="1218883" y="152400"/>
            <a:ext cx="9751059" cy="1295400"/>
          </a:xfrm>
          <a:prstGeom prst="rect">
            <a:avLst/>
          </a:prstGeom>
        </p:spPr>
        <p:txBody>
          <a:bodyPr vert="horz" lIns="121898" tIns="60949" rIns="121898" bIns="60949" rtlCol="0" anchor="b">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1218883" y="1600200"/>
            <a:ext cx="9751059" cy="4572000"/>
          </a:xfrm>
          <a:prstGeom prst="rect">
            <a:avLst/>
          </a:prstGeom>
        </p:spPr>
        <p:txBody>
          <a:bodyPr vert="horz" lIns="121898" tIns="60949" rIns="121898" bIns="60949" rtlCol="0">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Footer Placeholder 4"/>
          <p:cNvSpPr>
            <a:spLocks noGrp="1"/>
          </p:cNvSpPr>
          <p:nvPr>
            <p:ph type="ftr" sz="quarter" idx="3"/>
          </p:nvPr>
        </p:nvSpPr>
        <p:spPr bwMode="auto">
          <a:xfrm>
            <a:off x="1218883" y="6448425"/>
            <a:ext cx="8288401" cy="180976"/>
          </a:xfrm>
          <a:prstGeom prst="rect">
            <a:avLst/>
          </a:prstGeom>
        </p:spPr>
        <p:txBody>
          <a:bodyPr vert="horz" lIns="121898" tIns="60949" rIns="121898" bIns="60949" rtlCol="0" anchor="ctr"/>
          <a:lstStyle>
            <a:lvl1pPr algn="l">
              <a:defRPr sz="1200">
                <a:solidFill>
                  <a:schemeClr val="tx1"/>
                </a:solidFill>
              </a:defRPr>
            </a:lvl1pPr>
          </a:lstStyle>
          <a:p>
            <a:pPr>
              <a:defRPr/>
            </a:pPr>
            <a:r>
              <a:rPr lang="en-US"/>
              <a:t>Add a footer</a:t>
            </a:r>
            <a:endParaRPr/>
          </a:p>
        </p:txBody>
      </p:sp>
      <p:sp>
        <p:nvSpPr>
          <p:cNvPr id="4" name="Date Placeholder 3"/>
          <p:cNvSpPr>
            <a:spLocks noGrp="1"/>
          </p:cNvSpPr>
          <p:nvPr>
            <p:ph type="dt" sz="half" idx="2"/>
          </p:nvPr>
        </p:nvSpPr>
        <p:spPr bwMode="auto">
          <a:xfrm>
            <a:off x="9547913" y="6448425"/>
            <a:ext cx="1422030" cy="180976"/>
          </a:xfrm>
          <a:prstGeom prst="rect">
            <a:avLst/>
          </a:prstGeom>
        </p:spPr>
        <p:txBody>
          <a:bodyPr vert="horz" lIns="121898" tIns="60949" rIns="121898" bIns="60949" rtlCol="0" anchor="ctr"/>
          <a:lstStyle>
            <a:lvl1pPr algn="r">
              <a:defRPr sz="1200">
                <a:solidFill>
                  <a:schemeClr val="tx1"/>
                </a:solidFill>
              </a:defRPr>
            </a:lvl1pPr>
          </a:lstStyle>
          <a:p>
            <a:pPr>
              <a:defRPr/>
            </a:pPr>
            <a:fld id="{D29E8617-6EA8-4B97-A5E8-E18E98765EE2}" type="datetime1">
              <a:rPr lang="en-US"/>
              <a:t/>
            </a:fld>
            <a:endParaRPr/>
          </a:p>
        </p:txBody>
      </p:sp>
      <p:sp>
        <p:nvSpPr>
          <p:cNvPr id="6" name="Slide Number Placeholder 5"/>
          <p:cNvSpPr>
            <a:spLocks noGrp="1"/>
          </p:cNvSpPr>
          <p:nvPr>
            <p:ph type="sldNum" sz="quarter" idx="4"/>
          </p:nvPr>
        </p:nvSpPr>
        <p:spPr bwMode="auto">
          <a:xfrm>
            <a:off x="11071516" y="6448425"/>
            <a:ext cx="812588" cy="180976"/>
          </a:xfrm>
          <a:prstGeom prst="rect">
            <a:avLst/>
          </a:prstGeom>
        </p:spPr>
        <p:txBody>
          <a:bodyPr vert="horz" lIns="121898" tIns="60949" rIns="121898" bIns="60949" rtlCol="0" anchor="ctr"/>
          <a:lstStyle>
            <a:lvl1pPr algn="r">
              <a:defRPr sz="1200">
                <a:solidFill>
                  <a:schemeClr val="tx1"/>
                </a:solidFill>
              </a:defRPr>
            </a:lvl1pPr>
          </a:lstStyle>
          <a:p>
            <a:pPr>
              <a:defRPr/>
            </a:pPr>
            <a:fld id="{34C99D79-8A4B-4031-B1E0-AF26F8EDF2BC}" type="slidenum">
              <a:rPr/>
              <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1218987">
        <a:spcBef>
          <a:spcPts val="0"/>
        </a:spcBef>
        <a:buNone/>
        <a:defRPr sz="3600">
          <a:solidFill>
            <a:schemeClr val="tx1"/>
          </a:solidFill>
          <a:latin typeface="+mj-lt"/>
          <a:ea typeface="+mj-ea"/>
          <a:cs typeface="+mj-cs"/>
        </a:defRPr>
      </a:lvl1pPr>
    </p:titleStyle>
    <p:bodyStyle>
      <a:lvl1pPr marL="304747" indent="-304747" algn="l" defTabSz="1218987">
        <a:lnSpc>
          <a:spcPct val="90000"/>
        </a:lnSpc>
        <a:spcBef>
          <a:spcPts val="1800"/>
        </a:spcBef>
        <a:buClr>
          <a:schemeClr val="accent1">
            <a:lumMod val="75000"/>
          </a:schemeClr>
        </a:buClr>
        <a:buFont typeface="Arial"/>
        <a:buChar char="•"/>
        <a:defRPr sz="2800">
          <a:solidFill>
            <a:schemeClr val="tx1"/>
          </a:solidFill>
          <a:latin typeface="+mn-lt"/>
          <a:ea typeface="+mn-ea"/>
          <a:cs typeface="+mn-cs"/>
        </a:defRPr>
      </a:lvl1pPr>
      <a:lvl2pPr marL="755772" indent="-304747" algn="l" defTabSz="1218987">
        <a:lnSpc>
          <a:spcPct val="90000"/>
        </a:lnSpc>
        <a:spcBef>
          <a:spcPts val="1200"/>
        </a:spcBef>
        <a:buClr>
          <a:schemeClr val="accent1">
            <a:lumMod val="75000"/>
          </a:schemeClr>
        </a:buClr>
        <a:buFont typeface="Arial"/>
        <a:buChar char="–"/>
        <a:defRPr sz="2400">
          <a:solidFill>
            <a:schemeClr val="tx1"/>
          </a:solidFill>
          <a:latin typeface="+mn-lt"/>
          <a:ea typeface="+mn-ea"/>
          <a:cs typeface="+mn-cs"/>
        </a:defRPr>
      </a:lvl2pPr>
      <a:lvl3pPr marL="120679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3pPr>
      <a:lvl4pPr marL="1657822"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4pPr>
      <a:lvl5pPr marL="2108847" indent="-304747" algn="l" defTabSz="1218987">
        <a:lnSpc>
          <a:spcPct val="90000"/>
        </a:lnSpc>
        <a:spcBef>
          <a:spcPts val="800"/>
        </a:spcBef>
        <a:buClr>
          <a:schemeClr val="accent1">
            <a:lumMod val="75000"/>
          </a:schemeClr>
        </a:buClr>
        <a:buFont typeface="Arial"/>
        <a:buChar char="•"/>
        <a:defRPr sz="2000">
          <a:solidFill>
            <a:schemeClr val="tx1"/>
          </a:solidFill>
          <a:latin typeface="+mn-lt"/>
          <a:ea typeface="+mn-ea"/>
          <a:cs typeface="+mn-cs"/>
        </a:defRPr>
      </a:lvl5pPr>
      <a:lvl6pPr marL="255987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6pPr>
      <a:lvl7pPr marL="301089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7pPr>
      <a:lvl8pPr marL="3461922"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8pPr>
      <a:lvl9pPr marL="3912947" indent="-304747" algn="l" defTabSz="1218987">
        <a:lnSpc>
          <a:spcPct val="90000"/>
        </a:lnSpc>
        <a:spcBef>
          <a:spcPts val="800"/>
        </a:spcBef>
        <a:buClr>
          <a:schemeClr val="accent1"/>
        </a:buClr>
        <a:buFont typeface="Arial"/>
        <a:buChar char="•"/>
        <a:defRPr sz="2000">
          <a:solidFill>
            <a:schemeClr val="tx1"/>
          </a:solidFill>
          <a:latin typeface="+mn-lt"/>
          <a:ea typeface="+mn-ea"/>
          <a:cs typeface="+mn-cs"/>
        </a:defRPr>
      </a:lvl9pPr>
    </p:bodyStyle>
    <p:otherStyle>
      <a:defPPr>
        <a:defRPr/>
      </a:defPPr>
      <a:lvl1pPr marL="0" algn="l" defTabSz="1218987">
        <a:defRPr sz="2400">
          <a:solidFill>
            <a:schemeClr val="tx1"/>
          </a:solidFill>
          <a:latin typeface="+mn-lt"/>
          <a:ea typeface="+mn-ea"/>
          <a:cs typeface="+mn-cs"/>
        </a:defRPr>
      </a:lvl1pPr>
      <a:lvl2pPr marL="609493" algn="l" defTabSz="1218987">
        <a:defRPr sz="2400">
          <a:solidFill>
            <a:schemeClr val="tx1"/>
          </a:solidFill>
          <a:latin typeface="+mn-lt"/>
          <a:ea typeface="+mn-ea"/>
          <a:cs typeface="+mn-cs"/>
        </a:defRPr>
      </a:lvl2pPr>
      <a:lvl3pPr marL="1218987" algn="l" defTabSz="1218987">
        <a:defRPr sz="2400">
          <a:solidFill>
            <a:schemeClr val="tx1"/>
          </a:solidFill>
          <a:latin typeface="+mn-lt"/>
          <a:ea typeface="+mn-ea"/>
          <a:cs typeface="+mn-cs"/>
        </a:defRPr>
      </a:lvl3pPr>
      <a:lvl4pPr marL="1828480" algn="l" defTabSz="1218987">
        <a:defRPr sz="2400">
          <a:solidFill>
            <a:schemeClr val="tx1"/>
          </a:solidFill>
          <a:latin typeface="+mn-lt"/>
          <a:ea typeface="+mn-ea"/>
          <a:cs typeface="+mn-cs"/>
        </a:defRPr>
      </a:lvl4pPr>
      <a:lvl5pPr marL="2437973" algn="l" defTabSz="1218987">
        <a:defRPr sz="2400">
          <a:solidFill>
            <a:schemeClr val="tx1"/>
          </a:solidFill>
          <a:latin typeface="+mn-lt"/>
          <a:ea typeface="+mn-ea"/>
          <a:cs typeface="+mn-cs"/>
        </a:defRPr>
      </a:lvl5pPr>
      <a:lvl6pPr marL="3047467" algn="l" defTabSz="1218987">
        <a:defRPr sz="2400">
          <a:solidFill>
            <a:schemeClr val="tx1"/>
          </a:solidFill>
          <a:latin typeface="+mn-lt"/>
          <a:ea typeface="+mn-ea"/>
          <a:cs typeface="+mn-cs"/>
        </a:defRPr>
      </a:lvl6pPr>
      <a:lvl7pPr marL="3656960" algn="l" defTabSz="1218987">
        <a:defRPr sz="2400">
          <a:solidFill>
            <a:schemeClr val="tx1"/>
          </a:solidFill>
          <a:latin typeface="+mn-lt"/>
          <a:ea typeface="+mn-ea"/>
          <a:cs typeface="+mn-cs"/>
        </a:defRPr>
      </a:lvl7pPr>
      <a:lvl8pPr marL="4266453" algn="l" defTabSz="1218987">
        <a:defRPr sz="2400">
          <a:solidFill>
            <a:schemeClr val="tx1"/>
          </a:solidFill>
          <a:latin typeface="+mn-lt"/>
          <a:ea typeface="+mn-ea"/>
          <a:cs typeface="+mn-cs"/>
        </a:defRPr>
      </a:lvl8pPr>
      <a:lvl9pPr marL="4875947" algn="l" defTabSz="1218987">
        <a:defRPr sz="24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gradFill>
          <a:gsLst>
            <a:gs pos="0">
              <a:schemeClr val="bg2">
                <a:tint val="90000"/>
                <a:satMod val="92000"/>
                <a:lumMod val="120000"/>
              </a:schemeClr>
            </a:gs>
            <a:gs pos="100000">
              <a:schemeClr val="bg2">
                <a:shade val="98000"/>
                <a:satMod val="120000"/>
                <a:lumMod val="98000"/>
              </a:schemeClr>
            </a:gs>
          </a:gsLst>
          <a:path path="circle"/>
        </a:gradFill>
      </p:bgPr>
    </p:bg>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0135" y="152400"/>
            <a:ext cx="5561488" cy="856804"/>
          </a:xfrm>
        </p:spPr>
        <p:txBody>
          <a:bodyPr/>
          <a:lstStyle/>
          <a:p>
            <a:pPr>
              <a:defRPr/>
            </a:pPr>
            <a:r>
              <a:rPr lang="en-IN" b="1"/>
              <a:t>JAVA</a:t>
            </a:r>
            <a:endParaRPr/>
          </a:p>
        </p:txBody>
      </p:sp>
      <p:graphicFrame>
        <p:nvGraphicFramePr>
          <p:cNvPr id="4" name="Table 3"/>
          <p:cNvGraphicFramePr>
            <a:graphicFrameLocks xmlns:a="http://schemas.openxmlformats.org/drawingml/2006/main" noGrp="1"/>
          </p:cNvGraphicFramePr>
          <p:nvPr/>
        </p:nvGraphicFramePr>
        <p:xfrm>
          <a:off x="455612" y="2209800"/>
          <a:ext cx="11041039" cy="2204456"/>
        </p:xfrm>
        <a:graphic>
          <a:graphicData uri="http://schemas.openxmlformats.org/drawingml/2006/table">
            <a:tbl>
              <a:tblPr firstRow="1" firstCol="0" lastRow="0" lastCol="0" bandRow="1" bandCol="0">
                <a:tableStyleId>{EB9631B5-78F2-41C9-869B-9F39066F8104}</a:tableStyleId>
              </a:tblPr>
              <a:tblGrid>
                <a:gridCol w="5520519"/>
                <a:gridCol w="5520519"/>
              </a:tblGrid>
              <a:tr h="385948">
                <a:tc gridSpan="2">
                  <a:txBody>
                    <a:bodyPr/>
                    <a:p>
                      <a:pPr algn="ctr">
                        <a:defRPr/>
                      </a:pPr>
                      <a:r>
                        <a:rPr lang="en-US" sz="2400">
                          <a:solidFill>
                            <a:schemeClr val="bg1"/>
                          </a:solidFill>
                          <a:latin typeface="Verdana"/>
                          <a:ea typeface="Verdana"/>
                        </a:rPr>
                        <a:t>Java Tokens &amp; Block</a:t>
                      </a:r>
                      <a:endParaRPr>
                        <a:solidFill>
                          <a:schemeClr val="bg1"/>
                        </a:solidFill>
                      </a:endParaRPr>
                    </a:p>
                  </a:txBody>
                  <a:tcPr anchor="t"/>
                </a:tc>
                <a:tc hMerge="1">
                  <a:txBody>
                    <a:bodyPr/>
                    <a:p>
                      <a:endParaRPr/>
                    </a:p>
                  </a:txBody>
                </a:tc>
              </a:tr>
              <a:tr h="462148">
                <a:tc>
                  <a:txBody>
                    <a:bodyPr/>
                    <a:p>
                      <a:pPr marL="285750" marR="0" lvl="0" indent="-285750" algn="l"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Java Tokens</a:t>
                      </a:r>
                      <a:endParaRPr/>
                    </a:p>
                  </a:txBody>
                  <a:tcPr anchor="ctr"/>
                </a:tc>
                <a:tc>
                  <a:txBody>
                    <a:bodyPr/>
                    <a:p>
                      <a:pPr marL="285750" marR="0" lvl="0" indent="-285750" algn="l"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CamelCase in java naming conventions</a:t>
                      </a:r>
                      <a:endParaRPr/>
                    </a:p>
                  </a:txBody>
                  <a:tcPr anchor="ctr"/>
                </a:tc>
              </a:tr>
              <a:tr h="462148">
                <a:tc gridSpan="2">
                  <a:txBody>
                    <a:bodyPr/>
                    <a:p>
                      <a:pPr marL="342900" marR="0" lvl="0" indent="-342900" algn="ctr" defTabSz="914400">
                        <a:lnSpc>
                          <a:spcPct val="100000"/>
                        </a:lnSpc>
                        <a:spcBef>
                          <a:spcPts val="0"/>
                        </a:spcBef>
                        <a:spcAft>
                          <a:spcPts val="0"/>
                        </a:spcAft>
                        <a:buClrTx/>
                        <a:buSzTx/>
                        <a:buFont typeface="Wingdings"/>
                        <a:buChar char="Ø"/>
                        <a:defRPr/>
                      </a:pPr>
                      <a:r>
                        <a:rPr lang="en-US" sz="2400">
                          <a:solidFill>
                            <a:schemeClr val="dk1"/>
                          </a:solidFill>
                          <a:latin typeface="+mn-lt"/>
                          <a:ea typeface="+mn-ea"/>
                          <a:cs typeface="+mn-cs"/>
                        </a:rPr>
                        <a:t>Java Statements ,Expression &amp; Block</a:t>
                      </a:r>
                      <a:endParaRPr lang="en-IN" sz="2400">
                        <a:solidFill>
                          <a:schemeClr val="dk1"/>
                        </a:solidFill>
                        <a:latin typeface="+mn-lt"/>
                        <a:ea typeface="+mn-ea"/>
                        <a:cs typeface="+mn-cs"/>
                      </a:endParaRPr>
                    </a:p>
                  </a:txBody>
                  <a:tcPr anchor="ctr"/>
                </a:tc>
                <a:tc hMerge="1">
                  <a:txBody>
                    <a:bodyPr/>
                    <a:p>
                      <a:endParaRPr/>
                    </a:p>
                  </a:txBody>
                </a:tc>
              </a:tr>
              <a:tr h="462148">
                <a:tc gridSpan="2">
                  <a:txBody>
                    <a:bodyPr/>
                    <a:p>
                      <a:pPr marL="285750" marR="0" indent="-285750" algn="l" defTabSz="914400">
                        <a:lnSpc>
                          <a:spcPct val="100000"/>
                        </a:lnSpc>
                        <a:spcBef>
                          <a:spcPts val="0"/>
                        </a:spcBef>
                        <a:spcAft>
                          <a:spcPts val="0"/>
                        </a:spcAft>
                        <a:buClrTx/>
                        <a:buSzTx/>
                        <a:buFont typeface="Wingdings"/>
                        <a:buChar char="Ø"/>
                        <a:defRPr/>
                      </a:pPr>
                      <a:endParaRPr lang="en-IN" sz="2400">
                        <a:solidFill>
                          <a:schemeClr val="dk1"/>
                        </a:solidFill>
                        <a:latin typeface="+mn-lt"/>
                        <a:ea typeface="+mn-ea"/>
                        <a:cs typeface="+mn-cs"/>
                      </a:endParaRPr>
                    </a:p>
                  </a:txBody>
                  <a:tcPr anchor="ctr"/>
                </a:tc>
                <a:tc hMerge="1">
                  <a:txBody>
                    <a:bodyPr/>
                    <a:p>
                      <a:endParaRPr/>
                    </a:p>
                  </a:txBody>
                </a:tc>
              </a:tr>
            </a:tbl>
          </a:graphicData>
        </a:graphic>
      </p:graphicFrame>
      <p:sp>
        <p:nvSpPr>
          <p:cNvPr id="6" name="文本框 8"/>
          <p:cNvSpPr txBox="1"/>
          <p:nvPr/>
        </p:nvSpPr>
        <p:spPr bwMode="auto">
          <a:xfrm>
            <a:off x="1827212" y="1272879"/>
            <a:ext cx="3179075" cy="523220"/>
          </a:xfrm>
          <a:prstGeom prst="rect">
            <a:avLst/>
          </a:prstGeom>
          <a:noFill/>
          <a:ln w="9525">
            <a:noFill/>
          </a:ln>
        </p:spPr>
        <p:txBody>
          <a:bodyPr wrap="none" anchor="t">
            <a:spAutoFit/>
          </a:bodyPr>
          <a:lstStyle/>
          <a:p>
            <a:pPr defTabSz="914400">
              <a:defRPr/>
            </a:pPr>
            <a:r>
              <a:rPr lang="en-US" sz="2800" b="1">
                <a:solidFill>
                  <a:srgbClr val="262626"/>
                </a:solidFill>
                <a:latin typeface="Arial"/>
                <a:ea typeface="Microsoft YaHei"/>
              </a:rPr>
              <a:t>What you learn ?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38511816" name="Content Placeholder 2"/>
          <p:cNvSpPr>
            <a:spLocks noGrp="1"/>
          </p:cNvSpPr>
          <p:nvPr>
            <p:ph sz="half" idx="1"/>
          </p:nvPr>
        </p:nvSpPr>
        <p:spPr bwMode="auto">
          <a:xfrm flipH="0" flipV="0">
            <a:off x="196377" y="1308618"/>
            <a:ext cx="11974285" cy="4872912"/>
          </a:xfrm>
        </p:spPr>
        <p:txBody>
          <a:bodyPr vertOverflow="overflow" horzOverflow="overflow" vert="horz" wrap="square" lIns="121897" tIns="60948" rIns="121897" bIns="60948" numCol="1" spcCol="0" rtlCol="0" fromWordArt="0" anchor="t" anchorCtr="0" forceAA="0" upright="0" compatLnSpc="0">
            <a:normAutofit fontScale="90000" lnSpcReduction="2000"/>
          </a:bodyPr>
          <a:lstStyle/>
          <a:p>
            <a:pPr marL="0" indent="0">
              <a:buClr>
                <a:schemeClr val="accent1">
                  <a:lumMod val="75000"/>
                </a:schemeClr>
              </a:buClr>
              <a:buFont typeface="Wingdings"/>
              <a:buNone/>
              <a:defRPr/>
            </a:pPr>
            <a:r>
              <a:rPr lang="en-US" sz="3000" b="1" i="0" u="none" strike="noStrike" cap="none" spc="0">
                <a:solidFill>
                  <a:srgbClr val="C00000"/>
                </a:solidFill>
                <a:latin typeface="Nunito Sans"/>
                <a:ea typeface="Georgia"/>
                <a:cs typeface="Nunito Sans"/>
              </a:rPr>
              <a:t>Floating-point literals are values that contain a decimal point in between them. Floating-point literals are generally double data type by default. We can assign them to float data types by adding an </a:t>
            </a:r>
            <a:r>
              <a:rPr lang="en-US" sz="3000" b="1" i="0" u="none" strike="noStrike" cap="none" spc="0">
                <a:solidFill>
                  <a:schemeClr val="accent6">
                    <a:lumMod val="75000"/>
                  </a:schemeClr>
                </a:solidFill>
                <a:latin typeface="Nunito Sans"/>
                <a:ea typeface="Georgia"/>
                <a:cs typeface="Nunito Sans"/>
              </a:rPr>
              <a:t>f or F</a:t>
            </a:r>
            <a:r>
              <a:rPr lang="en-US" sz="3000" b="1" i="0" u="none" strike="noStrike" cap="none" spc="0">
                <a:solidFill>
                  <a:srgbClr val="C00000"/>
                </a:solidFill>
                <a:latin typeface="Nunito Sans"/>
                <a:ea typeface="Georgia"/>
                <a:cs typeface="Nunito Sans"/>
              </a:rPr>
              <a:t> at the end of the value.</a:t>
            </a:r>
            <a:endParaRPr>
              <a:solidFill>
                <a:srgbClr val="C00000"/>
              </a:solidFill>
            </a:endParaRPr>
          </a:p>
          <a:p>
            <a:pPr>
              <a:buClr>
                <a:schemeClr val="accent1">
                  <a:lumMod val="75000"/>
                </a:schemeClr>
              </a:buClr>
              <a:buFont typeface="Wingdings"/>
              <a:buChar char="Ø"/>
              <a:defRPr/>
            </a:pPr>
            <a:r>
              <a:rPr lang="en-US" sz="2400" i="0" u="none" strike="noStrike" cap="none" spc="0">
                <a:solidFill/>
                <a:latin typeface="Constantia"/>
                <a:ea typeface="Georgia"/>
                <a:cs typeface="Constantia"/>
              </a:rPr>
              <a:t>Floating-point Literals can also have an exponent part. This exponential part can be declared as follow: </a:t>
            </a:r>
            <a:r>
              <a:rPr lang="en-US" sz="2400" i="0" u="none" strike="noStrike" cap="none" spc="0">
                <a:solidFill/>
                <a:latin typeface="Constantia"/>
                <a:ea typeface="Georgia"/>
                <a:cs typeface="Constantia"/>
              </a:rPr>
              <a:t>123E-45f</a:t>
            </a:r>
            <a:endParaRPr lang="en-US" sz="2400" i="0" u="none" strike="noStrike" cap="none" spc="0">
              <a:solidFill/>
              <a:latin typeface="Constantia"/>
              <a:cs typeface="Constantia"/>
            </a:endParaRPr>
          </a:p>
          <a:p>
            <a:pPr>
              <a:buClr>
                <a:schemeClr val="accent1">
                  <a:lumMod val="75000"/>
                </a:schemeClr>
              </a:buClr>
              <a:buFont typeface="Wingdings"/>
              <a:buChar char="Ø"/>
              <a:defRPr/>
            </a:pPr>
            <a:r>
              <a:rPr lang="en-US" sz="2400" i="0" u="none" strike="noStrike" cap="none" spc="0">
                <a:solidFill/>
                <a:latin typeface="Constantia"/>
                <a:ea typeface="Georgia"/>
                <a:cs typeface="Constantia"/>
              </a:rPr>
              <a:t>Few points to remember while declaring floating-point literals are:</a:t>
            </a:r>
            <a:br>
              <a:rPr lang="en-US" sz="2400" i="0" u="none" strike="noStrike" cap="none" spc="0">
                <a:solidFill/>
                <a:latin typeface="Constantia"/>
                <a:ea typeface="Georgia"/>
                <a:cs typeface="Constantia"/>
              </a:rPr>
            </a:br>
            <a:r>
              <a:rPr lang="en-US" sz="2400" i="0" u="none" strike="noStrike" cap="none" spc="0">
                <a:solidFill/>
                <a:latin typeface="Constantia"/>
                <a:ea typeface="Georgia"/>
                <a:cs typeface="Constantia"/>
              </a:rPr>
              <a:t>1. If no suffix is present, the default data type is double.</a:t>
            </a:r>
            <a:br>
              <a:rPr lang="en-US" sz="2400" i="0" u="none" strike="noStrike" cap="none" spc="0">
                <a:solidFill/>
                <a:latin typeface="Constantia"/>
                <a:ea typeface="Georgia"/>
                <a:cs typeface="Constantia"/>
              </a:rPr>
            </a:br>
            <a:r>
              <a:rPr lang="en-US" sz="2400" i="0" u="none" strike="noStrike" cap="none" spc="0">
                <a:solidFill/>
                <a:latin typeface="Constantia"/>
                <a:ea typeface="Georgia"/>
                <a:cs typeface="Constantia"/>
              </a:rPr>
              <a:t>2. F or f suffix represents a floating data type.</a:t>
            </a:r>
            <a:br>
              <a:rPr lang="en-US" sz="2400" i="0" u="none" strike="noStrike" cap="none" spc="0">
                <a:solidFill/>
                <a:latin typeface="Constantia"/>
                <a:ea typeface="Georgia"/>
                <a:cs typeface="Constantia"/>
              </a:rPr>
            </a:br>
            <a:r>
              <a:rPr lang="en-US" sz="2400" i="0" u="none" strike="noStrike" cap="none" spc="0">
                <a:solidFill/>
                <a:latin typeface="Constantia"/>
                <a:ea typeface="Georgia"/>
                <a:cs typeface="Constantia"/>
              </a:rPr>
              <a:t>3. D or d suffix represents a double data type.</a:t>
            </a:r>
            <a:endParaRPr/>
          </a:p>
          <a:p>
            <a:pPr>
              <a:buFont typeface="Wingdings"/>
              <a:buChar char="Ø"/>
              <a:defRPr/>
            </a:pPr>
            <a:r>
              <a:rPr sz="2200" b="1" i="0" u="none">
                <a:solidFill>
                  <a:srgbClr val="C00000"/>
                </a:solidFill>
                <a:latin typeface="Times New Roman"/>
                <a:ea typeface="Times New Roman"/>
                <a:cs typeface="Times New Roman"/>
              </a:rPr>
              <a:t>float val_float=1.7732f; </a:t>
            </a:r>
            <a:r>
              <a:rPr sz="2200" b="1" i="0" u="none">
                <a:solidFill>
                  <a:srgbClr val="C00000"/>
                </a:solidFill>
                <a:latin typeface="Times New Roman"/>
                <a:ea typeface="Times New Roman"/>
                <a:cs typeface="Times New Roman"/>
              </a:rPr>
              <a:t>float val_float1=1.7732F;</a:t>
            </a:r>
            <a:endParaRPr sz="2200" b="1" i="0" u="none">
              <a:solidFill>
                <a:srgbClr val="C00000"/>
              </a:solidFill>
              <a:latin typeface="Times New Roman"/>
              <a:ea typeface="Times New Roman"/>
              <a:cs typeface="Times New Roman"/>
            </a:endParaRPr>
          </a:p>
          <a:p>
            <a:pPr>
              <a:buFont typeface="Wingdings"/>
              <a:buChar char="Ø"/>
              <a:defRPr/>
            </a:pPr>
            <a:r>
              <a:rPr sz="2200" b="1" i="0" u="none">
                <a:solidFill>
                  <a:srgbClr val="C00000"/>
                </a:solidFill>
                <a:latin typeface="Times New Roman"/>
                <a:ea typeface="Times New Roman"/>
                <a:cs typeface="Times New Roman"/>
              </a:rPr>
              <a:t>float val_double=1.7732d;
double val_double1=1.7732;</a:t>
            </a:r>
            <a:endParaRPr sz="7200" b="1">
              <a:solidFill>
                <a:srgbClr val="C00000"/>
              </a:solidFill>
            </a:endParaRPr>
          </a:p>
        </p:txBody>
      </p:sp>
      <p:sp>
        <p:nvSpPr>
          <p:cNvPr id="1637366239" name="Rectangle 3"/>
          <p:cNvSpPr/>
          <p:nvPr/>
        </p:nvSpPr>
        <p:spPr bwMode="auto">
          <a:xfrm flipH="0" flipV="0">
            <a:off x="0" y="-113517"/>
            <a:ext cx="11995713" cy="849460"/>
          </a:xfrm>
          <a:prstGeom prst="rect">
            <a:avLst/>
          </a:prstGeom>
        </p:spPr>
        <p:txBody>
          <a:bodyPr vert="horz" lIns="121896" tIns="60948" rIns="121896" bIns="60948" rtlCol="0" anchor="b">
            <a:noAutofit/>
          </a:bodyPr>
          <a:lstStyle/>
          <a:p>
            <a:pPr>
              <a:defRPr/>
            </a:pPr>
            <a:r>
              <a:rPr lang="en-US" sz="4000" b="1" i="0" u="none" strike="noStrike" cap="none" spc="0">
                <a:solidFill>
                  <a:schemeClr val="dk1"/>
                </a:solidFill>
                <a:latin typeface="Constantia"/>
                <a:ea typeface="Arial"/>
                <a:cs typeface="Arial"/>
              </a:rPr>
              <a:t>Tokens</a:t>
            </a:r>
            <a:r>
              <a:rPr lang="en-US" sz="4000" b="1">
                <a:solidFill>
                  <a:schemeClr val="dk1"/>
                </a:solidFill>
              </a:rPr>
              <a:t> 			</a:t>
            </a:r>
            <a:r>
              <a:rPr lang="en-US" sz="4000" b="1" i="0" u="none" strike="noStrike" cap="none" spc="0">
                <a:solidFill>
                  <a:srgbClr val="C00000"/>
                </a:solidFill>
                <a:latin typeface="Constantia"/>
                <a:ea typeface="Georgia"/>
                <a:cs typeface="Constantia"/>
              </a:rPr>
              <a:t>Floating Point</a:t>
            </a:r>
            <a:r>
              <a:rPr lang="en-US" sz="4000" b="1">
                <a:solidFill>
                  <a:srgbClr val="C00000"/>
                </a:solidFill>
              </a:rPr>
              <a:t> Literals</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58833552" name="Content Placeholder 2"/>
          <p:cNvSpPr>
            <a:spLocks noGrp="1"/>
          </p:cNvSpPr>
          <p:nvPr>
            <p:ph sz="half" idx="1"/>
          </p:nvPr>
        </p:nvSpPr>
        <p:spPr bwMode="auto">
          <a:xfrm>
            <a:off x="608011" y="1600200"/>
            <a:ext cx="11125199" cy="3809999"/>
          </a:xfrm>
        </p:spPr>
        <p:txBody>
          <a:bodyPr vertOverflow="overflow" horzOverflow="overflow" vert="horz" wrap="square" lIns="121897" tIns="60948" rIns="121897" bIns="60948" numCol="1" spcCol="0" rtlCol="0" fromWordArt="0" anchor="t" anchorCtr="0" forceAA="0" upright="0" compatLnSpc="0">
            <a:normAutofit/>
          </a:bodyPr>
          <a:lstStyle/>
          <a:p>
            <a:pPr marL="0" indent="0">
              <a:buClr>
                <a:schemeClr val="accent1">
                  <a:lumMod val="75000"/>
                </a:schemeClr>
              </a:buClr>
              <a:buFont typeface="Arial"/>
              <a:buNone/>
              <a:defRPr/>
            </a:pPr>
            <a:r>
              <a:rPr lang="en-US" sz="2800" b="0" i="0" u="none" strike="noStrike" cap="none" spc="0">
                <a:solidFill>
                  <a:schemeClr val="tx1"/>
                </a:solidFill>
                <a:latin typeface="Constantia"/>
                <a:cs typeface="Constantia"/>
              </a:rPr>
              <a:t>Character Literals in java are represented with a single quote.</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char charVar='A'; </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char uniChar='\u0061';</a:t>
            </a:r>
            <a:r>
              <a:rPr lang="en-US" sz="2800" b="0" i="0" u="none" strike="noStrike" cap="none" spc="0">
                <a:solidFill>
                  <a:schemeClr val="tx1"/>
                </a:solidFill>
                <a:latin typeface="Constantia"/>
                <a:cs typeface="Constantia"/>
              </a:rPr>
              <a:t> // Char literal can specify in unicode representation : \u0061 here 0061 represent hexadecimal number</a:t>
            </a:r>
            <a:endParaRPr lang="en-US" sz="2800" b="0" i="0" u="none" strike="noStrike" cap="none" spc="0">
              <a:solidFill>
                <a:schemeClr val="tx1"/>
              </a:solidFill>
              <a:latin typeface="Constantia"/>
              <a:cs typeface="Constantia"/>
            </a:endParaRPr>
          </a:p>
          <a:p>
            <a:pPr>
              <a:buClr>
                <a:schemeClr val="accent1">
                  <a:lumMod val="75000"/>
                </a:schemeClr>
              </a:buClr>
              <a:buFont typeface="Wingdings"/>
              <a:buChar char="Ø"/>
              <a:defRPr/>
            </a:pPr>
            <a:r>
              <a:rPr lang="en-US" sz="2800" b="1" i="0" u="none" strike="noStrike" cap="none" spc="0">
                <a:solidFill>
                  <a:srgbClr val="C00000"/>
                </a:solidFill>
                <a:latin typeface="Constantia"/>
                <a:cs typeface="Constantia"/>
              </a:rPr>
              <a:t>char escChar='\n'; </a:t>
            </a:r>
            <a:endParaRPr/>
          </a:p>
          <a:p>
            <a:pPr>
              <a:buFont typeface="Wingdings"/>
              <a:buChar char="Ø"/>
              <a:defRPr/>
            </a:pPr>
            <a:endParaRPr lang="en-IN"/>
          </a:p>
        </p:txBody>
      </p:sp>
      <p:sp>
        <p:nvSpPr>
          <p:cNvPr id="1668995072" name="Rectangle 3"/>
          <p:cNvSpPr/>
          <p:nvPr/>
        </p:nvSpPr>
        <p:spPr bwMode="auto">
          <a:xfrm flipH="0" flipV="0">
            <a:off x="0" y="58316"/>
            <a:ext cx="12306734" cy="699795"/>
          </a:xfrm>
          <a:prstGeom prst="rect">
            <a:avLst/>
          </a:prstGeom>
        </p:spPr>
        <p:txBody>
          <a:bodyPr vert="horz" lIns="121896" tIns="60948" rIns="121896" bIns="60948" rtlCol="0" anchor="b">
            <a:noAutofit/>
          </a:bodyPr>
          <a:lstStyle/>
          <a:p>
            <a:pPr>
              <a:defRPr/>
            </a:pPr>
            <a:r>
              <a:rPr lang="en-US" sz="4000" b="1" i="0" u="none" strike="noStrike" cap="none" spc="0">
                <a:solidFill>
                  <a:schemeClr val="dk1"/>
                </a:solidFill>
                <a:latin typeface="Constantia"/>
                <a:ea typeface="Arial"/>
                <a:cs typeface="Arial"/>
              </a:rPr>
              <a:t>Tokens</a:t>
            </a:r>
            <a:r>
              <a:rPr lang="en-US" sz="4000" b="1">
                <a:solidFill>
                  <a:schemeClr val="dk1"/>
                </a:solidFill>
              </a:rPr>
              <a:t> </a:t>
            </a:r>
            <a:r>
              <a:rPr sz="2050" b="0" i="0" u="none" spc="-22">
                <a:solidFill>
                  <a:srgbClr val="444444"/>
                </a:solidFill>
                <a:latin typeface="Georgia"/>
                <a:ea typeface="Georgia"/>
                <a:cs typeface="Georgia"/>
              </a:rPr>
              <a:t>                                                                             </a:t>
            </a:r>
            <a:r>
              <a:rPr lang="en-US" sz="4000" b="1" i="0" u="none" strike="noStrike" cap="none" spc="0">
                <a:solidFill>
                  <a:srgbClr val="C00000"/>
                </a:solidFill>
                <a:latin typeface="Constantia"/>
                <a:ea typeface="Georgia"/>
                <a:cs typeface="Constantia"/>
              </a:rPr>
              <a:t>   Character</a:t>
            </a:r>
            <a:r>
              <a:rPr lang="en-US" sz="4000" b="1">
                <a:solidFill>
                  <a:schemeClr val="dk1"/>
                </a:solidFill>
              </a:rPr>
              <a:t> </a:t>
            </a:r>
            <a:r>
              <a:rPr lang="en-US" sz="4000" b="1">
                <a:solidFill>
                  <a:srgbClr val="C00000"/>
                </a:solidFill>
              </a:rPr>
              <a:t>Literals</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aphicFrame>
        <p:nvGraphicFramePr>
          <p:cNvPr id="1041796838" name=""/>
          <p:cNvGraphicFramePr>
            <a:graphicFrameLocks xmlns:a="http://schemas.openxmlformats.org/drawingml/2006/main"/>
          </p:cNvGraphicFramePr>
          <p:nvPr>
            <p:ph sz="half" idx="1"/>
          </p:nvPr>
        </p:nvGraphicFramePr>
        <p:xfrm>
          <a:off x="157499" y="592308"/>
          <a:ext cx="11314741" cy="6687981"/>
        </p:xfrm>
        <a:graphic>
          <a:graphicData uri="http://schemas.openxmlformats.org/drawingml/2006/table">
            <a:tbl>
              <a:tblPr firstRow="1" firstCol="0" lastRow="0" lastCol="0" bandRow="1" bandCol="0">
                <a:tableStyleId>{5C22544A-7EE6-4342-B048-85BDC9FD1C3A}</a:tableStyleId>
              </a:tblPr>
              <a:tblGrid>
                <a:gridCol w="1806847"/>
                <a:gridCol w="4164225"/>
                <a:gridCol w="1921999"/>
                <a:gridCol w="4049074"/>
              </a:tblGrid>
              <a:tr h="811808">
                <a:tc>
                  <a:txBody>
                    <a:bodyPr/>
                    <a:p>
                      <a:pPr algn="ctr">
                        <a:defRPr/>
                      </a:pPr>
                      <a:endParaRPr sz="2200" b="1" i="0" u="none" strike="noStrike" cap="none" spc="0">
                        <a:solidFill/>
                        <a:latin typeface="Constantia"/>
                        <a:cs typeface="Constantia"/>
                      </a:endParaRPr>
                    </a:p>
                    <a:p>
                      <a:pPr algn="ctr">
                        <a:defRPr/>
                      </a:pPr>
                      <a:r>
                        <a:rPr lang="en-US" sz="2200" b="1" i="0" u="none" strike="noStrike" cap="none" spc="0">
                          <a:solidFill/>
                          <a:latin typeface="Constantia"/>
                          <a:ea typeface="Georgia"/>
                          <a:cs typeface="Constantia"/>
                        </a:rPr>
                        <a:t>Escape Sequence </a:t>
                      </a:r>
                      <a:endParaRPr sz="2200" b="1" i="0" u="none" strike="noStrike" cap="none" spc="0">
                        <a:solidFill/>
                        <a:latin typeface="Constantia"/>
                        <a:cs typeface="Constantia"/>
                      </a:endParaRPr>
                    </a:p>
                  </a:txBody>
                  <a:tcPr/>
                </a:tc>
                <a:tc>
                  <a:txBody>
                    <a:bodyPr/>
                    <a:p>
                      <a:pPr algn="ctr">
                        <a:defRPr/>
                      </a:pPr>
                      <a:endParaRPr sz="2200" b="1" i="0" u="none" strike="noStrike" cap="none" spc="0">
                        <a:solidFill/>
                        <a:latin typeface="Constantia"/>
                        <a:cs typeface="Constantia"/>
                      </a:endParaRPr>
                    </a:p>
                    <a:p>
                      <a:pPr algn="ctr">
                        <a:defRPr/>
                      </a:pPr>
                      <a:r>
                        <a:rPr lang="en-US" sz="2200" b="1" i="0" u="none" strike="noStrike" cap="none" spc="0">
                          <a:solidFill/>
                          <a:latin typeface="Constantia"/>
                          <a:ea typeface="Georgia"/>
                          <a:cs typeface="Constantia"/>
                        </a:rPr>
                        <a:t>Functionality</a:t>
                      </a:r>
                      <a:endParaRPr sz="2200" b="1" i="0" u="none" strike="noStrike" cap="none" spc="0">
                        <a:solidFill/>
                        <a:latin typeface="Constantia"/>
                        <a:cs typeface="Constantia"/>
                      </a:endParaRPr>
                    </a:p>
                  </a:txBody>
                  <a:tcPr/>
                </a:tc>
                <a:tc>
                  <a:txBody>
                    <a:bodyPr/>
                    <a:p>
                      <a:pPr algn="ctr">
                        <a:defRPr/>
                      </a:pPr>
                      <a:endParaRPr sz="2200" b="1" i="0" u="none" strike="noStrike" cap="none" spc="0">
                        <a:solidFill/>
                        <a:latin typeface="Constantia"/>
                        <a:cs typeface="Constantia"/>
                      </a:endParaRPr>
                    </a:p>
                    <a:p>
                      <a:pPr algn="ctr">
                        <a:defRPr/>
                      </a:pPr>
                      <a:r>
                        <a:rPr lang="en-US" sz="2200" b="1" i="0" u="none" strike="noStrike" cap="none" spc="0">
                          <a:solidFill/>
                          <a:latin typeface="Constantia"/>
                          <a:ea typeface="Georgia"/>
                          <a:cs typeface="Constantia"/>
                        </a:rPr>
                        <a:t>Escape Sequence </a:t>
                      </a:r>
                      <a:endParaRPr sz="2200" b="1" i="0" u="none" strike="noStrike" cap="none" spc="0">
                        <a:solidFill/>
                        <a:latin typeface="Constantia"/>
                        <a:cs typeface="Constantia"/>
                      </a:endParaRPr>
                    </a:p>
                  </a:txBody>
                  <a:tcPr/>
                </a:tc>
                <a:tc>
                  <a:txBody>
                    <a:bodyPr/>
                    <a:p>
                      <a:pPr algn="ctr">
                        <a:defRPr/>
                      </a:pPr>
                      <a:endParaRPr sz="2200" b="1" i="0" u="none" strike="noStrike" cap="none" spc="0">
                        <a:solidFill/>
                        <a:latin typeface="Constantia"/>
                        <a:cs typeface="Constantia"/>
                      </a:endParaRPr>
                    </a:p>
                    <a:p>
                      <a:pPr algn="ctr">
                        <a:defRPr/>
                      </a:pPr>
                      <a:r>
                        <a:rPr lang="en-US" sz="2200" b="1" i="0" u="none" strike="noStrike" cap="none" spc="0">
                          <a:solidFill/>
                          <a:latin typeface="Constantia"/>
                          <a:ea typeface="Georgia"/>
                          <a:cs typeface="Constantia"/>
                        </a:rPr>
                        <a:t>Functionality</a:t>
                      </a:r>
                      <a:endParaRPr sz="2200" b="1" i="0" u="none" strike="noStrike" cap="none" spc="0">
                        <a:solidFill/>
                        <a:latin typeface="Constantia"/>
                        <a:cs typeface="Constantia"/>
                      </a:endParaRPr>
                    </a:p>
                  </a:txBody>
                  <a:tcPr/>
                </a:tc>
              </a:tr>
              <a:tr h="585171">
                <a:tc>
                  <a:txBody>
                    <a:bodyPr/>
                    <a:p>
                      <a:pPr algn="ctr">
                        <a:defRPr/>
                      </a:pPr>
                      <a:endParaRPr sz="2200" b="1" i="0" u="none" strike="noStrike" cap="none" spc="0">
                        <a:solidFill>
                          <a:srgbClr val="C00000"/>
                        </a:solidFill>
                        <a:latin typeface="Constantia"/>
                        <a:cs typeface="Constantia"/>
                      </a:endParaRPr>
                    </a:p>
                    <a:p>
                      <a:pPr algn="ctr">
                        <a:defRPr/>
                      </a:pPr>
                      <a:r>
                        <a:rPr lang="en-US" sz="2200" b="1" i="0" u="none" strike="noStrike" cap="none" spc="0">
                          <a:solidFill>
                            <a:srgbClr val="C00000"/>
                          </a:solidFill>
                          <a:latin typeface="Constantia"/>
                          <a:ea typeface="Georgia"/>
                          <a:cs typeface="Constantia"/>
                        </a:rPr>
                        <a:t>\n</a:t>
                      </a:r>
                      <a:endParaRPr sz="2200" b="1" i="0" u="none" strike="noStrike" cap="none" spc="0">
                        <a:solidFill>
                          <a:srgbClr val="C00000"/>
                        </a:solidFill>
                        <a:latin typeface="Constantia"/>
                        <a:cs typeface="Constantia"/>
                      </a:endParaRPr>
                    </a:p>
                  </a:txBody>
                  <a:tcPr/>
                </a:tc>
                <a:tc>
                  <a:txBody>
                    <a:bodyPr/>
                    <a:p>
                      <a:pPr>
                        <a:defRPr/>
                      </a:pPr>
                      <a:endParaRPr lang="en-US" sz="2200" b="0" i="0" u="none" strike="noStrike" cap="none" spc="0">
                        <a:solidFill/>
                        <a:latin typeface="Constantia"/>
                        <a:cs typeface="Constantia"/>
                      </a:endParaRPr>
                    </a:p>
                    <a:p>
                      <a:pPr>
                        <a:defRPr/>
                      </a:pPr>
                      <a:r>
                        <a:rPr lang="en-US" sz="2200" b="0" i="0" u="none" strike="noStrike" cap="none" spc="0">
                          <a:solidFill/>
                          <a:latin typeface="Constantia"/>
                          <a:ea typeface="Georgia"/>
                          <a:cs typeface="Constantia"/>
                        </a:rPr>
                        <a:t>Used to insert a new line.</a:t>
                      </a:r>
                      <a:endParaRPr lang="en-US" sz="2200" b="0" i="0" u="none" strike="noStrike" cap="none" spc="0">
                        <a:solidFill/>
                        <a:latin typeface="Constantia"/>
                        <a:cs typeface="Constantia"/>
                      </a:endParaRPr>
                    </a:p>
                  </a:txBody>
                  <a:tcPr/>
                </a:tc>
                <a:tc>
                  <a:txBody>
                    <a:bodyPr/>
                    <a:p>
                      <a:pPr algn="ctr">
                        <a:defRPr/>
                      </a:pPr>
                      <a:endParaRPr sz="2200" b="1" i="0" u="none" strike="noStrike" cap="none" spc="0">
                        <a:solidFill>
                          <a:srgbClr val="C00000"/>
                        </a:solidFill>
                        <a:latin typeface="Constantia"/>
                        <a:cs typeface="Constantia"/>
                      </a:endParaRPr>
                    </a:p>
                    <a:p>
                      <a:pPr algn="ctr">
                        <a:defRPr/>
                      </a:pPr>
                      <a:r>
                        <a:rPr lang="en-US" sz="2200" b="1" i="0" u="none" strike="noStrike" cap="none" spc="0">
                          <a:solidFill>
                            <a:srgbClr val="C00000"/>
                          </a:solidFill>
                          <a:latin typeface="Constantia"/>
                          <a:ea typeface="Georgia"/>
                          <a:cs typeface="Constantia"/>
                        </a:rPr>
                        <a:t>\?</a:t>
                      </a:r>
                      <a:endParaRPr sz="2200" b="1" i="0" u="none" strike="noStrike" cap="none" spc="0">
                        <a:solidFill>
                          <a:srgbClr val="C00000"/>
                        </a:solidFill>
                        <a:latin typeface="Constantia"/>
                        <a:cs typeface="Constantia"/>
                      </a:endParaRPr>
                    </a:p>
                  </a:txBody>
                  <a:tcPr/>
                </a:tc>
                <a:tc>
                  <a:txBody>
                    <a:bodyPr/>
                    <a:p>
                      <a:pPr>
                        <a:defRPr/>
                      </a:pPr>
                      <a:endParaRPr lang="en-US" sz="2200" b="0" i="0" u="none" strike="noStrike" cap="none" spc="0">
                        <a:solidFill/>
                        <a:latin typeface="Constantia"/>
                        <a:cs typeface="Constantia"/>
                      </a:endParaRPr>
                    </a:p>
                    <a:p>
                      <a:pPr>
                        <a:defRPr/>
                      </a:pPr>
                      <a:r>
                        <a:rPr lang="en-US" sz="2200" b="0" i="0" u="none" strike="noStrike" cap="none" spc="0">
                          <a:solidFill/>
                          <a:latin typeface="Constantia"/>
                          <a:ea typeface="Georgia"/>
                          <a:cs typeface="Constantia"/>
                        </a:rPr>
                        <a:t>Used to add a Question mark</a:t>
                      </a:r>
                      <a:endParaRPr lang="en-US" sz="2200" b="0" i="0" u="none" strike="noStrike" cap="none" spc="0">
                        <a:solidFill/>
                        <a:latin typeface="Constantia"/>
                        <a:cs typeface="Constantia"/>
                      </a:endParaRPr>
                    </a:p>
                  </a:txBody>
                  <a:tcPr/>
                </a:tc>
              </a:tr>
              <a:tr h="811808">
                <a:tc>
                  <a:txBody>
                    <a:bodyPr/>
                    <a:p>
                      <a:pPr algn="ctr">
                        <a:defRPr/>
                      </a:pPr>
                      <a:endParaRPr sz="2200" b="1" i="0" u="none" strike="noStrike" cap="none" spc="0">
                        <a:solidFill>
                          <a:srgbClr val="C00000"/>
                        </a:solidFill>
                        <a:latin typeface="Constantia"/>
                        <a:cs typeface="Constantia"/>
                      </a:endParaRPr>
                    </a:p>
                    <a:p>
                      <a:pPr algn="ctr">
                        <a:defRPr/>
                      </a:pPr>
                      <a:r>
                        <a:rPr lang="en-US" sz="2200" b="1" i="0" u="none" strike="noStrike" cap="none" spc="0">
                          <a:solidFill>
                            <a:srgbClr val="C00000"/>
                          </a:solidFill>
                          <a:latin typeface="Constantia"/>
                          <a:ea typeface="Georgia"/>
                          <a:cs typeface="Constantia"/>
                        </a:rPr>
                        <a:t>\t</a:t>
                      </a:r>
                      <a:endParaRPr sz="2200" b="1" i="0" u="none" strike="noStrike" cap="none" spc="0">
                        <a:solidFill>
                          <a:srgbClr val="C00000"/>
                        </a:solidFill>
                        <a:latin typeface="Constantia"/>
                        <a:cs typeface="Constantia"/>
                      </a:endParaRPr>
                    </a:p>
                  </a:txBody>
                  <a:tcPr/>
                </a:tc>
                <a:tc>
                  <a:txBody>
                    <a:bodyPr/>
                    <a:p>
                      <a:pPr>
                        <a:defRPr/>
                      </a:pPr>
                      <a:endParaRPr lang="en-US" sz="2200" b="0" i="0" u="none" strike="noStrike" cap="none" spc="0">
                        <a:solidFill/>
                        <a:latin typeface="Constantia"/>
                        <a:cs typeface="Constantia"/>
                      </a:endParaRPr>
                    </a:p>
                    <a:p>
                      <a:pPr>
                        <a:defRPr/>
                      </a:pPr>
                      <a:r>
                        <a:rPr lang="en-US" sz="2200" b="0" i="0" u="none" strike="noStrike" cap="none" spc="0">
                          <a:solidFill/>
                          <a:latin typeface="Constantia"/>
                          <a:ea typeface="Georgia"/>
                          <a:cs typeface="Constantia"/>
                        </a:rPr>
                        <a:t>Used to insert a horizontal tab.</a:t>
                      </a:r>
                      <a:endParaRPr lang="en-US" sz="2200" b="0" i="0" u="none" strike="noStrike" cap="none" spc="0">
                        <a:solidFill/>
                        <a:latin typeface="Constantia"/>
                        <a:cs typeface="Constantia"/>
                      </a:endParaRPr>
                    </a:p>
                  </a:txBody>
                  <a:tcPr/>
                </a:tc>
                <a:tc>
                  <a:txBody>
                    <a:bodyPr/>
                    <a:p>
                      <a:pPr algn="ctr">
                        <a:defRPr/>
                      </a:pPr>
                      <a:endParaRPr sz="2200" b="1" i="0" u="none" strike="noStrike" cap="none" spc="0">
                        <a:solidFill>
                          <a:srgbClr val="C00000"/>
                        </a:solidFill>
                        <a:latin typeface="Constantia"/>
                        <a:cs typeface="Constantia"/>
                      </a:endParaRPr>
                    </a:p>
                    <a:p>
                      <a:pPr algn="ctr">
                        <a:defRPr/>
                      </a:pPr>
                      <a:r>
                        <a:rPr lang="en-US" sz="2200" b="1" i="0" u="none" strike="noStrike" cap="none" spc="0">
                          <a:solidFill>
                            <a:srgbClr val="C00000"/>
                          </a:solidFill>
                          <a:latin typeface="Constantia"/>
                          <a:ea typeface="Georgia"/>
                          <a:cs typeface="Constantia"/>
                        </a:rPr>
                        <a:t>\0n</a:t>
                      </a:r>
                      <a:endParaRPr sz="2200" b="1" i="0" u="none" strike="noStrike" cap="none" spc="0">
                        <a:solidFill>
                          <a:srgbClr val="C00000"/>
                        </a:solidFill>
                        <a:latin typeface="Constantia"/>
                        <a:cs typeface="Constantia"/>
                      </a:endParaRPr>
                    </a:p>
                  </a:txBody>
                  <a:tcPr/>
                </a:tc>
                <a:tc>
                  <a:txBody>
                    <a:bodyPr/>
                    <a:p>
                      <a:pPr>
                        <a:defRPr/>
                      </a:pPr>
                      <a:endParaRPr lang="en-US" sz="2200" b="0" i="0" u="none" strike="noStrike" cap="none" spc="0">
                        <a:solidFill/>
                        <a:latin typeface="Constantia"/>
                        <a:cs typeface="Constantia"/>
                      </a:endParaRPr>
                    </a:p>
                    <a:p>
                      <a:pPr>
                        <a:defRPr/>
                      </a:pPr>
                      <a:r>
                        <a:rPr lang="en-US" sz="2200" b="0" i="0" u="none" strike="noStrike" cap="none" spc="0">
                          <a:solidFill/>
                          <a:latin typeface="Constantia"/>
                          <a:ea typeface="Georgia"/>
                          <a:cs typeface="Constantia"/>
                        </a:rPr>
                        <a:t>Used to represent an octal number</a:t>
                      </a:r>
                      <a:endParaRPr lang="en-US" sz="2200" b="0" i="0" u="none" strike="noStrike" cap="none" spc="0">
                        <a:solidFill/>
                        <a:latin typeface="Constantia"/>
                        <a:cs typeface="Constantia"/>
                      </a:endParaRPr>
                    </a:p>
                  </a:txBody>
                  <a:tcPr/>
                </a:tc>
              </a:tr>
              <a:tr h="811808">
                <a:tc>
                  <a:txBody>
                    <a:bodyPr/>
                    <a:p>
                      <a:pPr algn="ctr">
                        <a:defRPr/>
                      </a:pPr>
                      <a:endParaRPr sz="2200" b="1" i="0" u="none" strike="noStrike" cap="none" spc="0">
                        <a:solidFill>
                          <a:srgbClr val="C00000"/>
                        </a:solidFill>
                        <a:latin typeface="Constantia"/>
                        <a:cs typeface="Constantia"/>
                      </a:endParaRPr>
                    </a:p>
                    <a:p>
                      <a:pPr algn="ctr">
                        <a:defRPr/>
                      </a:pPr>
                      <a:r>
                        <a:rPr lang="en-US" sz="2200" b="1" i="0" u="none" strike="noStrike" cap="none" spc="0">
                          <a:solidFill>
                            <a:srgbClr val="C00000"/>
                          </a:solidFill>
                          <a:latin typeface="Constantia"/>
                          <a:ea typeface="Georgia"/>
                          <a:cs typeface="Constantia"/>
                        </a:rPr>
                        <a:t>\b</a:t>
                      </a:r>
                      <a:endParaRPr sz="2200" b="1" i="0" u="none" strike="noStrike" cap="none" spc="0">
                        <a:solidFill>
                          <a:srgbClr val="C00000"/>
                        </a:solidFill>
                        <a:latin typeface="Constantia"/>
                        <a:cs typeface="Constantia"/>
                      </a:endParaRPr>
                    </a:p>
                  </a:txBody>
                  <a:tcPr/>
                </a:tc>
                <a:tc>
                  <a:txBody>
                    <a:bodyPr/>
                    <a:p>
                      <a:pPr>
                        <a:defRPr/>
                      </a:pPr>
                      <a:endParaRPr lang="en-US" sz="2200" b="0" i="0" u="none" strike="noStrike" cap="none" spc="0">
                        <a:solidFill/>
                        <a:latin typeface="Constantia"/>
                        <a:cs typeface="Constantia"/>
                      </a:endParaRPr>
                    </a:p>
                    <a:p>
                      <a:pPr>
                        <a:defRPr/>
                      </a:pPr>
                      <a:r>
                        <a:rPr lang="en-US" sz="2200" b="0" i="0" u="none" strike="noStrike" cap="none" spc="0">
                          <a:solidFill/>
                          <a:latin typeface="Constantia"/>
                          <a:ea typeface="Georgia"/>
                          <a:cs typeface="Constantia"/>
                        </a:rPr>
                        <a:t>Used to insert a blank space.</a:t>
                      </a:r>
                      <a:endParaRPr lang="en-US" sz="2200" b="0" i="0" u="none" strike="noStrike" cap="none" spc="0">
                        <a:solidFill/>
                        <a:latin typeface="Constantia"/>
                        <a:cs typeface="Constantia"/>
                      </a:endParaRPr>
                    </a:p>
                  </a:txBody>
                  <a:tcPr/>
                </a:tc>
                <a:tc>
                  <a:txBody>
                    <a:bodyPr/>
                    <a:p>
                      <a:pPr algn="ctr">
                        <a:defRPr/>
                      </a:pPr>
                      <a:endParaRPr sz="2200" b="1" i="0" u="none" strike="noStrike" cap="none" spc="0">
                        <a:solidFill>
                          <a:srgbClr val="C00000"/>
                        </a:solidFill>
                        <a:latin typeface="Constantia"/>
                        <a:cs typeface="Constantia"/>
                      </a:endParaRPr>
                    </a:p>
                    <a:p>
                      <a:pPr algn="ctr">
                        <a:defRPr/>
                      </a:pPr>
                      <a:r>
                        <a:rPr lang="en-US" sz="2200" b="1" i="0" u="none" strike="noStrike" cap="none" spc="0">
                          <a:solidFill>
                            <a:srgbClr val="C00000"/>
                          </a:solidFill>
                          <a:latin typeface="Constantia"/>
                          <a:ea typeface="Georgia"/>
                          <a:cs typeface="Constantia"/>
                        </a:rPr>
                        <a:t>\xHn</a:t>
                      </a:r>
                      <a:endParaRPr sz="2200" b="1" i="0" u="none" strike="noStrike" cap="none" spc="0">
                        <a:solidFill>
                          <a:srgbClr val="C00000"/>
                        </a:solidFill>
                        <a:latin typeface="Constantia"/>
                        <a:cs typeface="Constantia"/>
                      </a:endParaRPr>
                    </a:p>
                  </a:txBody>
                  <a:tcPr/>
                </a:tc>
                <a:tc>
                  <a:txBody>
                    <a:bodyPr/>
                    <a:p>
                      <a:pPr>
                        <a:defRPr/>
                      </a:pPr>
                      <a:endParaRPr lang="en-US" sz="2200" b="0" i="0" u="none" strike="noStrike" cap="none" spc="0">
                        <a:solidFill/>
                        <a:latin typeface="Constantia"/>
                        <a:cs typeface="Constantia"/>
                      </a:endParaRPr>
                    </a:p>
                    <a:p>
                      <a:pPr>
                        <a:defRPr/>
                      </a:pPr>
                      <a:r>
                        <a:rPr lang="en-US" sz="2200" b="0" i="0" u="none" strike="noStrike" cap="none" spc="0">
                          <a:solidFill/>
                          <a:latin typeface="Constantia"/>
                          <a:ea typeface="Georgia"/>
                          <a:cs typeface="Constantia"/>
                        </a:rPr>
                        <a:t>Used to represent Hexadecimal number</a:t>
                      </a:r>
                      <a:endParaRPr lang="en-US" sz="2200" b="0" i="0" u="none" strike="noStrike" cap="none" spc="0">
                        <a:solidFill/>
                        <a:latin typeface="Constantia"/>
                        <a:cs typeface="Constantia"/>
                      </a:endParaRPr>
                    </a:p>
                  </a:txBody>
                  <a:tcPr/>
                </a:tc>
              </a:tr>
              <a:tr h="1057022">
                <a:tc>
                  <a:txBody>
                    <a:bodyPr/>
                    <a:p>
                      <a:pPr algn="ctr">
                        <a:defRPr/>
                      </a:pPr>
                      <a:endParaRPr sz="2200" b="1" i="0" u="none" strike="noStrike" cap="none" spc="0">
                        <a:solidFill>
                          <a:srgbClr val="C00000"/>
                        </a:solidFill>
                        <a:latin typeface="Constantia"/>
                        <a:cs typeface="Constantia"/>
                      </a:endParaRPr>
                    </a:p>
                    <a:p>
                      <a:pPr algn="ctr">
                        <a:defRPr/>
                      </a:pPr>
                      <a:r>
                        <a:rPr lang="en-US" sz="2200" b="1" i="0" u="none" strike="noStrike" cap="none" spc="0">
                          <a:solidFill>
                            <a:srgbClr val="C00000"/>
                          </a:solidFill>
                          <a:latin typeface="Constantia"/>
                          <a:ea typeface="Georgia"/>
                          <a:cs typeface="Constantia"/>
                        </a:rPr>
                        <a:t>\v</a:t>
                      </a:r>
                      <a:endParaRPr sz="2200" b="1" i="0" u="none" strike="noStrike" cap="none" spc="0">
                        <a:solidFill>
                          <a:srgbClr val="C00000"/>
                        </a:solidFill>
                        <a:latin typeface="Constantia"/>
                        <a:cs typeface="Constantia"/>
                      </a:endParaRPr>
                    </a:p>
                  </a:txBody>
                  <a:tcPr/>
                </a:tc>
                <a:tc>
                  <a:txBody>
                    <a:bodyPr/>
                    <a:p>
                      <a:pPr>
                        <a:defRPr/>
                      </a:pPr>
                      <a:endParaRPr lang="en-US" sz="2200" b="0" i="0" u="none" strike="noStrike" cap="none" spc="0">
                        <a:solidFill/>
                        <a:latin typeface="Constantia"/>
                        <a:cs typeface="Constantia"/>
                      </a:endParaRPr>
                    </a:p>
                    <a:p>
                      <a:pPr>
                        <a:defRPr/>
                      </a:pPr>
                      <a:r>
                        <a:rPr lang="en-US" sz="2200" b="0" i="0" u="none" strike="noStrike" cap="none" spc="0">
                          <a:solidFill/>
                          <a:latin typeface="Constantia"/>
                          <a:ea typeface="Georgia"/>
                          <a:cs typeface="Constantia"/>
                        </a:rPr>
                        <a:t>Used to insert a Vertical tab.</a:t>
                      </a:r>
                      <a:endParaRPr lang="en-US" sz="2200" b="0" i="0" u="none" strike="noStrike" cap="none" spc="0">
                        <a:solidFill/>
                        <a:latin typeface="Constantia"/>
                        <a:cs typeface="Constantia"/>
                      </a:endParaRPr>
                    </a:p>
                  </a:txBody>
                  <a:tcPr/>
                </a:tc>
                <a:tc>
                  <a:txBody>
                    <a:bodyPr/>
                    <a:p>
                      <a:pPr algn="ctr">
                        <a:defRPr/>
                      </a:pPr>
                      <a:endParaRPr sz="2200" b="1" i="0" u="none" strike="noStrike" cap="none" spc="0">
                        <a:solidFill>
                          <a:srgbClr val="C00000"/>
                        </a:solidFill>
                        <a:latin typeface="Constantia"/>
                        <a:cs typeface="Constantia"/>
                      </a:endParaRPr>
                    </a:p>
                    <a:p>
                      <a:pPr algn="ctr">
                        <a:defRPr/>
                      </a:pPr>
                      <a:r>
                        <a:rPr lang="en-US" sz="2200" b="1" i="0" u="none" strike="noStrike" cap="none" spc="0">
                          <a:solidFill>
                            <a:srgbClr val="C00000"/>
                          </a:solidFill>
                          <a:latin typeface="Constantia"/>
                          <a:ea typeface="Georgia"/>
                          <a:cs typeface="Constantia"/>
                        </a:rPr>
                        <a:t>\uHn</a:t>
                      </a:r>
                      <a:endParaRPr sz="2200" b="1" i="0" u="none" strike="noStrike" cap="none" spc="0">
                        <a:solidFill>
                          <a:srgbClr val="C00000"/>
                        </a:solidFill>
                        <a:latin typeface="Constantia"/>
                        <a:cs typeface="Constantia"/>
                      </a:endParaRPr>
                    </a:p>
                  </a:txBody>
                  <a:tcPr/>
                </a:tc>
                <a:tc>
                  <a:txBody>
                    <a:bodyPr/>
                    <a:p>
                      <a:pPr>
                        <a:defRPr/>
                      </a:pPr>
                      <a:endParaRPr lang="en-US" sz="2200" b="0" i="0" u="none" strike="noStrike" cap="none" spc="0">
                        <a:solidFill/>
                        <a:latin typeface="Constantia"/>
                        <a:cs typeface="Constantia"/>
                      </a:endParaRPr>
                    </a:p>
                    <a:p>
                      <a:pPr>
                        <a:defRPr/>
                      </a:pPr>
                      <a:r>
                        <a:rPr lang="en-US" sz="2200" b="0" i="0" u="none" strike="noStrike" cap="none" spc="0">
                          <a:solidFill/>
                          <a:latin typeface="Constantia"/>
                          <a:ea typeface="Georgia"/>
                          <a:cs typeface="Constantia"/>
                        </a:rPr>
                        <a:t>Used to represent Unicode CharacterThrough its hex code.</a:t>
                      </a:r>
                      <a:endParaRPr lang="en-US" sz="2200" b="0" i="0" u="none" strike="noStrike" cap="none" spc="0">
                        <a:solidFill/>
                        <a:latin typeface="Constantia"/>
                        <a:cs typeface="Constantia"/>
                      </a:endParaRPr>
                    </a:p>
                  </a:txBody>
                  <a:tcPr/>
                </a:tc>
              </a:tr>
            </a:tbl>
          </a:graphicData>
        </a:graphic>
      </p:graphicFrame>
      <p:sp>
        <p:nvSpPr>
          <p:cNvPr id="1161274730" name="Rectangle 3"/>
          <p:cNvSpPr/>
          <p:nvPr/>
        </p:nvSpPr>
        <p:spPr bwMode="auto">
          <a:xfrm flipH="0" flipV="0">
            <a:off x="0" y="58316"/>
            <a:ext cx="12306734" cy="699795"/>
          </a:xfrm>
          <a:prstGeom prst="rect">
            <a:avLst/>
          </a:prstGeom>
        </p:spPr>
        <p:txBody>
          <a:bodyPr vert="horz" lIns="121896" tIns="60948" rIns="121896" bIns="60948" rtlCol="0" anchor="b">
            <a:noAutofit/>
          </a:bodyPr>
          <a:lstStyle/>
          <a:p>
            <a:pPr>
              <a:defRPr/>
            </a:pPr>
            <a:r>
              <a:rPr lang="en-US" sz="4000" b="1" i="0" u="none" strike="noStrike" cap="none" spc="0">
                <a:solidFill>
                  <a:schemeClr val="dk1"/>
                </a:solidFill>
                <a:latin typeface="Constantia"/>
                <a:ea typeface="Arial"/>
                <a:cs typeface="Arial"/>
              </a:rPr>
              <a:t>Tokens</a:t>
            </a:r>
            <a:r>
              <a:rPr lang="en-US" sz="4000" b="1">
                <a:solidFill>
                  <a:schemeClr val="dk1"/>
                </a:solidFill>
              </a:rPr>
              <a:t>    </a:t>
            </a:r>
            <a:r>
              <a:rPr sz="2050" b="0" i="0" u="none" spc="-22">
                <a:solidFill>
                  <a:srgbClr val="444444"/>
                </a:solidFill>
                <a:latin typeface="Georgia"/>
                <a:ea typeface="Georgia"/>
                <a:cs typeface="Georgia"/>
              </a:rPr>
              <a:t>  </a:t>
            </a:r>
            <a:r>
              <a:rPr lang="en-US" sz="4000" b="1" i="0" u="none" strike="noStrike" cap="none" spc="0">
                <a:solidFill>
                  <a:srgbClr val="C00000"/>
                </a:solidFill>
                <a:latin typeface="Constantia"/>
                <a:ea typeface="Georgia"/>
                <a:cs typeface="Constantia"/>
              </a:rPr>
              <a:t>Escape Sequence</a:t>
            </a:r>
            <a:r>
              <a:rPr lang="en-US" sz="4000" b="1" i="0" u="none" strike="noStrike" cap="none" spc="0">
                <a:solidFill>
                  <a:srgbClr val="C00000"/>
                </a:solidFill>
                <a:latin typeface="Constantia"/>
                <a:ea typeface="Georgia"/>
                <a:cs typeface="Constantia"/>
              </a:rPr>
              <a:t>    Character</a:t>
            </a:r>
            <a:r>
              <a:rPr lang="en-US" sz="4000" b="1">
                <a:solidFill>
                  <a:schemeClr val="dk1"/>
                </a:solidFill>
              </a:rPr>
              <a:t> </a:t>
            </a:r>
            <a:r>
              <a:rPr lang="en-US" sz="4000" b="1">
                <a:solidFill>
                  <a:srgbClr val="C00000"/>
                </a:solidFill>
              </a:rPr>
              <a:t>Literals</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aphicFrame>
        <p:nvGraphicFramePr>
          <p:cNvPr id="734104324" name=""/>
          <p:cNvGraphicFramePr>
            <a:graphicFrameLocks xmlns:a="http://schemas.openxmlformats.org/drawingml/2006/main"/>
          </p:cNvGraphicFramePr>
          <p:nvPr>
            <p:ph sz="half" idx="1"/>
          </p:nvPr>
        </p:nvGraphicFramePr>
        <p:xfrm>
          <a:off x="531811" y="1330981"/>
          <a:ext cx="11137899" cy="7175499"/>
        </p:xfrm>
        <a:graphic>
          <a:graphicData uri="http://schemas.openxmlformats.org/drawingml/2006/table">
            <a:tbl>
              <a:tblPr firstRow="1" firstCol="0" lastRow="0" lastCol="0" bandRow="1" bandCol="0">
                <a:tableStyleId>{5C22544A-7EE6-4342-B048-85BDC9FD1C3A}</a:tableStyleId>
              </a:tblPr>
              <a:tblGrid>
                <a:gridCol w="1800000"/>
                <a:gridCol w="3762599"/>
                <a:gridCol w="1817399"/>
                <a:gridCol w="3745198"/>
              </a:tblGrid>
              <a:tr h="457200">
                <a:tc>
                  <a:txBody>
                    <a:bodyPr/>
                    <a:p>
                      <a:pPr>
                        <a:defRPr/>
                      </a:pPr>
                      <a:endParaRPr sz="2200" b="1" i="0" u="none" strike="noStrike" cap="none" spc="0">
                        <a:solidFill/>
                        <a:latin typeface="Constantia"/>
                        <a:cs typeface="Constantia"/>
                      </a:endParaRPr>
                    </a:p>
                    <a:p>
                      <a:pPr>
                        <a:defRPr/>
                      </a:pPr>
                      <a:r>
                        <a:rPr lang="en-US" sz="2200" b="1" i="0" u="none" strike="noStrike" cap="none" spc="0">
                          <a:solidFill/>
                          <a:latin typeface="Constantia"/>
                          <a:ea typeface="Georgia"/>
                          <a:cs typeface="Constantia"/>
                        </a:rPr>
                        <a:t>Escape Sequence </a:t>
                      </a:r>
                      <a:endParaRPr sz="2200" b="1" i="0" u="none" strike="noStrike" cap="none" spc="0">
                        <a:solidFill/>
                        <a:latin typeface="Constantia"/>
                        <a:cs typeface="Constantia"/>
                      </a:endParaRPr>
                    </a:p>
                  </a:txBody>
                  <a:tcPr/>
                </a:tc>
                <a:tc>
                  <a:txBody>
                    <a:bodyPr/>
                    <a:p>
                      <a:pPr>
                        <a:defRPr/>
                      </a:pPr>
                      <a:endParaRPr sz="2200" b="1" i="0" u="none" strike="noStrike" cap="none" spc="0">
                        <a:solidFill/>
                        <a:latin typeface="Constantia"/>
                        <a:cs typeface="Constantia"/>
                      </a:endParaRPr>
                    </a:p>
                    <a:p>
                      <a:pPr>
                        <a:defRPr/>
                      </a:pPr>
                      <a:r>
                        <a:rPr lang="en-US" sz="2200" b="1" i="0" u="none" strike="noStrike" cap="none" spc="0">
                          <a:solidFill/>
                          <a:latin typeface="Constantia"/>
                          <a:ea typeface="Georgia"/>
                          <a:cs typeface="Constantia"/>
                        </a:rPr>
                        <a:t>Functionality</a:t>
                      </a:r>
                      <a:endParaRPr sz="2200" b="1" i="0" u="none" strike="noStrike" cap="none" spc="0">
                        <a:solidFill/>
                        <a:latin typeface="Constantia"/>
                        <a:cs typeface="Constantia"/>
                      </a:endParaRPr>
                    </a:p>
                  </a:txBody>
                  <a:tcPr/>
                </a:tc>
                <a:tc>
                  <a:txBody>
                    <a:bodyPr/>
                    <a:p>
                      <a:pPr>
                        <a:defRPr/>
                      </a:pPr>
                      <a:endParaRPr sz="2200" b="1" i="0" u="none" strike="noStrike" cap="none" spc="0">
                        <a:solidFill/>
                        <a:latin typeface="Constantia"/>
                        <a:cs typeface="Constantia"/>
                      </a:endParaRPr>
                    </a:p>
                    <a:p>
                      <a:pPr>
                        <a:defRPr/>
                      </a:pPr>
                      <a:r>
                        <a:rPr lang="en-US" sz="2200" b="1" i="0" u="none" strike="noStrike" cap="none" spc="0">
                          <a:solidFill/>
                          <a:latin typeface="Constantia"/>
                          <a:ea typeface="Georgia"/>
                          <a:cs typeface="Constantia"/>
                        </a:rPr>
                        <a:t>Escape Sequence </a:t>
                      </a:r>
                      <a:endParaRPr sz="2200" b="1" i="0" u="none" strike="noStrike" cap="none" spc="0">
                        <a:solidFill/>
                        <a:latin typeface="Constantia"/>
                        <a:cs typeface="Constantia"/>
                      </a:endParaRPr>
                    </a:p>
                  </a:txBody>
                  <a:tcPr/>
                </a:tc>
                <a:tc>
                  <a:txBody>
                    <a:bodyPr/>
                    <a:p>
                      <a:pPr>
                        <a:defRPr/>
                      </a:pPr>
                      <a:endParaRPr sz="2200" b="1" i="0" u="none" strike="noStrike" cap="none" spc="0">
                        <a:solidFill/>
                        <a:latin typeface="Constantia"/>
                        <a:cs typeface="Constantia"/>
                      </a:endParaRPr>
                    </a:p>
                    <a:p>
                      <a:pPr>
                        <a:defRPr/>
                      </a:pPr>
                      <a:r>
                        <a:rPr lang="en-US" sz="2200" b="1" i="0" u="none" strike="noStrike" cap="none" spc="0">
                          <a:solidFill/>
                          <a:latin typeface="Constantia"/>
                          <a:ea typeface="Georgia"/>
                          <a:cs typeface="Constantia"/>
                        </a:rPr>
                        <a:t>Functionality</a:t>
                      </a:r>
                      <a:endParaRPr sz="2200" b="1" i="0" u="none" strike="noStrike" cap="none" spc="0">
                        <a:solidFill/>
                        <a:latin typeface="Constantia"/>
                        <a:cs typeface="Constantia"/>
                      </a:endParaRPr>
                    </a:p>
                  </a:txBody>
                  <a:tcPr/>
                </a:tc>
              </a:tr>
              <a:tr h="457200">
                <a:tc>
                  <a:txBody>
                    <a:bodyPr/>
                    <a:p>
                      <a:pPr algn="ctr">
                        <a:defRPr/>
                      </a:pPr>
                      <a:endParaRPr sz="2200" b="1" i="0" u="none" strike="noStrike" cap="none" spc="0">
                        <a:solidFill>
                          <a:srgbClr val="C00000"/>
                        </a:solidFill>
                        <a:latin typeface="Constantia"/>
                        <a:cs typeface="Constantia"/>
                      </a:endParaRPr>
                    </a:p>
                    <a:p>
                      <a:pPr algn="ctr">
                        <a:defRPr/>
                      </a:pPr>
                      <a:r>
                        <a:rPr lang="en-US" sz="2200" b="1" i="0" u="none" strike="noStrike" cap="none" spc="0">
                          <a:solidFill>
                            <a:srgbClr val="C00000"/>
                          </a:solidFill>
                          <a:latin typeface="Constantia"/>
                          <a:ea typeface="Georgia"/>
                          <a:cs typeface="Constantia"/>
                        </a:rPr>
                        <a:t>\’</a:t>
                      </a:r>
                      <a:endParaRPr sz="2200" b="1" i="0" u="none" strike="noStrike" cap="none" spc="0">
                        <a:solidFill>
                          <a:srgbClr val="C00000"/>
                        </a:solidFill>
                        <a:latin typeface="Constantia"/>
                        <a:cs typeface="Constantia"/>
                      </a:endParaRPr>
                    </a:p>
                  </a:txBody>
                  <a:tcPr/>
                </a:tc>
                <a:tc>
                  <a:txBody>
                    <a:bodyPr/>
                    <a:p>
                      <a:pPr>
                        <a:defRPr/>
                      </a:pPr>
                      <a:endParaRPr lang="en-US" sz="2200" b="0" i="0" u="none" strike="noStrike" cap="none" spc="0">
                        <a:solidFill/>
                        <a:latin typeface="Constantia"/>
                        <a:cs typeface="Constantia"/>
                      </a:endParaRPr>
                    </a:p>
                    <a:p>
                      <a:pPr>
                        <a:defRPr/>
                      </a:pPr>
                      <a:r>
                        <a:rPr lang="en-US" sz="2200" b="0" i="0" u="none" strike="noStrike" cap="none" spc="0">
                          <a:solidFill/>
                          <a:latin typeface="Constantia"/>
                          <a:ea typeface="Georgia"/>
                          <a:cs typeface="Constantia"/>
                        </a:rPr>
                        <a:t>Used to add a single quote inside a string.</a:t>
                      </a:r>
                      <a:endParaRPr lang="en-US" sz="2200" b="0" i="0" u="none" strike="noStrike" cap="none" spc="0">
                        <a:solidFill/>
                        <a:latin typeface="Constantia"/>
                        <a:cs typeface="Constantia"/>
                      </a:endParaRPr>
                    </a:p>
                  </a:txBody>
                  <a:tcPr/>
                </a:tc>
                <a:tc>
                  <a:txBody>
                    <a:bodyPr/>
                    <a:p>
                      <a:pPr algn="ctr">
                        <a:defRPr/>
                      </a:pPr>
                      <a:endParaRPr sz="2200" b="1" i="0" u="none" strike="noStrike" cap="none" spc="0">
                        <a:solidFill>
                          <a:srgbClr val="C00000"/>
                        </a:solidFill>
                        <a:latin typeface="Constantia"/>
                        <a:cs typeface="Constantia"/>
                      </a:endParaRPr>
                    </a:p>
                    <a:p>
                      <a:pPr algn="ctr">
                        <a:defRPr/>
                      </a:pPr>
                      <a:r>
                        <a:rPr lang="en-US" sz="2200" b="1" i="0" u="none" strike="noStrike" cap="none" spc="0">
                          <a:solidFill>
                            <a:srgbClr val="C00000"/>
                          </a:solidFill>
                          <a:latin typeface="Constantia"/>
                          <a:ea typeface="Georgia"/>
                          <a:cs typeface="Constantia"/>
                        </a:rPr>
                        <a:t>\f</a:t>
                      </a:r>
                      <a:endParaRPr sz="2200" b="1" i="0" u="none" strike="noStrike" cap="none" spc="0">
                        <a:solidFill>
                          <a:srgbClr val="C00000"/>
                        </a:solidFill>
                        <a:latin typeface="Constantia"/>
                        <a:cs typeface="Constantia"/>
                      </a:endParaRPr>
                    </a:p>
                  </a:txBody>
                  <a:tcPr/>
                </a:tc>
                <a:tc>
                  <a:txBody>
                    <a:bodyPr/>
                    <a:p>
                      <a:pPr>
                        <a:defRPr/>
                      </a:pPr>
                      <a:endParaRPr lang="en-US" sz="2200" b="0" i="0" u="none" strike="noStrike" cap="none" spc="0">
                        <a:solidFill/>
                        <a:latin typeface="Constantia"/>
                        <a:cs typeface="Constantia"/>
                      </a:endParaRPr>
                    </a:p>
                    <a:p>
                      <a:pPr>
                        <a:defRPr/>
                      </a:pPr>
                      <a:r>
                        <a:rPr lang="en-US" sz="2200" b="0" i="0" u="none" strike="noStrike" cap="none" spc="0">
                          <a:solidFill/>
                          <a:latin typeface="Constantia"/>
                          <a:ea typeface="Georgia"/>
                          <a:cs typeface="Constantia"/>
                        </a:rPr>
                        <a:t>Used to represent formfeed</a:t>
                      </a:r>
                      <a:endParaRPr lang="en-US" sz="2200" b="0" i="0" u="none" strike="noStrike" cap="none" spc="0">
                        <a:solidFill/>
                        <a:latin typeface="Constantia"/>
                        <a:cs typeface="Constantia"/>
                      </a:endParaRPr>
                    </a:p>
                  </a:txBody>
                  <a:tcPr/>
                </a:tc>
              </a:tr>
              <a:tr h="457200">
                <a:tc>
                  <a:txBody>
                    <a:bodyPr/>
                    <a:p>
                      <a:pPr algn="ctr">
                        <a:defRPr/>
                      </a:pPr>
                      <a:endParaRPr sz="2200" b="1" i="0" u="none" strike="noStrike" cap="none" spc="0">
                        <a:solidFill>
                          <a:srgbClr val="C00000"/>
                        </a:solidFill>
                        <a:latin typeface="Constantia"/>
                        <a:cs typeface="Constantia"/>
                      </a:endParaRPr>
                    </a:p>
                    <a:p>
                      <a:pPr algn="ctr">
                        <a:defRPr/>
                      </a:pPr>
                      <a:r>
                        <a:rPr lang="en-US" sz="2200" b="1" i="0" u="none" strike="noStrike" cap="none" spc="0">
                          <a:solidFill>
                            <a:srgbClr val="C00000"/>
                          </a:solidFill>
                          <a:latin typeface="Constantia"/>
                          <a:ea typeface="Georgia"/>
                          <a:cs typeface="Constantia"/>
                        </a:rPr>
                        <a:t>\”</a:t>
                      </a:r>
                      <a:endParaRPr sz="2200" b="1" i="0" u="none" strike="noStrike" cap="none" spc="0">
                        <a:solidFill>
                          <a:srgbClr val="C00000"/>
                        </a:solidFill>
                        <a:latin typeface="Constantia"/>
                        <a:cs typeface="Constantia"/>
                      </a:endParaRPr>
                    </a:p>
                  </a:txBody>
                  <a:tcPr/>
                </a:tc>
                <a:tc>
                  <a:txBody>
                    <a:bodyPr/>
                    <a:p>
                      <a:pPr>
                        <a:defRPr/>
                      </a:pPr>
                      <a:endParaRPr lang="en-US" sz="2200" b="0" i="0" u="none" strike="noStrike" cap="none" spc="0">
                        <a:solidFill/>
                        <a:latin typeface="Constantia"/>
                        <a:cs typeface="Constantia"/>
                      </a:endParaRPr>
                    </a:p>
                    <a:p>
                      <a:pPr>
                        <a:defRPr/>
                      </a:pPr>
                      <a:r>
                        <a:rPr lang="en-US" sz="2200" b="0" i="0" u="none" strike="noStrike" cap="none" spc="0">
                          <a:solidFill/>
                          <a:latin typeface="Constantia"/>
                          <a:ea typeface="Georgia"/>
                          <a:cs typeface="Constantia"/>
                        </a:rPr>
                        <a:t>Used to add double quotes inside a String.</a:t>
                      </a:r>
                      <a:endParaRPr lang="en-US" sz="2200" b="0" i="0" u="none" strike="noStrike" cap="none" spc="0">
                        <a:solidFill/>
                        <a:latin typeface="Constantia"/>
                        <a:cs typeface="Constantia"/>
                      </a:endParaRPr>
                    </a:p>
                  </a:txBody>
                  <a:tcPr/>
                </a:tc>
                <a:tc>
                  <a:txBody>
                    <a:bodyPr/>
                    <a:p>
                      <a:pPr algn="ctr">
                        <a:defRPr/>
                      </a:pPr>
                      <a:endParaRPr sz="2200" b="1" i="0" u="none" strike="noStrike" cap="none" spc="0">
                        <a:solidFill>
                          <a:srgbClr val="C00000"/>
                        </a:solidFill>
                        <a:latin typeface="Constantia"/>
                        <a:cs typeface="Constantia"/>
                      </a:endParaRPr>
                    </a:p>
                    <a:p>
                      <a:pPr algn="ctr">
                        <a:defRPr/>
                      </a:pPr>
                      <a:r>
                        <a:rPr lang="en-US" sz="2200" b="1" i="0" u="none" strike="noStrike" cap="none" spc="0">
                          <a:solidFill>
                            <a:srgbClr val="C00000"/>
                          </a:solidFill>
                          <a:latin typeface="Constantia"/>
                          <a:ea typeface="Georgia"/>
                          <a:cs typeface="Constantia"/>
                        </a:rPr>
                        <a:t>\\</a:t>
                      </a:r>
                      <a:endParaRPr sz="2200" b="1" i="0" u="none" strike="noStrike" cap="none" spc="0">
                        <a:solidFill>
                          <a:srgbClr val="C00000"/>
                        </a:solidFill>
                        <a:latin typeface="Constantia"/>
                        <a:cs typeface="Constantia"/>
                      </a:endParaRPr>
                    </a:p>
                  </a:txBody>
                  <a:tcPr/>
                </a:tc>
                <a:tc>
                  <a:txBody>
                    <a:bodyPr/>
                    <a:p>
                      <a:pPr>
                        <a:defRPr/>
                      </a:pPr>
                      <a:endParaRPr lang="en-US" sz="2200" b="0" i="0" u="none" strike="noStrike" cap="none" spc="0">
                        <a:solidFill/>
                        <a:latin typeface="Constantia"/>
                        <a:cs typeface="Constantia"/>
                      </a:endParaRPr>
                    </a:p>
                    <a:p>
                      <a:pPr>
                        <a:defRPr/>
                      </a:pPr>
                      <a:r>
                        <a:rPr lang="en-US" sz="2200" b="0" i="0" u="none" strike="noStrike" cap="none" spc="0">
                          <a:solidFill/>
                          <a:latin typeface="Constantia"/>
                          <a:ea typeface="Georgia"/>
                          <a:cs typeface="Constantia"/>
                        </a:rPr>
                        <a:t>Used to add a backslash</a:t>
                      </a:r>
                      <a:endParaRPr lang="en-US" sz="2200" b="0" i="0" u="none" strike="noStrike" cap="none" spc="0">
                        <a:solidFill/>
                        <a:latin typeface="Constantia"/>
                        <a:cs typeface="Constantia"/>
                      </a:endParaRPr>
                    </a:p>
                  </a:txBody>
                  <a:tcPr/>
                </a:tc>
              </a:tr>
              <a:tr h="457200">
                <a:tc>
                  <a:txBody>
                    <a:bodyPr/>
                    <a:p>
                      <a:pPr algn="ctr">
                        <a:defRPr/>
                      </a:pPr>
                      <a:endParaRPr sz="2200" b="1" i="0" u="none" strike="noStrike" cap="none" spc="0">
                        <a:solidFill>
                          <a:srgbClr val="C00000"/>
                        </a:solidFill>
                        <a:latin typeface="Constantia"/>
                        <a:cs typeface="Constantia"/>
                      </a:endParaRPr>
                    </a:p>
                    <a:p>
                      <a:pPr algn="ctr">
                        <a:defRPr/>
                      </a:pPr>
                      <a:r>
                        <a:rPr lang="en-US" sz="2200" b="1" i="0" u="none" strike="noStrike" cap="none" spc="0">
                          <a:solidFill>
                            <a:srgbClr val="C00000"/>
                          </a:solidFill>
                          <a:latin typeface="Constantia"/>
                          <a:ea typeface="Georgia"/>
                          <a:cs typeface="Constantia"/>
                        </a:rPr>
                        <a:t>\r</a:t>
                      </a:r>
                      <a:endParaRPr sz="2200" b="1" i="0" u="none" strike="noStrike" cap="none" spc="0">
                        <a:solidFill>
                          <a:srgbClr val="C00000"/>
                        </a:solidFill>
                        <a:latin typeface="Constantia"/>
                        <a:cs typeface="Constantia"/>
                      </a:endParaRPr>
                    </a:p>
                  </a:txBody>
                  <a:tcPr/>
                </a:tc>
                <a:tc>
                  <a:txBody>
                    <a:bodyPr/>
                    <a:p>
                      <a:pPr>
                        <a:defRPr/>
                      </a:pPr>
                      <a:endParaRPr lang="en-US" sz="2200" b="0" i="0" u="none" strike="noStrike" cap="none" spc="0">
                        <a:solidFill/>
                        <a:latin typeface="Constantia"/>
                        <a:cs typeface="Constantia"/>
                      </a:endParaRPr>
                    </a:p>
                    <a:p>
                      <a:pPr>
                        <a:defRPr/>
                      </a:pPr>
                      <a:r>
                        <a:rPr lang="en-US" sz="2200" b="0" i="0" u="none" strike="noStrike" cap="none" spc="0">
                          <a:solidFill/>
                          <a:latin typeface="Constantia"/>
                          <a:ea typeface="Georgia"/>
                          <a:cs typeface="Constantia"/>
                        </a:rPr>
                        <a:t>Used for carriage return.</a:t>
                      </a:r>
                      <a:endParaRPr lang="en-US" sz="2200" b="0" i="0" u="none" strike="noStrike" cap="none" spc="0">
                        <a:solidFill/>
                        <a:latin typeface="Constantia"/>
                        <a:cs typeface="Constantia"/>
                      </a:endParaRPr>
                    </a:p>
                  </a:txBody>
                  <a:tcPr/>
                </a:tc>
                <a:tc>
                  <a:txBody>
                    <a:bodyPr/>
                    <a:p>
                      <a:pPr algn="ctr">
                        <a:defRPr/>
                      </a:pPr>
                      <a:endParaRPr sz="2200" b="1" i="0" u="none" strike="noStrike" cap="none" spc="0">
                        <a:solidFill>
                          <a:srgbClr val="C00000"/>
                        </a:solidFill>
                        <a:latin typeface="Constantia"/>
                        <a:cs typeface="Constantia"/>
                      </a:endParaRPr>
                    </a:p>
                    <a:p>
                      <a:pPr algn="ctr">
                        <a:defRPr/>
                      </a:pPr>
                      <a:r>
                        <a:rPr lang="en-US" sz="2200" b="1" i="0" u="none" strike="noStrike" cap="none" spc="0">
                          <a:solidFill/>
                          <a:latin typeface="Constantia"/>
                          <a:ea typeface="Georgia"/>
                          <a:cs typeface="Constantia"/>
                        </a:rPr>
                        <a:t>\0</a:t>
                      </a:r>
                      <a:endParaRPr sz="2200" b="1" i="0" u="none" strike="noStrike" cap="none" spc="0">
                        <a:solidFill>
                          <a:srgbClr val="C00000"/>
                        </a:solidFill>
                        <a:latin typeface="Constantia"/>
                        <a:cs typeface="Constantia"/>
                      </a:endParaRPr>
                    </a:p>
                  </a:txBody>
                  <a:tcPr/>
                </a:tc>
                <a:tc>
                  <a:txBody>
                    <a:bodyPr/>
                    <a:p>
                      <a:pPr>
                        <a:defRPr/>
                      </a:pPr>
                      <a:endParaRPr lang="en-US" sz="2200" b="0" i="0" u="none" strike="noStrike" cap="none" spc="0">
                        <a:solidFill/>
                        <a:latin typeface="Constantia"/>
                        <a:cs typeface="Constantia"/>
                      </a:endParaRPr>
                    </a:p>
                    <a:p>
                      <a:pPr>
                        <a:defRPr/>
                      </a:pPr>
                      <a:r>
                        <a:rPr lang="en-US" sz="2200" b="0" i="0" u="none" strike="noStrike" cap="none" spc="0">
                          <a:solidFill/>
                          <a:latin typeface="Constantia"/>
                          <a:ea typeface="Georgia"/>
                          <a:cs typeface="Constantia"/>
                        </a:rPr>
                        <a:t>Null Character</a:t>
                      </a:r>
                      <a:endParaRPr lang="en-US" sz="2200" b="0" i="0" u="none" strike="noStrike" cap="none" spc="0">
                        <a:solidFill/>
                        <a:latin typeface="Constantia"/>
                        <a:cs typeface="Constantia"/>
                      </a:endParaRPr>
                    </a:p>
                  </a:txBody>
                  <a:tcPr/>
                </a:tc>
              </a:tr>
              <a:tr h="457200">
                <a:tc>
                  <a:txBody>
                    <a:bodyPr/>
                    <a:p>
                      <a:pPr algn="ctr">
                        <a:defRPr/>
                      </a:pPr>
                      <a:endParaRPr sz="2200" b="1" i="0" u="none" strike="noStrike" cap="none" spc="0">
                        <a:solidFill>
                          <a:srgbClr val="C00000"/>
                        </a:solidFill>
                        <a:latin typeface="Constantia"/>
                        <a:cs typeface="Constantia"/>
                      </a:endParaRPr>
                    </a:p>
                    <a:p>
                      <a:pPr algn="ctr">
                        <a:defRPr/>
                      </a:pPr>
                      <a:r>
                        <a:rPr lang="en-US" sz="2200" b="1" i="0" u="none" strike="noStrike" cap="none" spc="0">
                          <a:solidFill/>
                          <a:latin typeface="Constantia"/>
                          <a:ea typeface="Georgia"/>
                          <a:cs typeface="Constantia"/>
                        </a:rPr>
                        <a:t>\a</a:t>
                      </a:r>
                      <a:endParaRPr sz="2200" b="1" i="0" u="none" strike="noStrike" cap="none" spc="0">
                        <a:solidFill>
                          <a:srgbClr val="C00000"/>
                        </a:solidFill>
                        <a:latin typeface="Constantia"/>
                        <a:cs typeface="Constantia"/>
                      </a:endParaRPr>
                    </a:p>
                  </a:txBody>
                  <a:tcPr/>
                </a:tc>
                <a:tc>
                  <a:txBody>
                    <a:bodyPr/>
                    <a:p>
                      <a:pPr>
                        <a:defRPr/>
                      </a:pPr>
                      <a:endParaRPr lang="en-US" sz="2200" b="0" i="0" u="none" strike="noStrike" cap="none" spc="0">
                        <a:solidFill/>
                        <a:latin typeface="Constantia"/>
                        <a:cs typeface="Constantia"/>
                      </a:endParaRPr>
                    </a:p>
                    <a:p>
                      <a:pPr>
                        <a:defRPr/>
                      </a:pPr>
                      <a:r>
                        <a:rPr lang="en-US" sz="2200" b="0" i="0" u="none" strike="noStrike" cap="none" spc="0">
                          <a:solidFill/>
                          <a:latin typeface="Constantia"/>
                          <a:ea typeface="Georgia"/>
                          <a:cs typeface="Constantia"/>
                        </a:rPr>
                        <a:t>Used to add a small beep sound.</a:t>
                      </a:r>
                      <a:endParaRPr lang="en-US" sz="2200" b="0" i="0" u="none" strike="noStrike" cap="none" spc="0">
                        <a:solidFill/>
                        <a:latin typeface="Constantia"/>
                        <a:cs typeface="Constantia"/>
                      </a:endParaRPr>
                    </a:p>
                  </a:txBody>
                  <a:tcPr/>
                </a:tc>
                <a:tc>
                  <a:txBody>
                    <a:bodyPr/>
                    <a:p>
                      <a:pPr>
                        <a:defRPr/>
                      </a:pPr>
                      <a:endParaRPr/>
                    </a:p>
                  </a:txBody>
                  <a:tcPr/>
                </a:tc>
                <a:tc>
                  <a:txBody>
                    <a:bodyPr/>
                    <a:p>
                      <a:pPr>
                        <a:defRPr/>
                      </a:pPr>
                      <a:endParaRPr/>
                    </a:p>
                  </a:txBody>
                  <a:tcPr/>
                </a:tc>
              </a:tr>
            </a:tbl>
          </a:graphicData>
        </a:graphic>
      </p:graphicFrame>
      <p:sp>
        <p:nvSpPr>
          <p:cNvPr id="1341037100" name="Rectangle 3"/>
          <p:cNvSpPr/>
          <p:nvPr/>
        </p:nvSpPr>
        <p:spPr bwMode="auto">
          <a:xfrm flipH="0" flipV="0">
            <a:off x="0" y="58315"/>
            <a:ext cx="12306733" cy="699795"/>
          </a:xfrm>
          <a:prstGeom prst="rect">
            <a:avLst/>
          </a:prstGeom>
        </p:spPr>
        <p:txBody>
          <a:bodyPr vert="horz" lIns="121896" tIns="60948" rIns="121896" bIns="60948" rtlCol="0" anchor="b">
            <a:noAutofit/>
          </a:bodyPr>
          <a:lstStyle/>
          <a:p>
            <a:pPr>
              <a:defRPr/>
            </a:pPr>
            <a:r>
              <a:rPr lang="en-US" sz="4000" b="1" i="0" u="none" strike="noStrike" cap="none" spc="0">
                <a:solidFill>
                  <a:schemeClr val="dk1"/>
                </a:solidFill>
                <a:latin typeface="Constantia"/>
                <a:ea typeface="Arial"/>
                <a:cs typeface="Arial"/>
              </a:rPr>
              <a:t>Tokens</a:t>
            </a:r>
            <a:r>
              <a:rPr lang="en-US" sz="4000" b="1">
                <a:solidFill>
                  <a:schemeClr val="dk1"/>
                </a:solidFill>
              </a:rPr>
              <a:t>    </a:t>
            </a:r>
            <a:r>
              <a:rPr sz="2050" b="0" i="0" u="none" spc="-21">
                <a:solidFill>
                  <a:srgbClr val="444444"/>
                </a:solidFill>
                <a:latin typeface="Georgia"/>
                <a:ea typeface="Georgia"/>
                <a:cs typeface="Georgia"/>
              </a:rPr>
              <a:t>  </a:t>
            </a:r>
            <a:r>
              <a:rPr lang="en-US" sz="4000" b="1" i="0" u="none" strike="noStrike" cap="none" spc="0">
                <a:solidFill>
                  <a:srgbClr val="C00000"/>
                </a:solidFill>
                <a:latin typeface="Constantia"/>
                <a:ea typeface="Georgia"/>
                <a:cs typeface="Constantia"/>
              </a:rPr>
              <a:t>Escape Sequence</a:t>
            </a:r>
            <a:r>
              <a:rPr lang="en-US" sz="4000" b="1" i="0" u="none" strike="noStrike" cap="none" spc="0">
                <a:solidFill>
                  <a:srgbClr val="C00000"/>
                </a:solidFill>
                <a:latin typeface="Constantia"/>
                <a:ea typeface="Georgia"/>
                <a:cs typeface="Constantia"/>
              </a:rPr>
              <a:t>    Character</a:t>
            </a:r>
            <a:r>
              <a:rPr lang="en-US" sz="4000" b="1">
                <a:solidFill>
                  <a:schemeClr val="dk1"/>
                </a:solidFill>
              </a:rPr>
              <a:t> </a:t>
            </a:r>
            <a:r>
              <a:rPr lang="en-US" sz="4000" b="1">
                <a:solidFill>
                  <a:srgbClr val="C00000"/>
                </a:solidFill>
              </a:rPr>
              <a:t>Literals</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69041528" name="Content Placeholder 2"/>
          <p:cNvSpPr>
            <a:spLocks noGrp="1"/>
          </p:cNvSpPr>
          <p:nvPr>
            <p:ph sz="half" idx="1"/>
          </p:nvPr>
        </p:nvSpPr>
        <p:spPr bwMode="auto">
          <a:xfrm flipH="0" flipV="0">
            <a:off x="194744" y="1347495"/>
            <a:ext cx="12073112" cy="4931228"/>
          </a:xfrm>
        </p:spPr>
        <p:txBody>
          <a:bodyPr vertOverflow="overflow" horzOverflow="overflow" vert="horz" wrap="square" lIns="121897" tIns="60948" rIns="121897" bIns="60948" numCol="1" spcCol="0" rtlCol="0" fromWordArt="0" anchor="t" anchorCtr="0" forceAA="0" upright="0" compatLnSpc="0">
            <a:normAutofit/>
          </a:bodyPr>
          <a:lstStyle/>
          <a:p>
            <a:pPr marL="0" indent="0">
              <a:buClr>
                <a:schemeClr val="accent1">
                  <a:lumMod val="75000"/>
                </a:schemeClr>
              </a:buClr>
              <a:buFont typeface="Wingdings"/>
              <a:buNone/>
              <a:defRPr/>
            </a:pPr>
            <a:r>
              <a:rPr lang="en-US" sz="2800" b="1" i="0" u="none" strike="noStrike" cap="none" spc="0">
                <a:solidFill>
                  <a:srgbClr val="C00000"/>
                </a:solidFill>
                <a:latin typeface="Constantia"/>
                <a:cs typeface="Constantia"/>
              </a:rPr>
              <a:t>A string is basically an array of characters. In java, we have a special class for strings that allows users to implement strings to a program very easily. Anything written inside a double quote is a string “ ”.</a:t>
            </a:r>
            <a:endParaRPr lang="en-US" sz="2800" b="1" i="0" u="none" strike="noStrike" cap="none" spc="0">
              <a:solidFill>
                <a:srgbClr val="C00000"/>
              </a:solidFill>
              <a:latin typeface="Constantia"/>
              <a:cs typeface="Constantia"/>
            </a:endParaRPr>
          </a:p>
          <a:p>
            <a:pPr marL="0" indent="0">
              <a:buClr>
                <a:schemeClr val="accent1">
                  <a:lumMod val="75000"/>
                </a:schemeClr>
              </a:buClr>
              <a:buFont typeface="Wingdings"/>
              <a:buNone/>
              <a:defRPr/>
            </a:pPr>
            <a:r>
              <a:rPr lang="en-US" sz="2600" b="1" i="0" u="none" strike="noStrike" cap="none" spc="0">
                <a:solidFill>
                  <a:schemeClr val="tx1"/>
                </a:solidFill>
                <a:latin typeface="Constantia"/>
                <a:ea typeface="Times New Roman"/>
                <a:cs typeface="Constantia"/>
              </a:rPr>
              <a:t>String str = “JAVA”;     </a:t>
            </a:r>
            <a:r>
              <a:rPr lang="en-US" sz="2600" b="1" i="0" u="none" strike="noStrike" cap="none" spc="0">
                <a:solidFill>
                  <a:schemeClr val="tx1"/>
                </a:solidFill>
                <a:latin typeface="Constantia"/>
                <a:ea typeface="Times New Roman"/>
                <a:cs typeface="Constantia"/>
              </a:rPr>
              <a:t>//Valid String Literal
</a:t>
            </a:r>
            <a:endParaRPr sz="2600" b="1" i="0" u="none" strike="noStrike" cap="none" spc="0">
              <a:solidFill>
                <a:schemeClr val="tx1"/>
              </a:solidFill>
              <a:latin typeface="Constantia"/>
              <a:ea typeface="Times New Roman"/>
              <a:cs typeface="Constantia"/>
            </a:endParaRPr>
          </a:p>
          <a:p>
            <a:pPr>
              <a:buClr>
                <a:schemeClr val="accent1">
                  <a:lumMod val="75000"/>
                </a:schemeClr>
              </a:buClr>
              <a:buFont typeface="Wingdings"/>
              <a:buChar char="Ø"/>
              <a:defRPr/>
            </a:pPr>
            <a:r>
              <a:rPr lang="en-US" sz="2500" b="1" i="0" u="none" strike="noStrike" cap="none" spc="0">
                <a:solidFill>
                  <a:schemeClr val="accent6">
                    <a:lumMod val="75000"/>
                  </a:schemeClr>
                </a:solidFill>
                <a:latin typeface="Constantia"/>
                <a:ea typeface="Georgia"/>
                <a:cs typeface="Constantia"/>
              </a:rPr>
              <a:t>Strings in java can also be declared void with a special literal known as null literal. It is basically equivalent to an integer value of 0.</a:t>
            </a:r>
            <a:endParaRPr lang="en-US" sz="2500" b="1" i="0" u="none" strike="noStrike" cap="none" spc="0">
              <a:solidFill>
                <a:schemeClr val="accent6">
                  <a:lumMod val="75000"/>
                </a:schemeClr>
              </a:solidFill>
              <a:latin typeface="Constantia"/>
              <a:cs typeface="Constantia"/>
            </a:endParaRPr>
          </a:p>
          <a:p>
            <a:pPr marL="0" indent="0">
              <a:buClr>
                <a:schemeClr val="accent1">
                  <a:lumMod val="75000"/>
                </a:schemeClr>
              </a:buClr>
              <a:buFont typeface="Wingdings"/>
              <a:buNone/>
              <a:defRPr/>
            </a:pPr>
            <a:r>
              <a:rPr lang="en-US" sz="2400" b="1" i="0" u="none" strike="noStrike" cap="none" spc="0">
                <a:solidFill>
                  <a:schemeClr val="tx1"/>
                </a:solidFill>
                <a:latin typeface="Constantia"/>
                <a:ea typeface="Liberation Sans"/>
                <a:cs typeface="Constantia"/>
              </a:rPr>
              <a:t>String null_Literal=</a:t>
            </a:r>
            <a:r>
              <a:rPr lang="en-US" sz="2400" b="1" i="0" u="none" strike="noStrike" cap="none" spc="0">
                <a:solidFill>
                  <a:schemeClr val="tx1"/>
                </a:solidFill>
                <a:latin typeface="Constantia"/>
                <a:ea typeface="Liberation Sans"/>
                <a:cs typeface="Constantia"/>
              </a:rPr>
              <a:t>null</a:t>
            </a:r>
            <a:r>
              <a:rPr lang="en-US" sz="2400" b="1" i="0" u="none" strike="noStrike" cap="none" spc="0">
                <a:solidFill>
                  <a:schemeClr val="tx1"/>
                </a:solidFill>
                <a:latin typeface="Constantia"/>
                <a:ea typeface="Liberation Sans"/>
                <a:cs typeface="Constantia"/>
              </a:rPr>
              <a:t>;</a:t>
            </a:r>
            <a:endParaRPr lang="en-US" sz="2400" b="1" i="0" u="none" strike="noStrike" cap="none" spc="0">
              <a:solidFill>
                <a:schemeClr val="tx1"/>
              </a:solidFill>
              <a:latin typeface="Constantia"/>
              <a:cs typeface="Constantia"/>
            </a:endParaRPr>
          </a:p>
          <a:p>
            <a:pPr>
              <a:buFont typeface="Wingdings"/>
              <a:buChar char="Ø"/>
              <a:defRPr/>
            </a:pPr>
            <a:endParaRPr lang="en-IN"/>
          </a:p>
        </p:txBody>
      </p:sp>
      <p:sp>
        <p:nvSpPr>
          <p:cNvPr id="1916403718" name="Rectangle 3"/>
          <p:cNvSpPr/>
          <p:nvPr/>
        </p:nvSpPr>
        <p:spPr bwMode="auto">
          <a:xfrm flipH="0" flipV="0">
            <a:off x="0" y="-113517"/>
            <a:ext cx="11995713" cy="849460"/>
          </a:xfrm>
          <a:prstGeom prst="rect">
            <a:avLst/>
          </a:prstGeom>
        </p:spPr>
        <p:txBody>
          <a:bodyPr vert="horz" lIns="121896" tIns="60948" rIns="121896" bIns="60948" rtlCol="0" anchor="b">
            <a:noAutofit/>
          </a:bodyPr>
          <a:lstStyle/>
          <a:p>
            <a:pPr defTabSz="914400">
              <a:defRPr/>
            </a:pPr>
            <a:r>
              <a:rPr lang="en-US" sz="4000" b="1" i="0" u="none" strike="noStrike" cap="none" spc="0">
                <a:solidFill>
                  <a:schemeClr val="dk1"/>
                </a:solidFill>
                <a:latin typeface="Constantia"/>
                <a:ea typeface="Arial"/>
                <a:cs typeface="Arial"/>
              </a:rPr>
              <a:t>Tokens</a:t>
            </a:r>
            <a:r>
              <a:rPr lang="en-US" sz="4000" b="1">
                <a:solidFill>
                  <a:schemeClr val="dk1"/>
                </a:solidFill>
              </a:rPr>
              <a:t> 					</a:t>
            </a:r>
            <a:r>
              <a:rPr lang="en-US" sz="4000" b="1">
                <a:solidFill>
                  <a:srgbClr val="C00000"/>
                </a:solidFill>
              </a:rPr>
              <a:t>String</a:t>
            </a:r>
            <a:r>
              <a:rPr lang="en-US" sz="4000" b="1">
                <a:solidFill>
                  <a:schemeClr val="dk1"/>
                </a:solidFill>
              </a:rPr>
              <a:t> </a:t>
            </a:r>
            <a:r>
              <a:rPr lang="en-US" sz="4000" b="1">
                <a:solidFill>
                  <a:srgbClr val="C00000"/>
                </a:solidFill>
              </a:rPr>
              <a:t>Literals</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595983299" name="Content Placeholder 2"/>
          <p:cNvSpPr>
            <a:spLocks noGrp="1"/>
          </p:cNvSpPr>
          <p:nvPr>
            <p:ph sz="half" idx="1"/>
          </p:nvPr>
        </p:nvSpPr>
        <p:spPr bwMode="auto">
          <a:xfrm flipH="0" flipV="0">
            <a:off x="254693" y="1405812"/>
            <a:ext cx="11663265" cy="3809999"/>
          </a:xfrm>
        </p:spPr>
        <p:txBody>
          <a:bodyPr vertOverflow="overflow" horzOverflow="overflow" vert="horz" wrap="square" lIns="121897" tIns="60948" rIns="121897" bIns="60948" numCol="1" spcCol="0" rtlCol="0" fromWordArt="0" anchor="t" anchorCtr="0" forceAA="0" upright="0" compatLnSpc="0">
            <a:normAutofit/>
          </a:bodyPr>
          <a:lstStyle/>
          <a:p>
            <a:pPr marL="0" indent="0">
              <a:buClr>
                <a:schemeClr val="accent1">
                  <a:lumMod val="75000"/>
                </a:schemeClr>
              </a:buClr>
              <a:buFont typeface="Wingdings"/>
              <a:buNone/>
              <a:defRPr/>
            </a:pPr>
            <a:r>
              <a:rPr lang="en-US" sz="2800" b="1" i="0" u="none" strike="noStrike" cap="none" spc="0">
                <a:solidFill>
                  <a:srgbClr val="C00000"/>
                </a:solidFill>
                <a:latin typeface="Constantia"/>
                <a:cs typeface="Constantia"/>
              </a:rPr>
              <a:t>A boolean literal is a literal that contains only two values true and false. It is declared using the keyword </a:t>
            </a:r>
            <a:r>
              <a:rPr lang="en-US" sz="2800" b="1" i="0" u="none" strike="noStrike" cap="none" spc="0">
                <a:solidFill>
                  <a:schemeClr val="accent6">
                    <a:lumMod val="75000"/>
                  </a:schemeClr>
                </a:solidFill>
                <a:latin typeface="Constantia"/>
                <a:cs typeface="Constantia"/>
              </a:rPr>
              <a:t>boolean.</a:t>
            </a:r>
            <a:r>
              <a:rPr lang="en-US" sz="2800" b="1" i="0" u="none" strike="noStrike" cap="none" spc="0">
                <a:solidFill>
                  <a:srgbClr val="C00000"/>
                </a:solidFill>
                <a:latin typeface="Constantia"/>
                <a:cs typeface="Constantia"/>
              </a:rPr>
              <a:t> It is a very useful literal to declare flag variables in different programs.</a:t>
            </a:r>
            <a:endParaRPr lang="en-US" sz="2800" b="1" i="0" u="none" strike="noStrike" cap="none" spc="0">
              <a:solidFill>
                <a:srgbClr val="C00000"/>
              </a:solidFill>
              <a:latin typeface="Constantia"/>
              <a:cs typeface="Constantia"/>
            </a:endParaRPr>
          </a:p>
          <a:p>
            <a:pPr>
              <a:defRPr/>
            </a:pPr>
            <a:endParaRPr/>
          </a:p>
          <a:p>
            <a:pPr marL="0" indent="0">
              <a:buClr>
                <a:schemeClr val="accent1">
                  <a:lumMod val="75000"/>
                </a:schemeClr>
              </a:buClr>
              <a:buFont typeface="Arial"/>
              <a:buNone/>
              <a:defRPr/>
            </a:pPr>
            <a:r>
              <a:rPr/>
              <a:t>	</a:t>
            </a:r>
            <a:r>
              <a:rPr lang="en-US" sz="2800" b="1" i="0" u="none" strike="noStrike" cap="none" spc="0">
                <a:solidFill>
                  <a:schemeClr val="accent6">
                    <a:lumMod val="75000"/>
                  </a:schemeClr>
                </a:solidFill>
                <a:latin typeface="Constantia"/>
                <a:ea typeface="Liberation Sans"/>
                <a:cs typeface="Constantia"/>
              </a:rPr>
              <a:t>boolean flag1=</a:t>
            </a:r>
            <a:r>
              <a:rPr lang="en-US" sz="2800" b="1" i="0" u="none" strike="noStrike" cap="none" spc="0">
                <a:solidFill>
                  <a:schemeClr val="accent6">
                    <a:lumMod val="75000"/>
                  </a:schemeClr>
                </a:solidFill>
                <a:latin typeface="Constantia"/>
                <a:ea typeface="Liberation Sans"/>
                <a:cs typeface="Constantia"/>
              </a:rPr>
              <a:t>true</a:t>
            </a:r>
            <a:r>
              <a:rPr lang="en-US" sz="2800" b="1" i="0" u="none" strike="noStrike" cap="none" spc="0">
                <a:solidFill>
                  <a:schemeClr val="accent6">
                    <a:lumMod val="75000"/>
                  </a:schemeClr>
                </a:solidFill>
                <a:latin typeface="Constantia"/>
                <a:ea typeface="Liberation Sans"/>
                <a:cs typeface="Constantia"/>
              </a:rPr>
              <a:t>;</a:t>
            </a:r>
            <a:endParaRPr sz="2800" b="1" i="0" u="none" strike="noStrike" cap="none" spc="0">
              <a:solidFill>
                <a:schemeClr val="accent6">
                  <a:lumMod val="75000"/>
                </a:schemeClr>
              </a:solidFill>
              <a:latin typeface="Constantia"/>
              <a:cs typeface="Constantia"/>
            </a:endParaRPr>
          </a:p>
          <a:p>
            <a:pPr marL="0" indent="0">
              <a:buClr>
                <a:schemeClr val="accent1">
                  <a:lumMod val="75000"/>
                </a:schemeClr>
              </a:buClr>
              <a:buFont typeface="Wingdings"/>
              <a:buNone/>
              <a:defRPr/>
            </a:pPr>
            <a:r>
              <a:rPr lang="en-US" sz="2800" b="1" i="0" u="none" strike="noStrike" cap="none" spc="0">
                <a:solidFill>
                  <a:schemeClr val="accent6">
                    <a:lumMod val="75000"/>
                  </a:schemeClr>
                </a:solidFill>
                <a:latin typeface="Constantia"/>
                <a:ea typeface="Liberation Sans"/>
                <a:cs typeface="Constantia"/>
              </a:rPr>
              <a:t>        	boolean flag2=</a:t>
            </a:r>
            <a:r>
              <a:rPr lang="en-US" sz="2800" b="1" i="0" u="none" strike="noStrike" cap="none" spc="0">
                <a:solidFill>
                  <a:schemeClr val="accent6">
                    <a:lumMod val="75000"/>
                  </a:schemeClr>
                </a:solidFill>
                <a:latin typeface="Constantia"/>
                <a:ea typeface="Liberation Sans"/>
                <a:cs typeface="Constantia"/>
              </a:rPr>
              <a:t>false</a:t>
            </a:r>
            <a:r>
              <a:rPr lang="en-US" sz="2800" b="1" i="0" u="none" strike="noStrike" cap="none" spc="0">
                <a:solidFill>
                  <a:schemeClr val="accent6">
                    <a:lumMod val="75000"/>
                  </a:schemeClr>
                </a:solidFill>
                <a:latin typeface="Constantia"/>
                <a:ea typeface="Liberation Sans"/>
                <a:cs typeface="Constantia"/>
              </a:rPr>
              <a:t>;</a:t>
            </a:r>
            <a:endParaRPr lang="en-US" b="1">
              <a:solidFill>
                <a:srgbClr val="C00000"/>
              </a:solidFill>
            </a:endParaRPr>
          </a:p>
          <a:p>
            <a:pPr>
              <a:buFont typeface="Wingdings"/>
              <a:buChar char="Ø"/>
              <a:defRPr/>
            </a:pPr>
            <a:endParaRPr lang="en-IN"/>
          </a:p>
        </p:txBody>
      </p:sp>
      <p:sp>
        <p:nvSpPr>
          <p:cNvPr id="483294061" name="Rectangle 3"/>
          <p:cNvSpPr/>
          <p:nvPr/>
        </p:nvSpPr>
        <p:spPr bwMode="auto">
          <a:xfrm flipH="0" flipV="0">
            <a:off x="0" y="-113517"/>
            <a:ext cx="11995713" cy="849460"/>
          </a:xfrm>
          <a:prstGeom prst="rect">
            <a:avLst/>
          </a:prstGeom>
        </p:spPr>
        <p:txBody>
          <a:bodyPr vert="horz" lIns="121896" tIns="60948" rIns="121896" bIns="60948" rtlCol="0" anchor="b">
            <a:noAutofit/>
          </a:bodyPr>
          <a:lstStyle/>
          <a:p>
            <a:pPr defTabSz="914400">
              <a:defRPr/>
            </a:pPr>
            <a:r>
              <a:rPr lang="en-US" sz="4000" b="1" i="0" u="none" strike="noStrike" cap="none" spc="0">
                <a:solidFill>
                  <a:schemeClr val="dk1"/>
                </a:solidFill>
                <a:latin typeface="Constantia"/>
                <a:ea typeface="Arial"/>
                <a:cs typeface="Arial"/>
              </a:rPr>
              <a:t>Tokens</a:t>
            </a:r>
            <a:r>
              <a:rPr lang="en-US" sz="4000" b="1">
                <a:solidFill>
                  <a:schemeClr val="dk1"/>
                </a:solidFill>
              </a:rPr>
              <a:t> 				</a:t>
            </a:r>
            <a:r>
              <a:rPr lang="en-US" sz="4000" b="1">
                <a:solidFill>
                  <a:srgbClr val="C00000"/>
                </a:solidFill>
              </a:rPr>
              <a:t>Boolean</a:t>
            </a:r>
            <a:r>
              <a:rPr lang="en-US" sz="4000" b="1">
                <a:solidFill>
                  <a:schemeClr val="dk1"/>
                </a:solidFill>
              </a:rPr>
              <a:t> </a:t>
            </a:r>
            <a:r>
              <a:rPr lang="en-US" sz="4000" b="1">
                <a:solidFill>
                  <a:srgbClr val="C00000"/>
                </a:solidFill>
              </a:rPr>
              <a:t>Literals</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sz="half" idx="1"/>
          </p:nvPr>
        </p:nvSpPr>
        <p:spPr bwMode="auto">
          <a:xfrm flipH="0" flipV="0">
            <a:off x="235254" y="1600200"/>
            <a:ext cx="11838214" cy="5125616"/>
          </a:xfrm>
        </p:spPr>
        <p:txBody>
          <a:bodyPr vertOverflow="overflow" horzOverflow="overflow" vert="horz" wrap="square" lIns="121897" tIns="60948" rIns="121897" bIns="60948" numCol="1" spcCol="0" rtlCol="0" fromWordArt="0" anchor="t" anchorCtr="0" forceAA="0" upright="0" compatLnSpc="0">
            <a:normAutofit/>
          </a:bodyPr>
          <a:lstStyle/>
          <a:p>
            <a:pPr>
              <a:buFont typeface="Wingdings"/>
              <a:buChar char="v"/>
              <a:defRPr/>
            </a:pPr>
            <a:r>
              <a:rPr lang="en-US" b="1">
                <a:solidFill>
                  <a:schemeClr val="accent6">
                    <a:lumMod val="75000"/>
                  </a:schemeClr>
                </a:solidFill>
              </a:rPr>
              <a:t>Operators are symbols that perform specific operation on one, two or three </a:t>
            </a:r>
            <a:r>
              <a:rPr lang="en-US" b="1">
                <a:solidFill>
                  <a:schemeClr val="accent6">
                    <a:lumMod val="75000"/>
                  </a:schemeClr>
                </a:solidFill>
              </a:rPr>
              <a:t>operands and then return result</a:t>
            </a:r>
            <a:endParaRPr b="1">
              <a:solidFill>
                <a:schemeClr val="accent6">
                  <a:lumMod val="75000"/>
                </a:schemeClr>
              </a:solidFill>
            </a:endParaRPr>
          </a:p>
          <a:p>
            <a:pPr marL="304746" indent="-304746">
              <a:lnSpc>
                <a:spcPct val="90000"/>
              </a:lnSpc>
              <a:spcBef>
                <a:spcPts val="1799"/>
              </a:spcBef>
              <a:buClr>
                <a:schemeClr val="accent1">
                  <a:lumMod val="75000"/>
                </a:schemeClr>
              </a:buClr>
              <a:buFont typeface="Arial"/>
              <a:buChar char="•"/>
              <a:defRPr/>
            </a:pPr>
            <a:r>
              <a:rPr lang="en-US" sz="2800" b="0" i="0" u="none" strike="noStrike" cap="none" spc="0">
                <a:solidFill>
                  <a:schemeClr val="tx1"/>
                </a:solidFill>
                <a:latin typeface="+mn-lt"/>
                <a:ea typeface="+mn-ea"/>
                <a:cs typeface="+mn-cs"/>
              </a:rPr>
              <a:t>Java language supports a rich set of </a:t>
            </a:r>
            <a:r>
              <a:rPr lang="en-US" sz="2800" b="1" i="0" u="none" strike="noStrike" cap="none" spc="0">
                <a:solidFill>
                  <a:schemeClr val="accent6">
                    <a:lumMod val="75000"/>
                  </a:schemeClr>
                </a:solidFill>
                <a:latin typeface="+mn-lt"/>
                <a:ea typeface="+mn-ea"/>
                <a:cs typeface="+mn-cs"/>
              </a:rPr>
              <a:t>built-in operators</a:t>
            </a:r>
            <a:r>
              <a:rPr lang="en-US" sz="2800" b="0" i="0" u="none" strike="noStrike" cap="none" spc="0">
                <a:solidFill>
                  <a:schemeClr val="tx1"/>
                </a:solidFill>
                <a:latin typeface="+mn-lt"/>
                <a:ea typeface="+mn-ea"/>
                <a:cs typeface="+mn-cs"/>
              </a:rPr>
              <a:t>. An operator is a symbol that tells the compiler to perform a certain mathematical or logical operations, based on the values provided to the operator.</a:t>
            </a:r>
            <a:endParaRPr sz="2800"/>
          </a:p>
          <a:p>
            <a:pPr marL="304746" indent="-304746">
              <a:lnSpc>
                <a:spcPct val="90000"/>
              </a:lnSpc>
              <a:spcBef>
                <a:spcPts val="1799"/>
              </a:spcBef>
              <a:buClr>
                <a:schemeClr val="accent1">
                  <a:lumMod val="75000"/>
                </a:schemeClr>
              </a:buClr>
              <a:buFont typeface="Arial"/>
              <a:buChar char="•"/>
              <a:defRPr/>
            </a:pPr>
            <a:r>
              <a:rPr lang="en-US" sz="2800" b="0" i="0" u="none" strike="noStrike" cap="none" spc="0">
                <a:solidFill>
                  <a:schemeClr val="tx1"/>
                </a:solidFill>
                <a:latin typeface="+mn-lt"/>
                <a:ea typeface="+mn-ea"/>
                <a:cs typeface="+mn-cs"/>
              </a:rPr>
              <a:t>An </a:t>
            </a:r>
            <a:r>
              <a:rPr lang="en-US" sz="2800" b="1" i="0" u="none" strike="noStrike" cap="none" spc="0">
                <a:solidFill>
                  <a:schemeClr val="accent6">
                    <a:lumMod val="75000"/>
                  </a:schemeClr>
                </a:solidFill>
                <a:latin typeface="+mn-lt"/>
                <a:ea typeface="+mn-ea"/>
                <a:cs typeface="+mn-cs"/>
              </a:rPr>
              <a:t>operand</a:t>
            </a:r>
            <a:r>
              <a:rPr lang="en-US" sz="2800" b="0" i="0" u="none" strike="noStrike" cap="none" spc="0">
                <a:solidFill>
                  <a:schemeClr val="tx1"/>
                </a:solidFill>
                <a:latin typeface="+mn-lt"/>
                <a:ea typeface="+mn-ea"/>
                <a:cs typeface="+mn-cs"/>
              </a:rPr>
              <a:t> is a value on which any operator works. For example, when we say </a:t>
            </a:r>
            <a:r>
              <a:rPr lang="en-US" sz="2800" b="0" i="0" u="none" strike="noStrike" cap="none" spc="0">
                <a:solidFill>
                  <a:schemeClr val="tx1"/>
                </a:solidFill>
                <a:latin typeface="Times New Roman"/>
                <a:ea typeface="Times New Roman"/>
                <a:cs typeface="Times New Roman"/>
              </a:rPr>
              <a:t>7+5</a:t>
            </a:r>
            <a:r>
              <a:rPr lang="en-US" sz="2800" b="0" i="0" u="none" strike="noStrike" cap="none" spc="0">
                <a:solidFill>
                  <a:schemeClr val="tx1"/>
                </a:solidFill>
                <a:latin typeface="+mn-lt"/>
                <a:ea typeface="+mn-ea"/>
                <a:cs typeface="+mn-cs"/>
              </a:rPr>
              <a:t>, here, numbers </a:t>
            </a:r>
            <a:r>
              <a:rPr lang="en-US" sz="2800" b="0" i="0" u="none" strike="noStrike" cap="none" spc="0">
                <a:solidFill>
                  <a:schemeClr val="tx1"/>
                </a:solidFill>
                <a:latin typeface="Times New Roman"/>
                <a:ea typeface="Times New Roman"/>
                <a:cs typeface="Times New Roman"/>
              </a:rPr>
              <a:t>7</a:t>
            </a:r>
            <a:r>
              <a:rPr lang="en-US" sz="2800" b="0" i="0" u="none" strike="noStrike" cap="none" spc="0">
                <a:solidFill>
                  <a:schemeClr val="tx1"/>
                </a:solidFill>
                <a:latin typeface="+mn-lt"/>
                <a:ea typeface="+mn-ea"/>
                <a:cs typeface="+mn-cs"/>
              </a:rPr>
              <a:t> and </a:t>
            </a:r>
            <a:r>
              <a:rPr lang="en-US" sz="2800" b="0" i="0" u="none" strike="noStrike" cap="none" spc="0">
                <a:solidFill>
                  <a:schemeClr val="tx1"/>
                </a:solidFill>
                <a:latin typeface="Times New Roman"/>
                <a:ea typeface="Times New Roman"/>
                <a:cs typeface="Times New Roman"/>
              </a:rPr>
              <a:t>5</a:t>
            </a:r>
            <a:r>
              <a:rPr lang="en-US" sz="2800" b="0" i="0" u="none" strike="noStrike" cap="none" spc="0">
                <a:solidFill>
                  <a:schemeClr val="tx1"/>
                </a:solidFill>
                <a:latin typeface="+mn-lt"/>
                <a:ea typeface="+mn-ea"/>
                <a:cs typeface="+mn-cs"/>
              </a:rPr>
              <a:t> are operands whereas + is an operator</a:t>
            </a:r>
            <a:endParaRPr sz="2800"/>
          </a:p>
          <a:p>
            <a:pPr>
              <a:buFont typeface="Wingdings"/>
              <a:buChar char="Ø"/>
              <a:defRPr/>
            </a:pPr>
            <a:endParaRPr lang="en-IN"/>
          </a:p>
        </p:txBody>
      </p:sp>
      <p:sp>
        <p:nvSpPr>
          <p:cNvPr id="4" name="Rectangle 3"/>
          <p:cNvSpPr/>
          <p:nvPr/>
        </p:nvSpPr>
        <p:spPr bwMode="auto">
          <a:xfrm flipH="0" flipV="0">
            <a:off x="0" y="-113517"/>
            <a:ext cx="12015153" cy="849461"/>
          </a:xfrm>
          <a:prstGeom prst="rect">
            <a:avLst/>
          </a:prstGeom>
        </p:spPr>
        <p:txBody>
          <a:bodyPr vert="horz" lIns="121897" tIns="60948" rIns="121897" bIns="60948" rtlCol="0" anchor="b">
            <a:noAutofit/>
          </a:bodyPr>
          <a:lstStyle/>
          <a:p>
            <a:pPr defTabSz="914400">
              <a:defRPr/>
            </a:pPr>
            <a:r>
              <a:rPr lang="en-US" sz="4000" b="1" i="0" u="none" strike="noStrike" cap="none" spc="0">
                <a:solidFill>
                  <a:schemeClr val="dk1"/>
                </a:solidFill>
                <a:latin typeface="Constantia"/>
                <a:ea typeface="Arial"/>
                <a:cs typeface="Arial"/>
              </a:rPr>
              <a:t>Tokens</a:t>
            </a:r>
            <a:r>
              <a:rPr lang="en-US" sz="4000" b="1">
                <a:solidFill>
                  <a:schemeClr val="dk1"/>
                </a:solidFill>
              </a:rPr>
              <a:t>							</a:t>
            </a:r>
            <a:r>
              <a:rPr lang="en-US" sz="4000" b="1">
                <a:solidFill>
                  <a:srgbClr val="C00000"/>
                </a:solidFill>
              </a:rPr>
              <a:t>Operators</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271837781" name="Rectangle 2"/>
          <p:cNvSpPr/>
          <p:nvPr/>
        </p:nvSpPr>
        <p:spPr bwMode="auto">
          <a:xfrm flipH="0" flipV="0">
            <a:off x="-32067" y="0"/>
            <a:ext cx="11896857" cy="761999"/>
          </a:xfrm>
          <a:prstGeom prst="rect">
            <a:avLst/>
          </a:prstGeom>
        </p:spPr>
        <p:txBody>
          <a:bodyPr vert="horz" lIns="121897" tIns="60948" rIns="121897" bIns="60948" rtlCol="0" anchor="b">
            <a:noAutofit/>
          </a:bodyPr>
          <a:lstStyle/>
          <a:p>
            <a:pPr defTabSz="914400">
              <a:defRPr/>
            </a:pPr>
            <a:r>
              <a:rPr lang="en-US" sz="4000" b="1" i="0" u="none" strike="noStrike" cap="none" spc="0">
                <a:solidFill>
                  <a:schemeClr val="dk1"/>
                </a:solidFill>
                <a:latin typeface="Constantia"/>
                <a:ea typeface="Arial"/>
                <a:cs typeface="Arial"/>
              </a:rPr>
              <a:t>Tokens</a:t>
            </a:r>
            <a:r>
              <a:rPr lang="en-US" sz="4000" b="1" i="0" u="none" strike="noStrike" cap="none" spc="0">
                <a:solidFill>
                  <a:schemeClr val="dk1"/>
                </a:solidFill>
                <a:latin typeface="+mn-lt"/>
                <a:ea typeface="+mn-ea"/>
                <a:cs typeface="+mn-cs"/>
              </a:rPr>
              <a:t>	</a:t>
            </a:r>
            <a:r>
              <a:rPr lang="en-US" sz="4000" b="1">
                <a:solidFill>
                  <a:schemeClr val="dk1"/>
                </a:solidFill>
              </a:rPr>
              <a:t>						</a:t>
            </a:r>
            <a:r>
              <a:rPr lang="en-US" sz="4000" b="1">
                <a:solidFill>
                  <a:srgbClr val="C00000"/>
                </a:solidFill>
              </a:rPr>
              <a:t>Operators</a:t>
            </a:r>
            <a:r>
              <a:rPr lang="en-US" sz="4000" b="1">
                <a:solidFill>
                  <a:schemeClr val="dk1"/>
                </a:solidFill>
              </a:rPr>
              <a:t> </a:t>
            </a:r>
            <a:endParaRPr/>
          </a:p>
        </p:txBody>
      </p:sp>
      <p:graphicFrame>
        <p:nvGraphicFramePr>
          <p:cNvPr id="474083302" name="Table 6"/>
          <p:cNvGraphicFramePr>
            <a:graphicFrameLocks xmlns:a="http://schemas.openxmlformats.org/drawingml/2006/main"/>
          </p:cNvGraphicFramePr>
          <p:nvPr/>
        </p:nvGraphicFramePr>
        <p:xfrm>
          <a:off x="313009" y="1593979"/>
          <a:ext cx="11041038" cy="2556744"/>
        </p:xfrm>
        <a:graphic>
          <a:graphicData uri="http://schemas.openxmlformats.org/drawingml/2006/table">
            <a:tbl>
              <a:tblPr firstRow="1" firstCol="0" lastRow="0" lastCol="0" bandRow="1" bandCol="0">
                <a:tableStyleId>{17292A2E-F333-43FB-9621-5CBBE7FDCDCB}</a:tableStyleId>
              </a:tblPr>
              <a:tblGrid>
                <a:gridCol w="5650959"/>
                <a:gridCol w="5650959"/>
              </a:tblGrid>
              <a:tr h="867097">
                <a:tc gridSpan="2">
                  <a:txBody>
                    <a:bodyPr/>
                    <a:p>
                      <a:pPr algn="ctr">
                        <a:defRPr/>
                      </a:pPr>
                      <a:r>
                        <a:rPr lang="en-US" sz="4800" b="1" i="0" u="none" strike="noStrike" cap="none" spc="0">
                          <a:solidFill>
                            <a:schemeClr val="bg1"/>
                          </a:solidFill>
                          <a:latin typeface="Constantia"/>
                          <a:ea typeface="Verdana"/>
                          <a:cs typeface="Constantia"/>
                        </a:rPr>
                        <a:t>Types of operators</a:t>
                      </a:r>
                      <a:endParaRPr sz="4800" b="1" i="0" u="none" strike="noStrike" cap="none" spc="0">
                        <a:solidFill>
                          <a:schemeClr val="bg1"/>
                        </a:solidFill>
                        <a:latin typeface="Constantia"/>
                        <a:cs typeface="Constantia"/>
                      </a:endParaRPr>
                    </a:p>
                  </a:txBody>
                  <a:tcPr anchor="ctr"/>
                </a:tc>
                <a:tc hMerge="1">
                  <a:txBody>
                    <a:bodyPr/>
                    <a:p>
                      <a:endParaRPr/>
                    </a:p>
                  </a:txBody>
                </a:tc>
              </a:tr>
              <a:tr h="796373">
                <a:tc>
                  <a:txBody>
                    <a:bodyPr/>
                    <a:p>
                      <a:pPr marL="342900" indent="-342900" algn="l">
                        <a:buFont typeface="Wingdings"/>
                        <a:buChar char="Ø"/>
                        <a:defRPr/>
                      </a:pPr>
                      <a:r>
                        <a:rPr lang="en-US" sz="2800" b="0" i="0" u="none" strike="noStrike" cap="none" spc="0">
                          <a:solidFill>
                            <a:schemeClr val="tx1"/>
                          </a:solidFill>
                          <a:latin typeface="Constantia"/>
                          <a:ea typeface="Verdana"/>
                          <a:cs typeface="Constantia"/>
                        </a:rPr>
                        <a:t>Arithmetic operators</a:t>
                      </a:r>
                      <a:endParaRPr lang="en-US" sz="2800" b="0" i="0" u="none" strike="noStrike" cap="none" spc="0">
                        <a:solidFill>
                          <a:schemeClr val="tx1"/>
                        </a:solidFill>
                        <a:latin typeface="Constantia"/>
                        <a:cs typeface="Constantia"/>
                      </a:endParaRPr>
                    </a:p>
                  </a:txBody>
                  <a:tcPr anchor="ctr"/>
                </a:tc>
                <a:tc>
                  <a:txBody>
                    <a:bodyPr/>
                    <a:p>
                      <a:pPr marL="342900" indent="-342900" algn="l" defTabSz="1218987">
                        <a:buFont typeface="Wingdings"/>
                        <a:buChar char="Ø"/>
                        <a:defRPr/>
                      </a:pPr>
                      <a:r>
                        <a:rPr lang="en-US" sz="2800" b="0" i="0" u="none" strike="noStrike" cap="none" spc="0">
                          <a:solidFill>
                            <a:schemeClr val="tx1"/>
                          </a:solidFill>
                          <a:latin typeface="Constantia"/>
                          <a:ea typeface="Verdana"/>
                          <a:cs typeface="Constantia"/>
                        </a:rPr>
                        <a:t>Unary Operator</a:t>
                      </a:r>
                      <a:endParaRPr lang="en-US" sz="2800" b="0" i="0" u="none" strike="noStrike" cap="none" spc="0">
                        <a:solidFill>
                          <a:schemeClr val="tx1"/>
                        </a:solidFill>
                        <a:latin typeface="Constantia"/>
                        <a:cs typeface="Constantia"/>
                      </a:endParaRPr>
                    </a:p>
                  </a:txBody>
                  <a:tcPr anchor="ctr"/>
                </a:tc>
              </a:tr>
              <a:tr h="796373">
                <a:tc>
                  <a:txBody>
                    <a:bodyPr/>
                    <a:p>
                      <a:pPr marL="342900" indent="-342900" algn="l">
                        <a:buFont typeface="Wingdings"/>
                        <a:buChar char="Ø"/>
                        <a:defRPr/>
                      </a:pPr>
                      <a:r>
                        <a:rPr lang="en-US" sz="2800" b="0" i="0" u="none" strike="noStrike" cap="none" spc="0">
                          <a:solidFill>
                            <a:schemeClr val="tx1"/>
                          </a:solidFill>
                          <a:latin typeface="Constantia"/>
                          <a:ea typeface="Verdana"/>
                          <a:cs typeface="Constantia"/>
                        </a:rPr>
                        <a:t>Assignment operators</a:t>
                      </a:r>
                      <a:endParaRPr lang="en-US" sz="2800" b="0" i="0" u="none" strike="noStrike" cap="none" spc="0">
                        <a:solidFill>
                          <a:schemeClr val="tx1"/>
                        </a:solidFill>
                        <a:latin typeface="Constantia"/>
                        <a:cs typeface="Constantia"/>
                      </a:endParaRPr>
                    </a:p>
                  </a:txBody>
                  <a:tcPr anchor="ctr"/>
                </a:tc>
                <a:tc>
                  <a:txBody>
                    <a:bodyPr/>
                    <a:p>
                      <a:pPr marL="342900" indent="-342900" algn="l" defTabSz="1218987">
                        <a:buFont typeface="Wingdings"/>
                        <a:buChar char="Ø"/>
                        <a:defRPr/>
                      </a:pPr>
                      <a:r>
                        <a:rPr lang="en-US" sz="2800" b="0" i="0" u="none" strike="noStrike" cap="none" spc="0">
                          <a:solidFill>
                            <a:schemeClr val="tx1"/>
                          </a:solidFill>
                          <a:latin typeface="Constantia"/>
                          <a:ea typeface="Verdana"/>
                          <a:cs typeface="Constantia"/>
                        </a:rPr>
                        <a:t>Equality and Relational Operator</a:t>
                      </a:r>
                      <a:endParaRPr lang="en-US" sz="2800" b="0" i="0" u="none" strike="noStrike" cap="none" spc="0">
                        <a:solidFill>
                          <a:schemeClr val="tx1"/>
                        </a:solidFill>
                        <a:latin typeface="Constantia"/>
                        <a:cs typeface="Constantia"/>
                      </a:endParaRPr>
                    </a:p>
                  </a:txBody>
                  <a:tcPr anchor="ctr"/>
                </a:tc>
              </a:tr>
              <a:tr h="796373">
                <a:tc>
                  <a:txBody>
                    <a:bodyPr/>
                    <a:p>
                      <a:pPr marL="342900" indent="-342900" algn="l" defTabSz="1218987">
                        <a:buFont typeface="Wingdings"/>
                        <a:buChar char="Ø"/>
                        <a:defRPr/>
                      </a:pPr>
                      <a:r>
                        <a:rPr lang="en-US" sz="2800" b="0" i="0" u="none" strike="noStrike" cap="none" spc="0">
                          <a:solidFill>
                            <a:schemeClr val="tx1"/>
                          </a:solidFill>
                          <a:latin typeface="Constantia"/>
                          <a:ea typeface="Verdana"/>
                          <a:cs typeface="Constantia"/>
                        </a:rPr>
                        <a:t>Compound Assignment Operator</a:t>
                      </a:r>
                      <a:endParaRPr lang="en-US" sz="2800" b="0" i="0" u="none" strike="noStrike" cap="none" spc="0">
                        <a:solidFill>
                          <a:schemeClr val="tx1"/>
                        </a:solidFill>
                        <a:latin typeface="Constantia"/>
                        <a:cs typeface="Constantia"/>
                      </a:endParaRPr>
                    </a:p>
                  </a:txBody>
                  <a:tcPr anchor="ctr"/>
                </a:tc>
                <a:tc>
                  <a:txBody>
                    <a:bodyPr/>
                    <a:p>
                      <a:pPr marL="342900" indent="-342900" algn="l" defTabSz="1218987">
                        <a:buFont typeface="Wingdings"/>
                        <a:buChar char="Ø"/>
                        <a:defRPr/>
                      </a:pPr>
                      <a:r>
                        <a:rPr lang="en-US" sz="2800" b="0" i="0" u="none" strike="noStrike" cap="none" spc="0">
                          <a:solidFill>
                            <a:schemeClr val="tx1"/>
                          </a:solidFill>
                          <a:latin typeface="Constantia"/>
                          <a:ea typeface="Verdana"/>
                          <a:cs typeface="Constantia"/>
                        </a:rPr>
                        <a:t>Conditional operators</a:t>
                      </a:r>
                      <a:endParaRPr lang="en-US" sz="2800" b="0" i="0" u="none" strike="noStrike" cap="none" spc="0">
                        <a:solidFill>
                          <a:schemeClr val="tx1"/>
                        </a:solidFill>
                        <a:latin typeface="Constantia"/>
                        <a:cs typeface="Constantia"/>
                      </a:endParaRPr>
                    </a:p>
                  </a:txBody>
                  <a:tcPr anchor="ctr"/>
                </a:tc>
              </a:tr>
              <a:tr h="796373">
                <a:tc>
                  <a:txBody>
                    <a:bodyPr/>
                    <a:p>
                      <a:pPr marL="342900" indent="-342900" algn="l" defTabSz="1218987">
                        <a:buFont typeface="Wingdings"/>
                        <a:buChar char="Ø"/>
                        <a:defRPr/>
                      </a:pPr>
                      <a:r>
                        <a:rPr lang="en-US" sz="2800" b="0" i="0" u="none" strike="noStrike" cap="none" spc="0">
                          <a:solidFill>
                            <a:schemeClr val="tx1"/>
                          </a:solidFill>
                          <a:latin typeface="Constantia"/>
                          <a:ea typeface="Verdana"/>
                          <a:cs typeface="Constantia"/>
                        </a:rPr>
                        <a:t>Concatenating Operator</a:t>
                      </a:r>
                      <a:endParaRPr lang="en-US" sz="2800" b="0" i="0" u="none" strike="noStrike" cap="none" spc="0">
                        <a:solidFill>
                          <a:schemeClr val="tx1"/>
                        </a:solidFill>
                        <a:latin typeface="Constantia"/>
                        <a:cs typeface="Constantia"/>
                      </a:endParaRPr>
                    </a:p>
                  </a:txBody>
                  <a:tcPr anchor="ctr"/>
                </a:tc>
                <a:tc>
                  <a:txBody>
                    <a:bodyPr/>
                    <a:p>
                      <a:pPr marL="342900" indent="-342900" algn="l" defTabSz="1218987">
                        <a:buFont typeface="Wingdings"/>
                        <a:buChar char="Ø"/>
                        <a:defRPr/>
                      </a:pPr>
                      <a:r>
                        <a:rPr lang="en-US" sz="2800" b="0" i="0" u="none" strike="noStrike" cap="none" spc="0">
                          <a:solidFill>
                            <a:schemeClr val="tx1"/>
                          </a:solidFill>
                          <a:latin typeface="Constantia"/>
                          <a:ea typeface="Verdana"/>
                          <a:cs typeface="Constantia"/>
                        </a:rPr>
                        <a:t>Type Comparison Operator</a:t>
                      </a:r>
                      <a:endParaRPr lang="en-US" sz="2800" b="0" i="0" u="none" strike="noStrike" cap="none" spc="0">
                        <a:solidFill>
                          <a:schemeClr val="tx1"/>
                        </a:solidFill>
                        <a:latin typeface="Constantia"/>
                        <a:cs typeface="Constantia"/>
                      </a:endParaRPr>
                    </a:p>
                  </a:txBody>
                  <a:tcPr anchor="ctr"/>
                </a:tc>
              </a:tr>
              <a:tr h="796373">
                <a:tc gridSpan="2">
                  <a:txBody>
                    <a:bodyPr/>
                    <a:p>
                      <a:pPr marL="342900" indent="-342900" algn="ctr" defTabSz="1218987">
                        <a:buFont typeface="Wingdings"/>
                        <a:buChar char="Ø"/>
                        <a:defRPr/>
                      </a:pPr>
                      <a:r>
                        <a:rPr lang="en-US" sz="2800" b="0" i="0" u="none" strike="noStrike" cap="none" spc="0">
                          <a:solidFill>
                            <a:schemeClr val="tx1"/>
                          </a:solidFill>
                          <a:latin typeface="Constantia"/>
                          <a:ea typeface="Verdana"/>
                          <a:cs typeface="Constantia"/>
                        </a:rPr>
                        <a:t>Bitwise Operator</a:t>
                      </a:r>
                      <a:endParaRPr lang="en-US" sz="2800" b="0" i="0" u="none" strike="noStrike" cap="none" spc="0">
                        <a:solidFill>
                          <a:schemeClr val="tx1"/>
                        </a:solidFill>
                        <a:latin typeface="Constantia"/>
                        <a:cs typeface="Constantia"/>
                      </a:endParaRPr>
                    </a:p>
                    <a:p>
                      <a:pPr marL="342900" indent="-342900" algn="ctr">
                        <a:buFont typeface="Wingdings"/>
                        <a:buChar char="Ø"/>
                        <a:defRPr/>
                      </a:pPr>
                      <a:endParaRPr lang="en-US" sz="2000">
                        <a:solidFill>
                          <a:schemeClr val="tx1"/>
                        </a:solidFill>
                        <a:latin typeface="Verdana"/>
                        <a:ea typeface="Verdana"/>
                      </a:endParaRPr>
                    </a:p>
                  </a:txBody>
                  <a:tcPr anchor="ctr"/>
                </a:tc>
                <a:tc hMerge="1">
                  <a:txBody>
                    <a:bodyPr/>
                    <a:p>
                      <a:endParaRPr/>
                    </a:p>
                  </a:txBody>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97413870"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a:t>Arithmetic Operators</a:t>
            </a:r>
            <a:endParaRPr/>
          </a:p>
        </p:txBody>
      </p:sp>
      <p:graphicFrame>
        <p:nvGraphicFramePr>
          <p:cNvPr id="2063286104" name="Table 6"/>
          <p:cNvGraphicFramePr>
            <a:graphicFrameLocks xmlns:a="http://schemas.openxmlformats.org/drawingml/2006/main"/>
          </p:cNvGraphicFramePr>
          <p:nvPr/>
        </p:nvGraphicFramePr>
        <p:xfrm>
          <a:off x="196377" y="838198"/>
          <a:ext cx="11041039" cy="5897880"/>
        </p:xfrm>
        <a:graphic>
          <a:graphicData uri="http://schemas.openxmlformats.org/drawingml/2006/table">
            <a:tbl>
              <a:tblPr firstRow="1" firstCol="0" lastRow="0" lastCol="0" bandRow="1" bandCol="0">
                <a:tableStyleId>{17292A2E-F333-43FB-9621-5CBBE7FDCDCB}</a:tableStyleId>
              </a:tblPr>
              <a:tblGrid>
                <a:gridCol w="1989169"/>
                <a:gridCol w="5696746"/>
                <a:gridCol w="3842958"/>
              </a:tblGrid>
              <a:tr h="1669834">
                <a:tc>
                  <a:txBody>
                    <a:bodyPr/>
                    <a:p>
                      <a:pPr algn="ctr">
                        <a:defRPr/>
                      </a:pPr>
                      <a:r>
                        <a:rPr lang="en-US"/>
                        <a:t>Operator</a:t>
                      </a:r>
                      <a:endParaRPr/>
                    </a:p>
                  </a:txBody>
                  <a:tcPr anchor="ctr"/>
                </a:tc>
                <a:tc>
                  <a:txBody>
                    <a:bodyPr/>
                    <a:p>
                      <a:pPr algn="ctr">
                        <a:defRPr/>
                      </a:pPr>
                      <a:r>
                        <a:rPr lang="en-US"/>
                        <a:t>Description</a:t>
                      </a:r>
                      <a:endParaRPr/>
                    </a:p>
                  </a:txBody>
                  <a:tcPr anchor="ctr"/>
                </a:tc>
                <a:tc>
                  <a:txBody>
                    <a:bodyPr/>
                    <a:p>
                      <a:pPr algn="ctr">
                        <a:defRPr/>
                      </a:pPr>
                      <a:r>
                        <a:rPr lang="en-US"/>
                        <a:t>Example</a:t>
                      </a:r>
                      <a:endParaRPr/>
                    </a:p>
                    <a:p>
                      <a:pPr algn="ctr">
                        <a:defRPr/>
                      </a:pPr>
                      <a:r>
                        <a:rPr lang="en-US"/>
                        <a:t>(where a and b are variables with some integer value)</a:t>
                      </a:r>
                      <a:endParaRPr/>
                    </a:p>
                  </a:txBody>
                  <a:tcPr anchor="ctr"/>
                </a:tc>
              </a:tr>
              <a:tr h="500679">
                <a:tc>
                  <a:txBody>
                    <a:bodyPr/>
                    <a:p>
                      <a:pPr algn="ctr">
                        <a:defRPr/>
                      </a:pPr>
                      <a:r>
                        <a:rPr lang="en-US"/>
                        <a:t>+</a:t>
                      </a:r>
                      <a:endParaRPr/>
                    </a:p>
                  </a:txBody>
                  <a:tcPr anchor="ctr"/>
                </a:tc>
                <a:tc>
                  <a:txBody>
                    <a:bodyPr/>
                    <a:p>
                      <a:pPr>
                        <a:defRPr/>
                      </a:pPr>
                      <a:r>
                        <a:rPr lang="en-US"/>
                        <a:t>adds two operands (values)</a:t>
                      </a:r>
                      <a:endParaRPr/>
                    </a:p>
                  </a:txBody>
                  <a:tcPr anchor="ctr"/>
                </a:tc>
                <a:tc>
                  <a:txBody>
                    <a:bodyPr/>
                    <a:p>
                      <a:pPr algn="ctr">
                        <a:defRPr/>
                      </a:pPr>
                      <a:r>
                        <a:rPr lang="en-US"/>
                        <a:t>a+b</a:t>
                      </a:r>
                      <a:endParaRPr/>
                    </a:p>
                  </a:txBody>
                  <a:tcPr anchor="ctr"/>
                </a:tc>
              </a:tr>
              <a:tr h="500679">
                <a:tc>
                  <a:txBody>
                    <a:bodyPr/>
                    <a:p>
                      <a:pPr algn="ctr">
                        <a:defRPr/>
                      </a:pPr>
                      <a:r>
                        <a:rPr lang="en-US"/>
                        <a:t>-</a:t>
                      </a:r>
                      <a:endParaRPr/>
                    </a:p>
                  </a:txBody>
                  <a:tcPr anchor="ctr"/>
                </a:tc>
                <a:tc>
                  <a:txBody>
                    <a:bodyPr/>
                    <a:p>
                      <a:pPr>
                        <a:defRPr/>
                      </a:pPr>
                      <a:r>
                        <a:rPr lang="en-US"/>
                        <a:t>subtract second operands from first</a:t>
                      </a:r>
                      <a:endParaRPr/>
                    </a:p>
                  </a:txBody>
                  <a:tcPr anchor="ctr"/>
                </a:tc>
                <a:tc>
                  <a:txBody>
                    <a:bodyPr/>
                    <a:p>
                      <a:pPr algn="ctr">
                        <a:defRPr/>
                      </a:pPr>
                      <a:r>
                        <a:rPr lang="en-US"/>
                        <a:t>a-b</a:t>
                      </a:r>
                      <a:endParaRPr/>
                    </a:p>
                  </a:txBody>
                  <a:tcPr anchor="ctr"/>
                </a:tc>
              </a:tr>
              <a:tr h="500679">
                <a:tc>
                  <a:txBody>
                    <a:bodyPr/>
                    <a:p>
                      <a:pPr algn="ctr">
                        <a:defRPr/>
                      </a:pPr>
                      <a:r>
                        <a:rPr lang="en-US"/>
                        <a:t>*</a:t>
                      </a:r>
                      <a:endParaRPr/>
                    </a:p>
                  </a:txBody>
                  <a:tcPr anchor="ctr"/>
                </a:tc>
                <a:tc>
                  <a:txBody>
                    <a:bodyPr/>
                    <a:p>
                      <a:pPr>
                        <a:defRPr/>
                      </a:pPr>
                      <a:r>
                        <a:rPr lang="en-US"/>
                        <a:t>multiply two operands</a:t>
                      </a:r>
                      <a:endParaRPr/>
                    </a:p>
                  </a:txBody>
                  <a:tcPr anchor="ctr"/>
                </a:tc>
                <a:tc>
                  <a:txBody>
                    <a:bodyPr/>
                    <a:p>
                      <a:pPr algn="ctr">
                        <a:defRPr/>
                      </a:pPr>
                      <a:r>
                        <a:rPr lang="en-US"/>
                        <a:t>a*b</a:t>
                      </a:r>
                      <a:endParaRPr/>
                    </a:p>
                  </a:txBody>
                  <a:tcPr anchor="ctr"/>
                </a:tc>
              </a:tr>
              <a:tr h="1280116">
                <a:tc>
                  <a:txBody>
                    <a:bodyPr/>
                    <a:p>
                      <a:pPr algn="ctr">
                        <a:defRPr/>
                      </a:pPr>
                      <a:r>
                        <a:rPr lang="en-US"/>
                        <a:t>/</a:t>
                      </a:r>
                      <a:endParaRPr/>
                    </a:p>
                  </a:txBody>
                  <a:tcPr anchor="ctr"/>
                </a:tc>
                <a:tc>
                  <a:txBody>
                    <a:bodyPr/>
                    <a:p>
                      <a:pPr>
                        <a:defRPr/>
                      </a:pPr>
                      <a:r>
                        <a:rPr lang="en-US"/>
                        <a:t>divide numerator by the denominator, i.e. divide the operand on the left side with the operand on the right side</a:t>
                      </a:r>
                      <a:endParaRPr/>
                    </a:p>
                  </a:txBody>
                  <a:tcPr anchor="ctr"/>
                </a:tc>
                <a:tc>
                  <a:txBody>
                    <a:bodyPr/>
                    <a:p>
                      <a:pPr algn="ctr">
                        <a:defRPr/>
                      </a:pPr>
                      <a:r>
                        <a:rPr lang="en-US"/>
                        <a:t>a/b</a:t>
                      </a:r>
                      <a:endParaRPr/>
                    </a:p>
                  </a:txBody>
                  <a:tcPr anchor="ctr"/>
                </a:tc>
              </a:tr>
              <a:tr h="1280116">
                <a:tc>
                  <a:txBody>
                    <a:bodyPr/>
                    <a:p>
                      <a:pPr algn="ctr">
                        <a:defRPr/>
                      </a:pPr>
                      <a:r>
                        <a:rPr lang="en-US"/>
                        <a:t>%</a:t>
                      </a:r>
                      <a:endParaRPr/>
                    </a:p>
                  </a:txBody>
                  <a:tcPr anchor="ctr"/>
                </a:tc>
                <a:tc>
                  <a:txBody>
                    <a:bodyPr/>
                    <a:p>
                      <a:pPr>
                        <a:defRPr/>
                      </a:pPr>
                      <a:r>
                        <a:rPr lang="en-US"/>
                        <a:t>This is the </a:t>
                      </a:r>
                      <a:r>
                        <a:rPr lang="en-US" b="1"/>
                        <a:t>modulus operato</a:t>
                      </a:r>
                      <a:r>
                        <a:rPr lang="en-US"/>
                        <a:t>r, it returns the remainder of the division of two operands as the result</a:t>
                      </a:r>
                      <a:endParaRPr/>
                    </a:p>
                  </a:txBody>
                  <a:tcPr anchor="ctr"/>
                </a:tc>
                <a:tc>
                  <a:txBody>
                    <a:bodyPr/>
                    <a:p>
                      <a:pPr algn="ctr">
                        <a:defRPr/>
                      </a:pPr>
                      <a:r>
                        <a:rPr lang="en-US"/>
                        <a:t>a%b</a:t>
                      </a:r>
                      <a:endParaRPr lang="en-US"/>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03243756" name="Rectangle 2"/>
          <p:cNvSpPr/>
          <p:nvPr/>
        </p:nvSpPr>
        <p:spPr bwMode="auto">
          <a:xfrm>
            <a:off x="-77787" y="-464819"/>
            <a:ext cx="12115800" cy="1303020"/>
          </a:xfrm>
          <a:prstGeom prst="rect">
            <a:avLst/>
          </a:prstGeom>
        </p:spPr>
        <p:txBody>
          <a:bodyPr vert="horz" lIns="121897" tIns="60948" rIns="121897" bIns="60948" rtlCol="0" anchor="b">
            <a:noAutofit/>
          </a:bodyPr>
          <a:lstStyle/>
          <a:p>
            <a:pPr>
              <a:defRPr/>
            </a:pPr>
            <a:r>
              <a:rPr lang="en-US" sz="4000" b="1"/>
              <a:t>Assignment &amp; Compound Assignment operators</a:t>
            </a:r>
            <a:endParaRPr/>
          </a:p>
        </p:txBody>
      </p:sp>
      <p:graphicFrame>
        <p:nvGraphicFramePr>
          <p:cNvPr id="580212359" name="Table 6"/>
          <p:cNvGraphicFramePr>
            <a:graphicFrameLocks xmlns:a="http://schemas.openxmlformats.org/drawingml/2006/main"/>
          </p:cNvGraphicFramePr>
          <p:nvPr/>
        </p:nvGraphicFramePr>
        <p:xfrm>
          <a:off x="313009" y="881483"/>
          <a:ext cx="11041039" cy="5341619"/>
        </p:xfrm>
        <a:graphic>
          <a:graphicData uri="http://schemas.openxmlformats.org/drawingml/2006/table">
            <a:tbl>
              <a:tblPr firstRow="1" firstCol="0" lastRow="0" lastCol="0" bandRow="1" bandCol="0">
                <a:tableStyleId>{17292A2E-F333-43FB-9621-5CBBE7FDCDCB}</a:tableStyleId>
              </a:tblPr>
              <a:tblGrid>
                <a:gridCol w="1996750"/>
                <a:gridCol w="5718456"/>
                <a:gridCol w="3857603"/>
              </a:tblGrid>
              <a:tr h="1838684">
                <a:tc>
                  <a:txBody>
                    <a:bodyPr/>
                    <a:p>
                      <a:pPr algn="ctr">
                        <a:defRPr/>
                      </a:pPr>
                      <a:r>
                        <a:rPr lang="en-US"/>
                        <a:t>Operator</a:t>
                      </a:r>
                      <a:endParaRPr/>
                    </a:p>
                  </a:txBody>
                  <a:tcPr anchor="ctr"/>
                </a:tc>
                <a:tc>
                  <a:txBody>
                    <a:bodyPr/>
                    <a:p>
                      <a:pPr algn="ctr">
                        <a:defRPr/>
                      </a:pPr>
                      <a:r>
                        <a:rPr lang="en-US"/>
                        <a:t>Description</a:t>
                      </a:r>
                      <a:endParaRPr/>
                    </a:p>
                  </a:txBody>
                  <a:tcPr anchor="ctr"/>
                </a:tc>
                <a:tc>
                  <a:txBody>
                    <a:bodyPr/>
                    <a:p>
                      <a:pPr algn="ctr">
                        <a:defRPr/>
                      </a:pPr>
                      <a:r>
                        <a:rPr lang="en-US"/>
                        <a:t>Example</a:t>
                      </a:r>
                      <a:endParaRPr/>
                    </a:p>
                    <a:p>
                      <a:pPr algn="ctr">
                        <a:defRPr/>
                      </a:pPr>
                      <a:r>
                        <a:rPr lang="en-US"/>
                        <a:t>(a and b are two variables, with where a=10 and b=5)</a:t>
                      </a:r>
                      <a:endParaRPr/>
                    </a:p>
                  </a:txBody>
                  <a:tcPr anchor="ctr"/>
                </a:tc>
              </a:tr>
              <a:tr h="986833">
                <a:tc>
                  <a:txBody>
                    <a:bodyPr/>
                    <a:p>
                      <a:pPr algn="ctr">
                        <a:defRPr/>
                      </a:pPr>
                      <a:r>
                        <a:rPr lang="en-US"/>
                        <a:t>=</a:t>
                      </a:r>
                      <a:endParaRPr/>
                    </a:p>
                  </a:txBody>
                  <a:tcPr anchor="ctr"/>
                </a:tc>
                <a:tc>
                  <a:txBody>
                    <a:bodyPr/>
                    <a:p>
                      <a:pPr>
                        <a:defRPr/>
                      </a:pPr>
                      <a:r>
                        <a:rPr lang="en-US"/>
                        <a:t>assigns values from right side operand to left side operand</a:t>
                      </a:r>
                      <a:endParaRPr/>
                    </a:p>
                  </a:txBody>
                  <a:tcPr anchor="ctr"/>
                </a:tc>
                <a:tc>
                  <a:txBody>
                    <a:bodyPr/>
                    <a:p>
                      <a:pPr algn="ctr">
                        <a:defRPr/>
                      </a:pPr>
                      <a:r>
                        <a:rPr lang="en-US"/>
                        <a:t>a=b, a gets value 5</a:t>
                      </a:r>
                      <a:endParaRPr/>
                    </a:p>
                  </a:txBody>
                  <a:tcPr anchor="ctr"/>
                </a:tc>
              </a:tr>
              <a:tr h="986833">
                <a:tc>
                  <a:txBody>
                    <a:bodyPr/>
                    <a:p>
                      <a:pPr algn="ctr">
                        <a:defRPr/>
                      </a:pPr>
                      <a:r>
                        <a:rPr lang="en-US"/>
                        <a:t>+=</a:t>
                      </a:r>
                      <a:endParaRPr/>
                    </a:p>
                  </a:txBody>
                  <a:tcPr anchor="ctr"/>
                </a:tc>
                <a:tc>
                  <a:txBody>
                    <a:bodyPr/>
                    <a:p>
                      <a:pPr>
                        <a:defRPr/>
                      </a:pPr>
                      <a:r>
                        <a:rPr lang="en-US"/>
                        <a:t>adds right operand to the left operand and assign the result to left operand</a:t>
                      </a:r>
                      <a:endParaRPr/>
                    </a:p>
                  </a:txBody>
                  <a:tcPr anchor="ctr"/>
                </a:tc>
                <a:tc>
                  <a:txBody>
                    <a:bodyPr/>
                    <a:p>
                      <a:pPr algn="ctr">
                        <a:defRPr/>
                      </a:pPr>
                      <a:r>
                        <a:rPr lang="en-US"/>
                        <a:t>a+=b, is same as a=a+b, value of a becomes 15</a:t>
                      </a:r>
                      <a:endParaRPr/>
                    </a:p>
                  </a:txBody>
                  <a:tcPr anchor="ctr"/>
                </a:tc>
              </a:tr>
              <a:tr h="1412758">
                <a:tc>
                  <a:txBody>
                    <a:bodyPr/>
                    <a:p>
                      <a:pPr algn="ctr">
                        <a:defRPr/>
                      </a:pPr>
                      <a:r>
                        <a:rPr lang="en-US"/>
                        <a:t>-=</a:t>
                      </a:r>
                      <a:endParaRPr/>
                    </a:p>
                  </a:txBody>
                  <a:tcPr anchor="ctr"/>
                </a:tc>
                <a:tc>
                  <a:txBody>
                    <a:bodyPr/>
                    <a:p>
                      <a:pPr>
                        <a:defRPr/>
                      </a:pPr>
                      <a:r>
                        <a:rPr lang="en-US"/>
                        <a:t>subtracts right operand from the left operand and assign the result to left operand</a:t>
                      </a:r>
                      <a:endParaRPr/>
                    </a:p>
                  </a:txBody>
                  <a:tcPr anchor="ctr"/>
                </a:tc>
                <a:tc>
                  <a:txBody>
                    <a:bodyPr/>
                    <a:p>
                      <a:pPr algn="ctr">
                        <a:defRPr/>
                      </a:pPr>
                      <a:r>
                        <a:rPr lang="en-US"/>
                        <a:t>a-=b, is same as a=a-b, value of a becomes 5</a:t>
                      </a:r>
                      <a:endParaRPr/>
                    </a:p>
                  </a:txBody>
                  <a:tcPr anchor="ctr"/>
                </a:tc>
              </a:tr>
              <a:tr h="560907">
                <a:tc>
                  <a:txBody>
                    <a:bodyPr/>
                    <a:p>
                      <a:pPr>
                        <a:defRPr/>
                      </a:pPr>
                      <a:endParaRPr lang="en-US"/>
                    </a:p>
                  </a:txBody>
                  <a:tcPr anchor="ctr"/>
                </a:tc>
                <a:tc>
                  <a:txBody>
                    <a:bodyPr/>
                    <a:p>
                      <a:pPr>
                        <a:defRPr/>
                      </a:pPr>
                      <a:endParaRPr lang="en-US"/>
                    </a:p>
                  </a:txBody>
                  <a:tcPr anchor="ctr"/>
                </a:tc>
                <a:tc>
                  <a:txBody>
                    <a:bodyPr/>
                    <a:p>
                      <a:pPr>
                        <a:defRPr/>
                      </a:pPr>
                      <a:endParaRPr lang="en-US"/>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Content Placeholder 2"/>
          <p:cNvSpPr>
            <a:spLocks noGrp="1"/>
          </p:cNvSpPr>
          <p:nvPr>
            <p:ph sz="half" idx="1"/>
          </p:nvPr>
        </p:nvSpPr>
        <p:spPr bwMode="auto">
          <a:xfrm>
            <a:off x="354514" y="1371600"/>
            <a:ext cx="11479796" cy="5181600"/>
          </a:xfrm>
        </p:spPr>
        <p:txBody>
          <a:bodyPr vertOverflow="overflow" horzOverflow="overflow" vert="horz" wrap="square" lIns="121897" tIns="60948" rIns="121897" bIns="60948" numCol="1" spcCol="0" rtlCol="0" fromWordArt="0" anchor="t" anchorCtr="0" forceAA="0" upright="0" compatLnSpc="0">
            <a:normAutofit/>
          </a:bodyPr>
          <a:lstStyle/>
          <a:p>
            <a:pPr>
              <a:defRPr/>
            </a:pPr>
            <a:r>
              <a:rPr lang="en-US" b="0" i="0">
                <a:solidFill>
                  <a:srgbClr val="000000"/>
                </a:solidFill>
                <a:latin typeface="-apple-system"/>
              </a:rPr>
              <a:t>Tokens are the various elements in the java program that are identified by </a:t>
            </a:r>
            <a:r>
              <a:rPr lang="en-US" b="1" i="0" u="none" strike="noStrike">
                <a:solidFill>
                  <a:srgbClr val="C00000"/>
                </a:solidFill>
                <a:latin typeface="-apple-system"/>
              </a:rPr>
              <a:t>Java compiler</a:t>
            </a:r>
            <a:r>
              <a:rPr lang="en-US" b="0" i="0">
                <a:solidFill>
                  <a:srgbClr val="000000"/>
                </a:solidFill>
                <a:latin typeface="-apple-system"/>
              </a:rPr>
              <a:t>. A token is the smallest individual element (unit) in a program that is meaningful to the compiler.</a:t>
            </a:r>
            <a:endParaRPr/>
          </a:p>
          <a:p>
            <a:pPr marL="0" indent="0" algn="l">
              <a:buNone/>
              <a:defRPr/>
            </a:pPr>
            <a:r>
              <a:rPr lang="en-US" b="1" i="0">
                <a:solidFill>
                  <a:srgbClr val="000000"/>
                </a:solidFill>
                <a:latin typeface="-apple-system"/>
              </a:rPr>
              <a:t>Java language contains five types of tokens that are as follows:</a:t>
            </a:r>
            <a:endParaRPr/>
          </a:p>
          <a:p>
            <a:pPr algn="l">
              <a:buFont typeface="Wingdings"/>
              <a:buChar char="Ø"/>
              <a:defRPr/>
            </a:pPr>
            <a:r>
              <a:rPr lang="en-US" sz="2800" b="0" i="0" u="none" strike="noStrike" cap="none" spc="0">
                <a:solidFill>
                  <a:srgbClr val="000000"/>
                </a:solidFill>
                <a:latin typeface="-apple-system"/>
                <a:ea typeface="-apple-system"/>
                <a:cs typeface="-apple-system"/>
              </a:rPr>
              <a:t>Identifiers</a:t>
            </a:r>
            <a:endParaRPr lang="en-US" b="0" i="0">
              <a:solidFill>
                <a:srgbClr val="000000"/>
              </a:solidFill>
              <a:latin typeface="-apple-system"/>
            </a:endParaRPr>
          </a:p>
          <a:p>
            <a:pPr algn="l">
              <a:buFont typeface="Wingdings"/>
              <a:buChar char="Ø"/>
              <a:defRPr/>
            </a:pPr>
            <a:r>
              <a:rPr lang="en-US" b="0" i="0">
                <a:solidFill>
                  <a:srgbClr val="000000"/>
                </a:solidFill>
                <a:latin typeface="-apple-system"/>
              </a:rPr>
              <a:t>Keywords</a:t>
            </a:r>
            <a:endParaRPr/>
          </a:p>
          <a:p>
            <a:pPr algn="l">
              <a:buFont typeface="Wingdings"/>
              <a:buChar char="Ø"/>
              <a:defRPr/>
            </a:pPr>
            <a:r>
              <a:rPr lang="en-US" b="0" i="0">
                <a:solidFill>
                  <a:srgbClr val="000000"/>
                </a:solidFill>
                <a:latin typeface="-apple-system"/>
              </a:rPr>
              <a:t>Literals</a:t>
            </a:r>
            <a:endParaRPr/>
          </a:p>
          <a:p>
            <a:pPr algn="l">
              <a:buFont typeface="Wingdings"/>
              <a:buChar char="Ø"/>
              <a:defRPr/>
            </a:pPr>
            <a:r>
              <a:rPr lang="en-US" b="0" i="0">
                <a:solidFill>
                  <a:srgbClr val="000000"/>
                </a:solidFill>
                <a:latin typeface="-apple-system"/>
              </a:rPr>
              <a:t>Operators</a:t>
            </a:r>
            <a:endParaRPr/>
          </a:p>
          <a:p>
            <a:pPr marR="0">
              <a:buFont typeface="Wingdings"/>
              <a:buChar char="Ø"/>
              <a:defRPr/>
            </a:pPr>
            <a:r>
              <a:rPr lang="en-US">
                <a:solidFill>
                  <a:srgbClr val="000000"/>
                </a:solidFill>
                <a:latin typeface="-apple-system"/>
              </a:rPr>
              <a:t>Special Symbols</a:t>
            </a:r>
            <a:endParaRPr/>
          </a:p>
        </p:txBody>
      </p:sp>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Java Tokens  </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aphicFrame>
        <p:nvGraphicFramePr>
          <p:cNvPr id="390623175" name="Table 6"/>
          <p:cNvGraphicFramePr>
            <a:graphicFrameLocks xmlns:a="http://schemas.openxmlformats.org/drawingml/2006/main"/>
          </p:cNvGraphicFramePr>
          <p:nvPr/>
        </p:nvGraphicFramePr>
        <p:xfrm>
          <a:off x="157500" y="825498"/>
          <a:ext cx="11041039" cy="5707379"/>
        </p:xfrm>
        <a:graphic>
          <a:graphicData uri="http://schemas.openxmlformats.org/drawingml/2006/table">
            <a:tbl>
              <a:tblPr firstRow="1" firstCol="0" lastRow="0" lastCol="0" bandRow="1" bandCol="0">
                <a:tableStyleId>{17292A2E-F333-43FB-9621-5CBBE7FDCDCB}</a:tableStyleId>
              </a:tblPr>
              <a:tblGrid>
                <a:gridCol w="2047649"/>
                <a:gridCol w="5864225"/>
                <a:gridCol w="3955937"/>
              </a:tblGrid>
              <a:tr h="1746576">
                <a:tc>
                  <a:txBody>
                    <a:bodyPr/>
                    <a:p>
                      <a:pPr algn="ctr">
                        <a:defRPr/>
                      </a:pPr>
                      <a:r>
                        <a:rPr lang="en-US"/>
                        <a:t>Operator</a:t>
                      </a:r>
                      <a:endParaRPr/>
                    </a:p>
                  </a:txBody>
                  <a:tcPr anchor="ctr"/>
                </a:tc>
                <a:tc>
                  <a:txBody>
                    <a:bodyPr/>
                    <a:p>
                      <a:pPr algn="ctr">
                        <a:defRPr/>
                      </a:pPr>
                      <a:r>
                        <a:rPr lang="en-US"/>
                        <a:t>Description</a:t>
                      </a:r>
                      <a:endParaRPr/>
                    </a:p>
                  </a:txBody>
                  <a:tcPr anchor="ctr"/>
                </a:tc>
                <a:tc>
                  <a:txBody>
                    <a:bodyPr/>
                    <a:p>
                      <a:pPr algn="ctr">
                        <a:defRPr/>
                      </a:pPr>
                      <a:r>
                        <a:rPr lang="en-US"/>
                        <a:t>Example</a:t>
                      </a:r>
                      <a:endParaRPr/>
                    </a:p>
                    <a:p>
                      <a:pPr algn="ctr">
                        <a:defRPr/>
                      </a:pPr>
                      <a:r>
                        <a:rPr lang="en-US"/>
                        <a:t>(a and b are two variables, with where a=10 and b=5)</a:t>
                      </a:r>
                      <a:endParaRPr/>
                    </a:p>
                  </a:txBody>
                  <a:tcPr anchor="ctr"/>
                </a:tc>
              </a:tr>
              <a:tr h="1341924">
                <a:tc>
                  <a:txBody>
                    <a:bodyPr/>
                    <a:p>
                      <a:pPr algn="ctr">
                        <a:defRPr/>
                      </a:pPr>
                      <a:r>
                        <a:rPr lang="en-US"/>
                        <a:t>*=</a:t>
                      </a:r>
                      <a:endParaRPr/>
                    </a:p>
                  </a:txBody>
                  <a:tcPr anchor="ctr"/>
                </a:tc>
                <a:tc>
                  <a:txBody>
                    <a:bodyPr/>
                    <a:p>
                      <a:pPr>
                        <a:defRPr/>
                      </a:pPr>
                      <a:r>
                        <a:rPr lang="en-US"/>
                        <a:t>mutiply</a:t>
                      </a:r>
                      <a:r>
                        <a:rPr lang="en-US"/>
                        <a:t> left operand with the right operand and assign the result to left operand</a:t>
                      </a:r>
                      <a:endParaRPr/>
                    </a:p>
                  </a:txBody>
                  <a:tcPr anchor="ctr"/>
                </a:tc>
                <a:tc>
                  <a:txBody>
                    <a:bodyPr/>
                    <a:p>
                      <a:pPr algn="ctr">
                        <a:defRPr/>
                      </a:pPr>
                      <a:r>
                        <a:rPr lang="en-US"/>
                        <a:t>a*=b, is same as a=a*b, value of a becomes 50</a:t>
                      </a:r>
                      <a:endParaRPr/>
                    </a:p>
                  </a:txBody>
                  <a:tcPr anchor="ctr"/>
                </a:tc>
              </a:tr>
              <a:tr h="1341924">
                <a:tc>
                  <a:txBody>
                    <a:bodyPr/>
                    <a:p>
                      <a:pPr algn="ctr">
                        <a:defRPr/>
                      </a:pPr>
                      <a:r>
                        <a:rPr lang="en-US"/>
                        <a:t>/=</a:t>
                      </a:r>
                      <a:endParaRPr/>
                    </a:p>
                  </a:txBody>
                  <a:tcPr anchor="ctr"/>
                </a:tc>
                <a:tc>
                  <a:txBody>
                    <a:bodyPr/>
                    <a:p>
                      <a:pPr>
                        <a:defRPr/>
                      </a:pPr>
                      <a:r>
                        <a:rPr lang="en-US"/>
                        <a:t>divides left operand with the right operand and assign the result to left operand</a:t>
                      </a:r>
                      <a:endParaRPr/>
                    </a:p>
                  </a:txBody>
                  <a:tcPr anchor="ctr"/>
                </a:tc>
                <a:tc>
                  <a:txBody>
                    <a:bodyPr/>
                    <a:p>
                      <a:pPr algn="ctr">
                        <a:defRPr/>
                      </a:pPr>
                      <a:r>
                        <a:rPr lang="en-US"/>
                        <a:t>a/=b, is same as a=a/b, value of a becomes 2</a:t>
                      </a:r>
                      <a:endParaRPr/>
                    </a:p>
                  </a:txBody>
                  <a:tcPr anchor="ctr"/>
                </a:tc>
              </a:tr>
              <a:tr h="937272">
                <a:tc>
                  <a:txBody>
                    <a:bodyPr/>
                    <a:p>
                      <a:pPr algn="ctr">
                        <a:defRPr/>
                      </a:pPr>
                      <a:r>
                        <a:rPr lang="en-US"/>
                        <a:t>%=</a:t>
                      </a:r>
                      <a:endParaRPr/>
                    </a:p>
                  </a:txBody>
                  <a:tcPr anchor="ctr"/>
                </a:tc>
                <a:tc>
                  <a:txBody>
                    <a:bodyPr/>
                    <a:p>
                      <a:pPr>
                        <a:defRPr/>
                      </a:pPr>
                      <a:r>
                        <a:rPr lang="en-US"/>
                        <a:t>calculate modulus using two operands and assign the result to left operand</a:t>
                      </a:r>
                      <a:endParaRPr/>
                    </a:p>
                  </a:txBody>
                  <a:tcPr anchor="ctr"/>
                </a:tc>
                <a:tc>
                  <a:txBody>
                    <a:bodyPr/>
                    <a:p>
                      <a:pPr algn="ctr">
                        <a:defRPr/>
                      </a:pPr>
                      <a:r>
                        <a:rPr lang="en-US"/>
                        <a:t>a%=b, is same as a=</a:t>
                      </a:r>
                      <a:r>
                        <a:rPr lang="en-US"/>
                        <a:t>a%b</a:t>
                      </a:r>
                      <a:r>
                        <a:rPr lang="en-US"/>
                        <a:t>, value of a becomes 0</a:t>
                      </a:r>
                      <a:endParaRPr/>
                    </a:p>
                  </a:txBody>
                  <a:tcPr anchor="ctr"/>
                </a:tc>
              </a:tr>
              <a:tr h="532620">
                <a:tc>
                  <a:txBody>
                    <a:bodyPr/>
                    <a:p>
                      <a:pPr>
                        <a:defRPr/>
                      </a:pPr>
                      <a:endParaRPr lang="en-US"/>
                    </a:p>
                  </a:txBody>
                  <a:tcPr anchor="ctr"/>
                </a:tc>
                <a:tc>
                  <a:txBody>
                    <a:bodyPr/>
                    <a:p>
                      <a:pPr>
                        <a:defRPr/>
                      </a:pPr>
                      <a:endParaRPr lang="en-US"/>
                    </a:p>
                  </a:txBody>
                  <a:tcPr anchor="ctr"/>
                </a:tc>
                <a:tc>
                  <a:txBody>
                    <a:bodyPr/>
                    <a:p>
                      <a:pPr>
                        <a:defRPr/>
                      </a:pPr>
                      <a:endParaRPr lang="en-US"/>
                    </a:p>
                  </a:txBody>
                  <a:tcPr anchor="ctr"/>
                </a:tc>
              </a:tr>
            </a:tbl>
          </a:graphicData>
        </a:graphic>
      </p:graphicFrame>
      <p:sp>
        <p:nvSpPr>
          <p:cNvPr id="1669432000" name="Rectangle 3"/>
          <p:cNvSpPr/>
          <p:nvPr/>
        </p:nvSpPr>
        <p:spPr bwMode="auto">
          <a:xfrm>
            <a:off x="-77787" y="-464819"/>
            <a:ext cx="12115800" cy="1303020"/>
          </a:xfrm>
          <a:prstGeom prst="rect">
            <a:avLst/>
          </a:prstGeom>
        </p:spPr>
        <p:txBody>
          <a:bodyPr vert="horz" lIns="121897" tIns="60948" rIns="121897" bIns="60948" rtlCol="0" anchor="b">
            <a:noAutofit/>
          </a:bodyPr>
          <a:lstStyle/>
          <a:p>
            <a:pPr>
              <a:defRPr/>
            </a:pPr>
            <a:r>
              <a:rPr lang="en-US" sz="4000" b="1"/>
              <a:t>Assignment &amp; Compound Assignment operators</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graphicFrame>
        <p:nvGraphicFramePr>
          <p:cNvPr id="1725449779" name="Table 6"/>
          <p:cNvGraphicFramePr>
            <a:graphicFrameLocks xmlns:a="http://schemas.openxmlformats.org/drawingml/2006/main"/>
          </p:cNvGraphicFramePr>
          <p:nvPr/>
        </p:nvGraphicFramePr>
        <p:xfrm>
          <a:off x="274132" y="1523999"/>
          <a:ext cx="11041039" cy="3131820"/>
        </p:xfrm>
        <a:graphic>
          <a:graphicData uri="http://schemas.openxmlformats.org/drawingml/2006/table">
            <a:tbl>
              <a:tblPr firstRow="1" firstCol="0" lastRow="0" lastCol="0" bandRow="1" bandCol="0">
                <a:tableStyleId>{17292A2E-F333-43FB-9621-5CBBE7FDCDCB}</a:tableStyleId>
              </a:tblPr>
              <a:tblGrid>
                <a:gridCol w="1956719"/>
                <a:gridCol w="5603812"/>
                <a:gridCol w="3780266"/>
              </a:tblGrid>
              <a:tr h="2045399">
                <a:tc>
                  <a:txBody>
                    <a:bodyPr/>
                    <a:p>
                      <a:pPr algn="ctr">
                        <a:defRPr/>
                      </a:pPr>
                      <a:r>
                        <a:rPr lang="en-US"/>
                        <a:t>Operator</a:t>
                      </a:r>
                      <a:endParaRPr/>
                    </a:p>
                  </a:txBody>
                  <a:tcPr anchor="ctr"/>
                </a:tc>
                <a:tc>
                  <a:txBody>
                    <a:bodyPr/>
                    <a:p>
                      <a:pPr algn="ctr">
                        <a:defRPr/>
                      </a:pPr>
                      <a:r>
                        <a:rPr lang="en-US"/>
                        <a:t>Description</a:t>
                      </a:r>
                      <a:endParaRPr/>
                    </a:p>
                  </a:txBody>
                  <a:tcPr anchor="ctr"/>
                </a:tc>
                <a:tc>
                  <a:txBody>
                    <a:bodyPr/>
                    <a:p>
                      <a:pPr algn="ctr">
                        <a:defRPr/>
                      </a:pPr>
                      <a:r>
                        <a:rPr lang="en-US"/>
                        <a:t>Example</a:t>
                      </a:r>
                      <a:endParaRPr/>
                    </a:p>
                    <a:p>
                      <a:pPr algn="ctr">
                        <a:defRPr/>
                      </a:pPr>
                      <a:r>
                        <a:rPr lang="en-US"/>
                        <a:t>(a and b are two variables  String </a:t>
                      </a:r>
                      <a:r>
                        <a:rPr lang="en-US"/>
                        <a:t>typea</a:t>
                      </a:r>
                      <a:r>
                        <a:rPr lang="en-US"/>
                        <a:t>)</a:t>
                      </a:r>
                      <a:endParaRPr/>
                    </a:p>
                  </a:txBody>
                  <a:tcPr anchor="ctr"/>
                </a:tc>
              </a:tr>
              <a:tr h="2045399">
                <a:tc>
                  <a:txBody>
                    <a:bodyPr/>
                    <a:p>
                      <a:pPr algn="ctr">
                        <a:defRPr/>
                      </a:pPr>
                      <a:r>
                        <a:rPr lang="en-US"/>
                        <a:t>+</a:t>
                      </a:r>
                      <a:endParaRPr/>
                    </a:p>
                  </a:txBody>
                  <a:tcPr anchor="ctr"/>
                </a:tc>
                <a:tc>
                  <a:txBody>
                    <a:bodyPr/>
                    <a:p>
                      <a:pPr>
                        <a:defRPr/>
                      </a:pPr>
                      <a:r>
                        <a:rPr lang="en-US" sz="2400" b="0" i="0">
                          <a:solidFill>
                            <a:schemeClr val="dk1"/>
                          </a:solidFill>
                          <a:latin typeface="Constantia"/>
                          <a:ea typeface="Arial"/>
                          <a:cs typeface="Arial"/>
                        </a:rPr>
                        <a:t>concatenation operator (+) is used to combine two string values to create one new string</a:t>
                      </a:r>
                      <a:endParaRPr lang="en-US"/>
                    </a:p>
                  </a:txBody>
                  <a:tcPr anchor="ctr"/>
                </a:tc>
                <a:tc>
                  <a:txBody>
                    <a:bodyPr/>
                    <a:p>
                      <a:pPr algn="ctr">
                        <a:defRPr/>
                      </a:pPr>
                      <a:r>
                        <a:rPr lang="en-US"/>
                        <a:t>a=b+123</a:t>
                      </a:r>
                      <a:endParaRPr/>
                    </a:p>
                  </a:txBody>
                  <a:tcPr anchor="ctr"/>
                </a:tc>
              </a:tr>
              <a:tr h="799997">
                <a:tc>
                  <a:txBody>
                    <a:bodyPr/>
                    <a:p>
                      <a:pPr>
                        <a:defRPr/>
                      </a:pPr>
                      <a:endParaRPr lang="en-US"/>
                    </a:p>
                  </a:txBody>
                  <a:tcPr anchor="ctr"/>
                </a:tc>
                <a:tc>
                  <a:txBody>
                    <a:bodyPr/>
                    <a:p>
                      <a:pPr>
                        <a:defRPr/>
                      </a:pPr>
                      <a:endParaRPr lang="en-US"/>
                    </a:p>
                  </a:txBody>
                  <a:tcPr anchor="ctr"/>
                </a:tc>
                <a:tc>
                  <a:txBody>
                    <a:bodyPr/>
                    <a:p>
                      <a:pPr>
                        <a:defRPr/>
                      </a:pPr>
                      <a:endParaRPr lang="en-US"/>
                    </a:p>
                  </a:txBody>
                  <a:tcPr anchor="ctr"/>
                </a:tc>
              </a:tr>
            </a:tbl>
          </a:graphicData>
        </a:graphic>
      </p:graphicFrame>
      <p:sp>
        <p:nvSpPr>
          <p:cNvPr id="94739311" name="Rectangle 3"/>
          <p:cNvSpPr/>
          <p:nvPr/>
        </p:nvSpPr>
        <p:spPr bwMode="auto">
          <a:xfrm>
            <a:off x="-77787" y="-464819"/>
            <a:ext cx="12115800" cy="1303020"/>
          </a:xfrm>
          <a:prstGeom prst="rect">
            <a:avLst/>
          </a:prstGeom>
        </p:spPr>
        <p:txBody>
          <a:bodyPr vert="horz" lIns="121897" tIns="60948" rIns="121897" bIns="60948" rtlCol="0" anchor="b">
            <a:noAutofit/>
          </a:bodyPr>
          <a:lstStyle/>
          <a:p>
            <a:pPr>
              <a:defRPr/>
            </a:pPr>
            <a:r>
              <a:rPr lang="en-US" sz="4000" b="1"/>
              <a:t>Concatenating operator</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64912213" name="Rectangle 2"/>
          <p:cNvSpPr/>
          <p:nvPr/>
        </p:nvSpPr>
        <p:spPr bwMode="auto">
          <a:xfrm flipH="0" flipV="0">
            <a:off x="-32067" y="116633"/>
            <a:ext cx="11055843" cy="466529"/>
          </a:xfrm>
          <a:prstGeom prst="rect">
            <a:avLst/>
          </a:prstGeom>
        </p:spPr>
        <p:txBody>
          <a:bodyPr vert="horz" lIns="121897" tIns="60948" rIns="121897" bIns="60948" rtlCol="0" anchor="b">
            <a:noAutofit/>
          </a:bodyPr>
          <a:lstStyle/>
          <a:p>
            <a:pPr>
              <a:defRPr/>
            </a:pPr>
            <a:r>
              <a:rPr lang="en-US" sz="4000" b="1"/>
              <a:t>Unary Operators</a:t>
            </a:r>
            <a:endParaRPr/>
          </a:p>
        </p:txBody>
      </p:sp>
      <p:graphicFrame>
        <p:nvGraphicFramePr>
          <p:cNvPr id="650299790" name="Table 6"/>
          <p:cNvGraphicFramePr>
            <a:graphicFrameLocks xmlns:a="http://schemas.openxmlformats.org/drawingml/2006/main"/>
          </p:cNvGraphicFramePr>
          <p:nvPr/>
        </p:nvGraphicFramePr>
        <p:xfrm>
          <a:off x="150811" y="543617"/>
          <a:ext cx="11726840" cy="6644860"/>
        </p:xfrm>
        <a:graphic>
          <a:graphicData uri="http://schemas.openxmlformats.org/drawingml/2006/table">
            <a:tbl>
              <a:tblPr firstRow="1" firstCol="0" lastRow="0" lastCol="0" bandRow="1" bandCol="0">
                <a:tableStyleId>{17292A2E-F333-43FB-9621-5CBBE7FDCDCB}</a:tableStyleId>
              </a:tblPr>
              <a:tblGrid>
                <a:gridCol w="2133630"/>
                <a:gridCol w="5793382"/>
                <a:gridCol w="3963506"/>
              </a:tblGrid>
              <a:tr h="1453110">
                <a:tc>
                  <a:txBody>
                    <a:bodyPr/>
                    <a:p>
                      <a:pPr algn="ctr">
                        <a:defRPr/>
                      </a:pPr>
                      <a:r>
                        <a:rPr lang="en-US"/>
                        <a:t>Operator</a:t>
                      </a:r>
                      <a:endParaRPr/>
                    </a:p>
                  </a:txBody>
                  <a:tcPr anchor="ctr"/>
                </a:tc>
                <a:tc>
                  <a:txBody>
                    <a:bodyPr/>
                    <a:p>
                      <a:pPr algn="ctr">
                        <a:defRPr/>
                      </a:pPr>
                      <a:r>
                        <a:rPr lang="en-US"/>
                        <a:t>Description</a:t>
                      </a:r>
                      <a:endParaRPr/>
                    </a:p>
                  </a:txBody>
                  <a:tcPr anchor="ctr"/>
                </a:tc>
                <a:tc>
                  <a:txBody>
                    <a:bodyPr/>
                    <a:p>
                      <a:pPr algn="ctr">
                        <a:defRPr/>
                      </a:pPr>
                      <a:r>
                        <a:rPr lang="en-US"/>
                        <a:t>Example</a:t>
                      </a:r>
                      <a:endParaRPr/>
                    </a:p>
                    <a:p>
                      <a:pPr algn="ctr">
                        <a:defRPr/>
                      </a:pPr>
                      <a:r>
                        <a:rPr lang="en-US"/>
                        <a:t>(where a and b are variables with some integer value)</a:t>
                      </a:r>
                      <a:endParaRPr/>
                    </a:p>
                  </a:txBody>
                  <a:tcPr anchor="ctr"/>
                </a:tc>
              </a:tr>
              <a:tr h="1113972">
                <a:tc>
                  <a:txBody>
                    <a:bodyPr/>
                    <a:p>
                      <a:pPr algn="ctr">
                        <a:defRPr/>
                      </a:pPr>
                      <a:r>
                        <a:rPr lang="en-US"/>
                        <a:t>++</a:t>
                      </a:r>
                      <a:endParaRPr/>
                    </a:p>
                  </a:txBody>
                  <a:tcPr anchor="ctr"/>
                </a:tc>
                <a:tc>
                  <a:txBody>
                    <a:bodyPr/>
                    <a:p>
                      <a:pPr>
                        <a:defRPr/>
                      </a:pPr>
                      <a:r>
                        <a:rPr lang="en-US"/>
                        <a:t>This is the </a:t>
                      </a:r>
                      <a:r>
                        <a:rPr lang="en-US" b="1"/>
                        <a:t>Increment operator</a:t>
                      </a:r>
                      <a:r>
                        <a:rPr lang="en-US"/>
                        <a:t> - increases integer value by one. This operator needs only a </a:t>
                      </a:r>
                      <a:r>
                        <a:rPr lang="en-US" b="1"/>
                        <a:t>single operand</a:t>
                      </a:r>
                      <a:r>
                        <a:rPr lang="en-US"/>
                        <a:t>.</a:t>
                      </a:r>
                      <a:endParaRPr/>
                    </a:p>
                  </a:txBody>
                  <a:tcPr anchor="ctr"/>
                </a:tc>
                <a:tc>
                  <a:txBody>
                    <a:bodyPr/>
                    <a:p>
                      <a:pPr algn="ctr">
                        <a:defRPr/>
                      </a:pPr>
                      <a:r>
                        <a:rPr lang="en-US"/>
                        <a:t>a++ or ++a</a:t>
                      </a:r>
                      <a:endParaRPr/>
                    </a:p>
                  </a:txBody>
                  <a:tcPr anchor="ctr"/>
                </a:tc>
              </a:tr>
              <a:tr h="1113972">
                <a:tc>
                  <a:txBody>
                    <a:bodyPr/>
                    <a:p>
                      <a:pPr algn="ctr">
                        <a:defRPr/>
                      </a:pPr>
                      <a:r>
                        <a:rPr lang="en-US"/>
                        <a:t>--</a:t>
                      </a:r>
                      <a:endParaRPr/>
                    </a:p>
                  </a:txBody>
                  <a:tcPr anchor="ctr"/>
                </a:tc>
                <a:tc>
                  <a:txBody>
                    <a:bodyPr/>
                    <a:p>
                      <a:pPr>
                        <a:defRPr/>
                      </a:pPr>
                      <a:r>
                        <a:rPr lang="en-US"/>
                        <a:t>This is the </a:t>
                      </a:r>
                      <a:r>
                        <a:rPr lang="en-US" b="1"/>
                        <a:t>Decrement operator</a:t>
                      </a:r>
                      <a:r>
                        <a:rPr lang="en-US"/>
                        <a:t> - decreases integer value by one. This operator needs only a </a:t>
                      </a:r>
                      <a:r>
                        <a:rPr lang="en-US" b="1"/>
                        <a:t>single operand</a:t>
                      </a:r>
                      <a:r>
                        <a:rPr lang="en-US"/>
                        <a:t>.</a:t>
                      </a:r>
                      <a:endParaRPr/>
                    </a:p>
                  </a:txBody>
                  <a:tcPr anchor="ctr"/>
                </a:tc>
                <a:tc>
                  <a:txBody>
                    <a:bodyPr/>
                    <a:p>
                      <a:pPr algn="ctr">
                        <a:defRPr/>
                      </a:pPr>
                      <a:r>
                        <a:rPr lang="en-US"/>
                        <a:t>--b or b--</a:t>
                      </a:r>
                      <a:endParaRPr/>
                    </a:p>
                  </a:txBody>
                  <a:tcPr anchor="ctr"/>
                </a:tc>
              </a:tr>
              <a:tr h="774835">
                <a:tc>
                  <a:txBody>
                    <a:bodyPr/>
                    <a:p>
                      <a:pPr algn="ctr">
                        <a:defRPr/>
                      </a:pPr>
                      <a:r>
                        <a:rPr lang="en-US"/>
                        <a:t>-</a:t>
                      </a:r>
                      <a:endParaRPr/>
                    </a:p>
                  </a:txBody>
                  <a:tcPr anchor="ctr"/>
                </a:tc>
                <a:tc>
                  <a:txBody>
                    <a:bodyPr/>
                    <a:p>
                      <a:pPr>
                        <a:defRPr/>
                      </a:pPr>
                      <a:r>
                        <a:rPr lang="en-US" sz="2400" b="1" i="0">
                          <a:solidFill>
                            <a:schemeClr val="dk1"/>
                          </a:solidFill>
                          <a:latin typeface="Constantia"/>
                          <a:ea typeface="Arial"/>
                          <a:cs typeface="Arial"/>
                        </a:rPr>
                        <a:t>Unary minus </a:t>
                      </a:r>
                      <a:r>
                        <a:rPr lang="en-US" sz="2400" b="0" i="0">
                          <a:solidFill>
                            <a:schemeClr val="dk1"/>
                          </a:solidFill>
                          <a:latin typeface="Constantia"/>
                          <a:ea typeface="Arial"/>
                          <a:cs typeface="Arial"/>
                        </a:rPr>
                        <a:t>converts positive value to negative value</a:t>
                      </a:r>
                      <a:endParaRPr lang="en-US"/>
                    </a:p>
                  </a:txBody>
                  <a:tcPr anchor="ctr"/>
                </a:tc>
                <a:tc>
                  <a:txBody>
                    <a:bodyPr/>
                    <a:p>
                      <a:pPr algn="ctr">
                        <a:defRPr/>
                      </a:pPr>
                      <a:r>
                        <a:rPr lang="en-US"/>
                        <a:t>a =-a</a:t>
                      </a:r>
                      <a:endParaRPr/>
                    </a:p>
                  </a:txBody>
                  <a:tcPr anchor="ctr"/>
                </a:tc>
              </a:tr>
              <a:tr h="1305560">
                <a:tc>
                  <a:txBody>
                    <a:bodyPr/>
                    <a:p>
                      <a:pPr algn="ctr">
                        <a:defRPr/>
                      </a:pPr>
                      <a:r>
                        <a:rPr lang="en-US"/>
                        <a:t>+</a:t>
                      </a:r>
                      <a:endParaRPr/>
                    </a:p>
                  </a:txBody>
                  <a:tcPr anchor="ctr"/>
                </a:tc>
                <a:tc>
                  <a:txBody>
                    <a:bodyPr/>
                    <a:p>
                      <a:pPr>
                        <a:defRPr/>
                      </a:pPr>
                      <a:r>
                        <a:rPr lang="en-US" sz="2400" b="1" i="0">
                          <a:solidFill>
                            <a:schemeClr val="dk1"/>
                          </a:solidFill>
                          <a:latin typeface="Constantia"/>
                          <a:ea typeface="Arial"/>
                          <a:cs typeface="Arial"/>
                        </a:rPr>
                        <a:t>Unary plus </a:t>
                      </a:r>
                      <a:r>
                        <a:rPr lang="en-US" sz="2400" b="0" i="0">
                          <a:solidFill>
                            <a:schemeClr val="dk1"/>
                          </a:solidFill>
                          <a:latin typeface="Constantia"/>
                          <a:ea typeface="Arial"/>
                          <a:cs typeface="Arial"/>
                        </a:rPr>
                        <a:t>is used to represent the </a:t>
                      </a:r>
                      <a:r>
                        <a:rPr lang="en-US" sz="2400" b="1" i="0">
                          <a:solidFill>
                            <a:schemeClr val="dk1"/>
                          </a:solidFill>
                          <a:latin typeface="Constantia"/>
                          <a:ea typeface="Arial"/>
                          <a:cs typeface="Arial"/>
                        </a:rPr>
                        <a:t>positive</a:t>
                      </a:r>
                      <a:r>
                        <a:rPr lang="en-US" sz="2400" b="0" i="0">
                          <a:solidFill>
                            <a:schemeClr val="dk1"/>
                          </a:solidFill>
                          <a:latin typeface="Constantia"/>
                          <a:ea typeface="Arial"/>
                          <a:cs typeface="Arial"/>
                        </a:rPr>
                        <a:t> </a:t>
                      </a:r>
                      <a:r>
                        <a:rPr lang="en-US" sz="2400" b="0" i="0">
                          <a:solidFill>
                            <a:schemeClr val="dk1"/>
                          </a:solidFill>
                          <a:latin typeface="Constantia"/>
                          <a:ea typeface="Arial"/>
                          <a:cs typeface="Arial"/>
                        </a:rPr>
                        <a:t>value,that</a:t>
                      </a:r>
                      <a:r>
                        <a:rPr lang="en-US" sz="2400" b="0" i="0">
                          <a:solidFill>
                            <a:schemeClr val="dk1"/>
                          </a:solidFill>
                          <a:latin typeface="Constantia"/>
                          <a:ea typeface="Arial"/>
                          <a:cs typeface="Arial"/>
                        </a:rPr>
                        <a:t> is it makes all bits inverted, every 0 to 1 and every 1 to 0.</a:t>
                      </a:r>
                      <a:endParaRPr lang="en-US"/>
                    </a:p>
                  </a:txBody>
                  <a:tcPr anchor="ctr"/>
                </a:tc>
                <a:tc>
                  <a:txBody>
                    <a:bodyPr/>
                    <a:p>
                      <a:pPr algn="ctr">
                        <a:defRPr/>
                      </a:pPr>
                      <a:r>
                        <a:rPr lang="en-US"/>
                        <a:t>a=+a</a:t>
                      </a:r>
                      <a:endParaRPr/>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725348130"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a:t>Equality and Relational Operator</a:t>
            </a:r>
            <a:endParaRPr/>
          </a:p>
        </p:txBody>
      </p:sp>
      <p:graphicFrame>
        <p:nvGraphicFramePr>
          <p:cNvPr id="1316126629" name="Table 6"/>
          <p:cNvGraphicFramePr>
            <a:graphicFrameLocks xmlns:a="http://schemas.openxmlformats.org/drawingml/2006/main"/>
          </p:cNvGraphicFramePr>
          <p:nvPr/>
        </p:nvGraphicFramePr>
        <p:xfrm>
          <a:off x="265111" y="762000"/>
          <a:ext cx="11658600" cy="5935979"/>
        </p:xfrm>
        <a:graphic>
          <a:graphicData uri="http://schemas.openxmlformats.org/drawingml/2006/table">
            <a:tbl>
              <a:tblPr firstRow="1" firstCol="0" lastRow="0" lastCol="0" bandRow="1" bandCol="0">
                <a:tableStyleId>{17292A2E-F333-43FB-9621-5CBBE7FDCDCB}</a:tableStyleId>
              </a:tblPr>
              <a:tblGrid>
                <a:gridCol w="1690517"/>
                <a:gridCol w="6377860"/>
                <a:gridCol w="3688401"/>
              </a:tblGrid>
              <a:tr h="1100821">
                <a:tc>
                  <a:txBody>
                    <a:bodyPr/>
                    <a:p>
                      <a:pPr algn="ctr">
                        <a:defRPr/>
                      </a:pPr>
                      <a:r>
                        <a:rPr lang="en-US" sz="2000"/>
                        <a:t>Operator</a:t>
                      </a:r>
                      <a:endParaRPr/>
                    </a:p>
                  </a:txBody>
                  <a:tcPr anchor="ctr"/>
                </a:tc>
                <a:tc>
                  <a:txBody>
                    <a:bodyPr/>
                    <a:p>
                      <a:pPr algn="ctr">
                        <a:defRPr/>
                      </a:pPr>
                      <a:r>
                        <a:rPr lang="en-US" sz="2000"/>
                        <a:t>Description</a:t>
                      </a:r>
                      <a:endParaRPr/>
                    </a:p>
                  </a:txBody>
                  <a:tcPr anchor="ctr"/>
                </a:tc>
                <a:tc>
                  <a:txBody>
                    <a:bodyPr/>
                    <a:p>
                      <a:pPr algn="ctr">
                        <a:defRPr/>
                      </a:pPr>
                      <a:r>
                        <a:rPr lang="en-US" sz="2000"/>
                        <a:t>Example</a:t>
                      </a:r>
                      <a:endParaRPr/>
                    </a:p>
                    <a:p>
                      <a:pPr algn="ctr">
                        <a:defRPr/>
                      </a:pPr>
                      <a:r>
                        <a:rPr lang="en-US" sz="2000"/>
                        <a:t>(a and b, where a = 10 and b = 11)</a:t>
                      </a:r>
                      <a:endParaRPr/>
                    </a:p>
                  </a:txBody>
                  <a:tcPr anchor="ctr"/>
                </a:tc>
              </a:tr>
              <a:tr h="482190">
                <a:tc>
                  <a:txBody>
                    <a:bodyPr/>
                    <a:p>
                      <a:pPr algn="ctr">
                        <a:defRPr/>
                      </a:pPr>
                      <a:r>
                        <a:rPr lang="en-US" sz="2200"/>
                        <a:t>==</a:t>
                      </a:r>
                      <a:endParaRPr/>
                    </a:p>
                  </a:txBody>
                  <a:tcPr anchor="ctr"/>
                </a:tc>
                <a:tc>
                  <a:txBody>
                    <a:bodyPr/>
                    <a:p>
                      <a:pPr>
                        <a:defRPr/>
                      </a:pPr>
                      <a:r>
                        <a:rPr lang="en-US" sz="2200"/>
                        <a:t>Check if two operands are equal</a:t>
                      </a:r>
                      <a:endParaRPr/>
                    </a:p>
                  </a:txBody>
                  <a:tcPr anchor="ctr"/>
                </a:tc>
                <a:tc>
                  <a:txBody>
                    <a:bodyPr/>
                    <a:p>
                      <a:pPr algn="ctr">
                        <a:defRPr/>
                      </a:pPr>
                      <a:r>
                        <a:rPr lang="en-US" sz="2200"/>
                        <a:t>a == b, returns 0</a:t>
                      </a:r>
                      <a:endParaRPr/>
                    </a:p>
                  </a:txBody>
                  <a:tcPr anchor="ctr"/>
                </a:tc>
              </a:tr>
              <a:tr h="837283">
                <a:tc>
                  <a:txBody>
                    <a:bodyPr/>
                    <a:p>
                      <a:pPr algn="ctr">
                        <a:defRPr/>
                      </a:pPr>
                      <a:r>
                        <a:rPr lang="en-US" sz="2200"/>
                        <a:t>!=</a:t>
                      </a:r>
                      <a:endParaRPr/>
                    </a:p>
                  </a:txBody>
                  <a:tcPr anchor="ctr"/>
                </a:tc>
                <a:tc>
                  <a:txBody>
                    <a:bodyPr/>
                    <a:p>
                      <a:pPr>
                        <a:defRPr/>
                      </a:pPr>
                      <a:r>
                        <a:rPr lang="en-US" sz="2200"/>
                        <a:t>Check if two operands are not equal.</a:t>
                      </a:r>
                      <a:endParaRPr/>
                    </a:p>
                  </a:txBody>
                  <a:tcPr anchor="ctr"/>
                </a:tc>
                <a:tc>
                  <a:txBody>
                    <a:bodyPr/>
                    <a:p>
                      <a:pPr algn="ctr">
                        <a:defRPr/>
                      </a:pPr>
                      <a:r>
                        <a:rPr lang="en-US" sz="2200"/>
                        <a:t>a != b, returns 1 because a is not equal to b</a:t>
                      </a:r>
                      <a:endParaRPr/>
                    </a:p>
                  </a:txBody>
                  <a:tcPr anchor="ctr"/>
                </a:tc>
              </a:tr>
              <a:tr h="837283">
                <a:tc>
                  <a:txBody>
                    <a:bodyPr/>
                    <a:p>
                      <a:pPr algn="ctr">
                        <a:defRPr/>
                      </a:pPr>
                      <a:r>
                        <a:rPr lang="en-US" sz="2200"/>
                        <a:t>&gt;</a:t>
                      </a:r>
                      <a:endParaRPr/>
                    </a:p>
                  </a:txBody>
                  <a:tcPr anchor="ctr"/>
                </a:tc>
                <a:tc>
                  <a:txBody>
                    <a:bodyPr/>
                    <a:p>
                      <a:pPr>
                        <a:defRPr/>
                      </a:pPr>
                      <a:r>
                        <a:rPr lang="en-US" sz="2200"/>
                        <a:t>Check if the operand on the left is greater than the operand on the right</a:t>
                      </a:r>
                      <a:endParaRPr/>
                    </a:p>
                  </a:txBody>
                  <a:tcPr anchor="ctr"/>
                </a:tc>
                <a:tc>
                  <a:txBody>
                    <a:bodyPr/>
                    <a:p>
                      <a:pPr algn="ctr">
                        <a:defRPr/>
                      </a:pPr>
                      <a:r>
                        <a:rPr lang="en-US" sz="2200"/>
                        <a:t>a &gt; b, returns 0</a:t>
                      </a:r>
                      <a:endParaRPr/>
                    </a:p>
                  </a:txBody>
                  <a:tcPr anchor="ctr"/>
                </a:tc>
              </a:tr>
              <a:tr h="837283">
                <a:tc>
                  <a:txBody>
                    <a:bodyPr/>
                    <a:p>
                      <a:pPr algn="ctr">
                        <a:defRPr/>
                      </a:pPr>
                      <a:r>
                        <a:rPr lang="en-US" sz="2200"/>
                        <a:t>&lt;</a:t>
                      </a:r>
                      <a:endParaRPr/>
                    </a:p>
                  </a:txBody>
                  <a:tcPr anchor="ctr"/>
                </a:tc>
                <a:tc>
                  <a:txBody>
                    <a:bodyPr/>
                    <a:p>
                      <a:pPr>
                        <a:defRPr/>
                      </a:pPr>
                      <a:r>
                        <a:rPr lang="en-US" sz="2200"/>
                        <a:t>Check operand on the left is smaller than the right operand</a:t>
                      </a:r>
                      <a:endParaRPr/>
                    </a:p>
                  </a:txBody>
                  <a:tcPr anchor="ctr"/>
                </a:tc>
                <a:tc>
                  <a:txBody>
                    <a:bodyPr/>
                    <a:p>
                      <a:pPr algn="ctr">
                        <a:defRPr/>
                      </a:pPr>
                      <a:r>
                        <a:rPr lang="en-US" sz="2200"/>
                        <a:t>a &lt; b, returns 1</a:t>
                      </a:r>
                      <a:endParaRPr/>
                    </a:p>
                  </a:txBody>
                  <a:tcPr anchor="ctr"/>
                </a:tc>
              </a:tr>
              <a:tr h="837283">
                <a:tc>
                  <a:txBody>
                    <a:bodyPr/>
                    <a:p>
                      <a:pPr algn="ctr">
                        <a:defRPr/>
                      </a:pPr>
                      <a:r>
                        <a:rPr lang="en-US" sz="2200"/>
                        <a:t>&gt;=</a:t>
                      </a:r>
                      <a:endParaRPr/>
                    </a:p>
                  </a:txBody>
                  <a:tcPr anchor="ctr"/>
                </a:tc>
                <a:tc>
                  <a:txBody>
                    <a:bodyPr/>
                    <a:p>
                      <a:pPr>
                        <a:defRPr/>
                      </a:pPr>
                      <a:r>
                        <a:rPr lang="en-US" sz="2200"/>
                        <a:t>check left operand is greater than or equal to the right operand</a:t>
                      </a:r>
                      <a:endParaRPr/>
                    </a:p>
                  </a:txBody>
                  <a:tcPr anchor="ctr"/>
                </a:tc>
                <a:tc>
                  <a:txBody>
                    <a:bodyPr/>
                    <a:p>
                      <a:pPr algn="ctr">
                        <a:defRPr/>
                      </a:pPr>
                      <a:r>
                        <a:rPr lang="en-US" sz="2200"/>
                        <a:t>a &gt;= b, returns 0</a:t>
                      </a:r>
                      <a:endParaRPr/>
                    </a:p>
                  </a:txBody>
                  <a:tcPr anchor="ctr"/>
                </a:tc>
              </a:tr>
              <a:tr h="837283">
                <a:tc>
                  <a:txBody>
                    <a:bodyPr/>
                    <a:p>
                      <a:pPr algn="ctr">
                        <a:defRPr/>
                      </a:pPr>
                      <a:r>
                        <a:rPr lang="en-US" sz="2200"/>
                        <a:t>&lt;=</a:t>
                      </a:r>
                      <a:endParaRPr/>
                    </a:p>
                  </a:txBody>
                  <a:tcPr anchor="ctr"/>
                </a:tc>
                <a:tc>
                  <a:txBody>
                    <a:bodyPr/>
                    <a:p>
                      <a:pPr>
                        <a:defRPr/>
                      </a:pPr>
                      <a:r>
                        <a:rPr lang="en-US" sz="2200"/>
                        <a:t>Check if the operand on left is smaller than or equal to the right operand</a:t>
                      </a:r>
                      <a:endParaRPr/>
                    </a:p>
                  </a:txBody>
                  <a:tcPr anchor="ctr"/>
                </a:tc>
                <a:tc>
                  <a:txBody>
                    <a:bodyPr/>
                    <a:p>
                      <a:pPr algn="ctr">
                        <a:defRPr/>
                      </a:pPr>
                      <a:r>
                        <a:rPr lang="en-US" sz="2200"/>
                        <a:t>a &lt;= b, returns 1</a:t>
                      </a:r>
                      <a:endParaRPr/>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974015617"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a:t>Conditional /Logical operators</a:t>
            </a:r>
            <a:endParaRPr/>
          </a:p>
        </p:txBody>
      </p:sp>
      <p:graphicFrame>
        <p:nvGraphicFramePr>
          <p:cNvPr id="576778642" name="Table 6"/>
          <p:cNvGraphicFramePr>
            <a:graphicFrameLocks xmlns:a="http://schemas.openxmlformats.org/drawingml/2006/main"/>
          </p:cNvGraphicFramePr>
          <p:nvPr/>
        </p:nvGraphicFramePr>
        <p:xfrm>
          <a:off x="573890" y="1672589"/>
          <a:ext cx="11041039" cy="4069080"/>
        </p:xfrm>
        <a:graphic>
          <a:graphicData uri="http://schemas.openxmlformats.org/drawingml/2006/table">
            <a:tbl>
              <a:tblPr firstRow="1" firstCol="0" lastRow="0" lastCol="0" bandRow="1" bandCol="0">
                <a:tableStyleId>{17292A2E-F333-43FB-9621-5CBBE7FDCDCB}</a:tableStyleId>
              </a:tblPr>
              <a:tblGrid>
                <a:gridCol w="1955092"/>
                <a:gridCol w="5599152"/>
                <a:gridCol w="3777122"/>
              </a:tblGrid>
              <a:tr h="1584749">
                <a:tc>
                  <a:txBody>
                    <a:bodyPr/>
                    <a:p>
                      <a:pPr algn="ctr">
                        <a:defRPr/>
                      </a:pPr>
                      <a:r>
                        <a:rPr lang="en-US"/>
                        <a:t>Operator</a:t>
                      </a:r>
                      <a:endParaRPr/>
                    </a:p>
                  </a:txBody>
                  <a:tcPr anchor="ctr"/>
                </a:tc>
                <a:tc>
                  <a:txBody>
                    <a:bodyPr/>
                    <a:p>
                      <a:pPr algn="ctr">
                        <a:defRPr/>
                      </a:pPr>
                      <a:r>
                        <a:rPr lang="en-US"/>
                        <a:t>Description</a:t>
                      </a:r>
                      <a:endParaRPr/>
                    </a:p>
                  </a:txBody>
                  <a:tcPr anchor="ctr"/>
                </a:tc>
                <a:tc>
                  <a:txBody>
                    <a:bodyPr/>
                    <a:p>
                      <a:pPr algn="ctr">
                        <a:defRPr/>
                      </a:pPr>
                      <a:r>
                        <a:rPr lang="en-US"/>
                        <a:t>Example</a:t>
                      </a:r>
                      <a:endParaRPr/>
                    </a:p>
                    <a:p>
                      <a:pPr algn="ctr">
                        <a:defRPr/>
                      </a:pPr>
                      <a:r>
                        <a:rPr lang="en-US"/>
                        <a:t>(a and b, where a = 1 and b = 0)</a:t>
                      </a:r>
                      <a:endParaRPr/>
                    </a:p>
                  </a:txBody>
                  <a:tcPr anchor="ctr"/>
                </a:tc>
              </a:tr>
              <a:tr h="619828">
                <a:tc>
                  <a:txBody>
                    <a:bodyPr/>
                    <a:p>
                      <a:pPr algn="ctr">
                        <a:defRPr/>
                      </a:pPr>
                      <a:r>
                        <a:rPr lang="en-US"/>
                        <a:t>&amp;&amp;</a:t>
                      </a:r>
                      <a:endParaRPr/>
                    </a:p>
                  </a:txBody>
                  <a:tcPr anchor="ctr"/>
                </a:tc>
                <a:tc>
                  <a:txBody>
                    <a:bodyPr/>
                    <a:p>
                      <a:pPr algn="ctr">
                        <a:defRPr/>
                      </a:pPr>
                      <a:r>
                        <a:rPr lang="en-US"/>
                        <a:t>Logical AND</a:t>
                      </a:r>
                      <a:endParaRPr/>
                    </a:p>
                  </a:txBody>
                  <a:tcPr anchor="ctr"/>
                </a:tc>
                <a:tc>
                  <a:txBody>
                    <a:bodyPr/>
                    <a:p>
                      <a:pPr algn="ctr">
                        <a:defRPr/>
                      </a:pPr>
                      <a:r>
                        <a:rPr lang="en-US"/>
                        <a:t>a &amp;&amp; b, returns 0</a:t>
                      </a:r>
                      <a:endParaRPr/>
                    </a:p>
                  </a:txBody>
                  <a:tcPr anchor="ctr"/>
                </a:tc>
              </a:tr>
              <a:tr h="619828">
                <a:tc>
                  <a:txBody>
                    <a:bodyPr/>
                    <a:p>
                      <a:pPr algn="ctr">
                        <a:defRPr/>
                      </a:pPr>
                      <a:r>
                        <a:rPr lang="en-US"/>
                        <a:t>||</a:t>
                      </a:r>
                      <a:endParaRPr/>
                    </a:p>
                  </a:txBody>
                  <a:tcPr anchor="ctr"/>
                </a:tc>
                <a:tc>
                  <a:txBody>
                    <a:bodyPr/>
                    <a:p>
                      <a:pPr algn="ctr">
                        <a:defRPr/>
                      </a:pPr>
                      <a:r>
                        <a:rPr lang="en-US"/>
                        <a:t>Logical OR</a:t>
                      </a:r>
                      <a:endParaRPr/>
                    </a:p>
                  </a:txBody>
                  <a:tcPr anchor="ctr"/>
                </a:tc>
                <a:tc>
                  <a:txBody>
                    <a:bodyPr/>
                    <a:p>
                      <a:pPr algn="ctr">
                        <a:defRPr/>
                      </a:pPr>
                      <a:r>
                        <a:rPr lang="en-US"/>
                        <a:t>a || b, returns 1</a:t>
                      </a:r>
                      <a:endParaRPr/>
                    </a:p>
                  </a:txBody>
                  <a:tcPr anchor="ctr"/>
                </a:tc>
              </a:tr>
              <a:tr h="619828">
                <a:tc>
                  <a:txBody>
                    <a:bodyPr/>
                    <a:p>
                      <a:pPr algn="ctr">
                        <a:defRPr/>
                      </a:pPr>
                      <a:r>
                        <a:rPr lang="en-US"/>
                        <a:t>!</a:t>
                      </a:r>
                      <a:endParaRPr/>
                    </a:p>
                  </a:txBody>
                  <a:tcPr anchor="ctr"/>
                </a:tc>
                <a:tc>
                  <a:txBody>
                    <a:bodyPr/>
                    <a:p>
                      <a:pPr algn="ctr">
                        <a:defRPr/>
                      </a:pPr>
                      <a:r>
                        <a:rPr lang="en-US"/>
                        <a:t>Logical NOT</a:t>
                      </a:r>
                      <a:endParaRPr/>
                    </a:p>
                  </a:txBody>
                  <a:tcPr anchor="ctr"/>
                </a:tc>
                <a:tc>
                  <a:txBody>
                    <a:bodyPr/>
                    <a:p>
                      <a:pPr algn="ctr">
                        <a:defRPr/>
                      </a:pPr>
                      <a:r>
                        <a:rPr lang="en-US"/>
                        <a:t>!a, returns 0</a:t>
                      </a:r>
                      <a:endParaRPr/>
                    </a:p>
                  </a:txBody>
                  <a:tcPr anchor="ctr"/>
                </a:tc>
              </a:tr>
              <a:tr h="619828">
                <a:tc>
                  <a:txBody>
                    <a:bodyPr/>
                    <a:p>
                      <a:pPr algn="ctr">
                        <a:defRPr/>
                      </a:pPr>
                      <a:r>
                        <a:rPr lang="en-US"/>
                        <a:t>?:</a:t>
                      </a:r>
                      <a:endParaRPr/>
                    </a:p>
                  </a:txBody>
                  <a:tcPr anchor="ctr"/>
                </a:tc>
                <a:tc>
                  <a:txBody>
                    <a:bodyPr/>
                    <a:p>
                      <a:pPr algn="ctr">
                        <a:defRPr/>
                      </a:pPr>
                      <a:r>
                        <a:rPr lang="en-US"/>
                        <a:t>Ternary</a:t>
                      </a:r>
                      <a:endParaRPr/>
                    </a:p>
                  </a:txBody>
                  <a:tcPr anchor="ctr"/>
                </a:tc>
                <a:tc>
                  <a:txBody>
                    <a:bodyPr/>
                    <a:p>
                      <a:pPr algn="ctr">
                        <a:defRPr/>
                      </a:pPr>
                      <a:r>
                        <a:rPr lang="en-US"/>
                        <a:t>a?1:0</a:t>
                      </a:r>
                      <a:endParaRPr/>
                    </a:p>
                  </a:txBody>
                  <a:tcPr anchor="ctr"/>
                </a:tc>
              </a:tr>
              <a:tr h="619828">
                <a:tc>
                  <a:txBody>
                    <a:bodyPr/>
                    <a:p>
                      <a:pPr>
                        <a:defRPr/>
                      </a:pPr>
                      <a:endParaRPr lang="en-US"/>
                    </a:p>
                  </a:txBody>
                  <a:tcPr anchor="ctr"/>
                </a:tc>
                <a:tc>
                  <a:txBody>
                    <a:bodyPr/>
                    <a:p>
                      <a:pPr>
                        <a:defRPr/>
                      </a:pPr>
                      <a:endParaRPr lang="en-US"/>
                    </a:p>
                  </a:txBody>
                  <a:tcPr anchor="ctr"/>
                </a:tc>
                <a:tc>
                  <a:txBody>
                    <a:bodyPr/>
                    <a:p>
                      <a:pPr>
                        <a:defRPr/>
                      </a:pPr>
                      <a:endParaRPr lang="en-US"/>
                    </a:p>
                  </a:txBody>
                  <a:tcPr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617914899"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a:t>Conditional / Logical operators</a:t>
            </a:r>
            <a:endParaRPr/>
          </a:p>
        </p:txBody>
      </p:sp>
      <p:sp>
        <p:nvSpPr>
          <p:cNvPr id="1791082245" name="TextBox 1"/>
          <p:cNvSpPr txBox="1"/>
          <p:nvPr/>
        </p:nvSpPr>
        <p:spPr bwMode="auto">
          <a:xfrm>
            <a:off x="608011" y="1600200"/>
            <a:ext cx="11190988" cy="4681281"/>
          </a:xfrm>
          <a:prstGeom prst="rect">
            <a:avLst/>
          </a:prstGeom>
          <a:noFill/>
        </p:spPr>
        <p:txBody>
          <a:bodyPr wrap="square">
            <a:spAutoFit/>
          </a:bodyPr>
          <a:lstStyle/>
          <a:p>
            <a:pPr marL="304746" indent="-304746">
              <a:lnSpc>
                <a:spcPct val="90000"/>
              </a:lnSpc>
              <a:spcBef>
                <a:spcPts val="1799"/>
              </a:spcBef>
              <a:buClr>
                <a:schemeClr val="accent1">
                  <a:lumMod val="75000"/>
                </a:schemeClr>
              </a:buClr>
              <a:buFont typeface="Arial"/>
              <a:buChar char="•"/>
              <a:defRPr/>
            </a:pPr>
            <a:r>
              <a:rPr lang="en-US" sz="2800"/>
              <a:t>The </a:t>
            </a:r>
            <a:r>
              <a:rPr lang="en-US" sz="2800" b="1">
                <a:solidFill>
                  <a:schemeClr val="accent6">
                    <a:lumMod val="75000"/>
                  </a:schemeClr>
                </a:solidFill>
              </a:rPr>
              <a:t>ternary operator</a:t>
            </a:r>
            <a:r>
              <a:rPr lang="en-US" sz="2800"/>
              <a:t>, also known as the conditional operators in the java language can be used for statements of the form if-then-else.</a:t>
            </a:r>
            <a:endParaRPr/>
          </a:p>
          <a:p>
            <a:pPr algn="ctr">
              <a:lnSpc>
                <a:spcPct val="90000"/>
              </a:lnSpc>
              <a:spcBef>
                <a:spcPts val="1799"/>
              </a:spcBef>
              <a:buClr>
                <a:schemeClr val="accent1">
                  <a:lumMod val="75000"/>
                </a:schemeClr>
              </a:buClr>
              <a:defRPr/>
            </a:pPr>
            <a:r>
              <a:rPr lang="en-US" b="1">
                <a:solidFill>
                  <a:schemeClr val="accent6">
                    <a:lumMod val="75000"/>
                  </a:schemeClr>
                </a:solidFill>
              </a:rPr>
              <a:t>(Expression1)? Expression2 : Expression3;</a:t>
            </a:r>
            <a:endParaRPr/>
          </a:p>
          <a:p>
            <a:pPr marL="304746" indent="-304746">
              <a:lnSpc>
                <a:spcPct val="90000"/>
              </a:lnSpc>
              <a:spcBef>
                <a:spcPts val="1799"/>
              </a:spcBef>
              <a:buClr>
                <a:schemeClr val="accent1">
                  <a:lumMod val="75000"/>
                </a:schemeClr>
              </a:buClr>
              <a:buFont typeface="Arial"/>
              <a:buChar char="•"/>
              <a:defRPr/>
            </a:pPr>
            <a:r>
              <a:rPr lang="en-US" sz="2800"/>
              <a:t>The question mark ? in the syntax represents the if part.</a:t>
            </a:r>
            <a:endParaRPr/>
          </a:p>
          <a:p>
            <a:pPr marL="304746" indent="-304746">
              <a:lnSpc>
                <a:spcPct val="90000"/>
              </a:lnSpc>
              <a:spcBef>
                <a:spcPts val="1799"/>
              </a:spcBef>
              <a:buClr>
                <a:schemeClr val="accent1">
                  <a:lumMod val="75000"/>
                </a:schemeClr>
              </a:buClr>
              <a:buFont typeface="Arial"/>
              <a:buChar char="•"/>
              <a:defRPr/>
            </a:pPr>
            <a:r>
              <a:rPr lang="en-US" sz="2800"/>
              <a:t>The first expression (expression 1) returns either true or false, based on which it is decided whether (expression 2) will be executed or (expression 3)</a:t>
            </a:r>
            <a:endParaRPr/>
          </a:p>
          <a:p>
            <a:pPr marL="304746" indent="-304746">
              <a:lnSpc>
                <a:spcPct val="90000"/>
              </a:lnSpc>
              <a:spcBef>
                <a:spcPts val="1799"/>
              </a:spcBef>
              <a:buClr>
                <a:schemeClr val="accent1">
                  <a:lumMod val="75000"/>
                </a:schemeClr>
              </a:buClr>
              <a:buFont typeface="Arial"/>
              <a:buChar char="•"/>
              <a:defRPr/>
            </a:pPr>
            <a:r>
              <a:rPr lang="en-US" sz="2800"/>
              <a:t>If </a:t>
            </a:r>
            <a:r>
              <a:rPr lang="en-US" sz="2800" b="1">
                <a:solidFill>
                  <a:schemeClr val="accent6">
                    <a:lumMod val="75000"/>
                  </a:schemeClr>
                </a:solidFill>
              </a:rPr>
              <a:t>expression 1 </a:t>
            </a:r>
            <a:r>
              <a:rPr lang="en-US" sz="2800"/>
              <a:t>returns true then the </a:t>
            </a:r>
            <a:r>
              <a:rPr lang="en-US" sz="2800" b="1">
                <a:solidFill>
                  <a:schemeClr val="accent6">
                    <a:lumMod val="75000"/>
                  </a:schemeClr>
                </a:solidFill>
              </a:rPr>
              <a:t>expression 2 </a:t>
            </a:r>
            <a:r>
              <a:rPr lang="en-US" sz="2800"/>
              <a:t>is executed.</a:t>
            </a:r>
            <a:endParaRPr/>
          </a:p>
          <a:p>
            <a:pPr marL="304746" indent="-304746">
              <a:lnSpc>
                <a:spcPct val="90000"/>
              </a:lnSpc>
              <a:spcBef>
                <a:spcPts val="1799"/>
              </a:spcBef>
              <a:buClr>
                <a:schemeClr val="accent1">
                  <a:lumMod val="75000"/>
                </a:schemeClr>
              </a:buClr>
              <a:buFont typeface="Arial"/>
              <a:buChar char="•"/>
              <a:defRPr/>
            </a:pPr>
            <a:r>
              <a:rPr lang="en-US" sz="2800"/>
              <a:t>If </a:t>
            </a:r>
            <a:r>
              <a:rPr lang="en-US" sz="2800" b="1">
                <a:solidFill>
                  <a:schemeClr val="accent6">
                    <a:lumMod val="75000"/>
                  </a:schemeClr>
                </a:solidFill>
              </a:rPr>
              <a:t>expression 1 </a:t>
            </a:r>
            <a:r>
              <a:rPr lang="en-US" sz="2800"/>
              <a:t>returns false then the </a:t>
            </a:r>
            <a:r>
              <a:rPr lang="en-US" sz="2800" b="1">
                <a:solidFill>
                  <a:schemeClr val="accent6">
                    <a:lumMod val="75000"/>
                  </a:schemeClr>
                </a:solidFill>
              </a:rPr>
              <a:t>expression 3 </a:t>
            </a:r>
            <a:r>
              <a:rPr lang="en-US" sz="2800"/>
              <a:t>is executed.</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774827712"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a:t>Type Comparison Operator</a:t>
            </a:r>
            <a:endParaRPr/>
          </a:p>
        </p:txBody>
      </p:sp>
      <p:graphicFrame>
        <p:nvGraphicFramePr>
          <p:cNvPr id="267707107" name="Table 3"/>
          <p:cNvGraphicFramePr>
            <a:graphicFrameLocks xmlns:a="http://schemas.openxmlformats.org/drawingml/2006/main"/>
          </p:cNvGraphicFramePr>
          <p:nvPr/>
        </p:nvGraphicFramePr>
        <p:xfrm>
          <a:off x="265110" y="2910372"/>
          <a:ext cx="11944429" cy="3283857"/>
        </p:xfrm>
        <a:graphic>
          <a:graphicData uri="http://schemas.openxmlformats.org/drawingml/2006/table">
            <a:tbl>
              <a:tblPr firstRow="1" firstCol="0" lastRow="0" lastCol="0" bandRow="1" bandCol="0">
                <a:tableStyleId>{17292A2E-F333-43FB-9621-5CBBE7FDCDCB}</a:tableStyleId>
              </a:tblPr>
              <a:tblGrid>
                <a:gridCol w="2058678"/>
                <a:gridCol w="4368534"/>
                <a:gridCol w="5504516"/>
              </a:tblGrid>
              <a:tr h="906444">
                <a:tc>
                  <a:txBody>
                    <a:bodyPr/>
                    <a:p>
                      <a:pPr algn="ctr">
                        <a:defRPr/>
                      </a:pPr>
                      <a:r>
                        <a:rPr lang="en-US" sz="2200"/>
                        <a:t>Operator</a:t>
                      </a:r>
                      <a:endParaRPr/>
                    </a:p>
                  </a:txBody>
                  <a:tcPr anchor="ctr"/>
                </a:tc>
                <a:tc>
                  <a:txBody>
                    <a:bodyPr/>
                    <a:p>
                      <a:pPr algn="ctr">
                        <a:defRPr/>
                      </a:pPr>
                      <a:r>
                        <a:rPr lang="en-US" sz="2200"/>
                        <a:t>Description</a:t>
                      </a:r>
                      <a:endParaRPr/>
                    </a:p>
                  </a:txBody>
                  <a:tcPr anchor="ctr"/>
                </a:tc>
                <a:tc>
                  <a:txBody>
                    <a:bodyPr/>
                    <a:p>
                      <a:pPr algn="ctr">
                        <a:defRPr/>
                      </a:pPr>
                      <a:r>
                        <a:rPr lang="en-US" sz="2200"/>
                        <a:t>Example</a:t>
                      </a:r>
                      <a:endParaRPr/>
                    </a:p>
                  </a:txBody>
                  <a:tcPr anchor="ctr"/>
                </a:tc>
              </a:tr>
              <a:tr h="1472318">
                <a:tc>
                  <a:txBody>
                    <a:bodyPr/>
                    <a:p>
                      <a:pPr algn="ctr">
                        <a:defRPr/>
                      </a:pPr>
                      <a:r>
                        <a:rPr lang="en-US" sz="2400" b="1">
                          <a:solidFill>
                            <a:schemeClr val="dk1"/>
                          </a:solidFill>
                          <a:latin typeface="Constantia"/>
                          <a:ea typeface="Arial"/>
                          <a:cs typeface="Arial"/>
                        </a:rPr>
                        <a:t>instanceof</a:t>
                      </a:r>
                      <a:endParaRPr lang="en-US" sz="1800"/>
                    </a:p>
                  </a:txBody>
                  <a:tcPr anchor="ctr"/>
                </a:tc>
                <a:tc>
                  <a:txBody>
                    <a:bodyPr/>
                    <a:p>
                      <a:pPr>
                        <a:defRPr/>
                      </a:pPr>
                      <a:r>
                        <a:rPr lang="en-US" sz="1800" b="0">
                          <a:solidFill>
                            <a:schemeClr val="tx1"/>
                          </a:solidFill>
                        </a:rPr>
                        <a:t>Check whether the object is an instance of the specified type </a:t>
                      </a:r>
                      <a:endParaRPr lang="en-US" sz="1800"/>
                    </a:p>
                  </a:txBody>
                  <a:tcPr anchor="ctr"/>
                </a:tc>
                <a:tc>
                  <a:txBody>
                    <a:bodyPr/>
                    <a:p>
                      <a:pPr algn="ctr">
                        <a:defRPr/>
                      </a:pPr>
                      <a:r>
                        <a:rPr lang="en-US" sz="2000">
                          <a:solidFill>
                            <a:schemeClr val="dk1"/>
                          </a:solidFill>
                          <a:latin typeface="Constantia"/>
                          <a:ea typeface="Arial"/>
                          <a:cs typeface="Arial"/>
                        </a:rPr>
                        <a:t>Integer </a:t>
                      </a:r>
                      <a:r>
                        <a:rPr lang="en-US" sz="2000">
                          <a:solidFill>
                            <a:schemeClr val="dk1"/>
                          </a:solidFill>
                          <a:latin typeface="Constantia"/>
                          <a:ea typeface="Arial"/>
                          <a:cs typeface="Arial"/>
                        </a:rPr>
                        <a:t>intObj</a:t>
                      </a:r>
                      <a:r>
                        <a:rPr lang="en-US" sz="2000">
                          <a:solidFill>
                            <a:schemeClr val="dk1"/>
                          </a:solidFill>
                          <a:latin typeface="Constantia"/>
                          <a:ea typeface="Arial"/>
                          <a:cs typeface="Arial"/>
                        </a:rPr>
                        <a:t>=</a:t>
                      </a:r>
                      <a:r>
                        <a:rPr lang="en-US" sz="2000">
                          <a:solidFill>
                            <a:schemeClr val="dk1"/>
                          </a:solidFill>
                          <a:latin typeface="Constantia"/>
                          <a:ea typeface="Arial"/>
                          <a:cs typeface="Arial"/>
                        </a:rPr>
                        <a:t>Integer.</a:t>
                      </a:r>
                      <a:r>
                        <a:rPr lang="en-US" sz="2000" i="1">
                          <a:solidFill>
                            <a:schemeClr val="dk1"/>
                          </a:solidFill>
                          <a:latin typeface="Constantia"/>
                          <a:ea typeface="Arial"/>
                          <a:cs typeface="Arial"/>
                        </a:rPr>
                        <a:t>valueOf</a:t>
                      </a:r>
                      <a:r>
                        <a:rPr lang="en-US" sz="2000" i="1">
                          <a:solidFill>
                            <a:schemeClr val="dk1"/>
                          </a:solidFill>
                          <a:latin typeface="Constantia"/>
                          <a:ea typeface="Arial"/>
                          <a:cs typeface="Arial"/>
                        </a:rPr>
                        <a:t>(v1);</a:t>
                      </a:r>
                      <a:endParaRPr/>
                    </a:p>
                    <a:p>
                      <a:pPr algn="ctr">
                        <a:defRPr/>
                      </a:pPr>
                      <a:r>
                        <a:rPr lang="en-US" sz="2000">
                          <a:solidFill>
                            <a:schemeClr val="dk1"/>
                          </a:solidFill>
                          <a:latin typeface="Constantia"/>
                          <a:ea typeface="Arial"/>
                          <a:cs typeface="Arial"/>
                        </a:rPr>
                        <a:t>intObj</a:t>
                      </a:r>
                      <a:r>
                        <a:rPr lang="en-US" sz="2000">
                          <a:solidFill>
                            <a:schemeClr val="dk1"/>
                          </a:solidFill>
                          <a:latin typeface="Constantia"/>
                          <a:ea typeface="Arial"/>
                          <a:cs typeface="Arial"/>
                        </a:rPr>
                        <a:t> </a:t>
                      </a:r>
                      <a:r>
                        <a:rPr lang="en-US" sz="2000" b="1">
                          <a:solidFill>
                            <a:schemeClr val="dk1"/>
                          </a:solidFill>
                          <a:latin typeface="Constantia"/>
                          <a:ea typeface="Arial"/>
                          <a:cs typeface="Arial"/>
                        </a:rPr>
                        <a:t>instanceof</a:t>
                      </a:r>
                      <a:r>
                        <a:rPr lang="en-US" sz="2000" b="1">
                          <a:solidFill>
                            <a:schemeClr val="dk1"/>
                          </a:solidFill>
                          <a:latin typeface="Constantia"/>
                          <a:ea typeface="Arial"/>
                          <a:cs typeface="Arial"/>
                        </a:rPr>
                        <a:t> Integer</a:t>
                      </a:r>
                      <a:endParaRPr lang="en-US" sz="2000"/>
                    </a:p>
                  </a:txBody>
                  <a:tcPr anchor="ctr"/>
                </a:tc>
              </a:tr>
              <a:tr h="892395">
                <a:tc>
                  <a:txBody>
                    <a:bodyPr/>
                    <a:p>
                      <a:pPr algn="ctr">
                        <a:defRPr/>
                      </a:pPr>
                      <a:endParaRPr lang="en-US" sz="1800"/>
                    </a:p>
                  </a:txBody>
                  <a:tcPr anchor="ctr"/>
                </a:tc>
                <a:tc>
                  <a:txBody>
                    <a:bodyPr/>
                    <a:p>
                      <a:pPr>
                        <a:defRPr/>
                      </a:pPr>
                      <a:endParaRPr lang="en-US" sz="1800"/>
                    </a:p>
                  </a:txBody>
                  <a:tcPr anchor="ctr"/>
                </a:tc>
                <a:tc>
                  <a:txBody>
                    <a:bodyPr/>
                    <a:p>
                      <a:pPr algn="ctr">
                        <a:defRPr/>
                      </a:pPr>
                      <a:endParaRPr lang="en-US" sz="1800">
                        <a:latin typeface="Times New Roman"/>
                        <a:cs typeface="Times New Roman"/>
                      </a:endParaRPr>
                    </a:p>
                  </a:txBody>
                  <a:tcPr anchor="ctr"/>
                </a:tc>
              </a:tr>
            </a:tbl>
          </a:graphicData>
        </a:graphic>
      </p:graphicFrame>
      <p:sp>
        <p:nvSpPr>
          <p:cNvPr id="1431244670" name="TextBox 4"/>
          <p:cNvSpPr txBox="1"/>
          <p:nvPr/>
        </p:nvSpPr>
        <p:spPr bwMode="auto">
          <a:xfrm>
            <a:off x="265110" y="1442356"/>
            <a:ext cx="11506199" cy="1255727"/>
          </a:xfrm>
          <a:prstGeom prst="rect">
            <a:avLst/>
          </a:prstGeom>
          <a:noFill/>
        </p:spPr>
        <p:txBody>
          <a:bodyPr wrap="square">
            <a:spAutoFit/>
          </a:bodyPr>
          <a:lstStyle>
            <a:defPPr>
              <a:defRPr lang="en-US"/>
            </a:defPPr>
            <a:lvl1pPr marL="304746" indent="-304746">
              <a:lnSpc>
                <a:spcPct val="90000"/>
              </a:lnSpc>
              <a:spcBef>
                <a:spcPts val="1799"/>
              </a:spcBef>
              <a:buClr>
                <a:schemeClr val="accent1">
                  <a:lumMod val="75000"/>
                </a:schemeClr>
              </a:buClr>
              <a:buFont typeface="Arial"/>
              <a:buChar char="•"/>
              <a:defRPr sz="2800" b="1">
                <a:solidFill>
                  <a:schemeClr val="accent6">
                    <a:lumMod val="75000"/>
                  </a:schemeClr>
                </a:solidFill>
              </a:defRPr>
            </a:lvl1pPr>
          </a:lstStyle>
          <a:p>
            <a:pPr>
              <a:defRPr/>
            </a:pPr>
            <a:r>
              <a:rPr lang="en-US" b="0">
                <a:solidFill>
                  <a:schemeClr val="tx1"/>
                </a:solidFill>
              </a:rPr>
              <a:t>Java </a:t>
            </a:r>
            <a:r>
              <a:rPr lang="en-US">
                <a:solidFill>
                  <a:schemeClr val="accent6">
                    <a:lumMod val="50000"/>
                  </a:schemeClr>
                </a:solidFill>
              </a:rPr>
              <a:t>instanceof</a:t>
            </a:r>
            <a:r>
              <a:rPr lang="en-US" b="0">
                <a:solidFill>
                  <a:schemeClr val="tx1"/>
                </a:solidFill>
              </a:rPr>
              <a:t> operator (also called type comparison operator) is used to test whether the object is an instance of the specified type (class or interface).</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1141035507"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a:t>Bitwise operators</a:t>
            </a:r>
            <a:endParaRPr/>
          </a:p>
        </p:txBody>
      </p:sp>
      <p:graphicFrame>
        <p:nvGraphicFramePr>
          <p:cNvPr id="903240287" name="Table 3"/>
          <p:cNvGraphicFramePr>
            <a:graphicFrameLocks xmlns:a="http://schemas.openxmlformats.org/drawingml/2006/main"/>
          </p:cNvGraphicFramePr>
          <p:nvPr/>
        </p:nvGraphicFramePr>
        <p:xfrm>
          <a:off x="265110" y="1562694"/>
          <a:ext cx="11658600" cy="5234940"/>
        </p:xfrm>
        <a:graphic>
          <a:graphicData uri="http://schemas.openxmlformats.org/drawingml/2006/table">
            <a:tbl>
              <a:tblPr firstRow="1" firstCol="0" lastRow="0" lastCol="0" bandRow="1" bandCol="0">
                <a:tableStyleId>{17292A2E-F333-43FB-9621-5CBBE7FDCDCB}</a:tableStyleId>
              </a:tblPr>
              <a:tblGrid>
                <a:gridCol w="2028492"/>
                <a:gridCol w="4304481"/>
                <a:gridCol w="5423806"/>
              </a:tblGrid>
              <a:tr h="477059">
                <a:tc>
                  <a:txBody>
                    <a:bodyPr/>
                    <a:p>
                      <a:pPr algn="ctr">
                        <a:defRPr/>
                      </a:pPr>
                      <a:r>
                        <a:rPr lang="en-US" sz="2200"/>
                        <a:t>Operator</a:t>
                      </a:r>
                      <a:endParaRPr/>
                    </a:p>
                  </a:txBody>
                  <a:tcPr anchor="ctr"/>
                </a:tc>
                <a:tc>
                  <a:txBody>
                    <a:bodyPr/>
                    <a:p>
                      <a:pPr algn="ctr">
                        <a:defRPr/>
                      </a:pPr>
                      <a:r>
                        <a:rPr lang="en-US" sz="2200"/>
                        <a:t>Description</a:t>
                      </a:r>
                      <a:endParaRPr/>
                    </a:p>
                  </a:txBody>
                  <a:tcPr anchor="ctr"/>
                </a:tc>
                <a:tc>
                  <a:txBody>
                    <a:bodyPr/>
                    <a:p>
                      <a:pPr algn="ctr">
                        <a:defRPr/>
                      </a:pPr>
                      <a:r>
                        <a:rPr lang="en-US" sz="2200"/>
                        <a:t>Example</a:t>
                      </a:r>
                      <a:endParaRPr/>
                    </a:p>
                  </a:txBody>
                  <a:tcPr anchor="ctr"/>
                </a:tc>
              </a:tr>
              <a:tr h="708695">
                <a:tc>
                  <a:txBody>
                    <a:bodyPr/>
                    <a:p>
                      <a:pPr algn="ctr">
                        <a:defRPr/>
                      </a:pPr>
                      <a:r>
                        <a:rPr lang="en-US" sz="1800"/>
                        <a:t>&amp;</a:t>
                      </a:r>
                      <a:endParaRPr/>
                    </a:p>
                  </a:txBody>
                  <a:tcPr anchor="ctr"/>
                </a:tc>
                <a:tc>
                  <a:txBody>
                    <a:bodyPr/>
                    <a:p>
                      <a:pPr>
                        <a:defRPr/>
                      </a:pPr>
                      <a:r>
                        <a:rPr lang="en-US" sz="1800"/>
                        <a:t>Bitwise AND</a:t>
                      </a:r>
                      <a:endParaRPr/>
                    </a:p>
                  </a:txBody>
                  <a:tcPr anchor="ctr"/>
                </a:tc>
                <a:tc>
                  <a:txBody>
                    <a:bodyPr/>
                    <a:p>
                      <a:pPr algn="ctr">
                        <a:defRPr/>
                      </a:pPr>
                      <a:r>
                        <a:rPr lang="en-US" sz="1800"/>
                        <a:t>The bitwise &amp; operator performs a bitwise AND operation</a:t>
                      </a:r>
                      <a:endParaRPr/>
                    </a:p>
                  </a:txBody>
                  <a:tcPr anchor="ctr"/>
                </a:tc>
              </a:tr>
              <a:tr h="708695">
                <a:tc>
                  <a:txBody>
                    <a:bodyPr/>
                    <a:p>
                      <a:pPr algn="ctr">
                        <a:defRPr/>
                      </a:pPr>
                      <a:r>
                        <a:rPr lang="en-US" sz="1800"/>
                        <a:t>|</a:t>
                      </a:r>
                      <a:endParaRPr/>
                    </a:p>
                  </a:txBody>
                  <a:tcPr anchor="ctr"/>
                </a:tc>
                <a:tc>
                  <a:txBody>
                    <a:bodyPr/>
                    <a:p>
                      <a:pPr>
                        <a:defRPr/>
                      </a:pPr>
                      <a:r>
                        <a:rPr lang="en-US" sz="1800"/>
                        <a:t>Bitwise OR</a:t>
                      </a:r>
                      <a:endParaRPr/>
                    </a:p>
                  </a:txBody>
                  <a:tcPr anchor="ctr"/>
                </a:tc>
                <a:tc>
                  <a:txBody>
                    <a:bodyPr/>
                    <a:p>
                      <a:pPr algn="ctr">
                        <a:defRPr/>
                      </a:pPr>
                      <a:r>
                        <a:rPr lang="en-US" sz="1800"/>
                        <a:t>The bitwise | operator performs a bitwise inclusive OR operation </a:t>
                      </a:r>
                      <a:endParaRPr/>
                    </a:p>
                  </a:txBody>
                  <a:tcPr anchor="ctr"/>
                </a:tc>
              </a:tr>
              <a:tr h="1006513">
                <a:tc>
                  <a:txBody>
                    <a:bodyPr/>
                    <a:p>
                      <a:pPr algn="ctr">
                        <a:defRPr/>
                      </a:pPr>
                      <a:r>
                        <a:rPr lang="en-US" sz="1800"/>
                        <a:t>~</a:t>
                      </a:r>
                      <a:endParaRPr/>
                    </a:p>
                  </a:txBody>
                  <a:tcPr anchor="ctr"/>
                </a:tc>
                <a:tc>
                  <a:txBody>
                    <a:bodyPr/>
                    <a:p>
                      <a:pPr marL="0" marR="0" lvl="0" indent="0" algn="l" defTabSz="1218987">
                        <a:lnSpc>
                          <a:spcPct val="100000"/>
                        </a:lnSpc>
                        <a:spcBef>
                          <a:spcPts val="0"/>
                        </a:spcBef>
                        <a:spcAft>
                          <a:spcPts val="0"/>
                        </a:spcAft>
                        <a:buClrTx/>
                        <a:buSzTx/>
                        <a:buFontTx/>
                        <a:buNone/>
                        <a:defRPr/>
                      </a:pPr>
                      <a:r>
                        <a:rPr lang="en-US" sz="1800"/>
                        <a:t>One's complement (NOT)</a:t>
                      </a:r>
                      <a:endParaRPr/>
                    </a:p>
                  </a:txBody>
                  <a:tcPr anchor="ctr"/>
                </a:tc>
                <a:tc>
                  <a:txBody>
                    <a:bodyPr/>
                    <a:p>
                      <a:pPr algn="ctr">
                        <a:defRPr/>
                      </a:pPr>
                      <a:r>
                        <a:rPr lang="en-US" sz="1800"/>
                        <a:t>bitwise NOT operator "~" inverts a bit pattern; it can be applied to any of the integral types, making every "0" a "1" and every "1" a "0" </a:t>
                      </a:r>
                      <a:endParaRPr/>
                    </a:p>
                  </a:txBody>
                  <a:tcPr anchor="ctr"/>
                </a:tc>
              </a:tr>
              <a:tr h="708695">
                <a:tc>
                  <a:txBody>
                    <a:bodyPr/>
                    <a:p>
                      <a:pPr marL="0" marR="0" lvl="0" indent="0" algn="ctr" defTabSz="1218987">
                        <a:lnSpc>
                          <a:spcPct val="100000"/>
                        </a:lnSpc>
                        <a:spcBef>
                          <a:spcPts val="0"/>
                        </a:spcBef>
                        <a:spcAft>
                          <a:spcPts val="0"/>
                        </a:spcAft>
                        <a:buClrTx/>
                        <a:buSzTx/>
                        <a:buFontTx/>
                        <a:buNone/>
                        <a:defRPr/>
                      </a:pPr>
                      <a:r>
                        <a:rPr lang="en-US" sz="1800"/>
                        <a:t>^</a:t>
                      </a:r>
                      <a:endParaRPr/>
                    </a:p>
                    <a:p>
                      <a:pPr algn="ctr">
                        <a:defRPr/>
                      </a:pPr>
                      <a:endParaRPr lang="en-US" sz="1800"/>
                    </a:p>
                  </a:txBody>
                  <a:tcPr anchor="ctr"/>
                </a:tc>
                <a:tc>
                  <a:txBody>
                    <a:bodyPr/>
                    <a:p>
                      <a:pPr marL="0" marR="0" lvl="0" indent="0" algn="l" defTabSz="1218987">
                        <a:lnSpc>
                          <a:spcPct val="100000"/>
                        </a:lnSpc>
                        <a:spcBef>
                          <a:spcPts val="0"/>
                        </a:spcBef>
                        <a:spcAft>
                          <a:spcPts val="0"/>
                        </a:spcAft>
                        <a:buClrTx/>
                        <a:buSzTx/>
                        <a:buFontTx/>
                        <a:buNone/>
                        <a:defRPr/>
                      </a:pPr>
                      <a:r>
                        <a:rPr lang="en-US" sz="1800"/>
                        <a:t>Bitwise Exclusive OR (XOR)</a:t>
                      </a:r>
                      <a:endParaRPr/>
                    </a:p>
                    <a:p>
                      <a:pPr>
                        <a:defRPr/>
                      </a:pPr>
                      <a:endParaRPr lang="en-US" sz="1800"/>
                    </a:p>
                  </a:txBody>
                  <a:tcPr anchor="ctr"/>
                </a:tc>
                <a:tc>
                  <a:txBody>
                    <a:bodyPr/>
                    <a:p>
                      <a:pPr algn="ctr">
                        <a:defRPr/>
                      </a:pPr>
                      <a:r>
                        <a:rPr lang="en-US" sz="1800"/>
                        <a:t>The bitwise ^ operator performs a bitwise exclusive OR operation. </a:t>
                      </a:r>
                      <a:endParaRPr/>
                    </a:p>
                  </a:txBody>
                  <a:tcPr anchor="ctr"/>
                </a:tc>
              </a:tr>
              <a:tr h="708695">
                <a:tc>
                  <a:txBody>
                    <a:bodyPr/>
                    <a:p>
                      <a:pPr algn="ctr">
                        <a:defRPr/>
                      </a:pPr>
                      <a:r>
                        <a:rPr lang="en-US" sz="1800"/>
                        <a:t>&gt;&gt;</a:t>
                      </a:r>
                      <a:endParaRPr/>
                    </a:p>
                  </a:txBody>
                  <a:tcPr anchor="ctr"/>
                </a:tc>
                <a:tc>
                  <a:txBody>
                    <a:bodyPr/>
                    <a:p>
                      <a:pPr>
                        <a:defRPr/>
                      </a:pPr>
                      <a:r>
                        <a:rPr lang="en-US" sz="1800"/>
                        <a:t>Shift right</a:t>
                      </a:r>
                      <a:endParaRPr/>
                    </a:p>
                  </a:txBody>
                  <a:tcPr anchor="ctr"/>
                </a:tc>
                <a:tc>
                  <a:txBody>
                    <a:bodyPr/>
                    <a:p>
                      <a:pPr algn="ctr">
                        <a:defRPr/>
                      </a:pPr>
                      <a:r>
                        <a:rPr lang="en-US" sz="1800">
                          <a:latin typeface="Times New Roman"/>
                          <a:cs typeface="Times New Roman"/>
                        </a:rPr>
                        <a:t> int a = 00010000 ;b = 2;</a:t>
                      </a:r>
                      <a:endParaRPr/>
                    </a:p>
                    <a:p>
                      <a:pPr algn="ctr">
                        <a:defRPr/>
                      </a:pPr>
                      <a:r>
                        <a:rPr lang="en-US" sz="1800">
                          <a:latin typeface="Times New Roman"/>
                          <a:cs typeface="Times New Roman"/>
                        </a:rPr>
                        <a:t>a &gt;&gt; b = 00000100</a:t>
                      </a:r>
                      <a:endParaRPr/>
                    </a:p>
                  </a:txBody>
                  <a:tcPr anchor="ctr"/>
                </a:tc>
              </a:tr>
              <a:tr h="708695">
                <a:tc>
                  <a:txBody>
                    <a:bodyPr/>
                    <a:p>
                      <a:pPr algn="ctr">
                        <a:defRPr/>
                      </a:pPr>
                      <a:r>
                        <a:rPr lang="en-US" sz="1800"/>
                        <a:t>&lt;&lt;</a:t>
                      </a:r>
                      <a:endParaRPr/>
                    </a:p>
                  </a:txBody>
                  <a:tcPr anchor="ctr"/>
                </a:tc>
                <a:tc>
                  <a:txBody>
                    <a:bodyPr/>
                    <a:p>
                      <a:pPr>
                        <a:defRPr/>
                      </a:pPr>
                      <a:r>
                        <a:rPr lang="en-US" sz="1800"/>
                        <a:t>Shift left</a:t>
                      </a:r>
                      <a:endParaRPr/>
                    </a:p>
                  </a:txBody>
                  <a:tcPr anchor="ctr"/>
                </a:tc>
                <a:tc>
                  <a:txBody>
                    <a:bodyPr/>
                    <a:p>
                      <a:pPr algn="ctr">
                        <a:defRPr/>
                      </a:pPr>
                      <a:r>
                        <a:rPr lang="pt-BR" sz="1800">
                          <a:latin typeface="Times New Roman"/>
                          <a:cs typeface="Times New Roman"/>
                        </a:rPr>
                        <a:t>int a = 00010000 ;b = 2;</a:t>
                      </a:r>
                      <a:endParaRPr/>
                    </a:p>
                    <a:p>
                      <a:pPr algn="ctr">
                        <a:defRPr/>
                      </a:pPr>
                      <a:r>
                        <a:rPr lang="pt-BR" sz="1800">
                          <a:latin typeface="Times New Roman"/>
                          <a:cs typeface="Times New Roman"/>
                        </a:rPr>
                        <a:t>a &lt;&lt; b = 01000000;</a:t>
                      </a:r>
                      <a:endParaRPr lang="en-US" sz="1800">
                        <a:latin typeface="Times New Roman"/>
                        <a:cs typeface="Times New Roman"/>
                      </a:endParaRPr>
                    </a:p>
                  </a:txBody>
                  <a:tcPr anchor="ctr"/>
                </a:tc>
              </a:tr>
            </a:tbl>
          </a:graphicData>
        </a:graphic>
      </p:graphicFrame>
      <p:sp>
        <p:nvSpPr>
          <p:cNvPr id="229806453" name="TextBox 4"/>
          <p:cNvSpPr txBox="1"/>
          <p:nvPr/>
        </p:nvSpPr>
        <p:spPr bwMode="auto">
          <a:xfrm>
            <a:off x="760411" y="685800"/>
            <a:ext cx="11506199" cy="867929"/>
          </a:xfrm>
          <a:prstGeom prst="rect">
            <a:avLst/>
          </a:prstGeom>
          <a:noFill/>
        </p:spPr>
        <p:txBody>
          <a:bodyPr wrap="square">
            <a:spAutoFit/>
          </a:bodyPr>
          <a:lstStyle/>
          <a:p>
            <a:pPr marL="304746" indent="-304746">
              <a:lnSpc>
                <a:spcPct val="90000"/>
              </a:lnSpc>
              <a:spcBef>
                <a:spcPts val="1799"/>
              </a:spcBef>
              <a:buClr>
                <a:schemeClr val="accent1">
                  <a:lumMod val="75000"/>
                </a:schemeClr>
              </a:buClr>
              <a:buFont typeface="Arial"/>
              <a:buChar char="•"/>
              <a:defRPr/>
            </a:pPr>
            <a:r>
              <a:rPr lang="en-US" sz="2800" b="1">
                <a:solidFill>
                  <a:schemeClr val="accent6">
                    <a:lumMod val="75000"/>
                  </a:schemeClr>
                </a:solidFill>
              </a:rPr>
              <a:t>Bitwise operators perform manipulations of data at the bit level. </a:t>
            </a:r>
            <a:r>
              <a:rPr lang="en-US" sz="2800"/>
              <a:t>These operators also perform the shifting of bits from right to left.</a:t>
            </a:r>
            <a:endParaRPr lang="en-US" sz="2800" b="1">
              <a:solidFill>
                <a:schemeClr val="accent6">
                  <a:lumMod val="75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flipH="0" flipV="0">
            <a:off x="0" y="8708"/>
            <a:ext cx="11976275" cy="849461"/>
          </a:xfrm>
          <a:prstGeom prst="rect">
            <a:avLst/>
          </a:prstGeom>
        </p:spPr>
        <p:txBody>
          <a:bodyPr vert="horz" lIns="121897" tIns="60948" rIns="121897" bIns="60948" rtlCol="0" anchor="b">
            <a:noAutofit/>
          </a:bodyPr>
          <a:lstStyle/>
          <a:p>
            <a:pPr marR="0">
              <a:defRPr/>
            </a:pPr>
            <a:r>
              <a:rPr lang="en-US" sz="4400" b="1" i="0" u="none" strike="noStrike" cap="none" spc="0">
                <a:solidFill>
                  <a:schemeClr val="dk1"/>
                </a:solidFill>
                <a:latin typeface="Constantia"/>
                <a:ea typeface="Arial"/>
                <a:cs typeface="Arial"/>
              </a:rPr>
              <a:t>Tokens</a:t>
            </a:r>
            <a:r>
              <a:rPr lang="en-US" sz="4400" b="1">
                <a:solidFill>
                  <a:srgbClr val="000000"/>
                </a:solidFill>
                <a:latin typeface="Constantia"/>
              </a:rPr>
              <a:t>				</a:t>
            </a:r>
            <a:r>
              <a:rPr lang="en-US" sz="4400" b="1">
                <a:solidFill>
                  <a:srgbClr val="C00000"/>
                </a:solidFill>
                <a:latin typeface="Constantia"/>
              </a:rPr>
              <a:t>Special Symbols</a:t>
            </a:r>
            <a:endParaRPr>
              <a:solidFill>
                <a:srgbClr val="C00000"/>
              </a:solidFill>
            </a:endParaRPr>
          </a:p>
        </p:txBody>
      </p:sp>
      <p:graphicFrame>
        <p:nvGraphicFramePr>
          <p:cNvPr id="2" name="Table 1"/>
          <p:cNvGraphicFramePr>
            <a:graphicFrameLocks xmlns:a="http://schemas.openxmlformats.org/drawingml/2006/main" noGrp="1"/>
          </p:cNvGraphicFramePr>
          <p:nvPr/>
        </p:nvGraphicFramePr>
        <p:xfrm>
          <a:off x="455611" y="1512336"/>
          <a:ext cx="10909299" cy="5074672"/>
        </p:xfrm>
        <a:graphic>
          <a:graphicData uri="http://schemas.openxmlformats.org/drawingml/2006/table">
            <a:tbl>
              <a:tblPr firstRow="1" firstCol="1" lastRow="0" lastCol="0" bandRow="1" bandCol="0">
                <a:tableStyleId>{5C22544A-7EE6-4342-B048-85BDC9FD1C3A}</a:tableStyleId>
              </a:tblPr>
              <a:tblGrid>
                <a:gridCol w="2788086"/>
                <a:gridCol w="8603242"/>
              </a:tblGrid>
              <a:tr h="561235">
                <a:tc>
                  <a:txBody>
                    <a:bodyPr/>
                    <a:p>
                      <a:pPr marL="0" marR="0" algn="ctr">
                        <a:lnSpc>
                          <a:spcPct val="107000"/>
                        </a:lnSpc>
                        <a:spcBef>
                          <a:spcPts val="0"/>
                        </a:spcBef>
                        <a:spcAft>
                          <a:spcPts val="800"/>
                        </a:spcAft>
                        <a:defRPr/>
                      </a:pPr>
                      <a:r>
                        <a:rPr lang="en-US" sz="2400"/>
                        <a:t>Symbol</a:t>
                      </a:r>
                      <a:endParaRPr lang="en-US" sz="2400">
                        <a:latin typeface="Calibri"/>
                        <a:ea typeface="Calibri"/>
                        <a:cs typeface="Times New Roman"/>
                      </a:endParaRPr>
                    </a:p>
                  </a:txBody>
                  <a:tcPr marL="47625" marR="9525" marT="9525" marB="9525" anchor="ctr"/>
                </a:tc>
                <a:tc>
                  <a:txBody>
                    <a:bodyPr/>
                    <a:p>
                      <a:pPr marL="0" marR="0" algn="ctr">
                        <a:lnSpc>
                          <a:spcPct val="107000"/>
                        </a:lnSpc>
                        <a:spcBef>
                          <a:spcPts val="0"/>
                        </a:spcBef>
                        <a:spcAft>
                          <a:spcPts val="800"/>
                        </a:spcAft>
                        <a:defRPr/>
                      </a:pPr>
                      <a:r>
                        <a:rPr lang="en-US" sz="2400"/>
                        <a:t>Description</a:t>
                      </a:r>
                      <a:endParaRPr lang="en-US" sz="2400">
                        <a:latin typeface="Calibri"/>
                        <a:ea typeface="Calibri"/>
                        <a:cs typeface="Times New Roman"/>
                      </a:endParaRPr>
                    </a:p>
                  </a:txBody>
                  <a:tcPr marL="47625" marR="9525" marT="9525" marB="9525" anchor="ctr"/>
                </a:tc>
              </a:tr>
              <a:tr h="1103371">
                <a:tc>
                  <a:txBody>
                    <a:bodyPr/>
                    <a:p>
                      <a:pPr marL="0" marR="0">
                        <a:lnSpc>
                          <a:spcPct val="107000"/>
                        </a:lnSpc>
                        <a:spcBef>
                          <a:spcPts val="0"/>
                        </a:spcBef>
                        <a:spcAft>
                          <a:spcPts val="800"/>
                        </a:spcAft>
                        <a:defRPr/>
                      </a:pPr>
                      <a:r>
                        <a:rPr lang="en-US" sz="2400"/>
                        <a:t>Brackets []</a:t>
                      </a:r>
                      <a:endParaRPr lang="en-US" sz="2400">
                        <a:latin typeface="Calibri"/>
                        <a:ea typeface="Calibri"/>
                        <a:cs typeface="Times New Roman"/>
                      </a:endParaRPr>
                    </a:p>
                  </a:txBody>
                  <a:tcPr marL="47625" marR="9525" marT="9525" marB="9525" anchor="ctr"/>
                </a:tc>
                <a:tc>
                  <a:txBody>
                    <a:bodyPr/>
                    <a:p>
                      <a:pPr marL="0" marR="0">
                        <a:lnSpc>
                          <a:spcPct val="107000"/>
                        </a:lnSpc>
                        <a:spcBef>
                          <a:spcPts val="0"/>
                        </a:spcBef>
                        <a:spcAft>
                          <a:spcPts val="800"/>
                        </a:spcAft>
                        <a:defRPr/>
                      </a:pPr>
                      <a:r>
                        <a:rPr lang="en-US" sz="2400"/>
                        <a:t>These are used as an array element reference and also indicates single and multidimensional subscripts</a:t>
                      </a:r>
                      <a:endParaRPr lang="en-US" sz="2400">
                        <a:latin typeface="Calibri"/>
                        <a:ea typeface="Calibri"/>
                        <a:cs typeface="Times New Roman"/>
                      </a:endParaRPr>
                    </a:p>
                  </a:txBody>
                  <a:tcPr marL="47625" marR="9525" marT="9525" marB="9525" anchor="ctr"/>
                </a:tc>
              </a:tr>
              <a:tr h="561235">
                <a:tc>
                  <a:txBody>
                    <a:bodyPr/>
                    <a:p>
                      <a:pPr marL="0" marR="0">
                        <a:lnSpc>
                          <a:spcPct val="107000"/>
                        </a:lnSpc>
                        <a:spcBef>
                          <a:spcPts val="0"/>
                        </a:spcBef>
                        <a:spcAft>
                          <a:spcPts val="800"/>
                        </a:spcAft>
                        <a:defRPr/>
                      </a:pPr>
                      <a:r>
                        <a:rPr lang="en-US" sz="2400"/>
                        <a:t>Parentheses()</a:t>
                      </a:r>
                      <a:endParaRPr lang="en-US" sz="2400">
                        <a:latin typeface="Calibri"/>
                        <a:ea typeface="Calibri"/>
                        <a:cs typeface="Times New Roman"/>
                      </a:endParaRPr>
                    </a:p>
                  </a:txBody>
                  <a:tcPr marL="47625" marR="9525" marT="9525" marB="9525" anchor="ctr"/>
                </a:tc>
                <a:tc>
                  <a:txBody>
                    <a:bodyPr/>
                    <a:p>
                      <a:pPr marL="0" marR="0">
                        <a:lnSpc>
                          <a:spcPct val="107000"/>
                        </a:lnSpc>
                        <a:spcBef>
                          <a:spcPts val="0"/>
                        </a:spcBef>
                        <a:spcAft>
                          <a:spcPts val="800"/>
                        </a:spcAft>
                        <a:defRPr/>
                      </a:pPr>
                      <a:r>
                        <a:rPr lang="en-US" sz="2400"/>
                        <a:t>These indicate a method call along with method parameters</a:t>
                      </a:r>
                      <a:endParaRPr lang="en-US" sz="2400">
                        <a:latin typeface="Calibri"/>
                        <a:ea typeface="Calibri"/>
                        <a:cs typeface="Times New Roman"/>
                      </a:endParaRPr>
                    </a:p>
                  </a:txBody>
                  <a:tcPr marL="47625" marR="9525" marT="9525" marB="9525" anchor="ctr"/>
                </a:tc>
              </a:tr>
              <a:tr h="1077598">
                <a:tc>
                  <a:txBody>
                    <a:bodyPr/>
                    <a:p>
                      <a:pPr marL="0" marR="0">
                        <a:lnSpc>
                          <a:spcPct val="107000"/>
                        </a:lnSpc>
                        <a:spcBef>
                          <a:spcPts val="0"/>
                        </a:spcBef>
                        <a:spcAft>
                          <a:spcPts val="800"/>
                        </a:spcAft>
                        <a:defRPr/>
                      </a:pPr>
                      <a:r>
                        <a:rPr lang="en-US" sz="2400"/>
                        <a:t>Braces{}</a:t>
                      </a:r>
                      <a:endParaRPr lang="en-US" sz="2400">
                        <a:latin typeface="Calibri"/>
                        <a:ea typeface="Calibri"/>
                        <a:cs typeface="Times New Roman"/>
                      </a:endParaRPr>
                    </a:p>
                  </a:txBody>
                  <a:tcPr marL="47625" marR="9525" marT="9525" marB="9525" anchor="ctr"/>
                </a:tc>
                <a:tc>
                  <a:txBody>
                    <a:bodyPr/>
                    <a:p>
                      <a:pPr marL="0" marR="0">
                        <a:lnSpc>
                          <a:spcPct val="107000"/>
                        </a:lnSpc>
                        <a:spcBef>
                          <a:spcPts val="0"/>
                        </a:spcBef>
                        <a:spcAft>
                          <a:spcPts val="800"/>
                        </a:spcAft>
                        <a:defRPr/>
                      </a:pPr>
                      <a:r>
                        <a:rPr lang="en-US" sz="2400"/>
                        <a:t>The opening and ending curly braces indicate the beginning and end of a block of code having more than one statement</a:t>
                      </a:r>
                      <a:endParaRPr lang="en-US" sz="2400">
                        <a:latin typeface="Calibri"/>
                        <a:ea typeface="Calibri"/>
                        <a:cs typeface="Times New Roman"/>
                      </a:endParaRPr>
                    </a:p>
                  </a:txBody>
                  <a:tcPr marL="47625" marR="9525" marT="9525" marB="9525" anchor="ctr"/>
                </a:tc>
              </a:tr>
              <a:tr h="826448">
                <a:tc>
                  <a:txBody>
                    <a:bodyPr/>
                    <a:p>
                      <a:pPr marL="0" marR="0">
                        <a:lnSpc>
                          <a:spcPct val="107000"/>
                        </a:lnSpc>
                        <a:spcBef>
                          <a:spcPts val="0"/>
                        </a:spcBef>
                        <a:spcAft>
                          <a:spcPts val="800"/>
                        </a:spcAft>
                        <a:defRPr/>
                      </a:pPr>
                      <a:r>
                        <a:rPr lang="en-US" sz="2400"/>
                        <a:t>Comma ( , )</a:t>
                      </a:r>
                      <a:endParaRPr lang="en-US" sz="2400">
                        <a:latin typeface="Calibri"/>
                        <a:ea typeface="Calibri"/>
                        <a:cs typeface="Times New Roman"/>
                      </a:endParaRPr>
                    </a:p>
                  </a:txBody>
                  <a:tcPr marL="47625" marR="9525" marT="9525" marB="9525" anchor="ctr"/>
                </a:tc>
                <a:tc>
                  <a:txBody>
                    <a:bodyPr/>
                    <a:p>
                      <a:pPr marL="0" marR="0">
                        <a:lnSpc>
                          <a:spcPct val="107000"/>
                        </a:lnSpc>
                        <a:spcBef>
                          <a:spcPts val="0"/>
                        </a:spcBef>
                        <a:spcAft>
                          <a:spcPts val="800"/>
                        </a:spcAft>
                        <a:defRPr/>
                      </a:pPr>
                      <a:r>
                        <a:rPr lang="en-US" sz="2400"/>
                        <a:t>This helps in separating more than one statement in an expression</a:t>
                      </a:r>
                      <a:endParaRPr lang="en-US" sz="2400">
                        <a:latin typeface="Calibri"/>
                        <a:ea typeface="Calibri"/>
                        <a:cs typeface="Times New Roman"/>
                      </a:endParaRPr>
                    </a:p>
                  </a:txBody>
                  <a:tcPr marL="47625" marR="9525" marT="9525" marB="9525" anchor="ctr"/>
                </a:tc>
              </a:tr>
              <a:tr h="561235">
                <a:tc>
                  <a:txBody>
                    <a:bodyPr/>
                    <a:p>
                      <a:pPr marL="0" marR="0">
                        <a:lnSpc>
                          <a:spcPct val="107000"/>
                        </a:lnSpc>
                        <a:spcBef>
                          <a:spcPts val="0"/>
                        </a:spcBef>
                        <a:spcAft>
                          <a:spcPts val="800"/>
                        </a:spcAft>
                        <a:defRPr/>
                      </a:pPr>
                      <a:r>
                        <a:rPr lang="en-US" sz="2400"/>
                        <a:t>Semi-Colon (;)</a:t>
                      </a:r>
                      <a:endParaRPr lang="en-US" sz="2400">
                        <a:latin typeface="Calibri"/>
                        <a:ea typeface="Calibri"/>
                        <a:cs typeface="Times New Roman"/>
                      </a:endParaRPr>
                    </a:p>
                  </a:txBody>
                  <a:tcPr marL="47625" marR="9525" marT="9525" marB="9525" anchor="ctr"/>
                </a:tc>
                <a:tc>
                  <a:txBody>
                    <a:bodyPr/>
                    <a:p>
                      <a:pPr marL="0" marR="0">
                        <a:lnSpc>
                          <a:spcPct val="107000"/>
                        </a:lnSpc>
                        <a:spcBef>
                          <a:spcPts val="0"/>
                        </a:spcBef>
                        <a:spcAft>
                          <a:spcPts val="800"/>
                        </a:spcAft>
                        <a:defRPr/>
                      </a:pPr>
                      <a:r>
                        <a:rPr lang="en-US" sz="2400"/>
                        <a:t>This is used to end any expression or statement</a:t>
                      </a:r>
                      <a:endParaRPr lang="en-US" sz="2400">
                        <a:latin typeface="Calibri"/>
                        <a:ea typeface="Calibri"/>
                        <a:cs typeface="Times New Roman"/>
                      </a:endParaRPr>
                    </a:p>
                  </a:txBody>
                  <a:tcPr marL="47625" marR="9525" marT="9525" marB="9525" anchor="ctr"/>
                </a:tc>
              </a:tr>
              <a:tr h="561235">
                <a:tc>
                  <a:txBody>
                    <a:bodyPr/>
                    <a:p>
                      <a:pPr marL="0" marR="0">
                        <a:lnSpc>
                          <a:spcPct val="107000"/>
                        </a:lnSpc>
                        <a:spcBef>
                          <a:spcPts val="0"/>
                        </a:spcBef>
                        <a:spcAft>
                          <a:spcPts val="800"/>
                        </a:spcAft>
                        <a:defRPr/>
                      </a:pPr>
                      <a:endParaRPr lang="en-US" sz="2400">
                        <a:latin typeface="Calibri"/>
                        <a:ea typeface="Calibri"/>
                        <a:cs typeface="Times New Roman"/>
                      </a:endParaRPr>
                    </a:p>
                  </a:txBody>
                  <a:tcPr marL="47625" marR="9525" marT="9525" marB="9525" anchor="ctr"/>
                </a:tc>
                <a:tc>
                  <a:txBody>
                    <a:bodyPr/>
                    <a:p>
                      <a:pPr marL="0" marR="0">
                        <a:lnSpc>
                          <a:spcPct val="107000"/>
                        </a:lnSpc>
                        <a:spcBef>
                          <a:spcPts val="0"/>
                        </a:spcBef>
                        <a:spcAft>
                          <a:spcPts val="800"/>
                        </a:spcAft>
                        <a:defRPr/>
                      </a:pPr>
                      <a:endParaRPr lang="en-US" sz="2400">
                        <a:latin typeface="Calibri"/>
                        <a:ea typeface="Calibri"/>
                        <a:cs typeface="Times New Roman"/>
                      </a:endParaRPr>
                    </a:p>
                  </a:txBody>
                  <a:tcPr marL="47625" marR="9525" marT="9525" marB="9525"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a:defRPr/>
            </a:pPr>
            <a:r>
              <a:rPr lang="en-US" sz="4400">
                <a:solidFill>
                  <a:schemeClr val="dk1"/>
                </a:solidFill>
                <a:latin typeface="+mn-lt"/>
                <a:ea typeface="+mn-ea"/>
                <a:cs typeface="+mn-cs"/>
              </a:rPr>
              <a:t>Statements ,Expression &amp; Block</a:t>
            </a:r>
            <a:endParaRPr lang="en-US" sz="4400" b="1">
              <a:solidFill>
                <a:srgbClr val="000000"/>
              </a:solidFill>
              <a:latin typeface="-apple-system"/>
            </a:endParaRPr>
          </a:p>
        </p:txBody>
      </p:sp>
      <p:sp>
        <p:nvSpPr>
          <p:cNvPr id="5" name="Rectangle 4"/>
          <p:cNvSpPr/>
          <p:nvPr/>
        </p:nvSpPr>
        <p:spPr bwMode="auto">
          <a:xfrm>
            <a:off x="204642" y="3429000"/>
            <a:ext cx="11697495" cy="2677656"/>
          </a:xfrm>
          <a:prstGeom prst="rect">
            <a:avLst/>
          </a:prstGeom>
        </p:spPr>
        <p:txBody>
          <a:bodyPr wrap="square">
            <a:spAutoFit/>
          </a:bodyPr>
          <a:lstStyle>
            <a:defPPr>
              <a:defRPr lang="zh-CN"/>
            </a:defPPr>
            <a:lvl1pPr marL="0" lvl="0" indent="0" algn="l" defTabSz="914400">
              <a:lnSpc>
                <a:spcPct val="100000"/>
              </a:lnSpc>
              <a:spcBef>
                <a:spcPts val="0"/>
              </a:spcBef>
              <a:spcAft>
                <a:spcPts val="0"/>
              </a:spcAft>
              <a:buNone/>
              <a:defRPr b="0" i="0" u="none">
                <a:solidFill>
                  <a:schemeClr val="tx1"/>
                </a:solidFill>
                <a:latin typeface="Calibri"/>
                <a:ea typeface="SimSun"/>
                <a:cs typeface="+mn-cs"/>
              </a:defRPr>
            </a:lvl1pPr>
            <a:lvl2pPr marL="457200" lvl="1" indent="0" algn="l" defTabSz="914400">
              <a:lnSpc>
                <a:spcPct val="100000"/>
              </a:lnSpc>
              <a:spcBef>
                <a:spcPts val="0"/>
              </a:spcBef>
              <a:spcAft>
                <a:spcPts val="0"/>
              </a:spcAft>
              <a:buNone/>
              <a:defRPr b="0" i="0" u="none">
                <a:solidFill>
                  <a:schemeClr val="tx1"/>
                </a:solidFill>
                <a:latin typeface="Calibri"/>
                <a:ea typeface="SimSun"/>
                <a:cs typeface="+mn-cs"/>
              </a:defRPr>
            </a:lvl2pPr>
            <a:lvl3pPr marL="914400" lvl="2" indent="0" algn="l" defTabSz="914400">
              <a:lnSpc>
                <a:spcPct val="100000"/>
              </a:lnSpc>
              <a:spcBef>
                <a:spcPts val="0"/>
              </a:spcBef>
              <a:spcAft>
                <a:spcPts val="0"/>
              </a:spcAft>
              <a:buNone/>
              <a:defRPr b="0" i="0" u="none">
                <a:solidFill>
                  <a:schemeClr val="tx1"/>
                </a:solidFill>
                <a:latin typeface="Calibri"/>
                <a:ea typeface="SimSun"/>
                <a:cs typeface="+mn-cs"/>
              </a:defRPr>
            </a:lvl3pPr>
            <a:lvl4pPr marL="1371600" lvl="3" indent="0" algn="l" defTabSz="914400">
              <a:lnSpc>
                <a:spcPct val="100000"/>
              </a:lnSpc>
              <a:spcBef>
                <a:spcPts val="0"/>
              </a:spcBef>
              <a:spcAft>
                <a:spcPts val="0"/>
              </a:spcAft>
              <a:buNone/>
              <a:defRPr b="0" i="0" u="none">
                <a:solidFill>
                  <a:schemeClr val="tx1"/>
                </a:solidFill>
                <a:latin typeface="Calibri"/>
                <a:ea typeface="SimSun"/>
                <a:cs typeface="+mn-cs"/>
              </a:defRPr>
            </a:lvl4pPr>
            <a:lvl5pPr marL="1828800" lvl="4" indent="0" algn="l" defTabSz="914400">
              <a:lnSpc>
                <a:spcPct val="100000"/>
              </a:lnSpc>
              <a:spcBef>
                <a:spcPts val="0"/>
              </a:spcBef>
              <a:spcAft>
                <a:spcPts val="0"/>
              </a:spcAft>
              <a:buNone/>
              <a:defRPr b="0" i="0" u="none">
                <a:solidFill>
                  <a:schemeClr val="tx1"/>
                </a:solidFill>
                <a:latin typeface="Calibri"/>
                <a:ea typeface="SimSun"/>
                <a:cs typeface="+mn-cs"/>
              </a:defRPr>
            </a:lvl5pPr>
            <a:lvl6pPr marL="2286000" lvl="5" indent="0" algn="l" defTabSz="914400">
              <a:lnSpc>
                <a:spcPct val="100000"/>
              </a:lnSpc>
              <a:spcBef>
                <a:spcPts val="0"/>
              </a:spcBef>
              <a:spcAft>
                <a:spcPts val="0"/>
              </a:spcAft>
              <a:buNone/>
              <a:defRPr b="0" i="0" u="none">
                <a:solidFill>
                  <a:schemeClr val="tx1"/>
                </a:solidFill>
                <a:latin typeface="Calibri"/>
                <a:ea typeface="SimSun"/>
                <a:cs typeface="+mn-cs"/>
              </a:defRPr>
            </a:lvl6pPr>
            <a:lvl7pPr marL="2743200" lvl="6" indent="0" algn="l" defTabSz="914400">
              <a:lnSpc>
                <a:spcPct val="100000"/>
              </a:lnSpc>
              <a:spcBef>
                <a:spcPts val="0"/>
              </a:spcBef>
              <a:spcAft>
                <a:spcPts val="0"/>
              </a:spcAft>
              <a:buNone/>
              <a:defRPr b="0" i="0" u="none">
                <a:solidFill>
                  <a:schemeClr val="tx1"/>
                </a:solidFill>
                <a:latin typeface="Calibri"/>
                <a:ea typeface="SimSun"/>
                <a:cs typeface="+mn-cs"/>
              </a:defRPr>
            </a:lvl7pPr>
            <a:lvl8pPr marL="3200400" lvl="7" indent="0" algn="l" defTabSz="914400">
              <a:lnSpc>
                <a:spcPct val="100000"/>
              </a:lnSpc>
              <a:spcBef>
                <a:spcPts val="0"/>
              </a:spcBef>
              <a:spcAft>
                <a:spcPts val="0"/>
              </a:spcAft>
              <a:buNone/>
              <a:defRPr b="0" i="0" u="none">
                <a:solidFill>
                  <a:schemeClr val="tx1"/>
                </a:solidFill>
                <a:latin typeface="Calibri"/>
                <a:ea typeface="SimSun"/>
                <a:cs typeface="+mn-cs"/>
              </a:defRPr>
            </a:lvl8pPr>
            <a:lvl9pPr marL="3657600" lvl="8" indent="0" algn="l" defTabSz="914400">
              <a:lnSpc>
                <a:spcPct val="100000"/>
              </a:lnSpc>
              <a:spcBef>
                <a:spcPts val="0"/>
              </a:spcBef>
              <a:spcAft>
                <a:spcPts val="0"/>
              </a:spcAft>
              <a:buNone/>
              <a:defRPr b="0" i="0" u="none">
                <a:solidFill>
                  <a:schemeClr val="tx1"/>
                </a:solidFill>
                <a:latin typeface="Calibri"/>
                <a:ea typeface="SimSun"/>
                <a:cs typeface="+mn-cs"/>
              </a:defRPr>
            </a:lvl9pPr>
          </a:lstStyle>
          <a:p>
            <a:pPr>
              <a:defRPr/>
            </a:pPr>
            <a:r>
              <a:rPr lang="en-US" sz="2400" b="1"/>
              <a:t>Statements</a:t>
            </a:r>
            <a:endParaRPr lang="en-US"/>
          </a:p>
          <a:p>
            <a:pPr>
              <a:defRPr/>
            </a:pPr>
            <a:r>
              <a:rPr lang="en-US" sz="2400"/>
              <a:t>Statements are roughly equivalent to sentences in natural languages. A statement forms a complete unit of execution. The following types of expressions can be made into a statement by terminating the expression with a semicolon (;).</a:t>
            </a:r>
            <a:endParaRPr/>
          </a:p>
          <a:p>
            <a:pPr>
              <a:defRPr/>
            </a:pPr>
            <a:endParaRPr lang="en-US" sz="2400"/>
          </a:p>
          <a:p>
            <a:pPr>
              <a:defRPr/>
            </a:pPr>
            <a:r>
              <a:rPr lang="en-US" sz="2400"/>
              <a:t>    </a:t>
            </a:r>
            <a:r>
              <a:rPr lang="en-US" sz="2400" b="1">
                <a:solidFill>
                  <a:schemeClr val="accent6">
                    <a:lumMod val="50000"/>
                  </a:schemeClr>
                </a:solidFill>
              </a:rPr>
              <a:t>Assignment expressions                     Any use of ++ or --</a:t>
            </a:r>
            <a:endParaRPr/>
          </a:p>
          <a:p>
            <a:pPr>
              <a:defRPr/>
            </a:pPr>
            <a:r>
              <a:rPr lang="en-US" sz="2400" b="1">
                <a:solidFill>
                  <a:schemeClr val="accent6">
                    <a:lumMod val="50000"/>
                  </a:schemeClr>
                </a:solidFill>
              </a:rPr>
              <a:t>    Method invocations                         Object creation expressions</a:t>
            </a:r>
            <a:endParaRPr/>
          </a:p>
        </p:txBody>
      </p:sp>
      <p:sp>
        <p:nvSpPr>
          <p:cNvPr id="6" name="Rectangle 5"/>
          <p:cNvSpPr/>
          <p:nvPr/>
        </p:nvSpPr>
        <p:spPr bwMode="auto">
          <a:xfrm>
            <a:off x="204642" y="1213009"/>
            <a:ext cx="11955780" cy="2308324"/>
          </a:xfrm>
          <a:prstGeom prst="rect">
            <a:avLst/>
          </a:prstGeom>
        </p:spPr>
        <p:txBody>
          <a:bodyPr wrap="square">
            <a:spAutoFit/>
          </a:bodyPr>
          <a:lstStyle>
            <a:defPPr>
              <a:defRPr lang="zh-CN"/>
            </a:defPPr>
            <a:lvl1pPr marL="0" lvl="0" indent="0" algn="l" defTabSz="914400">
              <a:lnSpc>
                <a:spcPct val="100000"/>
              </a:lnSpc>
              <a:spcBef>
                <a:spcPts val="0"/>
              </a:spcBef>
              <a:spcAft>
                <a:spcPts val="0"/>
              </a:spcAft>
              <a:buNone/>
              <a:defRPr b="0" i="0" u="none">
                <a:solidFill>
                  <a:schemeClr val="tx1"/>
                </a:solidFill>
                <a:latin typeface="Calibri"/>
                <a:ea typeface="SimSun"/>
                <a:cs typeface="+mn-cs"/>
              </a:defRPr>
            </a:lvl1pPr>
            <a:lvl2pPr marL="457200" lvl="1" indent="0" algn="l" defTabSz="914400">
              <a:lnSpc>
                <a:spcPct val="100000"/>
              </a:lnSpc>
              <a:spcBef>
                <a:spcPts val="0"/>
              </a:spcBef>
              <a:spcAft>
                <a:spcPts val="0"/>
              </a:spcAft>
              <a:buNone/>
              <a:defRPr b="0" i="0" u="none">
                <a:solidFill>
                  <a:schemeClr val="tx1"/>
                </a:solidFill>
                <a:latin typeface="Calibri"/>
                <a:ea typeface="SimSun"/>
                <a:cs typeface="+mn-cs"/>
              </a:defRPr>
            </a:lvl2pPr>
            <a:lvl3pPr marL="914400" lvl="2" indent="0" algn="l" defTabSz="914400">
              <a:lnSpc>
                <a:spcPct val="100000"/>
              </a:lnSpc>
              <a:spcBef>
                <a:spcPts val="0"/>
              </a:spcBef>
              <a:spcAft>
                <a:spcPts val="0"/>
              </a:spcAft>
              <a:buNone/>
              <a:defRPr b="0" i="0" u="none">
                <a:solidFill>
                  <a:schemeClr val="tx1"/>
                </a:solidFill>
                <a:latin typeface="Calibri"/>
                <a:ea typeface="SimSun"/>
                <a:cs typeface="+mn-cs"/>
              </a:defRPr>
            </a:lvl3pPr>
            <a:lvl4pPr marL="1371600" lvl="3" indent="0" algn="l" defTabSz="914400">
              <a:lnSpc>
                <a:spcPct val="100000"/>
              </a:lnSpc>
              <a:spcBef>
                <a:spcPts val="0"/>
              </a:spcBef>
              <a:spcAft>
                <a:spcPts val="0"/>
              </a:spcAft>
              <a:buNone/>
              <a:defRPr b="0" i="0" u="none">
                <a:solidFill>
                  <a:schemeClr val="tx1"/>
                </a:solidFill>
                <a:latin typeface="Calibri"/>
                <a:ea typeface="SimSun"/>
                <a:cs typeface="+mn-cs"/>
              </a:defRPr>
            </a:lvl4pPr>
            <a:lvl5pPr marL="1828800" lvl="4" indent="0" algn="l" defTabSz="914400">
              <a:lnSpc>
                <a:spcPct val="100000"/>
              </a:lnSpc>
              <a:spcBef>
                <a:spcPts val="0"/>
              </a:spcBef>
              <a:spcAft>
                <a:spcPts val="0"/>
              </a:spcAft>
              <a:buNone/>
              <a:defRPr b="0" i="0" u="none">
                <a:solidFill>
                  <a:schemeClr val="tx1"/>
                </a:solidFill>
                <a:latin typeface="Calibri"/>
                <a:ea typeface="SimSun"/>
                <a:cs typeface="+mn-cs"/>
              </a:defRPr>
            </a:lvl5pPr>
            <a:lvl6pPr marL="2286000" lvl="5" indent="0" algn="l" defTabSz="914400">
              <a:lnSpc>
                <a:spcPct val="100000"/>
              </a:lnSpc>
              <a:spcBef>
                <a:spcPts val="0"/>
              </a:spcBef>
              <a:spcAft>
                <a:spcPts val="0"/>
              </a:spcAft>
              <a:buNone/>
              <a:defRPr b="0" i="0" u="none">
                <a:solidFill>
                  <a:schemeClr val="tx1"/>
                </a:solidFill>
                <a:latin typeface="Calibri"/>
                <a:ea typeface="SimSun"/>
                <a:cs typeface="+mn-cs"/>
              </a:defRPr>
            </a:lvl6pPr>
            <a:lvl7pPr marL="2743200" lvl="6" indent="0" algn="l" defTabSz="914400">
              <a:lnSpc>
                <a:spcPct val="100000"/>
              </a:lnSpc>
              <a:spcBef>
                <a:spcPts val="0"/>
              </a:spcBef>
              <a:spcAft>
                <a:spcPts val="0"/>
              </a:spcAft>
              <a:buNone/>
              <a:defRPr b="0" i="0" u="none">
                <a:solidFill>
                  <a:schemeClr val="tx1"/>
                </a:solidFill>
                <a:latin typeface="Calibri"/>
                <a:ea typeface="SimSun"/>
                <a:cs typeface="+mn-cs"/>
              </a:defRPr>
            </a:lvl7pPr>
            <a:lvl8pPr marL="3200400" lvl="7" indent="0" algn="l" defTabSz="914400">
              <a:lnSpc>
                <a:spcPct val="100000"/>
              </a:lnSpc>
              <a:spcBef>
                <a:spcPts val="0"/>
              </a:spcBef>
              <a:spcAft>
                <a:spcPts val="0"/>
              </a:spcAft>
              <a:buNone/>
              <a:defRPr b="0" i="0" u="none">
                <a:solidFill>
                  <a:schemeClr val="tx1"/>
                </a:solidFill>
                <a:latin typeface="Calibri"/>
                <a:ea typeface="SimSun"/>
                <a:cs typeface="+mn-cs"/>
              </a:defRPr>
            </a:lvl8pPr>
            <a:lvl9pPr marL="3657600" lvl="8" indent="0" algn="l" defTabSz="914400">
              <a:lnSpc>
                <a:spcPct val="100000"/>
              </a:lnSpc>
              <a:spcBef>
                <a:spcPts val="0"/>
              </a:spcBef>
              <a:spcAft>
                <a:spcPts val="0"/>
              </a:spcAft>
              <a:buNone/>
              <a:defRPr b="0" i="0" u="none">
                <a:solidFill>
                  <a:schemeClr val="tx1"/>
                </a:solidFill>
                <a:latin typeface="Calibri"/>
                <a:ea typeface="SimSun"/>
                <a:cs typeface="+mn-cs"/>
              </a:defRPr>
            </a:lvl9pPr>
          </a:lstStyle>
          <a:p>
            <a:pPr>
              <a:defRPr/>
            </a:pPr>
            <a:r>
              <a:rPr lang="en-US" sz="2400" b="1"/>
              <a:t>Expressions</a:t>
            </a:r>
            <a:endParaRPr/>
          </a:p>
          <a:p>
            <a:pPr>
              <a:defRPr/>
            </a:pPr>
            <a:r>
              <a:rPr lang="en-US" sz="2400"/>
              <a:t>An expression is a construct made up of variables, operators, and method invocations, which are constructed according to the syntax of the language, that evaluates to a single value. </a:t>
            </a:r>
            <a:endParaRPr/>
          </a:p>
          <a:p>
            <a:pPr>
              <a:defRPr/>
            </a:pPr>
            <a:r>
              <a:rPr lang="en-US" sz="2400"/>
              <a:t>                </a:t>
            </a:r>
            <a:r>
              <a:rPr lang="en-US" sz="2400" b="1">
                <a:solidFill>
                  <a:schemeClr val="accent6">
                    <a:lumMod val="50000"/>
                  </a:schemeClr>
                </a:solidFill>
              </a:rPr>
              <a:t>int cadence = 0;                             anArray[0] = 100; </a:t>
            </a:r>
            <a:endParaRPr/>
          </a:p>
          <a:p>
            <a:pPr>
              <a:defRPr/>
            </a:pPr>
            <a:r>
              <a:rPr lang="en-US" sz="2400" b="1">
                <a:solidFill>
                  <a:schemeClr val="accent6">
                    <a:lumMod val="50000"/>
                  </a:schemeClr>
                </a:solidFill>
              </a:rPr>
              <a:t>System.out.println("Element 1 at index 0: " + anArray[0]);</a:t>
            </a:r>
            <a:endParaRPr/>
          </a:p>
          <a:p>
            <a:pPr>
              <a:defRPr/>
            </a:pPr>
            <a:endParaRPr lang="en-US" b="1"/>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6" name="Content Placeholder 5"/>
          <p:cNvSpPr>
            <a:spLocks noGrp="1"/>
          </p:cNvSpPr>
          <p:nvPr>
            <p:ph idx="1"/>
          </p:nvPr>
        </p:nvSpPr>
        <p:spPr bwMode="auto">
          <a:xfrm>
            <a:off x="75406" y="3048000"/>
            <a:ext cx="12038012" cy="3429000"/>
          </a:xfrm>
        </p:spPr>
        <p:txBody>
          <a:bodyPr>
            <a:normAutofit/>
          </a:bodyPr>
          <a:lstStyle/>
          <a:p>
            <a:pPr marL="285750" indent="-285750">
              <a:buFont typeface="Wingdings"/>
              <a:buChar char="Ø"/>
              <a:defRPr/>
            </a:pPr>
            <a:r>
              <a:rPr lang="en-US" sz="2800"/>
              <a:t>An identifier is a long sequence of letters(a-z &amp; A-Z) and numbers(0-9).</a:t>
            </a:r>
            <a:endParaRPr/>
          </a:p>
          <a:p>
            <a:pPr marL="285750" indent="-285750">
              <a:buFont typeface="Wingdings"/>
              <a:buChar char="Ø"/>
              <a:defRPr/>
            </a:pPr>
            <a:r>
              <a:rPr lang="en-US" sz="2800"/>
              <a:t>No special character except underscore ( _ ) can be used as an identifier.</a:t>
            </a:r>
            <a:endParaRPr/>
          </a:p>
          <a:p>
            <a:pPr marL="285750" indent="-285750">
              <a:buFont typeface="Wingdings"/>
              <a:buChar char="Ø"/>
              <a:defRPr/>
            </a:pPr>
            <a:r>
              <a:rPr lang="en-US" sz="2800"/>
              <a:t>Keyword should not be used as an identifier name.</a:t>
            </a:r>
            <a:endParaRPr/>
          </a:p>
          <a:p>
            <a:pPr marL="285750" indent="-285750">
              <a:buFont typeface="Wingdings"/>
              <a:buChar char="Ø"/>
              <a:defRPr/>
            </a:pPr>
            <a:r>
              <a:rPr lang="en-US" sz="2800"/>
              <a:t>Java is case sensitive. So using case is significant.</a:t>
            </a:r>
            <a:endParaRPr/>
          </a:p>
          <a:p>
            <a:pPr marL="285750" indent="-285750">
              <a:buFont typeface="Wingdings"/>
              <a:buChar char="Ø"/>
              <a:defRPr/>
            </a:pPr>
            <a:r>
              <a:rPr lang="en-US" sz="2800"/>
              <a:t>First character of an identifier can be letter, underscore ( _ ) but not digit.</a:t>
            </a:r>
            <a:endParaRPr/>
          </a:p>
        </p:txBody>
      </p:sp>
      <p:sp>
        <p:nvSpPr>
          <p:cNvPr id="2" name="Rectangle 1"/>
          <p:cNvSpPr/>
          <p:nvPr/>
        </p:nvSpPr>
        <p:spPr bwMode="auto">
          <a:xfrm>
            <a:off x="0" y="-76200"/>
            <a:ext cx="11809412" cy="809897"/>
          </a:xfrm>
          <a:prstGeom prst="rect">
            <a:avLst/>
          </a:prstGeom>
        </p:spPr>
        <p:txBody>
          <a:bodyPr vert="horz" lIns="121898" tIns="60949" rIns="121898" bIns="60949" rtlCol="0" anchor="b">
            <a:noAutofit/>
          </a:bodyPr>
          <a:lstStyle/>
          <a:p>
            <a:pPr lvl="0" algn="l">
              <a:defRPr/>
            </a:pPr>
            <a:r>
              <a:rPr lang="en-US" sz="4000" b="1" i="0" u="none" strike="noStrike" cap="none" spc="0">
                <a:solidFill>
                  <a:schemeClr val="dk1"/>
                </a:solidFill>
                <a:latin typeface="Constantia"/>
                <a:ea typeface="Arial"/>
                <a:cs typeface="Arial"/>
              </a:rPr>
              <a:t>Tokens</a:t>
            </a:r>
            <a:r>
              <a:rPr lang="en-US" sz="4000" b="1">
                <a:solidFill>
                  <a:srgbClr val="262626"/>
                </a:solidFill>
                <a:latin typeface="Arial"/>
                <a:ea typeface="Microsoft YaHei"/>
              </a:rPr>
              <a:t> 					</a:t>
            </a:r>
            <a:r>
              <a:rPr lang="en-US" sz="4000" b="1" i="0" u="none" strike="noStrike" cap="none" spc="0">
                <a:solidFill>
                  <a:srgbClr val="C00000"/>
                </a:solidFill>
                <a:latin typeface="Arial"/>
                <a:ea typeface="Microsoft YaHei"/>
                <a:cs typeface="Arial"/>
              </a:rPr>
              <a:t>Java Identifiers</a:t>
            </a:r>
            <a:r>
              <a:rPr lang="en-US" sz="4000" b="1" i="0" u="none" strike="noStrike" cap="none" spc="0">
                <a:solidFill>
                  <a:srgbClr val="262626"/>
                </a:solidFill>
                <a:latin typeface="Arial"/>
                <a:ea typeface="Microsoft YaHei"/>
                <a:cs typeface="Arial"/>
              </a:rPr>
              <a:t> </a:t>
            </a:r>
            <a:endParaRPr/>
          </a:p>
        </p:txBody>
      </p:sp>
      <p:sp>
        <p:nvSpPr>
          <p:cNvPr id="4" name="Text Box 6"/>
          <p:cNvSpPr txBox="1"/>
          <p:nvPr/>
        </p:nvSpPr>
        <p:spPr bwMode="auto">
          <a:xfrm>
            <a:off x="303212" y="1676400"/>
            <a:ext cx="10982960" cy="740459"/>
          </a:xfrm>
          <a:prstGeom prst="rect">
            <a:avLst/>
          </a:prstGeom>
          <a:noFill/>
        </p:spPr>
        <p:txBody>
          <a:bodyPr wrap="square" rtlCol="0" anchor="t">
            <a:spAutoFit/>
          </a:bodyPr>
          <a:lstStyle/>
          <a:p>
            <a:pPr marL="304747" indent="-304747">
              <a:lnSpc>
                <a:spcPct val="80000"/>
              </a:lnSpc>
              <a:spcBef>
                <a:spcPts val="1800"/>
              </a:spcBef>
              <a:buClr>
                <a:schemeClr val="accent1">
                  <a:lumMod val="75000"/>
                </a:schemeClr>
              </a:buClr>
              <a:buFont typeface="Arial"/>
              <a:buChar char="•"/>
              <a:defRPr/>
            </a:pPr>
            <a:r>
              <a:rPr lang="en-US" sz="2600" b="1" i="1"/>
              <a:t>Identifiers refer to the names of </a:t>
            </a:r>
            <a:r>
              <a:rPr lang="en-US" sz="2600" b="1" i="1"/>
              <a:t>variable,class</a:t>
            </a:r>
            <a:r>
              <a:rPr lang="en-US" sz="2600" b="1" i="1"/>
              <a:t> ,object ,method  etc. created by the programmer</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a:off x="0" y="8709"/>
            <a:ext cx="9385775" cy="849462"/>
          </a:xfrm>
          <a:prstGeom prst="rect">
            <a:avLst/>
          </a:prstGeom>
        </p:spPr>
        <p:txBody>
          <a:bodyPr vert="horz" lIns="121898" tIns="60949" rIns="121898" bIns="60949" rtlCol="0" anchor="b">
            <a:noAutofit/>
          </a:bodyPr>
          <a:lstStyle/>
          <a:p>
            <a:pPr marR="0">
              <a:defRPr/>
            </a:pPr>
            <a:r>
              <a:rPr lang="en-US" sz="4400">
                <a:solidFill>
                  <a:schemeClr val="dk1"/>
                </a:solidFill>
                <a:latin typeface="+mn-lt"/>
                <a:ea typeface="+mn-ea"/>
                <a:cs typeface="+mn-cs"/>
              </a:rPr>
              <a:t>Statements ,Expression &amp; Block</a:t>
            </a:r>
            <a:endParaRPr lang="en-US" sz="4400" b="1">
              <a:solidFill>
                <a:srgbClr val="000000"/>
              </a:solidFill>
              <a:latin typeface="-apple-system"/>
            </a:endParaRPr>
          </a:p>
        </p:txBody>
      </p:sp>
      <p:sp>
        <p:nvSpPr>
          <p:cNvPr id="7" name="Rectangle 6"/>
          <p:cNvSpPr/>
          <p:nvPr/>
        </p:nvSpPr>
        <p:spPr bwMode="auto">
          <a:xfrm>
            <a:off x="175578" y="1351508"/>
            <a:ext cx="11837670" cy="5262979"/>
          </a:xfrm>
          <a:prstGeom prst="rect">
            <a:avLst/>
          </a:prstGeom>
        </p:spPr>
        <p:txBody>
          <a:bodyPr wrap="square">
            <a:spAutoFit/>
          </a:bodyPr>
          <a:lstStyle>
            <a:defPPr>
              <a:defRPr lang="zh-CN"/>
            </a:defPPr>
            <a:lvl1pPr marL="0" lvl="0" indent="0" algn="l" defTabSz="914400">
              <a:lnSpc>
                <a:spcPct val="100000"/>
              </a:lnSpc>
              <a:spcBef>
                <a:spcPts val="0"/>
              </a:spcBef>
              <a:spcAft>
                <a:spcPts val="0"/>
              </a:spcAft>
              <a:buNone/>
              <a:defRPr b="0" i="0" u="none">
                <a:solidFill>
                  <a:schemeClr val="tx1"/>
                </a:solidFill>
                <a:latin typeface="Calibri"/>
                <a:ea typeface="SimSun"/>
                <a:cs typeface="+mn-cs"/>
              </a:defRPr>
            </a:lvl1pPr>
            <a:lvl2pPr marL="457200" lvl="1" indent="0" algn="l" defTabSz="914400">
              <a:lnSpc>
                <a:spcPct val="100000"/>
              </a:lnSpc>
              <a:spcBef>
                <a:spcPts val="0"/>
              </a:spcBef>
              <a:spcAft>
                <a:spcPts val="0"/>
              </a:spcAft>
              <a:buNone/>
              <a:defRPr b="0" i="0" u="none">
                <a:solidFill>
                  <a:schemeClr val="tx1"/>
                </a:solidFill>
                <a:latin typeface="Calibri"/>
                <a:ea typeface="SimSun"/>
                <a:cs typeface="+mn-cs"/>
              </a:defRPr>
            </a:lvl2pPr>
            <a:lvl3pPr marL="914400" lvl="2" indent="0" algn="l" defTabSz="914400">
              <a:lnSpc>
                <a:spcPct val="100000"/>
              </a:lnSpc>
              <a:spcBef>
                <a:spcPts val="0"/>
              </a:spcBef>
              <a:spcAft>
                <a:spcPts val="0"/>
              </a:spcAft>
              <a:buNone/>
              <a:defRPr b="0" i="0" u="none">
                <a:solidFill>
                  <a:schemeClr val="tx1"/>
                </a:solidFill>
                <a:latin typeface="Calibri"/>
                <a:ea typeface="SimSun"/>
                <a:cs typeface="+mn-cs"/>
              </a:defRPr>
            </a:lvl3pPr>
            <a:lvl4pPr marL="1371600" lvl="3" indent="0" algn="l" defTabSz="914400">
              <a:lnSpc>
                <a:spcPct val="100000"/>
              </a:lnSpc>
              <a:spcBef>
                <a:spcPts val="0"/>
              </a:spcBef>
              <a:spcAft>
                <a:spcPts val="0"/>
              </a:spcAft>
              <a:buNone/>
              <a:defRPr b="0" i="0" u="none">
                <a:solidFill>
                  <a:schemeClr val="tx1"/>
                </a:solidFill>
                <a:latin typeface="Calibri"/>
                <a:ea typeface="SimSun"/>
                <a:cs typeface="+mn-cs"/>
              </a:defRPr>
            </a:lvl4pPr>
            <a:lvl5pPr marL="1828800" lvl="4" indent="0" algn="l" defTabSz="914400">
              <a:lnSpc>
                <a:spcPct val="100000"/>
              </a:lnSpc>
              <a:spcBef>
                <a:spcPts val="0"/>
              </a:spcBef>
              <a:spcAft>
                <a:spcPts val="0"/>
              </a:spcAft>
              <a:buNone/>
              <a:defRPr b="0" i="0" u="none">
                <a:solidFill>
                  <a:schemeClr val="tx1"/>
                </a:solidFill>
                <a:latin typeface="Calibri"/>
                <a:ea typeface="SimSun"/>
                <a:cs typeface="+mn-cs"/>
              </a:defRPr>
            </a:lvl5pPr>
            <a:lvl6pPr marL="2286000" lvl="5" indent="0" algn="l" defTabSz="914400">
              <a:lnSpc>
                <a:spcPct val="100000"/>
              </a:lnSpc>
              <a:spcBef>
                <a:spcPts val="0"/>
              </a:spcBef>
              <a:spcAft>
                <a:spcPts val="0"/>
              </a:spcAft>
              <a:buNone/>
              <a:defRPr b="0" i="0" u="none">
                <a:solidFill>
                  <a:schemeClr val="tx1"/>
                </a:solidFill>
                <a:latin typeface="Calibri"/>
                <a:ea typeface="SimSun"/>
                <a:cs typeface="+mn-cs"/>
              </a:defRPr>
            </a:lvl6pPr>
            <a:lvl7pPr marL="2743200" lvl="6" indent="0" algn="l" defTabSz="914400">
              <a:lnSpc>
                <a:spcPct val="100000"/>
              </a:lnSpc>
              <a:spcBef>
                <a:spcPts val="0"/>
              </a:spcBef>
              <a:spcAft>
                <a:spcPts val="0"/>
              </a:spcAft>
              <a:buNone/>
              <a:defRPr b="0" i="0" u="none">
                <a:solidFill>
                  <a:schemeClr val="tx1"/>
                </a:solidFill>
                <a:latin typeface="Calibri"/>
                <a:ea typeface="SimSun"/>
                <a:cs typeface="+mn-cs"/>
              </a:defRPr>
            </a:lvl7pPr>
            <a:lvl8pPr marL="3200400" lvl="7" indent="0" algn="l" defTabSz="914400">
              <a:lnSpc>
                <a:spcPct val="100000"/>
              </a:lnSpc>
              <a:spcBef>
                <a:spcPts val="0"/>
              </a:spcBef>
              <a:spcAft>
                <a:spcPts val="0"/>
              </a:spcAft>
              <a:buNone/>
              <a:defRPr b="0" i="0" u="none">
                <a:solidFill>
                  <a:schemeClr val="tx1"/>
                </a:solidFill>
                <a:latin typeface="Calibri"/>
                <a:ea typeface="SimSun"/>
                <a:cs typeface="+mn-cs"/>
              </a:defRPr>
            </a:lvl8pPr>
            <a:lvl9pPr marL="3657600" lvl="8" indent="0" algn="l" defTabSz="914400">
              <a:lnSpc>
                <a:spcPct val="100000"/>
              </a:lnSpc>
              <a:spcBef>
                <a:spcPts val="0"/>
              </a:spcBef>
              <a:spcAft>
                <a:spcPts val="0"/>
              </a:spcAft>
              <a:buNone/>
              <a:defRPr b="0" i="0" u="none">
                <a:solidFill>
                  <a:schemeClr val="tx1"/>
                </a:solidFill>
                <a:latin typeface="Calibri"/>
                <a:ea typeface="SimSun"/>
                <a:cs typeface="+mn-cs"/>
              </a:defRPr>
            </a:lvl9pPr>
          </a:lstStyle>
          <a:p>
            <a:pPr>
              <a:defRPr/>
            </a:pPr>
            <a:r>
              <a:rPr lang="en-US" sz="2400"/>
              <a:t>A</a:t>
            </a:r>
            <a:r>
              <a:rPr lang="en-US" sz="2400" b="1">
                <a:solidFill>
                  <a:schemeClr val="accent6">
                    <a:lumMod val="50000"/>
                  </a:schemeClr>
                </a:solidFill>
              </a:rPr>
              <a:t> block </a:t>
            </a:r>
            <a:r>
              <a:rPr lang="en-US" sz="2400"/>
              <a:t>is a group of zero or more statements between balanced braces and can be used anywhere a single statement is allowed. </a:t>
            </a:r>
            <a:endParaRPr/>
          </a:p>
          <a:p>
            <a:pPr>
              <a:defRPr/>
            </a:pPr>
            <a:endParaRPr lang="en-US"/>
          </a:p>
          <a:p>
            <a:pPr>
              <a:defRPr/>
            </a:pPr>
            <a:r>
              <a:rPr lang="en-US"/>
              <a:t>class </a:t>
            </a:r>
            <a:r>
              <a:rPr lang="en-US"/>
              <a:t>BlockDemo</a:t>
            </a:r>
            <a:r>
              <a:rPr lang="en-US"/>
              <a:t> {</a:t>
            </a:r>
            <a:endParaRPr/>
          </a:p>
          <a:p>
            <a:pPr>
              <a:defRPr/>
            </a:pPr>
            <a:r>
              <a:rPr lang="en-US"/>
              <a:t>     public static void main(String[] </a:t>
            </a:r>
            <a:r>
              <a:rPr lang="en-US"/>
              <a:t>args</a:t>
            </a:r>
            <a:r>
              <a:rPr lang="en-US"/>
              <a:t>) {</a:t>
            </a:r>
            <a:endParaRPr/>
          </a:p>
          <a:p>
            <a:pPr>
              <a:defRPr/>
            </a:pPr>
            <a:r>
              <a:rPr lang="en-US"/>
              <a:t>          </a:t>
            </a:r>
            <a:r>
              <a:rPr lang="en-US"/>
              <a:t>boolean</a:t>
            </a:r>
            <a:r>
              <a:rPr lang="en-US"/>
              <a:t> condition = true;</a:t>
            </a:r>
            <a:endParaRPr/>
          </a:p>
          <a:p>
            <a:pPr>
              <a:defRPr/>
            </a:pPr>
            <a:r>
              <a:rPr lang="en-US"/>
              <a:t>          if (condition) { // begin block 1</a:t>
            </a:r>
            <a:endParaRPr/>
          </a:p>
          <a:p>
            <a:pPr>
              <a:defRPr/>
            </a:pPr>
            <a:r>
              <a:rPr lang="en-US"/>
              <a:t>               System.out.println("Condition is true.");</a:t>
            </a:r>
            <a:endParaRPr/>
          </a:p>
          <a:p>
            <a:pPr>
              <a:defRPr/>
            </a:pPr>
            <a:r>
              <a:rPr lang="en-US"/>
              <a:t>          } // end block one</a:t>
            </a:r>
            <a:endParaRPr/>
          </a:p>
          <a:p>
            <a:pPr>
              <a:defRPr/>
            </a:pPr>
            <a:r>
              <a:rPr lang="en-US"/>
              <a:t>          else { // begin block 2</a:t>
            </a:r>
            <a:endParaRPr/>
          </a:p>
          <a:p>
            <a:pPr>
              <a:defRPr/>
            </a:pPr>
            <a:r>
              <a:rPr lang="en-US"/>
              <a:t>               System.out.println("Condition is false.");</a:t>
            </a:r>
            <a:endParaRPr/>
          </a:p>
          <a:p>
            <a:pPr>
              <a:defRPr/>
            </a:pPr>
            <a:r>
              <a:rPr lang="en-US"/>
              <a:t>          } // end block 2</a:t>
            </a:r>
            <a:endParaRPr/>
          </a:p>
          <a:p>
            <a:pPr>
              <a:defRPr/>
            </a:pPr>
            <a:r>
              <a:rPr lang="en-US"/>
              <a:t>     }</a:t>
            </a:r>
            <a:endParaRPr/>
          </a:p>
          <a:p>
            <a:pPr>
              <a:defRPr/>
            </a:pPr>
            <a:r>
              <a:rPr lang="en-US"/>
              <a:t>}</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833044655"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a:t>Java Block</a:t>
            </a:r>
            <a:endParaRPr/>
          </a:p>
        </p:txBody>
      </p:sp>
      <p:sp>
        <p:nvSpPr>
          <p:cNvPr id="1820711771" name="TextBox 4"/>
          <p:cNvSpPr txBox="1"/>
          <p:nvPr/>
        </p:nvSpPr>
        <p:spPr bwMode="auto">
          <a:xfrm>
            <a:off x="265110" y="1442356"/>
            <a:ext cx="11513039" cy="3081888"/>
          </a:xfrm>
          <a:prstGeom prst="rect">
            <a:avLst/>
          </a:prstGeom>
          <a:noFill/>
        </p:spPr>
        <p:txBody>
          <a:bodyPr wrap="square">
            <a:spAutoFit/>
          </a:bodyPr>
          <a:lstStyle>
            <a:defPPr>
              <a:defRPr lang="en-US"/>
            </a:defPPr>
            <a:lvl1pPr marL="304746" indent="-304746">
              <a:lnSpc>
                <a:spcPct val="90000"/>
              </a:lnSpc>
              <a:spcBef>
                <a:spcPts val="1799"/>
              </a:spcBef>
              <a:buClr>
                <a:schemeClr val="accent1">
                  <a:lumMod val="75000"/>
                </a:schemeClr>
              </a:buClr>
              <a:buFont typeface="Arial"/>
              <a:buChar char="•"/>
              <a:defRPr sz="2800" b="1">
                <a:solidFill>
                  <a:schemeClr val="accent6">
                    <a:lumMod val="75000"/>
                  </a:schemeClr>
                </a:solidFill>
              </a:defRPr>
            </a:lvl1pPr>
          </a:lstStyle>
          <a:p>
            <a:pPr>
              <a:defRPr/>
            </a:pPr>
            <a:r>
              <a:rPr lang="en-US" b="0">
                <a:solidFill>
                  <a:schemeClr val="tx1"/>
                </a:solidFill>
              </a:rPr>
              <a:t>code defined inside curly brackets { } are called block</a:t>
            </a:r>
            <a:endParaRPr/>
          </a:p>
          <a:p>
            <a:pPr>
              <a:defRPr/>
            </a:pPr>
            <a:r>
              <a:rPr lang="en-US" b="0">
                <a:solidFill>
                  <a:schemeClr val="tx1"/>
                </a:solidFill>
              </a:rPr>
              <a:t>there are 2 types of block</a:t>
            </a:r>
            <a:endParaRPr/>
          </a:p>
          <a:p>
            <a:pPr>
              <a:defRPr/>
            </a:pPr>
            <a:r>
              <a:rPr lang="en-US">
                <a:solidFill>
                  <a:srgbClr val="C00000"/>
                </a:solidFill>
              </a:rPr>
              <a:t>1)Static block </a:t>
            </a:r>
            <a:r>
              <a:rPr lang="en-US">
                <a:solidFill>
                  <a:schemeClr val="accent6">
                    <a:lumMod val="50000"/>
                  </a:schemeClr>
                </a:solidFill>
              </a:rPr>
              <a:t>: </a:t>
            </a:r>
            <a:r>
              <a:rPr lang="en-US" sz="2800" b="1" i="0" u="none" strike="noStrike" cap="none" spc="0">
                <a:solidFill>
                  <a:schemeClr val="accent6">
                    <a:lumMod val="50000"/>
                  </a:schemeClr>
                </a:solidFill>
                <a:latin typeface="Constantia"/>
                <a:ea typeface="Liberation Sans"/>
                <a:cs typeface="Constantia"/>
              </a:rPr>
              <a:t>Its set of statements which are execute by JVM before the main method </a:t>
            </a:r>
            <a:endParaRPr/>
          </a:p>
          <a:p>
            <a:pPr>
              <a:defRPr/>
            </a:pPr>
            <a:r>
              <a:rPr lang="en-US">
                <a:solidFill>
                  <a:srgbClr val="C00000"/>
                </a:solidFill>
              </a:rPr>
              <a:t>2)Instance block </a:t>
            </a:r>
            <a:r>
              <a:rPr lang="en-US">
                <a:solidFill>
                  <a:schemeClr val="accent6">
                    <a:lumMod val="50000"/>
                  </a:schemeClr>
                </a:solidFill>
              </a:rPr>
              <a:t>(</a:t>
            </a:r>
            <a:r>
              <a:rPr lang="en-US" sz="2800" b="1" i="0" u="none" strike="noStrike" cap="none" spc="0">
                <a:solidFill>
                  <a:srgbClr val="C00000"/>
                </a:solidFill>
                <a:latin typeface="Constantia"/>
                <a:ea typeface="Constantia"/>
                <a:cs typeface="Constantia"/>
              </a:rPr>
              <a:t>initializer block</a:t>
            </a:r>
            <a:r>
              <a:rPr lang="en-US">
                <a:solidFill>
                  <a:schemeClr val="accent6">
                    <a:lumMod val="50000"/>
                  </a:schemeClr>
                </a:solidFill>
              </a:rPr>
              <a:t>)</a:t>
            </a:r>
            <a:r>
              <a:rPr lang="en-US" b="0">
                <a:solidFill>
                  <a:schemeClr val="tx1"/>
                </a:solidFill>
              </a:rPr>
              <a:t>:</a:t>
            </a:r>
            <a:r>
              <a:rPr lang="en-US" sz="2800" b="1" i="0" u="none" strike="noStrike" cap="none" spc="0">
                <a:solidFill>
                  <a:schemeClr val="accent6">
                    <a:lumMod val="50000"/>
                  </a:schemeClr>
                </a:solidFill>
                <a:latin typeface="Constantia"/>
                <a:cs typeface="Constantia"/>
              </a:rPr>
              <a:t> </a:t>
            </a:r>
            <a:r>
              <a:rPr lang="en-US" sz="2800" b="1" i="0" u="none" strike="noStrike" cap="none" spc="0">
                <a:solidFill>
                  <a:schemeClr val="accent6">
                    <a:lumMod val="50000"/>
                  </a:schemeClr>
                </a:solidFill>
                <a:latin typeface="Constantia"/>
                <a:ea typeface="Liberation Sans"/>
                <a:cs typeface="Constantia"/>
              </a:rPr>
              <a:t>Its Execute whenever object is created ,its execute before constructor call</a:t>
            </a:r>
            <a:endParaRPr lang="en-US" sz="2800" b="1" i="0" u="none" strike="noStrike" cap="none" spc="0">
              <a:solidFill>
                <a:schemeClr val="accent6">
                  <a:lumMod val="50000"/>
                </a:schemeClr>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046607132" name="Rectangle 2"/>
          <p:cNvSpPr/>
          <p:nvPr/>
        </p:nvSpPr>
        <p:spPr bwMode="auto">
          <a:xfrm>
            <a:off x="-32067" y="0"/>
            <a:ext cx="9483750" cy="761999"/>
          </a:xfrm>
          <a:prstGeom prst="rect">
            <a:avLst/>
          </a:prstGeom>
        </p:spPr>
        <p:txBody>
          <a:bodyPr vert="horz" lIns="121897" tIns="60948" rIns="121897" bIns="60948" rtlCol="0" anchor="b">
            <a:noAutofit/>
          </a:bodyPr>
          <a:lstStyle/>
          <a:p>
            <a:pPr>
              <a:defRPr/>
            </a:pPr>
            <a:r>
              <a:rPr lang="en-US" sz="4000" b="1"/>
              <a:t>Java Block</a:t>
            </a:r>
            <a:endParaRPr/>
          </a:p>
        </p:txBody>
      </p:sp>
      <p:sp>
        <p:nvSpPr>
          <p:cNvPr id="193432786" name="TextBox 4"/>
          <p:cNvSpPr txBox="1"/>
          <p:nvPr/>
        </p:nvSpPr>
        <p:spPr bwMode="auto">
          <a:xfrm>
            <a:off x="265110" y="1442356"/>
            <a:ext cx="11516279" cy="4928976"/>
          </a:xfrm>
          <a:prstGeom prst="rect">
            <a:avLst/>
          </a:prstGeom>
          <a:noFill/>
        </p:spPr>
        <p:txBody>
          <a:bodyPr wrap="square">
            <a:spAutoFit/>
          </a:bodyPr>
          <a:lstStyle>
            <a:defPPr>
              <a:defRPr lang="en-US"/>
            </a:defPPr>
            <a:lvl1pPr marL="304746" indent="-304746">
              <a:lnSpc>
                <a:spcPct val="90000"/>
              </a:lnSpc>
              <a:spcBef>
                <a:spcPts val="1799"/>
              </a:spcBef>
              <a:buClr>
                <a:schemeClr val="accent1">
                  <a:lumMod val="75000"/>
                </a:schemeClr>
              </a:buClr>
              <a:buFont typeface="Arial"/>
              <a:buChar char="•"/>
              <a:defRPr sz="2800" b="1">
                <a:solidFill>
                  <a:schemeClr val="accent6">
                    <a:lumMod val="75000"/>
                  </a:schemeClr>
                </a:solidFill>
              </a:defRPr>
            </a:lvl1pPr>
          </a:lstStyle>
          <a:p>
            <a:pPr>
              <a:buClr>
                <a:schemeClr val="accent1">
                  <a:lumMod val="75000"/>
                </a:schemeClr>
              </a:buClr>
              <a:buFont typeface="Wingdings"/>
              <a:buChar char="Ø"/>
              <a:defRPr/>
            </a:pPr>
            <a:r>
              <a:rPr lang="en-US" sz="2800" b="1" i="0" u="none" strike="noStrike" cap="none" spc="0">
                <a:solidFill>
                  <a:schemeClr val="accent6">
                    <a:lumMod val="75000"/>
                  </a:schemeClr>
                </a:solidFill>
                <a:latin typeface="Constantia"/>
                <a:cs typeface="Constantia"/>
              </a:rPr>
              <a:t>A </a:t>
            </a:r>
            <a:r>
              <a:rPr lang="en-US" sz="2800" b="1" i="0" u="none" strike="noStrike" cap="none" spc="0">
                <a:solidFill>
                  <a:srgbClr val="C00000"/>
                </a:solidFill>
                <a:latin typeface="Constantia"/>
                <a:cs typeface="Constantia"/>
              </a:rPr>
              <a:t>static block</a:t>
            </a:r>
            <a:r>
              <a:rPr lang="en-US" sz="2800" b="1" i="0" u="none" strike="noStrike" cap="none" spc="0">
                <a:solidFill>
                  <a:schemeClr val="accent6">
                    <a:lumMod val="75000"/>
                  </a:schemeClr>
                </a:solidFill>
                <a:latin typeface="Constantia"/>
                <a:cs typeface="Constantia"/>
              </a:rPr>
              <a:t> in a program is a set of statements which are executed by the JVM (Java Virtual Machine) before the main method. At the time of class loading, if we want to perform any task we can define that task inside the static block, this task will be executed at the time of class loading. In a class, any number of a static block can be defined, and this static blocks will be executed from top to bottom.</a:t>
            </a:r>
            <a:endParaRPr lang="en-US" sz="2800" b="1" i="0" u="none" strike="noStrike" cap="none" spc="0">
              <a:solidFill>
                <a:schemeClr val="accent6">
                  <a:lumMod val="75000"/>
                </a:schemeClr>
              </a:solidFill>
              <a:latin typeface="Constantia"/>
              <a:cs typeface="Constantia"/>
            </a:endParaRPr>
          </a:p>
          <a:p>
            <a:pPr>
              <a:buClr>
                <a:schemeClr val="accent1">
                  <a:lumMod val="75000"/>
                </a:schemeClr>
              </a:buClr>
              <a:buFont typeface="Wingdings"/>
              <a:buChar char="Ø"/>
              <a:defRPr/>
            </a:pPr>
            <a:r>
              <a:rPr lang="en-US" sz="2800" b="1" i="0" u="none" strike="noStrike" cap="none" spc="0">
                <a:solidFill>
                  <a:schemeClr val="accent6">
                    <a:lumMod val="75000"/>
                  </a:schemeClr>
                </a:solidFill>
                <a:latin typeface="Constantia"/>
                <a:cs typeface="Constantia"/>
              </a:rPr>
              <a:t>In Java, the</a:t>
            </a:r>
            <a:r>
              <a:rPr lang="en-US" sz="2800" b="1" i="0" u="none" strike="noStrike" cap="none" spc="0">
                <a:solidFill>
                  <a:srgbClr val="C00000"/>
                </a:solidFill>
                <a:latin typeface="Constantia"/>
                <a:cs typeface="Constantia"/>
              </a:rPr>
              <a:t> initializer block</a:t>
            </a:r>
            <a:r>
              <a:rPr lang="en-US" sz="2800" b="1" i="0" u="none" strike="noStrike" cap="none" spc="0">
                <a:solidFill>
                  <a:schemeClr val="accent6">
                    <a:lumMod val="75000"/>
                  </a:schemeClr>
                </a:solidFill>
                <a:latin typeface="Constantia"/>
                <a:cs typeface="Constantia"/>
              </a:rPr>
              <a:t> is used to initialize instance data members. The initializer block is executed whenever an object is created. The Initializer block is copied into Java compiler and then to every constructor. The initialization block is executed before the code in the constructor.</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1522412" y="304800"/>
            <a:ext cx="9141619" cy="2105367"/>
          </a:xfrm>
        </p:spPr>
        <p:txBody>
          <a:bodyPr/>
          <a:lstStyle/>
          <a:p>
            <a:pPr>
              <a:defRPr/>
            </a:pPr>
            <a:r>
              <a:rPr lang="en-US"/>
              <a:t>Thanks</a:t>
            </a:r>
            <a:endParaRPr/>
          </a:p>
        </p:txBody>
      </p:sp>
      <p:sp>
        <p:nvSpPr>
          <p:cNvPr id="5" name="Text Placeholder 4"/>
          <p:cNvSpPr>
            <a:spLocks noGrp="1"/>
          </p:cNvSpPr>
          <p:nvPr>
            <p:ph type="body" idx="1"/>
          </p:nvPr>
        </p:nvSpPr>
        <p:spPr bwMode="auto"/>
        <p:txBody>
          <a:bodyPr/>
          <a:lstStyle/>
          <a:p>
            <a:pPr algn="r">
              <a:defRPr/>
            </a:pPr>
            <a:r>
              <a:rPr lang="en-US"/>
              <a:t>Anirudha Gaikwad</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 name="Rectangle 1"/>
          <p:cNvSpPr/>
          <p:nvPr/>
        </p:nvSpPr>
        <p:spPr bwMode="auto">
          <a:xfrm>
            <a:off x="33654" y="-53429"/>
            <a:ext cx="11733212" cy="829491"/>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b="1">
                <a:solidFill>
                  <a:schemeClr val="dk1"/>
                </a:solidFill>
                <a:latin typeface="+mn-lt"/>
                <a:ea typeface="+mn-ea"/>
                <a:cs typeface="+mn-cs"/>
              </a:rPr>
              <a:t>CamelCase in java naming conventions</a:t>
            </a:r>
            <a:endParaRPr/>
          </a:p>
        </p:txBody>
      </p:sp>
      <p:sp>
        <p:nvSpPr>
          <p:cNvPr id="4" name="Rectangle 3"/>
          <p:cNvSpPr/>
          <p:nvPr/>
        </p:nvSpPr>
        <p:spPr bwMode="auto">
          <a:xfrm flipH="0" flipV="0">
            <a:off x="324484" y="1295399"/>
            <a:ext cx="11593473" cy="5119395"/>
          </a:xfrm>
          <a:prstGeom prst="rect">
            <a:avLst/>
          </a:prstGeom>
        </p:spPr>
        <p:txBody>
          <a:bodyPr vertOverflow="overflow" horzOverflow="overflow" vert="horz" wrap="square" lIns="121897" tIns="60948" rIns="121897" bIns="60948" numCol="1" spcCol="0" rtlCol="0" fromWordArt="0" anchor="t" anchorCtr="0" forceAA="0" upright="0" compatLnSpc="0">
            <a:normAutofit fontScale="90000" lnSpcReduction="2000"/>
          </a:bodyPr>
          <a:lstStyle/>
          <a:p>
            <a:pPr marL="285750" indent="-285750">
              <a:lnSpc>
                <a:spcPct val="90000"/>
              </a:lnSpc>
              <a:spcBef>
                <a:spcPts val="1800"/>
              </a:spcBef>
              <a:buClr>
                <a:schemeClr val="accent1">
                  <a:lumMod val="75000"/>
                </a:schemeClr>
              </a:buClr>
              <a:buFont typeface="Wingdings"/>
              <a:buChar char="Ø"/>
              <a:defRPr/>
            </a:pPr>
            <a:r>
              <a:rPr lang="en-US" sz="2800"/>
              <a:t>Java follows camel-case syntax for naming the class, interface, method, and variable.</a:t>
            </a:r>
            <a:endParaRPr/>
          </a:p>
          <a:p>
            <a:pPr marL="285750" indent="-285750">
              <a:lnSpc>
                <a:spcPct val="90000"/>
              </a:lnSpc>
              <a:spcBef>
                <a:spcPts val="1800"/>
              </a:spcBef>
              <a:buClr>
                <a:schemeClr val="accent1">
                  <a:lumMod val="75000"/>
                </a:schemeClr>
              </a:buClr>
              <a:buFont typeface="Wingdings"/>
              <a:buChar char="Ø"/>
              <a:defRPr/>
            </a:pPr>
            <a:r>
              <a:rPr lang="en-US" sz="2800"/>
              <a:t>If the name is combined with two words, the second word will start with uppercase letter always such as </a:t>
            </a:r>
            <a:r>
              <a:rPr lang="en-US" sz="2800"/>
              <a:t>actionPerformed</a:t>
            </a:r>
            <a:r>
              <a:rPr lang="en-US" sz="2800"/>
              <a:t>(), </a:t>
            </a:r>
            <a:r>
              <a:rPr lang="en-US" sz="2800"/>
              <a:t>firstName</a:t>
            </a:r>
            <a:r>
              <a:rPr lang="en-US" sz="2800"/>
              <a:t>, </a:t>
            </a:r>
            <a:r>
              <a:rPr lang="en-US" sz="2800"/>
              <a:t>ActionEvent</a:t>
            </a:r>
            <a:r>
              <a:rPr lang="en-US" sz="2800"/>
              <a:t>, ActionListener, etc.</a:t>
            </a:r>
            <a:endParaRPr/>
          </a:p>
          <a:p>
            <a:pPr marL="285750" indent="-285750">
              <a:lnSpc>
                <a:spcPct val="90000"/>
              </a:lnSpc>
              <a:spcBef>
                <a:spcPts val="1800"/>
              </a:spcBef>
              <a:buClr>
                <a:schemeClr val="accent1">
                  <a:lumMod val="75000"/>
                </a:schemeClr>
              </a:buClr>
              <a:buFont typeface="Wingdings"/>
              <a:buChar char="Ø"/>
              <a:defRPr/>
            </a:pPr>
            <a:r>
              <a:rPr lang="en-US" sz="2800"/>
              <a:t>Java naming convention is a rule to follow as you decide what to name your identifiers such as class, package, variable, constant, method, etc.</a:t>
            </a:r>
            <a:endParaRPr/>
          </a:p>
          <a:p>
            <a:pPr marL="285750" indent="-285750">
              <a:lnSpc>
                <a:spcPct val="90000"/>
              </a:lnSpc>
              <a:spcBef>
                <a:spcPts val="1800"/>
              </a:spcBef>
              <a:buClr>
                <a:schemeClr val="accent1">
                  <a:lumMod val="75000"/>
                </a:schemeClr>
              </a:buClr>
              <a:buFont typeface="Wingdings"/>
              <a:buChar char="Ø"/>
              <a:defRPr/>
            </a:pPr>
            <a:r>
              <a:rPr lang="en-US" sz="2800"/>
              <a:t>These conventions are suggested by several Java communities such as Sun Microsystems and Netscape.</a:t>
            </a:r>
            <a:endParaRPr/>
          </a:p>
          <a:p>
            <a:pPr marL="285750" indent="-285750">
              <a:lnSpc>
                <a:spcPct val="90000"/>
              </a:lnSpc>
              <a:spcBef>
                <a:spcPts val="1800"/>
              </a:spcBef>
              <a:buClr>
                <a:schemeClr val="accent1">
                  <a:lumMod val="75000"/>
                </a:schemeClr>
              </a:buClr>
              <a:buFont typeface="Wingdings"/>
              <a:buChar char="Ø"/>
              <a:defRPr/>
            </a:pPr>
            <a:r>
              <a:rPr lang="en-US" sz="2800"/>
              <a:t>By using standard Java naming conventions, you make your code easier to read for yourself and other programmers. Readability of Java program is very important. It indicates that less time is spent to figure out what the code does.</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0"/>
            <a:ext cx="11993880"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a:t>key rules that must be followed by every identifier:</a:t>
            </a:r>
            <a:endParaRPr lang="en-US" sz="4000" b="1">
              <a:solidFill>
                <a:schemeClr val="dk1"/>
              </a:solidFill>
              <a:latin typeface="+mn-lt"/>
              <a:ea typeface="+mn-ea"/>
              <a:cs typeface="+mn-cs"/>
            </a:endParaRPr>
          </a:p>
        </p:txBody>
      </p:sp>
      <p:sp>
        <p:nvSpPr>
          <p:cNvPr id="6" name="Rectangle 5"/>
          <p:cNvSpPr/>
          <p:nvPr/>
        </p:nvSpPr>
        <p:spPr bwMode="auto">
          <a:xfrm>
            <a:off x="303212" y="1371600"/>
            <a:ext cx="11353800" cy="5181600"/>
          </a:xfrm>
          <a:prstGeom prst="rect">
            <a:avLst/>
          </a:prstGeom>
        </p:spPr>
        <p:txBody>
          <a:bodyPr vert="horz" lIns="121898" tIns="60949" rIns="121898" bIns="60949" rtlCol="0">
            <a:normAutofit/>
          </a:bodyPr>
          <a:lstStyle/>
          <a:p>
            <a:pPr marL="457200" indent="-457200">
              <a:lnSpc>
                <a:spcPct val="90000"/>
              </a:lnSpc>
              <a:spcBef>
                <a:spcPts val="1800"/>
              </a:spcBef>
              <a:buClr>
                <a:schemeClr val="accent1">
                  <a:lumMod val="75000"/>
                </a:schemeClr>
              </a:buClr>
              <a:buFont typeface="Wingdings"/>
              <a:buChar char="v"/>
              <a:defRPr/>
            </a:pPr>
            <a:r>
              <a:rPr lang="en-US" sz="2800" b="1"/>
              <a:t>Class</a:t>
            </a:r>
            <a:endParaRPr/>
          </a:p>
          <a:p>
            <a:pPr marL="285750" indent="-285750">
              <a:lnSpc>
                <a:spcPct val="90000"/>
              </a:lnSpc>
              <a:spcBef>
                <a:spcPts val="1800"/>
              </a:spcBef>
              <a:buClr>
                <a:schemeClr val="accent1">
                  <a:lumMod val="75000"/>
                </a:schemeClr>
              </a:buClr>
              <a:buFont typeface="Wingdings"/>
              <a:buChar char="Ø"/>
              <a:defRPr/>
            </a:pPr>
            <a:r>
              <a:rPr lang="en-US" sz="2800"/>
              <a:t>It should start with the uppercase letter.</a:t>
            </a:r>
            <a:endParaRPr/>
          </a:p>
          <a:p>
            <a:pPr marL="285750" indent="-285750">
              <a:lnSpc>
                <a:spcPct val="90000"/>
              </a:lnSpc>
              <a:spcBef>
                <a:spcPts val="1800"/>
              </a:spcBef>
              <a:buClr>
                <a:schemeClr val="accent1">
                  <a:lumMod val="75000"/>
                </a:schemeClr>
              </a:buClr>
              <a:buFont typeface="Wingdings"/>
              <a:buChar char="Ø"/>
              <a:defRPr/>
            </a:pPr>
            <a:r>
              <a:rPr lang="en-US" sz="2800"/>
              <a:t>It should be a noun such as Color, Button, System, Thread, etc.</a:t>
            </a:r>
            <a:endParaRPr/>
          </a:p>
          <a:p>
            <a:pPr marL="285750" indent="-285750">
              <a:lnSpc>
                <a:spcPct val="90000"/>
              </a:lnSpc>
              <a:spcBef>
                <a:spcPts val="1800"/>
              </a:spcBef>
              <a:buClr>
                <a:schemeClr val="accent1">
                  <a:lumMod val="75000"/>
                </a:schemeClr>
              </a:buClr>
              <a:buFont typeface="Wingdings"/>
              <a:buChar char="Ø"/>
              <a:defRPr/>
            </a:pPr>
            <a:r>
              <a:rPr lang="en-US" sz="2800"/>
              <a:t>Use appropriate words, instead of acronyms.</a:t>
            </a:r>
            <a:endParaRPr/>
          </a:p>
          <a:p>
            <a:pPr marL="457200" indent="-457200">
              <a:lnSpc>
                <a:spcPct val="90000"/>
              </a:lnSpc>
              <a:spcBef>
                <a:spcPts val="1800"/>
              </a:spcBef>
              <a:buClr>
                <a:schemeClr val="accent1">
                  <a:lumMod val="75000"/>
                </a:schemeClr>
              </a:buClr>
              <a:buFont typeface="Wingdings"/>
              <a:buChar char="v"/>
              <a:defRPr/>
            </a:pPr>
            <a:r>
              <a:rPr lang="en-US" sz="2800" b="1"/>
              <a:t>Method</a:t>
            </a:r>
            <a:endParaRPr/>
          </a:p>
          <a:p>
            <a:pPr marL="285750" indent="-285750">
              <a:lnSpc>
                <a:spcPct val="90000"/>
              </a:lnSpc>
              <a:spcBef>
                <a:spcPts val="1800"/>
              </a:spcBef>
              <a:buClr>
                <a:schemeClr val="accent1">
                  <a:lumMod val="75000"/>
                </a:schemeClr>
              </a:buClr>
              <a:buFont typeface="Wingdings"/>
              <a:buChar char="Ø"/>
              <a:defRPr/>
            </a:pPr>
            <a:r>
              <a:rPr lang="en-US" sz="2800"/>
              <a:t>It should start with lowercase letter.</a:t>
            </a:r>
            <a:endParaRPr/>
          </a:p>
          <a:p>
            <a:pPr marL="285750" indent="-285750">
              <a:lnSpc>
                <a:spcPct val="90000"/>
              </a:lnSpc>
              <a:spcBef>
                <a:spcPts val="1800"/>
              </a:spcBef>
              <a:buClr>
                <a:schemeClr val="accent1">
                  <a:lumMod val="75000"/>
                </a:schemeClr>
              </a:buClr>
              <a:buFont typeface="Wingdings"/>
              <a:buChar char="Ø"/>
              <a:defRPr/>
            </a:pPr>
            <a:r>
              <a:rPr lang="en-US" sz="2800"/>
              <a:t>It should be a verb such as main(), print(), </a:t>
            </a:r>
            <a:r>
              <a:rPr lang="en-US" sz="2800"/>
              <a:t>println</a:t>
            </a:r>
            <a:r>
              <a:rPr lang="en-US" sz="2800"/>
              <a:t>().</a:t>
            </a:r>
            <a:endParaRPr/>
          </a:p>
          <a:p>
            <a:pPr marL="285750" indent="-285750">
              <a:lnSpc>
                <a:spcPct val="90000"/>
              </a:lnSpc>
              <a:spcBef>
                <a:spcPts val="1800"/>
              </a:spcBef>
              <a:buClr>
                <a:schemeClr val="accent1">
                  <a:lumMod val="75000"/>
                </a:schemeClr>
              </a:buClr>
              <a:buFont typeface="Wingdings"/>
              <a:buChar char="Ø"/>
              <a:defRPr/>
            </a:pPr>
            <a:r>
              <a:rPr lang="en-US" sz="2800"/>
              <a:t>If the name contains multiple words, start it with a lowercase letter followed by an uppercase letter such as </a:t>
            </a:r>
            <a:r>
              <a:rPr lang="en-US" sz="2800"/>
              <a:t>actionPerformed</a:t>
            </a:r>
            <a:r>
              <a:rPr lang="en-US" sz="2800"/>
              <a:t>(). </a:t>
            </a:r>
            <a:endParaRPr/>
          </a:p>
          <a:p>
            <a:pPr marL="285750" indent="-285750">
              <a:lnSpc>
                <a:spcPct val="90000"/>
              </a:lnSpc>
              <a:spcBef>
                <a:spcPts val="1800"/>
              </a:spcBef>
              <a:buClr>
                <a:schemeClr val="accent1">
                  <a:lumMod val="75000"/>
                </a:schemeClr>
              </a:buClr>
              <a:buFont typeface="Wingdings"/>
              <a:buChar char="Ø"/>
              <a:defRPr/>
            </a:pPr>
            <a:endParaRPr lang="en-US" sz="2800"/>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3" name="Rectangle 2"/>
          <p:cNvSpPr/>
          <p:nvPr/>
        </p:nvSpPr>
        <p:spPr bwMode="auto">
          <a:xfrm>
            <a:off x="-32068" y="0"/>
            <a:ext cx="11993880" cy="849462"/>
          </a:xfrm>
          <a:prstGeom prst="rect">
            <a:avLst/>
          </a:prstGeom>
        </p:spPr>
        <p:txBody>
          <a:bodyPr vert="horz" lIns="121898" tIns="60949" rIns="121898" bIns="60949" rtlCol="0" anchor="b">
            <a:noAutofit/>
          </a:bodyPr>
          <a:lstStyle/>
          <a:p>
            <a:pPr marR="0" lvl="0" algn="l" defTabSz="914400">
              <a:lnSpc>
                <a:spcPct val="100000"/>
              </a:lnSpc>
              <a:spcBef>
                <a:spcPts val="0"/>
              </a:spcBef>
              <a:spcAft>
                <a:spcPts val="0"/>
              </a:spcAft>
              <a:buClrTx/>
              <a:buSzTx/>
              <a:defRPr/>
            </a:pPr>
            <a:r>
              <a:rPr lang="en-US" sz="4000"/>
              <a:t>key rules that must be followed by every identifier:</a:t>
            </a:r>
            <a:endParaRPr lang="en-US" sz="4000" b="1">
              <a:solidFill>
                <a:schemeClr val="dk1"/>
              </a:solidFill>
              <a:latin typeface="+mn-lt"/>
              <a:ea typeface="+mn-ea"/>
              <a:cs typeface="+mn-cs"/>
            </a:endParaRPr>
          </a:p>
        </p:txBody>
      </p:sp>
      <p:sp>
        <p:nvSpPr>
          <p:cNvPr id="6" name="Rectangle 5"/>
          <p:cNvSpPr/>
          <p:nvPr/>
        </p:nvSpPr>
        <p:spPr bwMode="auto">
          <a:xfrm>
            <a:off x="303212" y="1371600"/>
            <a:ext cx="11353800" cy="5181600"/>
          </a:xfrm>
          <a:prstGeom prst="rect">
            <a:avLst/>
          </a:prstGeom>
        </p:spPr>
        <p:txBody>
          <a:bodyPr vert="horz" lIns="121898" tIns="60949" rIns="121898" bIns="60949" rtlCol="0">
            <a:normAutofit lnSpcReduction="10000"/>
          </a:bodyPr>
          <a:lstStyle/>
          <a:p>
            <a:pPr marL="457200" indent="-457200">
              <a:lnSpc>
                <a:spcPct val="90000"/>
              </a:lnSpc>
              <a:spcBef>
                <a:spcPts val="1800"/>
              </a:spcBef>
              <a:buClr>
                <a:schemeClr val="accent1">
                  <a:lumMod val="75000"/>
                </a:schemeClr>
              </a:buClr>
              <a:buFont typeface="Wingdings"/>
              <a:buChar char="v"/>
              <a:defRPr/>
            </a:pPr>
            <a:r>
              <a:rPr lang="en-US" sz="2800" b="1"/>
              <a:t>Variable</a:t>
            </a:r>
            <a:endParaRPr/>
          </a:p>
          <a:p>
            <a:pPr marL="285750" indent="-285750">
              <a:lnSpc>
                <a:spcPct val="90000"/>
              </a:lnSpc>
              <a:spcBef>
                <a:spcPts val="1800"/>
              </a:spcBef>
              <a:buClr>
                <a:schemeClr val="accent1">
                  <a:lumMod val="75000"/>
                </a:schemeClr>
              </a:buClr>
              <a:buFont typeface="Wingdings"/>
              <a:buChar char="Ø"/>
              <a:defRPr/>
            </a:pPr>
            <a:r>
              <a:rPr lang="en-US" sz="2800"/>
              <a:t>It should start with a lowercase letter such as id, name.</a:t>
            </a:r>
            <a:endParaRPr/>
          </a:p>
          <a:p>
            <a:pPr marL="285750" indent="-285750">
              <a:lnSpc>
                <a:spcPct val="90000"/>
              </a:lnSpc>
              <a:spcBef>
                <a:spcPts val="1800"/>
              </a:spcBef>
              <a:buClr>
                <a:schemeClr val="accent1">
                  <a:lumMod val="75000"/>
                </a:schemeClr>
              </a:buClr>
              <a:buFont typeface="Wingdings"/>
              <a:buChar char="Ø"/>
              <a:defRPr/>
            </a:pPr>
            <a:r>
              <a:rPr lang="en-US" sz="2800"/>
              <a:t>It should not start with the special characters like &amp; (ampersand), $ (dollar), _ (underscore).</a:t>
            </a:r>
            <a:endParaRPr/>
          </a:p>
          <a:p>
            <a:pPr marL="285750" indent="-285750">
              <a:lnSpc>
                <a:spcPct val="90000"/>
              </a:lnSpc>
              <a:spcBef>
                <a:spcPts val="1800"/>
              </a:spcBef>
              <a:buClr>
                <a:schemeClr val="accent1">
                  <a:lumMod val="75000"/>
                </a:schemeClr>
              </a:buClr>
              <a:buFont typeface="Wingdings"/>
              <a:buChar char="Ø"/>
              <a:defRPr/>
            </a:pPr>
            <a:r>
              <a:rPr lang="en-US" sz="2800"/>
              <a:t>If the name contains multiple words, start it with the lowercase letter followed by an uppercase letter such as </a:t>
            </a:r>
            <a:r>
              <a:rPr lang="en-US" sz="2800"/>
              <a:t>firstName</a:t>
            </a:r>
            <a:r>
              <a:rPr lang="en-US" sz="2800"/>
              <a:t>, </a:t>
            </a:r>
            <a:r>
              <a:rPr lang="en-US" sz="2800"/>
              <a:t>lastName</a:t>
            </a:r>
            <a:r>
              <a:rPr lang="en-US" sz="2800"/>
              <a:t>.</a:t>
            </a:r>
            <a:endParaRPr/>
          </a:p>
          <a:p>
            <a:pPr marL="457200" indent="-457200">
              <a:lnSpc>
                <a:spcPct val="90000"/>
              </a:lnSpc>
              <a:spcBef>
                <a:spcPts val="1800"/>
              </a:spcBef>
              <a:buClr>
                <a:schemeClr val="accent1">
                  <a:lumMod val="75000"/>
                </a:schemeClr>
              </a:buClr>
              <a:buFont typeface="Wingdings"/>
              <a:buChar char="v"/>
              <a:defRPr/>
            </a:pPr>
            <a:r>
              <a:rPr lang="en-US" sz="2800" b="1"/>
              <a:t>Package</a:t>
            </a:r>
            <a:endParaRPr/>
          </a:p>
          <a:p>
            <a:pPr marL="285750" indent="-285750">
              <a:spcBef>
                <a:spcPts val="1800"/>
              </a:spcBef>
              <a:buClr>
                <a:schemeClr val="accent1">
                  <a:lumMod val="75000"/>
                </a:schemeClr>
              </a:buClr>
              <a:buFont typeface="Wingdings"/>
              <a:buChar char="Ø"/>
              <a:defRPr/>
            </a:pPr>
            <a:r>
              <a:rPr lang="en-US" sz="2800"/>
              <a:t>It should be a lowercase letter such as </a:t>
            </a:r>
            <a:r>
              <a:rPr lang="en-US" sz="2800"/>
              <a:t>java.lang</a:t>
            </a:r>
            <a:endParaRPr lang="en-US" sz="2800"/>
          </a:p>
          <a:p>
            <a:pPr marL="285750" indent="-285750">
              <a:spcBef>
                <a:spcPts val="1800"/>
              </a:spcBef>
              <a:buClr>
                <a:schemeClr val="accent1">
                  <a:lumMod val="75000"/>
                </a:schemeClr>
              </a:buClr>
              <a:buFont typeface="Wingdings"/>
              <a:buChar char="Ø"/>
              <a:defRPr/>
            </a:pPr>
            <a:r>
              <a:rPr lang="en-US" sz="2800"/>
              <a:t>If the name contains multiple words, it should be separated by dots (.) such as </a:t>
            </a:r>
            <a:r>
              <a:rPr lang="en-US" sz="2800"/>
              <a:t>java.util</a:t>
            </a:r>
            <a:r>
              <a:rPr lang="en-US" sz="2800"/>
              <a:t>, </a:t>
            </a:r>
            <a:r>
              <a:rPr lang="en-US" sz="2800"/>
              <a:t>java.lang</a:t>
            </a:r>
            <a:r>
              <a:rPr lang="en-US" sz="2800"/>
              <a:t>.</a:t>
            </a:r>
            <a:endParaRPr/>
          </a:p>
          <a:p>
            <a:pPr marL="285750" indent="-285750">
              <a:lnSpc>
                <a:spcPct val="90000"/>
              </a:lnSpc>
              <a:spcBef>
                <a:spcPts val="1800"/>
              </a:spcBef>
              <a:buClr>
                <a:schemeClr val="accent1">
                  <a:lumMod val="75000"/>
                </a:schemeClr>
              </a:buClr>
              <a:buFont typeface="Wingdings"/>
              <a:buChar char="Ø"/>
              <a:defRPr/>
            </a:pPr>
            <a:endParaRPr lang="en-US" sz="2800"/>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4" name="Rectangle 3"/>
          <p:cNvSpPr/>
          <p:nvPr/>
        </p:nvSpPr>
        <p:spPr bwMode="auto">
          <a:xfrm flipH="0" flipV="0">
            <a:off x="0" y="8708"/>
            <a:ext cx="11976275" cy="849461"/>
          </a:xfrm>
          <a:prstGeom prst="rect">
            <a:avLst/>
          </a:prstGeom>
        </p:spPr>
        <p:txBody>
          <a:bodyPr vert="horz" lIns="121897" tIns="60948" rIns="121897" bIns="60948" rtlCol="0" anchor="b">
            <a:noAutofit/>
          </a:bodyPr>
          <a:lstStyle/>
          <a:p>
            <a:pPr marR="0" algn="l" defTabSz="914400">
              <a:lnSpc>
                <a:spcPct val="100000"/>
              </a:lnSpc>
              <a:spcBef>
                <a:spcPts val="0"/>
              </a:spcBef>
              <a:spcAft>
                <a:spcPts val="0"/>
              </a:spcAft>
              <a:buClrTx/>
              <a:buSzTx/>
              <a:defRPr/>
            </a:pPr>
            <a:r>
              <a:rPr lang="en-US" sz="4000" b="1" i="0" u="none" strike="noStrike" cap="none" spc="0">
                <a:solidFill>
                  <a:schemeClr val="dk1"/>
                </a:solidFill>
                <a:latin typeface="Constantia"/>
                <a:ea typeface="Arial"/>
                <a:cs typeface="Arial"/>
              </a:rPr>
              <a:t>Tokens</a:t>
            </a:r>
            <a:r>
              <a:rPr lang="en-US" sz="4000" b="1">
                <a:solidFill>
                  <a:schemeClr val="dk1"/>
                </a:solidFill>
                <a:latin typeface="Constantia"/>
                <a:ea typeface="Arial"/>
                <a:cs typeface="Arial"/>
              </a:rPr>
              <a:t>						 	</a:t>
            </a:r>
            <a:r>
              <a:rPr lang="en-US" sz="4000" b="1">
                <a:solidFill>
                  <a:srgbClr val="C00000"/>
                </a:solidFill>
                <a:latin typeface="Constantia"/>
                <a:ea typeface="Arial"/>
                <a:cs typeface="Arial"/>
              </a:rPr>
              <a:t>Keywords</a:t>
            </a:r>
            <a:endParaRPr sz="4000" b="1">
              <a:solidFill>
                <a:srgbClr val="C00000"/>
              </a:solidFill>
              <a:latin typeface="+mn-lt"/>
              <a:ea typeface="+mn-ea"/>
              <a:cs typeface="+mn-cs"/>
            </a:endParaRPr>
          </a:p>
        </p:txBody>
      </p:sp>
      <p:graphicFrame>
        <p:nvGraphicFramePr>
          <p:cNvPr id="6" name="Table 5"/>
          <p:cNvGraphicFramePr>
            <a:graphicFrameLocks xmlns:a="http://schemas.openxmlformats.org/drawingml/2006/main" noGrp="1"/>
          </p:cNvGraphicFramePr>
          <p:nvPr/>
        </p:nvGraphicFramePr>
        <p:xfrm>
          <a:off x="755330" y="2133551"/>
          <a:ext cx="10535919" cy="4622799"/>
        </p:xfrm>
        <a:graphic>
          <a:graphicData uri="http://schemas.openxmlformats.org/drawingml/2006/table">
            <a:tbl>
              <a:tblPr firstRow="1" firstCol="0" lastRow="0" lastCol="0" bandRow="1" bandCol="0">
                <a:tableStyleId>{00A15C55-8517-42AA-B614-E9B94910E393}</a:tableStyleId>
              </a:tblPr>
              <a:tblGrid>
                <a:gridCol w="2104644"/>
                <a:gridCol w="2104644"/>
                <a:gridCol w="2104644"/>
                <a:gridCol w="2104644"/>
                <a:gridCol w="2104644"/>
              </a:tblGrid>
              <a:tr h="427863">
                <a:tc>
                  <a:txBody>
                    <a:bodyPr/>
                    <a:p>
                      <a:pPr marL="0" marR="0">
                        <a:defRPr/>
                      </a:pPr>
                      <a:r>
                        <a:rPr lang="en-US" sz="2400"/>
                        <a:t>abstract</a:t>
                      </a:r>
                      <a:endParaRPr lang="en-US" sz="2400" b="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default</a:t>
                      </a:r>
                      <a:endParaRPr lang="en-US" sz="2400" b="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implements</a:t>
                      </a:r>
                      <a:endParaRPr lang="en-US" sz="2400" b="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protected</a:t>
                      </a:r>
                      <a:endParaRPr lang="en-US" sz="2400" b="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throw</a:t>
                      </a:r>
                      <a:endParaRPr lang="en-US" sz="2400" b="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assert</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do</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import</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public</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throws</a:t>
                      </a:r>
                      <a:endParaRPr lang="en-US" sz="240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boolean</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double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instanceof</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return</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transient</a:t>
                      </a:r>
                      <a:endParaRPr lang="en-US" sz="240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break</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else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int</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short</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try</a:t>
                      </a:r>
                      <a:endParaRPr lang="en-US" sz="240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byte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extends</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interface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static</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void</a:t>
                      </a:r>
                      <a:endParaRPr lang="en-US" sz="240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case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final</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long</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strictfp</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volatile</a:t>
                      </a:r>
                      <a:endParaRPr lang="en-US" sz="240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catch</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finally</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native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super</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while</a:t>
                      </a:r>
                      <a:endParaRPr lang="en-US" sz="2400">
                        <a:solidFill>
                          <a:srgbClr val="333333"/>
                        </a:solidFill>
                        <a:latin typeface="Times New Roman"/>
                        <a:ea typeface="Times New Roman"/>
                        <a:cs typeface="Times New Roman"/>
                      </a:endParaRPr>
                    </a:p>
                  </a:txBody>
                  <a:tcPr marL="47625" marR="47625" marT="47625" marB="47625"/>
                </a:tc>
              </a:tr>
              <a:tr h="427863">
                <a:tc>
                  <a:txBody>
                    <a:bodyPr/>
                    <a:p>
                      <a:pPr marL="0" marR="0">
                        <a:defRPr/>
                      </a:pPr>
                      <a:r>
                        <a:rPr lang="en-US" sz="2400"/>
                        <a:t>char</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float</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new</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switch</a:t>
                      </a:r>
                      <a:endParaRPr lang="en-US" sz="2400">
                        <a:solidFill>
                          <a:srgbClr val="333333"/>
                        </a:solidFill>
                        <a:latin typeface="Times New Roman"/>
                        <a:ea typeface="Times New Roman"/>
                        <a:cs typeface="Times New Roman"/>
                      </a:endParaRPr>
                    </a:p>
                  </a:txBody>
                  <a:tcPr marL="47625" marR="47625" marT="47625" marB="47625"/>
                </a:tc>
                <a:tc>
                  <a:txBody>
                    <a:bodyPr/>
                    <a:p>
                      <a:pPr marL="0" marR="0">
                        <a:spcBef>
                          <a:spcPts val="0"/>
                        </a:spcBef>
                        <a:spcAft>
                          <a:spcPts val="0"/>
                        </a:spcAft>
                        <a:defRPr/>
                      </a:pPr>
                      <a:r>
                        <a:rPr lang="en-US" sz="2400" u="sng"/>
                        <a:t> </a:t>
                      </a:r>
                      <a:endParaRPr lang="en-US" sz="2400" u="sng">
                        <a:solidFill>
                          <a:srgbClr val="0000FF"/>
                        </a:solidFill>
                        <a:latin typeface="Times New Roman"/>
                        <a:ea typeface="Times New Roman"/>
                        <a:cs typeface="Times New Roman"/>
                      </a:endParaRPr>
                    </a:p>
                  </a:txBody>
                  <a:tcPr marL="47625" marR="47625" marT="47625" marB="47625"/>
                </a:tc>
              </a:tr>
              <a:tr h="427863">
                <a:tc>
                  <a:txBody>
                    <a:bodyPr/>
                    <a:p>
                      <a:pPr marL="0" marR="0">
                        <a:defRPr/>
                      </a:pPr>
                      <a:r>
                        <a:rPr lang="en-US" sz="2400"/>
                        <a:t>class</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for</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package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synchronized</a:t>
                      </a:r>
                      <a:endParaRPr lang="en-US" sz="2400">
                        <a:solidFill>
                          <a:srgbClr val="333333"/>
                        </a:solidFill>
                        <a:latin typeface="Times New Roman"/>
                        <a:ea typeface="Times New Roman"/>
                        <a:cs typeface="Times New Roman"/>
                      </a:endParaRPr>
                    </a:p>
                  </a:txBody>
                  <a:tcPr marL="47625" marR="47625" marT="47625" marB="47625"/>
                </a:tc>
                <a:tc>
                  <a:txBody>
                    <a:bodyPr/>
                    <a:p>
                      <a:pPr marL="0" marR="0">
                        <a:spcBef>
                          <a:spcPts val="0"/>
                        </a:spcBef>
                        <a:spcAft>
                          <a:spcPts val="0"/>
                        </a:spcAft>
                        <a:defRPr/>
                      </a:pPr>
                      <a:r>
                        <a:rPr lang="en-US" sz="2400" u="sng"/>
                        <a:t> </a:t>
                      </a:r>
                      <a:endParaRPr lang="en-US" sz="2400" u="sng">
                        <a:solidFill>
                          <a:srgbClr val="0000FF"/>
                        </a:solidFill>
                        <a:latin typeface="Times New Roman"/>
                        <a:ea typeface="Times New Roman"/>
                        <a:cs typeface="Times New Roman"/>
                      </a:endParaRPr>
                    </a:p>
                  </a:txBody>
                  <a:tcPr marL="47625" marR="47625" marT="47625" marB="47625"/>
                </a:tc>
              </a:tr>
              <a:tr h="427863">
                <a:tc>
                  <a:txBody>
                    <a:bodyPr/>
                    <a:p>
                      <a:pPr marL="0" marR="0">
                        <a:defRPr/>
                      </a:pPr>
                      <a:r>
                        <a:rPr lang="en-US" sz="2400"/>
                        <a:t>continue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if</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private</a:t>
                      </a:r>
                      <a:endParaRPr lang="en-US" sz="2400">
                        <a:solidFill>
                          <a:srgbClr val="333333"/>
                        </a:solidFill>
                        <a:latin typeface="Times New Roman"/>
                        <a:ea typeface="Times New Roman"/>
                        <a:cs typeface="Times New Roman"/>
                      </a:endParaRPr>
                    </a:p>
                  </a:txBody>
                  <a:tcPr marL="47625" marR="47625" marT="47625" marB="47625"/>
                </a:tc>
                <a:tc>
                  <a:txBody>
                    <a:bodyPr/>
                    <a:p>
                      <a:pPr marL="0" marR="0">
                        <a:defRPr/>
                      </a:pPr>
                      <a:r>
                        <a:rPr lang="en-US" sz="2400"/>
                        <a:t>this</a:t>
                      </a:r>
                      <a:endParaRPr lang="en-US" sz="2400">
                        <a:solidFill>
                          <a:srgbClr val="333333"/>
                        </a:solidFill>
                        <a:latin typeface="Times New Roman"/>
                        <a:ea typeface="Times New Roman"/>
                        <a:cs typeface="Times New Roman"/>
                      </a:endParaRPr>
                    </a:p>
                  </a:txBody>
                  <a:tcPr marL="47625" marR="47625" marT="47625" marB="47625"/>
                </a:tc>
                <a:tc>
                  <a:txBody>
                    <a:bodyPr/>
                    <a:p>
                      <a:pPr marL="0" marR="0">
                        <a:spcBef>
                          <a:spcPts val="0"/>
                        </a:spcBef>
                        <a:spcAft>
                          <a:spcPts val="0"/>
                        </a:spcAft>
                        <a:defRPr/>
                      </a:pPr>
                      <a:r>
                        <a:rPr lang="en-US" sz="2400" u="sng"/>
                        <a:t> </a:t>
                      </a:r>
                      <a:endParaRPr lang="en-US" sz="2400" u="sng">
                        <a:solidFill>
                          <a:srgbClr val="0000FF"/>
                        </a:solidFill>
                        <a:latin typeface="Times New Roman"/>
                        <a:ea typeface="Times New Roman"/>
                        <a:cs typeface="Times New Roman"/>
                      </a:endParaRPr>
                    </a:p>
                  </a:txBody>
                  <a:tcPr marL="47625" marR="47625" marT="47625" marB="47625"/>
                </a:tc>
              </a:tr>
            </a:tbl>
          </a:graphicData>
        </a:graphic>
      </p:graphicFrame>
      <p:sp>
        <p:nvSpPr>
          <p:cNvPr id="441280418" name=""/>
          <p:cNvSpPr txBox="1"/>
          <p:nvPr/>
        </p:nvSpPr>
        <p:spPr bwMode="auto">
          <a:xfrm flipH="0" flipV="0">
            <a:off x="281857" y="1197534"/>
            <a:ext cx="11632666" cy="823320"/>
          </a:xfrm>
          <a:prstGeom prst="rect">
            <a:avLst/>
          </a:prstGeom>
          <a:noFill/>
        </p:spPr>
        <p:txBody>
          <a:bodyPr vertOverflow="overflow" horzOverflow="overflow" vert="horz" wrap="square" lIns="91440" tIns="45720" rIns="91440" bIns="45720" numCol="1" spcCol="0" rtlCol="0" fromWordArt="0" anchor="t" anchorCtr="0" forceAA="0" upright="0" compatLnSpc="0">
            <a:spAutoFit/>
          </a:bodyPr>
          <a:p>
            <a:pPr algn="l">
              <a:defRPr/>
            </a:pPr>
            <a:r>
              <a:rPr/>
              <a:t>Keywords in Java are predefined or reserved words that have special meaning to the</a:t>
            </a:r>
            <a:endParaRPr/>
          </a:p>
          <a:p>
            <a:pPr algn="l">
              <a:defRPr/>
            </a:pPr>
            <a:r>
              <a:rPr/>
              <a:t>Java compiler. - 50 keyword in Java</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pic>
        <p:nvPicPr>
          <p:cNvPr id="610214786" name=""/>
          <p:cNvPicPr>
            <a:picLocks noChangeAspect="1"/>
          </p:cNvPicPr>
          <p:nvPr/>
        </p:nvPicPr>
        <p:blipFill>
          <a:blip r:embed="rId2"/>
          <a:stretch/>
        </p:blipFill>
        <p:spPr bwMode="auto">
          <a:xfrm rot="0" flipH="0" flipV="0">
            <a:off x="1693163" y="1447399"/>
            <a:ext cx="9533369" cy="4791467"/>
          </a:xfrm>
          <a:prstGeom prst="rect">
            <a:avLst/>
          </a:prstGeom>
        </p:spPr>
      </p:pic>
      <p:sp>
        <p:nvSpPr>
          <p:cNvPr id="3" name="Content Placeholder 2"/>
          <p:cNvSpPr>
            <a:spLocks noGrp="1"/>
          </p:cNvSpPr>
          <p:nvPr>
            <p:ph sz="half" idx="1"/>
          </p:nvPr>
        </p:nvSpPr>
        <p:spPr bwMode="auto">
          <a:xfrm flipH="0" flipV="0">
            <a:off x="1226632" y="735943"/>
            <a:ext cx="10710765" cy="799719"/>
          </a:xfrm>
        </p:spPr>
        <p:txBody>
          <a:bodyPr vertOverflow="overflow" horzOverflow="overflow" vert="horz" wrap="square" lIns="121897" tIns="60948" rIns="121897" bIns="60948" numCol="1" spcCol="0" rtlCol="0" fromWordArt="0" anchor="t" anchorCtr="0" forceAA="0" upright="0" compatLnSpc="0">
            <a:normAutofit fontScale="25000" lnSpcReduction="15000"/>
          </a:bodyPr>
          <a:lstStyle/>
          <a:p>
            <a:pPr marL="0" indent="0">
              <a:buNone/>
              <a:defRPr/>
            </a:pPr>
            <a:r>
              <a:rPr lang="en-US" sz="9000" b="1">
                <a:solidFill>
                  <a:schemeClr val="accent6">
                    <a:lumMod val="50000"/>
                  </a:schemeClr>
                </a:solidFill>
                <a:latin typeface="Nunito Sans"/>
                <a:ea typeface="Times New Roman"/>
                <a:cs typeface="Times New Roman"/>
              </a:rPr>
              <a:t>Literals are syntactically representation of fixed value from the source </a:t>
            </a:r>
            <a:endParaRPr sz="9000"/>
          </a:p>
          <a:p>
            <a:pPr marL="0" indent="0">
              <a:buNone/>
              <a:defRPr/>
            </a:pPr>
            <a:r>
              <a:rPr lang="en-US" sz="9000"/>
              <a:t>Java allows 5 kinds of literals which are:</a:t>
            </a:r>
            <a:endParaRPr sz="9000"/>
          </a:p>
          <a:p>
            <a:pPr marL="0" indent="0">
              <a:buClr>
                <a:schemeClr val="accent1">
                  <a:lumMod val="75000"/>
                </a:schemeClr>
              </a:buClr>
              <a:buFont typeface="Wingdings"/>
              <a:buNone/>
              <a:defRPr/>
            </a:pPr>
            <a:endParaRPr lang="en-US"/>
          </a:p>
          <a:p>
            <a:pPr>
              <a:buFont typeface="Wingdings"/>
              <a:buChar char="Ø"/>
              <a:defRPr/>
            </a:pPr>
            <a:endParaRPr lang="en-IN"/>
          </a:p>
        </p:txBody>
      </p:sp>
      <p:sp>
        <p:nvSpPr>
          <p:cNvPr id="4" name="Rectangle 3"/>
          <p:cNvSpPr/>
          <p:nvPr/>
        </p:nvSpPr>
        <p:spPr bwMode="auto">
          <a:xfrm flipH="0" flipV="0">
            <a:off x="0" y="-113517"/>
            <a:ext cx="11995714" cy="849461"/>
          </a:xfrm>
          <a:prstGeom prst="rect">
            <a:avLst/>
          </a:prstGeom>
        </p:spPr>
        <p:txBody>
          <a:bodyPr vert="horz" lIns="121897" tIns="60948" rIns="121897" bIns="60948" rtlCol="0" anchor="b">
            <a:noAutofit/>
          </a:bodyPr>
          <a:lstStyle/>
          <a:p>
            <a:pPr defTabSz="914400">
              <a:defRPr/>
            </a:pPr>
            <a:r>
              <a:rPr lang="en-US" sz="4000" b="1" i="0" u="none" strike="noStrike" cap="none" spc="0">
                <a:solidFill>
                  <a:schemeClr val="dk1"/>
                </a:solidFill>
                <a:latin typeface="Constantia"/>
                <a:ea typeface="Arial"/>
                <a:cs typeface="Arial"/>
              </a:rPr>
              <a:t>Tokens</a:t>
            </a:r>
            <a:r>
              <a:rPr lang="en-US" sz="4000" b="1">
                <a:solidFill>
                  <a:schemeClr val="dk1"/>
                </a:solidFill>
              </a:rPr>
              <a:t> 							</a:t>
            </a:r>
            <a:r>
              <a:rPr lang="en-US" sz="4000" b="1">
                <a:solidFill>
                  <a:srgbClr val="C00000"/>
                </a:solidFill>
              </a:rPr>
              <a:t>Literals</a:t>
            </a:r>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p:cNvGrpSpPr/>
        <p:nvPr/>
      </p:nvGrpSpPr>
      <p:grpSpPr bwMode="auto">
        <a:xfrm>
          <a:off x="0" y="0"/>
          <a:ext cx="0" cy="0"/>
          <a:chOff x="0" y="0"/>
          <a:chExt cx="0" cy="0"/>
        </a:xfrm>
      </p:grpSpPr>
      <p:sp>
        <p:nvSpPr>
          <p:cNvPr id="290806845" name="Content Placeholder 2"/>
          <p:cNvSpPr>
            <a:spLocks noGrp="1"/>
          </p:cNvSpPr>
          <p:nvPr>
            <p:ph sz="half" idx="1"/>
          </p:nvPr>
        </p:nvSpPr>
        <p:spPr bwMode="auto">
          <a:xfrm flipH="0" flipV="0">
            <a:off x="1109999" y="580433"/>
            <a:ext cx="10283112" cy="2218749"/>
          </a:xfrm>
        </p:spPr>
        <p:txBody>
          <a:bodyPr vertOverflow="overflow" horzOverflow="overflow" vert="horz" wrap="square" lIns="121897" tIns="60948" rIns="121897" bIns="60948" numCol="1" spcCol="0" rtlCol="0" fromWordArt="0" anchor="t" anchorCtr="0" forceAA="0" upright="0" compatLnSpc="0">
            <a:normAutofit/>
          </a:bodyPr>
          <a:lstStyle/>
          <a:p>
            <a:pPr marL="0" indent="0">
              <a:buNone/>
              <a:defRPr/>
            </a:pPr>
            <a:r>
              <a:rPr lang="en-US" sz="2800" b="1" i="0" u="none" strike="noStrike" cap="none" spc="0">
                <a:solidFill>
                  <a:srgbClr val="C00000"/>
                </a:solidFill>
                <a:latin typeface="Constantia"/>
                <a:ea typeface="Georgia"/>
                <a:cs typeface="Constantia"/>
              </a:rPr>
              <a:t>Integer literals are basically a number sequence that doesn’t contain any decimal point in between them.</a:t>
            </a:r>
            <a:endParaRPr sz="1350" b="1" i="0" u="none">
              <a:solidFill>
                <a:srgbClr val="C00000"/>
              </a:solidFill>
              <a:latin typeface="Georgia"/>
              <a:ea typeface="Georgia"/>
              <a:cs typeface="Georgia"/>
            </a:endParaRPr>
          </a:p>
          <a:p>
            <a:pPr marL="0" indent="0">
              <a:buNone/>
              <a:defRPr/>
            </a:pPr>
            <a:endParaRPr b="1">
              <a:solidFill>
                <a:srgbClr val="C00000"/>
              </a:solidFill>
            </a:endParaRPr>
          </a:p>
          <a:p>
            <a:pPr marL="0" indent="0">
              <a:buNone/>
              <a:defRPr/>
            </a:pPr>
            <a:endParaRPr b="1">
              <a:solidFill>
                <a:srgbClr val="C00000"/>
              </a:solidFill>
            </a:endParaRPr>
          </a:p>
        </p:txBody>
      </p:sp>
      <p:sp>
        <p:nvSpPr>
          <p:cNvPr id="311035047" name="Rectangle 3"/>
          <p:cNvSpPr/>
          <p:nvPr/>
        </p:nvSpPr>
        <p:spPr bwMode="auto">
          <a:xfrm flipH="0" flipV="0">
            <a:off x="0" y="-113517"/>
            <a:ext cx="11995713" cy="849460"/>
          </a:xfrm>
          <a:prstGeom prst="rect">
            <a:avLst/>
          </a:prstGeom>
        </p:spPr>
        <p:txBody>
          <a:bodyPr vert="horz" lIns="121896" tIns="60948" rIns="121896" bIns="60948" rtlCol="0" anchor="b">
            <a:noAutofit/>
          </a:bodyPr>
          <a:lstStyle/>
          <a:p>
            <a:pPr defTabSz="914400">
              <a:defRPr/>
            </a:pPr>
            <a:r>
              <a:rPr lang="en-US" sz="4000" b="1" i="0" u="none" strike="noStrike" cap="none" spc="0">
                <a:solidFill>
                  <a:schemeClr val="dk1"/>
                </a:solidFill>
                <a:latin typeface="Constantia"/>
                <a:ea typeface="Arial"/>
                <a:cs typeface="Arial"/>
              </a:rPr>
              <a:t>Tokens</a:t>
            </a:r>
            <a:r>
              <a:rPr lang="en-US" sz="4000" b="1">
                <a:solidFill>
                  <a:schemeClr val="dk1"/>
                </a:solidFill>
              </a:rPr>
              <a:t> 					</a:t>
            </a:r>
            <a:r>
              <a:rPr lang="en-US" sz="4000" b="1">
                <a:solidFill>
                  <a:srgbClr val="C00000"/>
                </a:solidFill>
              </a:rPr>
              <a:t>Integer</a:t>
            </a:r>
            <a:r>
              <a:rPr lang="en-US" sz="4000" b="1">
                <a:solidFill>
                  <a:schemeClr val="dk1"/>
                </a:solidFill>
              </a:rPr>
              <a:t> </a:t>
            </a:r>
            <a:r>
              <a:rPr lang="en-US" sz="4000" b="1">
                <a:solidFill>
                  <a:srgbClr val="C00000"/>
                </a:solidFill>
              </a:rPr>
              <a:t>Literals</a:t>
            </a:r>
            <a:endParaRPr/>
          </a:p>
        </p:txBody>
      </p:sp>
      <p:sp>
        <p:nvSpPr>
          <p:cNvPr id="1845993291" name="Content Placeholder 3"/>
          <p:cNvSpPr>
            <a:spLocks noGrp="1"/>
          </p:cNvSpPr>
          <p:nvPr>
            <p:ph sz="half" idx="2"/>
          </p:nvPr>
        </p:nvSpPr>
        <p:spPr bwMode="auto">
          <a:xfrm flipH="0" flipV="0">
            <a:off x="291937" y="1321836"/>
            <a:ext cx="11781531" cy="5403979"/>
          </a:xfrm>
        </p:spPr>
        <p:txBody>
          <a:bodyPr vertOverflow="overflow" horzOverflow="overflow" vert="horz" wrap="square" lIns="121897" tIns="60948" rIns="121897" bIns="60948" numCol="1" spcCol="0" rtlCol="0" fromWordArt="0" anchor="t" anchorCtr="0" forceAA="0" upright="0" compatLnSpc="0">
            <a:normAutofit fontScale="85000" lnSpcReduction="3000"/>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marL="0" indent="0">
              <a:buClr>
                <a:schemeClr val="accent1">
                  <a:lumMod val="75000"/>
                </a:schemeClr>
              </a:buClr>
              <a:buFont typeface="Arial"/>
              <a:buNone/>
              <a:defRPr/>
            </a:pPr>
            <a:r>
              <a:rPr lang="en-US" b="1" i="0" u="none" strike="noStrike" cap="none" spc="0">
                <a:solidFill>
                  <a:srgbClr val="C00000"/>
                </a:solidFill>
                <a:latin typeface="Constantia"/>
                <a:cs typeface="Constantia"/>
              </a:rPr>
              <a:t>1. Decimal Integer:</a:t>
            </a:r>
            <a:r>
              <a:rPr lang="en-US" b="0" i="0" u="none" strike="noStrike" cap="none" spc="0">
                <a:solidFill>
                  <a:schemeClr val="tx1"/>
                </a:solidFill>
                <a:latin typeface="Constantia"/>
                <a:cs typeface="Constantia"/>
              </a:rPr>
              <a:t> </a:t>
            </a:r>
            <a:r>
              <a:rPr lang="en-US" b="0" i="0" u="none" strike="noStrike" cap="none" spc="0">
                <a:solidFill>
                  <a:schemeClr val="tx1"/>
                </a:solidFill>
                <a:latin typeface="Constantia"/>
                <a:cs typeface="Constantia"/>
              </a:rPr>
              <a:t>They are integers having a</a:t>
            </a:r>
            <a:r>
              <a:rPr lang="en-US" b="1" i="0" u="none" strike="noStrike" cap="none" spc="0">
                <a:solidFill>
                  <a:schemeClr val="accent6">
                    <a:lumMod val="50000"/>
                  </a:schemeClr>
                </a:solidFill>
                <a:latin typeface="Constantia"/>
                <a:cs typeface="Constantia"/>
              </a:rPr>
              <a:t> base value of 10</a:t>
            </a:r>
            <a:r>
              <a:rPr lang="en-US" b="0" i="0" u="none" strike="noStrike" cap="none" spc="0">
                <a:solidFill>
                  <a:schemeClr val="tx1"/>
                </a:solidFill>
                <a:latin typeface="Constantia"/>
                <a:cs typeface="Constantia"/>
              </a:rPr>
              <a:t>; i.e; containing values between</a:t>
            </a:r>
            <a:r>
              <a:rPr lang="en-US" b="1" i="0" u="none" strike="noStrike" cap="none" spc="0">
                <a:solidFill>
                  <a:schemeClr val="accent6">
                    <a:lumMod val="75000"/>
                  </a:schemeClr>
                </a:solidFill>
                <a:latin typeface="Constantia"/>
                <a:cs typeface="Constantia"/>
              </a:rPr>
              <a:t> 0 to 9.</a:t>
            </a:r>
            <a:r>
              <a:rPr lang="en-US" b="0" i="0" u="none" strike="noStrike" cap="none" spc="0">
                <a:solidFill>
                  <a:schemeClr val="tx1"/>
                </a:solidFill>
                <a:latin typeface="Constantia"/>
                <a:cs typeface="Constantia"/>
              </a:rPr>
              <a:t> It can be a positive value(+) or a negative value(-) but it cannot contain any point in between them.</a:t>
            </a:r>
            <a:r>
              <a:rPr lang="en-US" b="1" i="0" u="none" strike="noStrike" cap="none" spc="0">
                <a:solidFill>
                  <a:srgbClr val="C00000"/>
                </a:solidFill>
                <a:latin typeface="Constantia"/>
                <a:cs typeface="Constantia"/>
              </a:rPr>
              <a:t> </a:t>
            </a:r>
            <a:r>
              <a:rPr lang="en-US" b="1" i="0" u="none" strike="noStrike" cap="none" spc="0">
                <a:solidFill>
                  <a:srgbClr val="C00000"/>
                </a:solidFill>
                <a:latin typeface="Constantia"/>
                <a:cs typeface="Constantia"/>
              </a:rPr>
              <a:t>int decimal_int=1234</a:t>
            </a:r>
            <a:r>
              <a:rPr lang="en-US" b="0" i="0" u="none" strike="noStrike" cap="none" spc="0">
                <a:solidFill>
                  <a:schemeClr val="tx1"/>
                </a:solidFill>
                <a:latin typeface="Constantia"/>
                <a:cs typeface="Constantia"/>
              </a:rPr>
              <a:t>;</a:t>
            </a:r>
            <a:endParaRPr lang="en-US" b="0" i="0" u="none" strike="noStrike" cap="none" spc="0">
              <a:solidFill>
                <a:schemeClr val="tx1"/>
              </a:solidFill>
              <a:latin typeface="Constantia"/>
              <a:cs typeface="Constantia"/>
            </a:endParaRPr>
          </a:p>
          <a:p>
            <a:pPr marL="0" indent="0">
              <a:buClr>
                <a:schemeClr val="accent1">
                  <a:lumMod val="75000"/>
                </a:schemeClr>
              </a:buClr>
              <a:buFont typeface="Arial"/>
              <a:buNone/>
              <a:defRPr/>
            </a:pPr>
            <a:r>
              <a:rPr lang="en-US" b="1" i="0" u="none" strike="noStrike" cap="none" spc="0">
                <a:solidFill>
                  <a:srgbClr val="C00000"/>
                </a:solidFill>
                <a:latin typeface="Constantia"/>
                <a:cs typeface="Constantia"/>
              </a:rPr>
              <a:t>2. Octal Integer: </a:t>
            </a:r>
            <a:r>
              <a:rPr lang="en-US" b="0" i="0" u="none" strike="noStrike" cap="none" spc="0">
                <a:solidFill>
                  <a:schemeClr val="tx1"/>
                </a:solidFill>
                <a:latin typeface="Constantia"/>
                <a:cs typeface="Constantia"/>
              </a:rPr>
              <a:t>They are integers having a </a:t>
            </a:r>
            <a:r>
              <a:rPr lang="en-US" b="1" i="0" u="none" strike="noStrike" cap="none" spc="0">
                <a:solidFill>
                  <a:schemeClr val="accent6">
                    <a:lumMod val="75000"/>
                  </a:schemeClr>
                </a:solidFill>
                <a:latin typeface="Constantia"/>
                <a:cs typeface="Constantia"/>
              </a:rPr>
              <a:t>base value of 8</a:t>
            </a:r>
            <a:r>
              <a:rPr lang="en-US" b="0" i="0" u="none" strike="noStrike" cap="none" spc="0">
                <a:solidFill>
                  <a:schemeClr val="tx1"/>
                </a:solidFill>
                <a:latin typeface="Constantia"/>
                <a:cs typeface="Constantia"/>
              </a:rPr>
              <a:t>; i.e; containing values between </a:t>
            </a:r>
            <a:r>
              <a:rPr lang="en-US" b="1" i="0" u="none" strike="noStrike" cap="none" spc="0">
                <a:solidFill>
                  <a:schemeClr val="accent6">
                    <a:lumMod val="75000"/>
                  </a:schemeClr>
                </a:solidFill>
                <a:latin typeface="Constantia"/>
                <a:cs typeface="Constantia"/>
              </a:rPr>
              <a:t>0 to 7</a:t>
            </a:r>
            <a:r>
              <a:rPr lang="en-US" b="0" i="0" u="none" strike="noStrike" cap="none" spc="0">
                <a:solidFill>
                  <a:schemeClr val="tx1"/>
                </a:solidFill>
                <a:latin typeface="Constantia"/>
                <a:cs typeface="Constantia"/>
              </a:rPr>
              <a:t>. All octal numbers must </a:t>
            </a:r>
            <a:r>
              <a:rPr lang="en-US" b="1" i="0" u="none" strike="noStrike" cap="none" spc="0">
                <a:solidFill>
                  <a:schemeClr val="accent6">
                    <a:lumMod val="75000"/>
                  </a:schemeClr>
                </a:solidFill>
                <a:latin typeface="Constantia"/>
                <a:cs typeface="Constantia"/>
              </a:rPr>
              <a:t>start with a 0</a:t>
            </a:r>
            <a:r>
              <a:rPr lang="en-US" b="0" i="0" u="none" strike="noStrike" cap="none" spc="0">
                <a:solidFill>
                  <a:schemeClr val="tx1"/>
                </a:solidFill>
                <a:latin typeface="Constantia"/>
                <a:cs typeface="Constantia"/>
              </a:rPr>
              <a:t>. Example: 012, 077,075, etc. </a:t>
            </a:r>
            <a:r>
              <a:rPr lang="en-US" b="1" i="0" u="none" strike="noStrike" cap="none" spc="0">
                <a:solidFill>
                  <a:srgbClr val="C00000"/>
                </a:solidFill>
                <a:latin typeface="Constantia"/>
                <a:cs typeface="Constantia"/>
              </a:rPr>
              <a:t>int octal_int=077;</a:t>
            </a:r>
            <a:endParaRPr b="1" i="0" u="none" strike="noStrike" cap="none" spc="0">
              <a:solidFill>
                <a:srgbClr val="C00000"/>
              </a:solidFill>
              <a:latin typeface="Constantia"/>
              <a:cs typeface="Constantia"/>
            </a:endParaRPr>
          </a:p>
          <a:p>
            <a:pPr marL="0" indent="0">
              <a:buClr>
                <a:schemeClr val="accent1">
                  <a:lumMod val="75000"/>
                </a:schemeClr>
              </a:buClr>
              <a:buFont typeface="Arial"/>
              <a:buNone/>
              <a:defRPr/>
            </a:pPr>
            <a:r>
              <a:rPr lang="en-US" b="1" i="0" u="none" strike="noStrike" cap="none" spc="0">
                <a:solidFill>
                  <a:srgbClr val="C00000"/>
                </a:solidFill>
                <a:latin typeface="Constantia"/>
                <a:cs typeface="Constantia"/>
              </a:rPr>
              <a:t>3. Hexadecimal Integer:</a:t>
            </a:r>
            <a:r>
              <a:rPr lang="en-US" b="0" i="0" u="none" strike="noStrike" cap="none" spc="0">
                <a:solidFill>
                  <a:schemeClr val="tx1"/>
                </a:solidFill>
                <a:latin typeface="Constantia"/>
                <a:cs typeface="Constantia"/>
              </a:rPr>
              <a:t> </a:t>
            </a:r>
            <a:r>
              <a:rPr lang="en-US" b="0" i="0" u="none" strike="noStrike" cap="none" spc="0">
                <a:solidFill>
                  <a:schemeClr val="tx1"/>
                </a:solidFill>
                <a:latin typeface="Constantia"/>
                <a:cs typeface="Constantia"/>
              </a:rPr>
              <a:t>They are integers having a </a:t>
            </a:r>
            <a:r>
              <a:rPr lang="en-US" b="1" i="0" u="none" strike="noStrike" cap="none" spc="0">
                <a:solidFill>
                  <a:schemeClr val="accent6">
                    <a:lumMod val="75000"/>
                  </a:schemeClr>
                </a:solidFill>
                <a:latin typeface="Constantia"/>
                <a:cs typeface="Constantia"/>
              </a:rPr>
              <a:t>base value of 16</a:t>
            </a:r>
            <a:r>
              <a:rPr lang="en-US" b="0" i="0" u="none" strike="noStrike" cap="none" spc="0">
                <a:solidFill>
                  <a:schemeClr val="tx1"/>
                </a:solidFill>
                <a:latin typeface="Constantia"/>
                <a:cs typeface="Constantia"/>
              </a:rPr>
              <a:t>; i.e; containing values between 0 to 15. It is a special type of integer that contains both digits as well as characters. The digits range from</a:t>
            </a:r>
            <a:r>
              <a:rPr lang="en-US" b="1" i="0" u="none" strike="noStrike" cap="none" spc="0">
                <a:solidFill>
                  <a:schemeClr val="accent6">
                    <a:lumMod val="75000"/>
                  </a:schemeClr>
                </a:solidFill>
                <a:latin typeface="Constantia"/>
                <a:cs typeface="Constantia"/>
              </a:rPr>
              <a:t> 0 to 9</a:t>
            </a:r>
            <a:r>
              <a:rPr lang="en-US" b="0" i="0" u="none" strike="noStrike" cap="none" spc="0">
                <a:solidFill>
                  <a:schemeClr val="tx1"/>
                </a:solidFill>
                <a:latin typeface="Constantia"/>
                <a:cs typeface="Constantia"/>
              </a:rPr>
              <a:t> and the numbers 10 to 15 are replaced by characters a to f. Any integer starting with </a:t>
            </a:r>
            <a:r>
              <a:rPr lang="en-US" b="1" i="0" u="none" strike="noStrike" cap="none" spc="0">
                <a:solidFill>
                  <a:schemeClr val="accent6">
                    <a:lumMod val="75000"/>
                  </a:schemeClr>
                </a:solidFill>
                <a:latin typeface="Constantia"/>
                <a:cs typeface="Constantia"/>
              </a:rPr>
              <a:t>0x or 0X</a:t>
            </a:r>
            <a:r>
              <a:rPr lang="en-US" b="0" i="0" u="none" strike="noStrike" cap="none" spc="0">
                <a:solidFill>
                  <a:schemeClr val="tx1"/>
                </a:solidFill>
                <a:latin typeface="Constantia"/>
                <a:cs typeface="Constantia"/>
              </a:rPr>
              <a:t> is considered to be a hexadecimal integer. Example: 0xff, 0x2a, 0xf1f2, etc. </a:t>
            </a:r>
            <a:r>
              <a:rPr lang="en-US" b="1" i="0" u="none" strike="noStrike" cap="none" spc="0">
                <a:solidFill>
                  <a:srgbClr val="C00000"/>
                </a:solidFill>
                <a:latin typeface="Constantia"/>
                <a:cs typeface="Constantia"/>
              </a:rPr>
              <a:t>int hexadec_int=0x1ff2;</a:t>
            </a:r>
            <a:endParaRPr b="1" i="0" u="none" strike="noStrike" cap="none" spc="0">
              <a:solidFill>
                <a:srgbClr val="C00000"/>
              </a:solidFill>
              <a:latin typeface="Constantia"/>
              <a:cs typeface="Constantia"/>
            </a:endParaRPr>
          </a:p>
          <a:p>
            <a:pPr marL="0" indent="0">
              <a:buClr>
                <a:schemeClr val="accent1">
                  <a:lumMod val="75000"/>
                </a:schemeClr>
              </a:buClr>
              <a:buFont typeface="Arial"/>
              <a:buNone/>
              <a:defRPr/>
            </a:pPr>
            <a:r>
              <a:rPr lang="en-US" b="1" i="0" u="none" strike="noStrike" cap="none" spc="0">
                <a:solidFill>
                  <a:srgbClr val="C00000"/>
                </a:solidFill>
                <a:latin typeface="Constantia"/>
                <a:cs typeface="Constantia"/>
              </a:rPr>
              <a:t>4. Binary Integer:</a:t>
            </a:r>
            <a:r>
              <a:rPr lang="en-US" b="0" i="0" u="none" strike="noStrike" cap="none" spc="0">
                <a:solidFill>
                  <a:schemeClr val="tx1"/>
                </a:solidFill>
                <a:latin typeface="Constantia"/>
                <a:cs typeface="Constantia"/>
              </a:rPr>
              <a:t>They are integers with a</a:t>
            </a:r>
            <a:r>
              <a:rPr lang="en-US" b="1" i="0" u="none" strike="noStrike" cap="none" spc="0">
                <a:solidFill>
                  <a:schemeClr val="accent6">
                    <a:lumMod val="75000"/>
                  </a:schemeClr>
                </a:solidFill>
                <a:latin typeface="Constantia"/>
                <a:cs typeface="Constantia"/>
              </a:rPr>
              <a:t> base value of 2</a:t>
            </a:r>
            <a:r>
              <a:rPr lang="en-US" b="0" i="0" u="none" strike="noStrike" cap="none" spc="0">
                <a:solidFill>
                  <a:schemeClr val="tx1"/>
                </a:solidFill>
                <a:latin typeface="Constantia"/>
                <a:cs typeface="Constantia"/>
              </a:rPr>
              <a:t>; i.e; contains only two digits 0 and 1. Binary integers start with a</a:t>
            </a:r>
            <a:r>
              <a:rPr lang="en-US" b="1" i="0" u="none" strike="noStrike" cap="none" spc="0">
                <a:solidFill>
                  <a:schemeClr val="accent6">
                    <a:lumMod val="75000"/>
                  </a:schemeClr>
                </a:solidFill>
                <a:latin typeface="Constantia"/>
                <a:cs typeface="Constantia"/>
              </a:rPr>
              <a:t> 0b</a:t>
            </a:r>
            <a:r>
              <a:rPr lang="en-US" b="0" i="0" u="none" strike="noStrike" cap="none" spc="0">
                <a:solidFill>
                  <a:schemeClr val="tx1"/>
                </a:solidFill>
                <a:latin typeface="Constantia"/>
                <a:cs typeface="Constantia"/>
              </a:rPr>
              <a:t> indicating that it is a binary digit. Example: 0b100101, 0b1010101, etc. </a:t>
            </a:r>
            <a:r>
              <a:rPr lang="en-US" b="1" i="0" u="none" strike="noStrike" cap="none" spc="0">
                <a:solidFill>
                  <a:srgbClr val="C00000"/>
                </a:solidFill>
                <a:latin typeface="Constantia"/>
                <a:cs typeface="Constantia"/>
              </a:rPr>
              <a:t>int binary_int=0b101010</a:t>
            </a:r>
            <a:r>
              <a:rPr lang="en-US" sz="2800" b="1" i="0" u="none" strike="noStrike" cap="none" spc="0">
                <a:solidFill>
                  <a:srgbClr val="C00000"/>
                </a:solidFill>
                <a:latin typeface="Constantia"/>
                <a:cs typeface="Constantia"/>
              </a:rPr>
              <a:t>1;</a:t>
            </a:r>
            <a:endParaRPr b="1" i="0" u="none" strike="noStrike" cap="none" spc="0">
              <a:solidFill>
                <a:srgbClr val="C00000"/>
              </a:solidFill>
              <a:latin typeface="Constantia"/>
              <a:cs typeface="Constantia"/>
            </a:endParaRPr>
          </a:p>
        </p:txBody>
      </p:sp>
    </p:spTree>
  </p:cSld>
  <p:clrMapOvr>
    <a:masterClrMapping/>
  </p:clrMapOvr>
  <mc:AlternateContent xmlns:mc="http://schemas.openxmlformats.org/markup-compatibility/2006">
    <mc:Choice xmlns:p14="http://schemas.microsoft.com/office/powerpoint/2010/main" Requires="p14">
      <p:transition spd="med" p14:dur="700" advClick="1">
        <p:fade thruBlk="0"/>
      </p:transition>
    </mc:Choice>
    <mc:Fallback>
      <p:transition spd="med" advClick="1">
        <p:fade thruBlk="0"/>
      </p:transition>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Arial"/>
        <a:cs typeface="Arial"/>
      </a:majorFont>
      <a:minorFont>
        <a:latin typeface="Constantia"/>
        <a:ea typeface="Arial"/>
        <a:cs typeface="Arial"/>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satMod val="150000"/>
              <a:alpha val="5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50000"/>
                <a:satMod val="180000"/>
              </a:schemeClr>
            </a:gs>
            <a:gs pos="100000">
              <a:schemeClr val="phClr">
                <a:shade val="45000"/>
                <a:satMod val="120000"/>
              </a:schemeClr>
            </a:gs>
          </a:gsLst>
          <a:path path="circle"/>
        </a:gradFill>
        <a:gradFill>
          <a:gsLst>
            <a:gs pos="0">
              <a:schemeClr val="phClr">
                <a:tint val="50000"/>
                <a:satMod val="180000"/>
              </a:schemeClr>
            </a:gs>
            <a:gs pos="100000">
              <a:schemeClr val="phClr">
                <a:shade val="45000"/>
                <a:satMod val="12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Fresh food presentation (widescreen)</Template>
  <TotalTime>0</TotalTime>
  <Words>0</Words>
  <Application>ONLYOFFICE/7.3.3.50</Application>
  <DocSecurity>0</DocSecurity>
  <PresentationFormat>Custom</PresentationFormat>
  <Paragraphs>0</Paragraphs>
  <Slides>33</Slides>
  <Notes>33</Notes>
  <HiddenSlides>0</HiddenSlides>
  <MMClips>2</MMClips>
  <ScaleCrop>0</ScaleCrop>
  <HeadingPairs>
    <vt:vector size="4" baseType="variant">
      <vt:variant>
        <vt:lpstr>Theme</vt:lpstr>
      </vt:variant>
      <vt:variant>
        <vt:i4>1</vt:i4>
      </vt:variant>
      <vt:variant>
        <vt:lpstr>Slide Titles</vt:lpstr>
      </vt:variant>
      <vt:variant>
        <vt:i4>33</vt:i4>
      </vt:variant>
    </vt:vector>
  </HeadingPairs>
  <TitlesOfParts>
    <vt:vector size="34"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Layout</dc:title>
  <dc:subject/>
  <dc:creator>Anirudha Anil Gaikwad</dc:creator>
  <cp:keywords/>
  <dc:description/>
  <dc:identifier/>
  <dc:language/>
  <cp:lastModifiedBy/>
  <cp:revision>148</cp:revision>
  <dcterms:created xsi:type="dcterms:W3CDTF">2021-12-19T05:09:16Z</dcterms:created>
  <dcterms:modified xsi:type="dcterms:W3CDTF">2023-04-09T06:21:15Z</dcterms:modified>
  <cp:category/>
  <cp:contentStatus/>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