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88825" cy="6858000"/>
  <p:notesSz cx="12188825" cy="6858000"/>
  <p:defaultTextStyle>
    <a:defPPr>
      <a:defRPr lang="en-US"/>
    </a:defPPr>
    <a:lvl1pPr marL="0" algn="l" defTabSz="1218987">
      <a:defRPr sz="24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>
      <a:defRPr sz="24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>
      <a:defRPr sz="24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>
      <a:defRPr sz="24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>
      <a:defRPr sz="24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>
      <a:defRPr sz="24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>
      <a:defRPr sz="24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>
      <a:defRPr sz="24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>
      <a:defRPr sz="24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38100">
              <a:solidFill>
                <a:schemeClr val="dk1"/>
              </a:solidFill>
            </a:ln>
          </a:top>
          <a:bottom>
            <a:ln w="38100">
              <a:solidFill>
                <a:schemeClr val="dk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  <a:fill>
          <a:solidFill>
            <a:schemeClr val="accent3">
              <a:tint val="2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65" d="100"/>
          <a:sy n="65" d="100"/>
        </p:scale>
        <p:origin x="798" y="72"/>
      </p:cViewPr>
      <p:guideLst>
        <p:guide pos="2160" orient="horz"/>
        <p:guide pos="3839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 bwMode="auto"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91671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15154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324" y="2089595"/>
            <a:ext cx="9141619" cy="886343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7209051-6E81-43E8-9099-FF6A0C3DCFE8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CEAB04-7709-4C1E-A61A-74684A0170FC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 bwMode="auto"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91671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15154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 bwMode="auto">
          <a:xfrm>
            <a:off x="0" y="5395517"/>
            <a:ext cx="12188825" cy="1462483"/>
            <a:chOff x="0" y="4046637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751059" y="1150514"/>
            <a:ext cx="1828324" cy="502168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79BD0D-E0B1-4CED-AC65-708AC79EB9CD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C3EA6D-DF0B-4D4B-B359-5F1D1D0E30A4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 bwMode="auto"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87514" y="2347123"/>
              <a:ext cx="429552" cy="599983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86370" y="2347123"/>
              <a:ext cx="429552" cy="59998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 bwMode="auto">
          <a:xfrm>
            <a:off x="0" y="5409216"/>
            <a:ext cx="12188825" cy="1462483"/>
            <a:chOff x="0" y="4056911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77EDB99-15BC-4479-BAC5-1E502E66917A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2" y="152400"/>
            <a:ext cx="9751059" cy="12954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41412" y="1600200"/>
            <a:ext cx="4875529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4412" y="1600200"/>
            <a:ext cx="4875529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067C2A3-CD19-48AB-9F64-ECCF75182EDD}" type="datetime1">
              <a:rPr lang="en-US"/>
              <a:t/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2" y="152400"/>
            <a:ext cx="9751059" cy="1295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2" y="1524000"/>
            <a:ext cx="4875529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41412" y="2413000"/>
            <a:ext cx="4875529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094412" y="1524000"/>
            <a:ext cx="4875529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094412" y="2413000"/>
            <a:ext cx="4875529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63E8C1-7C87-4705-AB97-8CD17D208E3F}" type="datetime1">
              <a:rPr lang="en-US"/>
              <a:t/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20C624E-DF92-4841-B9B9-DD11AA239B85}" type="datetime1">
              <a:rPr lang="en-US"/>
              <a:t/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 bwMode="auto">
          <a:xfrm>
            <a:off x="0" y="5409216"/>
            <a:ext cx="12188825" cy="1462483"/>
            <a:chOff x="0" y="4056911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DA3AE1-4360-4D5B-BDBC-656B872DD533}" type="datetime1">
              <a:rPr lang="en-US"/>
              <a:t/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875529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0990708-46A4-4851-883E-8DFB8939107E}" type="datetime1">
              <a:rPr lang="en-US"/>
              <a:t/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E88EFFC-86AE-4294-A319-CAFC2651994B}" type="datetime1">
              <a:rPr lang="en-US"/>
              <a:t/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 bwMode="auto">
          <a:xfrm>
            <a:off x="0" y="5409216"/>
            <a:ext cx="12188825" cy="1462483"/>
            <a:chOff x="0" y="4056911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grpSp>
        <p:nvGrpSpPr>
          <p:cNvPr id="7" name="squares"/>
          <p:cNvGrpSpPr/>
          <p:nvPr/>
        </p:nvGrpSpPr>
        <p:grpSpPr bwMode="auto"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91671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15154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218883" y="152400"/>
            <a:ext cx="9751059" cy="1295400"/>
          </a:xfrm>
          <a:prstGeom prst="rect">
            <a:avLst/>
          </a:prstGeom>
        </p:spPr>
        <p:txBody>
          <a:bodyPr vert="horz" lIns="121898" tIns="60949" rIns="121898" bIns="60949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8883" y="1600200"/>
            <a:ext cx="9751059" cy="4572000"/>
          </a:xfrm>
          <a:prstGeom prst="rect">
            <a:avLst/>
          </a:prstGeom>
        </p:spPr>
        <p:txBody>
          <a:bodyPr vert="horz" lIns="121898" tIns="60949" rIns="121898" bIns="60949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8" tIns="60949" rIns="121898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8" tIns="60949" rIns="121898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9E8617-6EA8-4B97-A5E8-E18E98765EE2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8" tIns="60949" rIns="121898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1218987">
        <a:spcBef>
          <a:spcPts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/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0133" y="152400"/>
            <a:ext cx="10427676" cy="838200"/>
          </a:xfrm>
        </p:spPr>
        <p:txBody>
          <a:bodyPr/>
          <a:lstStyle/>
          <a:p>
            <a:pPr>
              <a:defRPr/>
            </a:pPr>
            <a:r>
              <a:rPr lang="en-IN" b="1"/>
              <a:t>JAVA</a:t>
            </a:r>
            <a:endParaRPr/>
          </a:p>
        </p:txBody>
      </p:sp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455612" y="2514600"/>
          <a:ext cx="11041039" cy="182880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{EB9631B5-78F2-41C9-869B-9F39066F8104}</a:tableStyleId>
              </a:tblPr>
              <a:tblGrid>
                <a:gridCol w="5520519"/>
                <a:gridCol w="5520519"/>
              </a:tblGrid>
              <a:tr h="419909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Verdana"/>
                          <a:ea typeface="Verdana"/>
                        </a:rPr>
                        <a:t>Java Data Types – Type Casting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19909"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Types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 i="0" u="none" strike="noStrike" cap="none" spc="0">
                          <a:solidFill>
                            <a:schemeClr val="dk1"/>
                          </a:solidFill>
                          <a:latin typeface="Constantia"/>
                          <a:ea typeface="Arial"/>
                          <a:cs typeface="Arial"/>
                        </a:rPr>
                        <a:t>Unicode System</a:t>
                      </a:r>
                      <a:endParaRPr sz="2400"/>
                    </a:p>
                  </a:txBody>
                  <a:tcPr anchor="ctr"/>
                </a:tc>
              </a:tr>
              <a:tr h="419909"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 i="0" u="none" strike="noStrike" cap="none" spc="0">
                          <a:solidFill>
                            <a:schemeClr val="dk1"/>
                          </a:solidFill>
                          <a:latin typeface="Constantia"/>
                          <a:ea typeface="Arial"/>
                          <a:cs typeface="Arial"/>
                        </a:rPr>
                        <a:t>Type Casting 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Input</a:t>
                      </a:r>
                      <a:endParaRPr/>
                    </a:p>
                  </a:txBody>
                  <a:tcPr anchor="ctr"/>
                </a:tc>
              </a:tr>
              <a:tr h="41990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endParaRPr lang="en-US" sz="2400" b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 bwMode="auto"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>
              <a:defRPr/>
            </a:pPr>
            <a:r>
              <a:rPr lang="en-US" sz="2800" b="1">
                <a:solidFill>
                  <a:srgbClr val="262626"/>
                </a:solidFill>
                <a:latin typeface="Arial"/>
                <a:ea typeface="Microsoft YaHei"/>
              </a:rPr>
              <a:t>What you learn ?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710681" name="Rectangle 3"/>
          <p:cNvSpPr/>
          <p:nvPr/>
        </p:nvSpPr>
        <p:spPr bwMode="auto">
          <a:xfrm flipH="0" flipV="0">
            <a:off x="38844" y="77753"/>
            <a:ext cx="12209572" cy="682688"/>
          </a:xfrm>
          <a:prstGeom prst="rect">
            <a:avLst/>
          </a:prstGeom>
        </p:spPr>
        <p:txBody>
          <a:bodyPr vert="horz" lIns="121896" tIns="60948" rIns="121896" bIns="60948" rtlCol="0" anchor="b">
            <a:noAutofit/>
          </a:bodyPr>
          <a:lstStyle/>
          <a:p>
            <a:pPr>
              <a:defRPr/>
            </a:pPr>
            <a:r>
              <a:rPr lang="en-GB" sz="4000" b="1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Encoding Scheme</a:t>
            </a:r>
            <a:endParaRPr sz="4000" b="1"/>
          </a:p>
        </p:txBody>
      </p:sp>
      <p:sp>
        <p:nvSpPr>
          <p:cNvPr id="1768415457" name="TextBox 7"/>
          <p:cNvSpPr txBox="1"/>
          <p:nvPr/>
        </p:nvSpPr>
        <p:spPr bwMode="auto">
          <a:xfrm flipH="0" flipV="0">
            <a:off x="100678" y="1069131"/>
            <a:ext cx="11990347" cy="478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ea typeface="Liberation Sans"/>
                <a:cs typeface="Constantia"/>
              </a:rPr>
              <a:t>UTF-32: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UTF-32 is a fixed-length encoding scheme that uses 4 bytes to represent each code point. It is not as commonly used as UTF-8 or UTF-16, but it is used in some specialized applications and programming languages such as Python. In UTF-32, each code point is represented by a single 32-bit value, which makes it the simplest encoding scheme in terms of byte order and byte alignment.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ea typeface="Liberation Sans"/>
                <a:cs typeface="Constantia"/>
              </a:rPr>
              <a:t>UTF-EBCDIC: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UTF-EBCDIC is an encoding scheme that maps Unicode code points to EBCDIC characters, which are used in some mainframe computer systems.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9439995" name="Rectangle 3"/>
          <p:cNvSpPr/>
          <p:nvPr/>
        </p:nvSpPr>
        <p:spPr bwMode="auto">
          <a:xfrm flipH="0" flipV="0">
            <a:off x="38844" y="77753"/>
            <a:ext cx="12209572" cy="682688"/>
          </a:xfrm>
          <a:prstGeom prst="rect">
            <a:avLst/>
          </a:prstGeom>
        </p:spPr>
        <p:txBody>
          <a:bodyPr vert="horz" lIns="121896" tIns="60948" rIns="121896" bIns="60948" rtlCol="0" anchor="b">
            <a:noAutofit/>
          </a:bodyPr>
          <a:lstStyle/>
          <a:p>
            <a:pPr>
              <a:defRPr/>
            </a:pPr>
            <a:r>
              <a:rPr lang="en-GB" sz="4000" b="1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Encoding Scheme</a:t>
            </a:r>
            <a:endParaRPr b="1"/>
          </a:p>
        </p:txBody>
      </p:sp>
      <p:sp>
        <p:nvSpPr>
          <p:cNvPr id="1461823376" name="TextBox 7"/>
          <p:cNvSpPr txBox="1"/>
          <p:nvPr/>
        </p:nvSpPr>
        <p:spPr bwMode="auto">
          <a:xfrm flipH="0" flipV="0">
            <a:off x="98158" y="874744"/>
            <a:ext cx="11992867" cy="4358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The choice of encoding scheme depends on the specific requirements of the application or system. UTF-8 is a good choice for web applications and text processing because of its compatibility with ASCII and its compact size for common characters. UTF-16 is a good choice for applications that need to handle characters outside the BMP, such as certain Asian languages. UTF-32 is a good choice for applications that require a fixed-size representation of each code point and need to perform random access or indexing of Unicode text.</a:t>
            </a:r>
            <a:br>
              <a:rPr sz="1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</a:b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Type Cast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 flipH="0" flipV="0">
            <a:off x="196377" y="707571"/>
            <a:ext cx="11903730" cy="65566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8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2600">
                <a:solidFill>
                  <a:srgbClr val="C00000"/>
                </a:solidFill>
                <a:latin typeface="+mj-lt"/>
              </a:rPr>
              <a:t>Casting is process of changing one type value to another type in java</a:t>
            </a:r>
            <a:endParaRPr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+mj-lt"/>
              </a:rPr>
              <a:t>1) Implicit Type Casting(Widening Casting) :</a:t>
            </a:r>
            <a:endParaRPr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b="0">
                <a:solidFill>
                  <a:schemeClr val="tx1"/>
                </a:solidFill>
                <a:latin typeface="+mj-lt"/>
              </a:rPr>
              <a:t>             </a:t>
            </a:r>
            <a:r>
              <a:rPr lang="en-US" sz="2400">
                <a:solidFill>
                  <a:srgbClr val="C00000"/>
                </a:solidFill>
                <a:latin typeface="+mj-lt"/>
              </a:rPr>
              <a:t>byte--&gt;short--&gt;int--&gt;long--&gt;float--&gt;double</a:t>
            </a:r>
            <a:r>
              <a:rPr lang="en-US" sz="2400" b="0">
                <a:solidFill>
                  <a:srgbClr val="C00000"/>
                </a:solidFill>
                <a:latin typeface="Constantia"/>
              </a:rPr>
              <a:t>  </a:t>
            </a:r>
            <a:endParaRPr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Implicit type casting, also known as widening or automatic type promotion, occurs when the conversion is done automatically by the compiler. This happens when a value of a smaller data type is assigned to a variable of a larger data type.</a:t>
            </a:r>
            <a:endParaRPr/>
          </a:p>
          <a:p>
            <a:pPr marL="0" indent="0" algn="l">
              <a:buNone/>
              <a:defRPr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+mj-lt"/>
              </a:rPr>
              <a:t>2) Explicit Type Casting(Narrowing Casting) </a:t>
            </a:r>
            <a:endParaRPr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solidFill>
                  <a:schemeClr val="tx1"/>
                </a:solidFill>
                <a:latin typeface="+mj-lt"/>
              </a:rPr>
              <a:t>         </a:t>
            </a:r>
            <a:r>
              <a:rPr lang="en-US" sz="2400">
                <a:solidFill>
                  <a:srgbClr val="C00000"/>
                </a:solidFill>
                <a:latin typeface="Constantia"/>
              </a:rPr>
              <a:t>    </a:t>
            </a:r>
            <a:r>
              <a:rPr lang="en-US" sz="2400" u="sng">
                <a:solidFill>
                  <a:srgbClr val="C00000"/>
                </a:solidFill>
                <a:latin typeface="+mj-lt"/>
              </a:rPr>
              <a:t>double--&gt;float--&gt;long--&gt;int--&gt;short--&gt;byte</a:t>
            </a:r>
            <a:r>
              <a:rPr lang="en-US" sz="2400" u="sng">
                <a:solidFill>
                  <a:schemeClr val="tx1"/>
                </a:solidFill>
                <a:latin typeface="Constantia"/>
              </a:rPr>
              <a:t>      </a:t>
            </a:r>
            <a:endParaRPr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Explicit type casting, also known as narrowing or manual type conversion, occurs when the conversion is done manually by the programmer. This happens when a value of a larger data type is assigned to a variable of a smaller data type. In this case, the programmer needs to use a type casting operator to explicitly cast the value to the desired data type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 marL="0" indent="0" algn="l">
              <a:buNone/>
              <a:defRPr/>
            </a:pPr>
            <a:endParaRPr lang="en-US" b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045303" name="Rectangle 2"/>
          <p:cNvSpPr/>
          <p:nvPr/>
        </p:nvSpPr>
        <p:spPr bwMode="auto">
          <a:xfrm>
            <a:off x="-32067" y="0"/>
            <a:ext cx="9483750" cy="761998"/>
          </a:xfrm>
          <a:prstGeom prst="rect">
            <a:avLst/>
          </a:prstGeom>
        </p:spPr>
        <p:txBody>
          <a:bodyPr vert="horz" lIns="121896" tIns="60948" rIns="121896" bIns="60948" rtlCol="0" anchor="b">
            <a:noAutofit/>
          </a:bodyPr>
          <a:lstStyle/>
          <a:p>
            <a:pPr>
              <a:defRPr/>
            </a:pPr>
            <a:r>
              <a:rPr lang="en-US" sz="4000" b="1"/>
              <a:t>Take user input in JAVA</a:t>
            </a:r>
            <a:endParaRPr/>
          </a:p>
        </p:txBody>
      </p:sp>
      <p:sp>
        <p:nvSpPr>
          <p:cNvPr id="115103427" name="TextBox 3"/>
          <p:cNvSpPr txBox="1"/>
          <p:nvPr/>
        </p:nvSpPr>
        <p:spPr bwMode="auto">
          <a:xfrm flipH="0" flipV="0">
            <a:off x="157499" y="1295398"/>
            <a:ext cx="11507069" cy="1920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9965" indent="-349965">
              <a:buFont typeface="Wingdings"/>
              <a:buChar char="Ø"/>
              <a:defRPr/>
            </a:pPr>
            <a:r>
              <a:rPr lang="en-IN" b="1">
                <a:solidFill>
                  <a:schemeClr val="accent4"/>
                </a:solidFill>
              </a:rPr>
              <a:t>Java Scanner Class</a:t>
            </a:r>
            <a:endParaRPr>
              <a:solidFill>
                <a:schemeClr val="accent4"/>
              </a:solidFill>
            </a:endParaRPr>
          </a:p>
          <a:p>
            <a:pPr>
              <a:defRPr/>
            </a:pPr>
            <a:r>
              <a:rPr lang="en-IN" sz="24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In </a:t>
            </a:r>
            <a:r>
              <a:rPr lang="en-IN" sz="24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Java, you can take user input using the </a:t>
            </a:r>
            <a:r>
              <a:rPr lang="en-IN" sz="24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Scanner</a:t>
            </a:r>
            <a:r>
              <a:rPr lang="en-IN" sz="24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class, which is part of the </a:t>
            </a:r>
            <a:r>
              <a:rPr lang="en-IN" sz="2400" b="1" i="0" u="none" strike="noStrike" cap="none" spc="0">
                <a:solidFill>
                  <a:schemeClr val="accent4"/>
                </a:solidFill>
                <a:latin typeface="Constantia"/>
                <a:ea typeface="Liberation Sans"/>
                <a:cs typeface="Constantia"/>
              </a:rPr>
              <a:t>java.util</a:t>
            </a:r>
            <a:r>
              <a:rPr lang="en-IN" sz="2400" b="1" i="0" u="none" strike="noStrike" cap="none" spc="0">
                <a:solidFill>
                  <a:schemeClr val="accent4"/>
                </a:solidFill>
                <a:latin typeface="Constantia"/>
                <a:ea typeface="Liberation Sans"/>
                <a:cs typeface="Constantia"/>
              </a:rPr>
              <a:t> </a:t>
            </a:r>
            <a:r>
              <a:rPr lang="en-IN" sz="24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package. The </a:t>
            </a:r>
            <a:r>
              <a:rPr lang="en-IN" sz="2400" b="1" i="0" u="none" strike="noStrike" cap="none" spc="0">
                <a:solidFill>
                  <a:schemeClr val="accent4"/>
                </a:solidFill>
                <a:latin typeface="Constantia"/>
                <a:ea typeface="Liberation Sans"/>
                <a:cs typeface="Constantia"/>
              </a:rPr>
              <a:t>Scanner</a:t>
            </a:r>
            <a:r>
              <a:rPr lang="en-IN" sz="2400" b="1" i="0" u="none" strike="noStrike" cap="none" spc="0">
                <a:solidFill>
                  <a:schemeClr val="accent4"/>
                </a:solidFill>
                <a:latin typeface="Constantia"/>
                <a:ea typeface="Liberation Sans"/>
                <a:cs typeface="Constantia"/>
              </a:rPr>
              <a:t> class</a:t>
            </a:r>
            <a:r>
              <a:rPr lang="en-IN" sz="24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provides methods to read input from various sources, such as the keyboard or a file.</a:t>
            </a:r>
            <a:endParaRPr/>
          </a:p>
          <a:p>
            <a:pPr>
              <a:defRPr/>
            </a:pPr>
            <a:endParaRPr lang="en-IN"/>
          </a:p>
        </p:txBody>
      </p:sp>
      <p:pic>
        <p:nvPicPr>
          <p:cNvPr id="78487501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151020" y="2819481"/>
            <a:ext cx="7931071" cy="3862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8908021" name="Rectangle 2"/>
          <p:cNvSpPr/>
          <p:nvPr/>
        </p:nvSpPr>
        <p:spPr bwMode="auto">
          <a:xfrm>
            <a:off x="-32067" y="0"/>
            <a:ext cx="9483750" cy="761998"/>
          </a:xfrm>
          <a:prstGeom prst="rect">
            <a:avLst/>
          </a:prstGeom>
        </p:spPr>
        <p:txBody>
          <a:bodyPr vert="horz" lIns="121896" tIns="60948" rIns="121896" bIns="60948" rtlCol="0" anchor="b">
            <a:noAutofit/>
          </a:bodyPr>
          <a:lstStyle/>
          <a:p>
            <a:pPr>
              <a:defRPr/>
            </a:pPr>
            <a:r>
              <a:rPr lang="en-US" sz="4000" b="1"/>
              <a:t>Take user input in JAVA</a:t>
            </a:r>
            <a:endParaRPr/>
          </a:p>
        </p:txBody>
      </p:sp>
      <p:sp>
        <p:nvSpPr>
          <p:cNvPr id="723222903" name="TextBox 3"/>
          <p:cNvSpPr txBox="1"/>
          <p:nvPr/>
        </p:nvSpPr>
        <p:spPr bwMode="auto">
          <a:xfrm>
            <a:off x="1141410" y="914400"/>
            <a:ext cx="10591799" cy="461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b="1"/>
              <a:t>Methods of Scanner class:</a:t>
            </a:r>
            <a:endParaRPr/>
          </a:p>
        </p:txBody>
      </p:sp>
      <p:graphicFrame>
        <p:nvGraphicFramePr>
          <p:cNvPr id="1200828915" name="Table 1"/>
          <p:cNvGraphicFramePr>
            <a:graphicFrameLocks xmlns:a="http://schemas.openxmlformats.org/drawingml/2006/main"/>
          </p:cNvGraphicFramePr>
          <p:nvPr/>
        </p:nvGraphicFramePr>
        <p:xfrm>
          <a:off x="157500" y="1376061"/>
          <a:ext cx="10548792" cy="5215576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323660"/>
                <a:gridCol w="8485590"/>
              </a:tblGrid>
              <a:tr h="36519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IN" sz="1800">
                          <a:solidFill>
                            <a:schemeClr val="bg1"/>
                          </a:solidFill>
                          <a:latin typeface="Constantia"/>
                        </a:rPr>
                        <a:t>Method</a:t>
                      </a:r>
                      <a:endParaRPr/>
                    </a:p>
                  </a:txBody>
                  <a:tcPr marL="41064" marR="41064" marT="41064" marB="41064">
                    <a:lnL w="9522" algn="ctr">
                      <a:solidFill>
                        <a:srgbClr val="2020D5"/>
                      </a:solidFill>
                    </a:lnL>
                    <a:lnR w="9522" algn="ctr">
                      <a:solidFill>
                        <a:srgbClr val="2020D5"/>
                      </a:solidFill>
                    </a:lnR>
                    <a:lnT w="9522" algn="ctr">
                      <a:solidFill>
                        <a:srgbClr val="2020D5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FE750E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IN" sz="1800">
                          <a:solidFill>
                            <a:schemeClr val="bg1"/>
                          </a:solidFill>
                          <a:latin typeface="Constantia"/>
                        </a:rPr>
                        <a:t>Description</a:t>
                      </a:r>
                      <a:endParaRPr/>
                    </a:p>
                  </a:txBody>
                  <a:tcPr marL="41064" marR="41064" marT="41064" marB="41064">
                    <a:lnL w="9522" algn="ctr">
                      <a:solidFill>
                        <a:srgbClr val="2020D5"/>
                      </a:solidFill>
                    </a:lnL>
                    <a:lnR w="9522" algn="ctr">
                      <a:solidFill>
                        <a:srgbClr val="2020D5"/>
                      </a:solidFill>
                    </a:lnR>
                    <a:lnT w="9522" algn="ctr">
                      <a:solidFill>
                        <a:srgbClr val="2020D5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FE750E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int nextInt()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as an integer.</a:t>
                      </a:r>
                      <a:endParaRPr/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float nextFloat()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as a float.</a:t>
                      </a:r>
                      <a:endParaRPr/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double nextDouble()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as a double.</a:t>
                      </a:r>
                      <a:endParaRPr/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byte nextByte()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as a byte.</a:t>
                      </a:r>
                      <a:endParaRPr/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342455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String nextLine()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Advances this scanner past the current line.</a:t>
                      </a:r>
                      <a:endParaRPr/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boolean nextBoolean()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into a boolean value.</a:t>
                      </a:r>
                      <a:endParaRPr/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long nextLong()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as a long.</a:t>
                      </a:r>
                      <a:endParaRPr/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short nextShort()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as a Short.</a:t>
                      </a:r>
                      <a:endParaRPr/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BigInteger nextBigInteger()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as a BigInteger.</a:t>
                      </a:r>
                      <a:endParaRPr/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BigDecimal nextBigDecimal()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as a 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BigDecimal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.</a:t>
                      </a:r>
                      <a:endParaRPr/>
                    </a:p>
                  </a:txBody>
                  <a:tcPr marL="27375" marR="27375" marT="27375" marB="27375">
                    <a:lnL w="9522" algn="ctr">
                      <a:solidFill>
                        <a:srgbClr val="C7CCBE"/>
                      </a:solidFill>
                    </a:lnL>
                    <a:lnR w="9522" algn="ctr">
                      <a:solidFill>
                        <a:srgbClr val="C7CCBE"/>
                      </a:solidFill>
                    </a:lnR>
                    <a:lnT w="9522" algn="ctr">
                      <a:solidFill>
                        <a:srgbClr val="C7CCBE"/>
                      </a:solidFill>
                    </a:lnT>
                    <a:lnB w="9522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430559" y="838200"/>
            <a:ext cx="9141619" cy="2105367"/>
          </a:xfrm>
        </p:spPr>
        <p:txBody>
          <a:bodyPr/>
          <a:lstStyle/>
          <a:p>
            <a:pPr>
              <a:defRPr/>
            </a:pPr>
            <a:r>
              <a:rPr lang="en-US"/>
              <a:t>Thanks</a:t>
            </a:r>
            <a:endParaRPr/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 bwMode="auto"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8" tIns="60949" rIns="121898" bIns="60949" rtlCol="0" anchor="b">
            <a:normAutofit/>
          </a:bodyPr>
          <a:lstStyle/>
          <a:p>
            <a:pPr algn="r">
              <a:defRPr/>
            </a:pPr>
            <a:r>
              <a:rPr lang="en-US" sz="3200" b="1"/>
              <a:t>Anirudha Gaikwad</a:t>
            </a:r>
            <a:endParaRPr/>
          </a:p>
          <a:p>
            <a:pPr algn="r">
              <a:defRPr/>
            </a:pPr>
            <a:endParaRPr 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7" y="-10108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 defTabSz="914400">
              <a:defRPr/>
            </a:pPr>
            <a:r>
              <a:rPr lang="en-US" sz="4000" b="1">
                <a:solidFill>
                  <a:schemeClr val="dk1"/>
                </a:solidFill>
              </a:rPr>
              <a:t>Data Types 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 flipH="0" flipV="0">
            <a:off x="293571" y="1516224"/>
            <a:ext cx="11479317" cy="5212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A data type in programming is a classification of data that defines the type of values that a variable.</a:t>
            </a:r>
            <a:endParaRPr sz="2800" b="1" i="0" u="none" strike="noStrike" cap="none" spc="0">
              <a:solidFill>
                <a:schemeClr val="accent6">
                  <a:lumMod val="75000"/>
                </a:schemeClr>
              </a:solidFill>
              <a:latin typeface="Constantia"/>
              <a:cs typeface="Constantia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In Java, there are two categories of data types: </a:t>
            </a: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cs typeface="Constantia"/>
              </a:rPr>
              <a:t>Primitive data types and Not-Primitive(reference) data types.</a:t>
            </a:r>
            <a:endParaRPr sz="2800" b="1" i="0" u="none" strike="noStrike" cap="none" spc="0">
              <a:solidFill>
                <a:srgbClr val="C00000"/>
              </a:solidFill>
              <a:latin typeface="Constantia"/>
              <a:cs typeface="Constantia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 marL="394023" indent="-394023">
              <a:buFont typeface="Wingdings"/>
              <a:buChar char="Ø"/>
              <a:defRPr/>
            </a:pP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cs typeface="Constantia"/>
              </a:rPr>
              <a:t>Primitive data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 types are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simple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and usually small in size, and </a:t>
            </a:r>
            <a:r>
              <a:rPr lang="en-GB" sz="28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Constantia"/>
                <a:cs typeface="Constantia"/>
              </a:rPr>
              <a:t>they are passed by value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, which means that when they are used as parameters in a method, the method receives a copy of the value rather than a reference to the original variable.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	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They are built-in to the programming language 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912950" name="Rectangle 2"/>
          <p:cNvSpPr/>
          <p:nvPr/>
        </p:nvSpPr>
        <p:spPr bwMode="auto">
          <a:xfrm>
            <a:off x="-32067" y="-101081"/>
            <a:ext cx="9483750" cy="761999"/>
          </a:xfrm>
          <a:prstGeom prst="rect">
            <a:avLst/>
          </a:prstGeom>
        </p:spPr>
        <p:txBody>
          <a:bodyPr vert="horz" lIns="121898" tIns="60948" rIns="121898" bIns="60948" rtlCol="0" anchor="b">
            <a:noAutofit/>
          </a:bodyPr>
          <a:lstStyle/>
          <a:p>
            <a:pPr defTabSz="914400">
              <a:defRPr/>
            </a:pPr>
            <a:r>
              <a:rPr lang="en-US" sz="4000" b="1">
                <a:solidFill>
                  <a:schemeClr val="dk1"/>
                </a:solidFill>
              </a:rPr>
              <a:t>Data Types </a:t>
            </a:r>
            <a:endParaRPr/>
          </a:p>
        </p:txBody>
      </p:sp>
      <p:sp>
        <p:nvSpPr>
          <p:cNvPr id="1635262021" name="TextBox 5"/>
          <p:cNvSpPr txBox="1"/>
          <p:nvPr/>
        </p:nvSpPr>
        <p:spPr bwMode="auto">
          <a:xfrm flipH="0" flipV="0">
            <a:off x="196377" y="1341275"/>
            <a:ext cx="11496597" cy="5639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 marL="394023" indent="-394023">
              <a:buFont typeface="Wingdings"/>
              <a:buChar char="Ø"/>
              <a:defRPr/>
            </a:pP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cs typeface="Constantia"/>
              </a:rPr>
              <a:t>Non-Primitive (Reference) data types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  are more complex data types that represent objects and other more complicated data structures. They are composed of smaller data types and are usually </a:t>
            </a:r>
            <a:r>
              <a:rPr lang="en-GB" sz="28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Constantia"/>
                <a:cs typeface="Constantia"/>
              </a:rPr>
              <a:t>created by the programmer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. Examples of reference data types in Java include String, Arrays, Classes, Interfaces, and Enumerations. 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 algn="just"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Reference data types are usually larger in size, and they are </a:t>
            </a:r>
            <a:r>
              <a:rPr lang="en-GB" sz="28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Constantia"/>
                <a:cs typeface="Constantia"/>
              </a:rPr>
              <a:t>passed by reference,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 which means that when they are used as parameters in a method, the method receives a reference to the original variable rather than a copy of the value.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	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Classification of Data Types</a:t>
            </a:r>
            <a:endParaRPr/>
          </a:p>
        </p:txBody>
      </p:sp>
      <p:pic>
        <p:nvPicPr>
          <p:cNvPr id="20151758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892"/>
            <a:ext cx="12188824" cy="6856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77788" y="-464820"/>
            <a:ext cx="12115800" cy="130302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Default value &amp; size for Primitive Data Types</a:t>
            </a:r>
            <a:endParaRPr/>
          </a:p>
        </p:txBody>
      </p:sp>
      <p:graphicFrame>
        <p:nvGraphicFramePr>
          <p:cNvPr id="2" name="Table 1"/>
          <p:cNvGraphicFramePr>
            <a:graphicFrameLocks xmlns:a="http://schemas.openxmlformats.org/drawingml/2006/main" noGrp="1"/>
          </p:cNvGraphicFramePr>
          <p:nvPr/>
        </p:nvGraphicFramePr>
        <p:xfrm>
          <a:off x="760412" y="1524000"/>
          <a:ext cx="11041041" cy="47396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{EB9631B5-78F2-41C9-869B-9F39066F8104}</a:tableStyleId>
              </a:tblPr>
              <a:tblGrid>
                <a:gridCol w="1905000"/>
                <a:gridCol w="5455694"/>
                <a:gridCol w="3680347"/>
              </a:tblGrid>
              <a:tr h="41990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bold"/>
                        </a:rPr>
                        <a:t>Data Type</a:t>
                      </a:r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bold"/>
                        </a:rPr>
                        <a:t>Default Value</a:t>
                      </a:r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bold"/>
                        </a:rPr>
                        <a:t>Default size</a:t>
                      </a:r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</a:tr>
              <a:tr h="41990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boolean</a:t>
                      </a:r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false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1 bit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41990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char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'\u0000'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2 byte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41990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byte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0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1 byte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41990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short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0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2 byte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41990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int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0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4 byte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41990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long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0L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8 byte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41990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float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0.0f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4 byte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41990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double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0.0d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8 byte</a:t>
                      </a:r>
                      <a:endParaRPr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77788" y="-464820"/>
            <a:ext cx="12115800" cy="130302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Important about Char Data Type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 flipH="0" flipV="0">
            <a:off x="293571" y="1145748"/>
            <a:ext cx="11776479" cy="478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cs typeface="Constantia"/>
              </a:rPr>
              <a:t>Why char uses 2 byte in Java </a:t>
            </a:r>
            <a:endParaRPr lang="en-GB" sz="2800" i="0" u="none" strike="noStrike" cap="none" spc="0">
              <a:solidFill>
                <a:schemeClr val="accent1"/>
              </a:solidFill>
              <a:latin typeface="Constantia"/>
              <a:cs typeface="Constantia"/>
            </a:endParaRPr>
          </a:p>
          <a:p>
            <a:pPr marL="394023" indent="-394023" algn="just">
              <a:buFont typeface="Wingdings"/>
              <a:buChar char="Ø"/>
              <a:defRPr/>
            </a:pPr>
            <a:r>
              <a:rPr lang="en-GB" sz="280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In Java, the char data type uses 2 bytes (16 bits) to represent a single Unicode character. This is because the </a:t>
            </a: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ea typeface="Liberation Sans"/>
                <a:cs typeface="Constantia"/>
              </a:rPr>
              <a:t>Unicode character set</a:t>
            </a:r>
            <a:r>
              <a:rPr lang="en-GB" sz="280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contains a large number of characters, including non-Latin characters and special characters, that require more than 1 byte to be represented</a:t>
            </a:r>
            <a:endParaRPr lang="en-GB" sz="280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 marL="394023" indent="-394023" algn="l">
              <a:buFont typeface="Wingdings"/>
              <a:buChar char="Ø"/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Because the char data type uses 2 bytes per character, it allows Java to represent a wide range of characters from the Unicode character set, including characters from non-Latin scripts such as Hindi,Chinese, Japanese, and Arabic.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ea typeface="Liberation Sans"/>
              <a:cs typeface="Constantia"/>
            </a:endParaRPr>
          </a:p>
          <a:p>
            <a:pPr marL="394022" indent="-394022" algn="l">
              <a:buFont typeface="Wingdings"/>
              <a:buChar char="Ø"/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minimum value is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'\u0000'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(or 0)= NULL, and its maximum value is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'\uffff'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(or 65,535) = ‘?’.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</p:txBody>
      </p:sp>
      <p:sp>
        <p:nvSpPr>
          <p:cNvPr id="494414175" name=""/>
          <p:cNvSpPr txBox="1"/>
          <p:nvPr/>
        </p:nvSpPr>
        <p:spPr bwMode="auto">
          <a:xfrm flipH="0" flipV="0">
            <a:off x="1090560" y="6103775"/>
            <a:ext cx="917834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https://home.unicode.org/</a:t>
            </a:r>
            <a:endParaRPr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 flipH="0" flipV="0">
            <a:off x="38844" y="77754"/>
            <a:ext cx="12209573" cy="682689"/>
          </a:xfrm>
          <a:prstGeom prst="rect">
            <a:avLst/>
          </a:prstGeom>
        </p:spPr>
        <p:txBody>
          <a:bodyPr vert="horz" lIns="121897" tIns="60948" rIns="121897" bIns="60948" rtlCol="0" anchor="b">
            <a:noAutofit/>
          </a:bodyPr>
          <a:lstStyle/>
          <a:p>
            <a:pPr>
              <a:defRPr/>
            </a:pPr>
            <a:r>
              <a:rPr lang="en-US" sz="4000" b="1"/>
              <a:t>Why JAVA  uses Unicode system?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 flipH="0" flipV="0">
            <a:off x="38844" y="1613418"/>
            <a:ext cx="11982788" cy="3932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ea typeface="Liberation Sans"/>
                <a:cs typeface="Constantia"/>
              </a:rPr>
              <a:t>Java uses the Unicode system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because it provides a consistent way of representing characters from all languages, including those that require multiple bytes to represent them. </a:t>
            </a:r>
            <a:r>
              <a:rPr lang="en-GB" sz="28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Constantia"/>
                <a:ea typeface="Liberation Sans"/>
                <a:cs typeface="Constantia"/>
              </a:rPr>
              <a:t>The Unicode standard assigns a unique code point to every character in every language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, making it possible for software developers to handle text in a variety of languages without having to worry about encoding issues.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ea typeface="Liberation Sans"/>
              <a:cs typeface="Constantia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The use of Unicode in Java is a key factor in making it a powerful and flexible language for developing applications that can work in a global environment.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2146356" name="Rectangle 3"/>
          <p:cNvSpPr/>
          <p:nvPr/>
        </p:nvSpPr>
        <p:spPr bwMode="auto">
          <a:xfrm flipH="0" flipV="0">
            <a:off x="38844" y="77753"/>
            <a:ext cx="12209572" cy="682688"/>
          </a:xfrm>
          <a:prstGeom prst="rect">
            <a:avLst/>
          </a:prstGeom>
        </p:spPr>
        <p:txBody>
          <a:bodyPr vert="horz" lIns="121896" tIns="60948" rIns="121896" bIns="60948" rtlCol="0" anchor="b">
            <a:noAutofit/>
          </a:bodyPr>
          <a:lstStyle/>
          <a:p>
            <a:pPr>
              <a:defRPr/>
            </a:pPr>
            <a:r>
              <a:rPr lang="en-US" sz="4000" b="1"/>
              <a:t>Unicode system</a:t>
            </a:r>
            <a:endParaRPr/>
          </a:p>
        </p:txBody>
      </p:sp>
      <p:sp>
        <p:nvSpPr>
          <p:cNvPr id="156587509" name="TextBox 7"/>
          <p:cNvSpPr txBox="1"/>
          <p:nvPr/>
        </p:nvSpPr>
        <p:spPr bwMode="auto">
          <a:xfrm flipH="0" flipV="0">
            <a:off x="38844" y="1613417"/>
            <a:ext cx="11986387" cy="4724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ea typeface="Liberation Sans"/>
                <a:cs typeface="Constantia"/>
              </a:rPr>
              <a:t>Unicode is a character encoding standard that assigns a unique number, called a code point, to every character in the world's writing systems.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The code points range from U+0000 to U+10FFFF, and each code point corresponds to a unique character or symbol.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However, </a:t>
            </a: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ea typeface="Liberation Sans"/>
                <a:cs typeface="Constantia"/>
              </a:rPr>
              <a:t>Unicode is not a specific encoding scheme for representing these code points as binary data.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There are several encoding schemes, such as UTF-8, UTF-16, and UTF-32, that can be used to represent Unicode code points as sequences of bytes.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43966" name="Rectangle 3"/>
          <p:cNvSpPr/>
          <p:nvPr/>
        </p:nvSpPr>
        <p:spPr bwMode="auto">
          <a:xfrm flipH="0" flipV="0">
            <a:off x="38844" y="77753"/>
            <a:ext cx="12209572" cy="682688"/>
          </a:xfrm>
          <a:prstGeom prst="rect">
            <a:avLst/>
          </a:prstGeom>
        </p:spPr>
        <p:txBody>
          <a:bodyPr vert="horz" lIns="121896" tIns="60948" rIns="121896" bIns="60948" rtlCol="0" anchor="b">
            <a:noAutofit/>
          </a:bodyPr>
          <a:lstStyle/>
          <a:p>
            <a:pPr>
              <a:defRPr/>
            </a:pPr>
            <a:r>
              <a:rPr lang="en-GB" sz="4000" b="1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Encoding Scheme</a:t>
            </a:r>
            <a:endParaRPr sz="4000" b="1"/>
          </a:p>
        </p:txBody>
      </p:sp>
      <p:sp>
        <p:nvSpPr>
          <p:cNvPr id="882948010" name="TextBox 7"/>
          <p:cNvSpPr txBox="1"/>
          <p:nvPr/>
        </p:nvSpPr>
        <p:spPr bwMode="auto">
          <a:xfrm flipH="0" flipV="0">
            <a:off x="148276" y="680356"/>
            <a:ext cx="11991427" cy="5639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ea typeface="Liberation Sans"/>
                <a:cs typeface="Constantia"/>
              </a:rPr>
              <a:t>UTF-8: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UTF-8 is a variable-length encoding scheme that uses between 1 and 4 bytes to represent each code point, depending on its value. It is the most commonly used encoding scheme on the web and in modern operating systems, and it is backward-compatible with ASCII. In UTF-8, ASCII characters are represented by a single byte, and non-ASCII characters are represented by multiple bytes.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ea typeface="Liberation Sans"/>
                <a:cs typeface="Constantia"/>
              </a:rPr>
              <a:t>UTF-16: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UTF-16 is a fixed-length encoding scheme that uses 2 or 4 bytes to represent each code point, depending on its value. It is widely used in Windows operating systems and programming languages such as </a:t>
            </a:r>
            <a:r>
              <a:rPr lang="en-GB" sz="2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Constantia"/>
                <a:ea typeface="Liberation Sans"/>
                <a:cs typeface="Constantia"/>
              </a:rPr>
              <a:t>Java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and C#. In UTF-16, code points in the Basic Multilingual Plane (BMP) are represented by 2 bytes, and code points outside the BMP are represented by a pair of 2-byte values called surrogate pairs.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Arial"/>
        <a:cs typeface="Arial"/>
      </a:majorFont>
      <a:minorFont>
        <a:latin typeface="Constantia"/>
        <a:ea typeface="Arial"/>
        <a:cs typeface="Arial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satMod val="150000"/>
              <a:alpha val="50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/>
        </a:gradFill>
        <a:gradFill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0</TotalTime>
  <Words>0</Words>
  <Application>ONLYOFFICE/7.3.3.50</Application>
  <DocSecurity>0</DocSecurity>
  <PresentationFormat>Custom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subject/>
  <dc:creator>Anirudha Anil Gaikwad</dc:creator>
  <cp:keywords/>
  <dc:description/>
  <dc:identifier/>
  <dc:language/>
  <cp:lastModifiedBy/>
  <cp:revision>306</cp:revision>
  <dcterms:created xsi:type="dcterms:W3CDTF">2021-12-19T05:09:16Z</dcterms:created>
  <dcterms:modified xsi:type="dcterms:W3CDTF">2023-04-11T16:44:47Z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