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3.xml" ContentType="application/vnd.openxmlformats-officedocument.customXmlProperties+xml"/>
  <Override PartName="/ppt/theme/theme1.xml" ContentType="application/vnd.openxmlformats-officedocument.theme+xml"/>
  <Override PartName="/customXml/itemProps2.xml" ContentType="application/vnd.openxmlformats-officedocument.customXmlProperties+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a:noFill/>
            </a:ln>
          </a:left>
          <a:right>
            <a:ln>
              <a:noFill/>
            </a:ln>
          </a:right>
          <a:top>
            <a:ln w="38100">
              <a:solidFill>
                <a:schemeClr val="dk1"/>
              </a:solidFill>
            </a:ln>
          </a:top>
          <a:bottom>
            <a:ln w="38100">
              <a:solidFill>
                <a:schemeClr val="dk1"/>
              </a:solidFill>
            </a:ln>
          </a:bottom>
          <a:insideH>
            <a:ln>
              <a:no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1080" y="78"/>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esProps" Target="presProps.xml" /><Relationship Id="rId18" Type="http://schemas.openxmlformats.org/officeDocument/2006/relationships/tableStyles" Target="tableStyles.xml" /><Relationship Id="rId1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1371600"/>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4199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Variable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Method  </a:t>
                      </a:r>
                      <a:endParaRPr/>
                    </a:p>
                  </a:txBody>
                  <a:tcPr anchor="ctr"/>
                </a:tc>
              </a:tr>
              <a:tr h="4199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Call by value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Call by reference  </a:t>
                      </a:r>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a:t>
            </a:r>
            <a:r>
              <a:rPr lang="en-US" sz="4000" b="1" i="0" u="none" strike="noStrike" cap="none" spc="0">
                <a:solidFill>
                  <a:schemeClr val="tx1"/>
                </a:solidFill>
                <a:latin typeface="Constantia"/>
                <a:cs typeface="Constantia"/>
              </a:rPr>
              <a:t> Category</a:t>
            </a:r>
            <a:r>
              <a:rPr lang="en-US" sz="4000" b="1"/>
              <a:t>  </a:t>
            </a:r>
            <a:endParaRPr/>
          </a:p>
        </p:txBody>
      </p:sp>
      <p:sp>
        <p:nvSpPr>
          <p:cNvPr id="6" name="TextBox 5"/>
          <p:cNvSpPr txBox="1"/>
          <p:nvPr/>
        </p:nvSpPr>
        <p:spPr bwMode="auto">
          <a:xfrm flipH="0" flipV="0">
            <a:off x="215816" y="1513891"/>
            <a:ext cx="11742820" cy="3932279"/>
          </a:xfrm>
          <a:prstGeom prst="rect">
            <a:avLst/>
          </a:prstGeom>
          <a:noFill/>
        </p:spPr>
        <p:txBody>
          <a:bodyPr wrap="square">
            <a:spAutoFit/>
          </a:bodyPr>
          <a:lstStyle/>
          <a:p>
            <a:pPr>
              <a:defRPr/>
            </a:pPr>
            <a:r>
              <a:rPr lang="en-US" sz="2400" b="1" i="0" u="none" strike="noStrike" cap="none" spc="0">
                <a:solidFill>
                  <a:srgbClr val="C00000"/>
                </a:solidFill>
                <a:latin typeface="Constantia"/>
                <a:ea typeface="Liberation Sans"/>
                <a:cs typeface="Constantia"/>
              </a:rPr>
              <a:t>Methods can be categorized into two types:</a:t>
            </a:r>
            <a:r>
              <a:rPr lang="en-US" sz="2400" b="1" i="0" u="none" strike="noStrike" cap="none" spc="0">
                <a:solidFill>
                  <a:schemeClr val="tx1"/>
                </a:solidFill>
                <a:latin typeface="Constantia"/>
                <a:ea typeface="Liberation Sans"/>
                <a:cs typeface="Constantia"/>
              </a:rPr>
              <a:t> static methods</a:t>
            </a:r>
            <a:r>
              <a:rPr lang="en-US" sz="2400" b="1" i="0" u="none" strike="noStrike" cap="none" spc="0">
                <a:solidFill>
                  <a:srgbClr val="C00000"/>
                </a:solidFill>
                <a:latin typeface="Constantia"/>
                <a:ea typeface="Liberation Sans"/>
                <a:cs typeface="Constantia"/>
              </a:rPr>
              <a:t> and </a:t>
            </a:r>
            <a:r>
              <a:rPr lang="en-US" sz="2400" b="1" i="0" u="none" strike="noStrike" cap="none" spc="0">
                <a:solidFill>
                  <a:schemeClr val="tx1"/>
                </a:solidFill>
                <a:latin typeface="Constantia"/>
                <a:ea typeface="Liberation Sans"/>
                <a:cs typeface="Constantia"/>
              </a:rPr>
              <a:t>instance methods</a:t>
            </a:r>
            <a:r>
              <a:rPr lang="en-US" sz="2400" b="1" i="0" u="none" strike="noStrike" cap="none" spc="0">
                <a:solidFill>
                  <a:srgbClr val="C00000"/>
                </a:solidFill>
                <a:latin typeface="Constantia"/>
                <a:ea typeface="Liberation Sans"/>
                <a:cs typeface="Constantia"/>
              </a:rPr>
              <a:t>.</a:t>
            </a:r>
            <a:endParaRPr lang="en-US" sz="2400" b="1" i="0" u="none" strike="noStrike" cap="none" spc="0">
              <a:solidFill>
                <a:srgbClr val="C00000"/>
              </a:solidFill>
              <a:latin typeface="Constantia"/>
              <a:cs typeface="Constantia"/>
            </a:endParaRPr>
          </a:p>
          <a:p>
            <a:pPr>
              <a:defRPr/>
            </a:pPr>
            <a:endParaRPr lang="en-US" sz="2400" b="1" i="0" u="none" strike="noStrike" cap="none" spc="0">
              <a:solidFill>
                <a:srgbClr val="C00000"/>
              </a:solidFill>
              <a:latin typeface="Constantia"/>
              <a:cs typeface="Constantia"/>
            </a:endParaRPr>
          </a:p>
          <a:p>
            <a:pPr marL="349965" indent="-349965">
              <a:buFont typeface="Wingdings"/>
              <a:buChar char="Ø"/>
              <a:defRPr/>
            </a:pPr>
            <a:r>
              <a:rPr lang="en-US" sz="2400" b="1" i="0" u="none" strike="noStrike" cap="none" spc="0">
                <a:solidFill>
                  <a:schemeClr val="accent6">
                    <a:lumMod val="75000"/>
                  </a:schemeClr>
                </a:solidFill>
                <a:latin typeface="Constantia"/>
                <a:ea typeface="Liberation Sans"/>
                <a:cs typeface="Constantia"/>
              </a:rPr>
              <a:t>Static Methods:</a:t>
            </a:r>
            <a:r>
              <a:rPr lang="en-US" sz="2400" b="0" i="0" u="none" strike="noStrike" cap="none" spc="0">
                <a:solidFill>
                  <a:schemeClr val="tx1"/>
                </a:solidFill>
                <a:latin typeface="Constantia"/>
                <a:ea typeface="Liberation Sans"/>
                <a:cs typeface="Constantia"/>
              </a:rPr>
              <a:t>Static methods are methods that belong to a class rather than an instance of a class. Static methods can be called using the class name, without the need to create an instance of the class. </a:t>
            </a:r>
            <a:endParaRPr sz="1200" b="0" i="0" u="none">
              <a:solidFill>
                <a:srgbClr val="374151"/>
              </a:solidFill>
              <a:latin typeface="Liberation Sans"/>
              <a:ea typeface="Liberation Sans"/>
              <a:cs typeface="Liberation Sans"/>
            </a:endParaRPr>
          </a:p>
          <a:p>
            <a:pPr marL="349965" indent="-349965">
              <a:buFont typeface="Wingdings"/>
              <a:buChar char="Ø"/>
              <a:defRPr/>
            </a:pPr>
            <a:endParaRPr lang="en-IN"/>
          </a:p>
          <a:p>
            <a:pPr>
              <a:defRPr/>
            </a:pPr>
            <a:endParaRPr/>
          </a:p>
          <a:p>
            <a:pPr marL="349965" indent="-349965">
              <a:buFont typeface="Wingdings"/>
              <a:buChar char="Ø"/>
              <a:defRPr/>
            </a:pPr>
            <a:r>
              <a:rPr lang="en-US" sz="2400" b="1" i="0" u="none" strike="noStrike" cap="none" spc="0">
                <a:solidFill>
                  <a:schemeClr val="accent6">
                    <a:lumMod val="75000"/>
                  </a:schemeClr>
                </a:solidFill>
                <a:latin typeface="Constantia"/>
                <a:ea typeface="Liberation Sans"/>
                <a:cs typeface="Constantia"/>
              </a:rPr>
              <a:t>Instance Methods:</a:t>
            </a:r>
            <a:r>
              <a:rPr lang="en-US" sz="2400" b="0" i="0" u="none" strike="noStrike" cap="none" spc="0">
                <a:solidFill>
                  <a:schemeClr val="tx1"/>
                </a:solidFill>
                <a:latin typeface="Constantia"/>
                <a:ea typeface="Liberation Sans"/>
                <a:cs typeface="Constantia"/>
              </a:rPr>
              <a:t>Instance methods, also known as non-static methods, are methods that are called on an instance of a class. They can access both static and instance members of the class, as they have access to the instance-level data.</a:t>
            </a:r>
            <a:br>
              <a:rPr sz="1200" b="0" i="0" u="none">
                <a:solidFill>
                  <a:srgbClr val="374151"/>
                </a:solidFill>
                <a:latin typeface="Liberation Sans"/>
                <a:ea typeface="Liberation Sans"/>
                <a:cs typeface="Liberation Sans"/>
              </a:rPr>
            </a:br>
            <a:endParaRPr sz="1200" b="0" i="0" u="none">
              <a:solidFill>
                <a:srgbClr val="374151"/>
              </a:solidFill>
              <a:latin typeface="Liberation Sans"/>
              <a:ea typeface="Liberation Sans"/>
              <a:cs typeface="Liberation San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Static Method  </a:t>
            </a:r>
            <a:endParaRPr/>
          </a:p>
        </p:txBody>
      </p:sp>
      <p:sp>
        <p:nvSpPr>
          <p:cNvPr id="6" name="TextBox 5"/>
          <p:cNvSpPr txBox="1"/>
          <p:nvPr/>
        </p:nvSpPr>
        <p:spPr bwMode="auto">
          <a:xfrm>
            <a:off x="1606387" y="993710"/>
            <a:ext cx="10059119" cy="4480920"/>
          </a:xfrm>
          <a:prstGeom prst="rect">
            <a:avLst/>
          </a:prstGeom>
          <a:noFill/>
        </p:spPr>
        <p:txBody>
          <a:bodyPr wrap="square">
            <a:spAutoFit/>
          </a:bodyPr>
          <a:lstStyle/>
          <a:p>
            <a:pPr>
              <a:defRPr/>
            </a:pPr>
            <a:r>
              <a:rPr lang="en-US" sz="2400" b="0" i="0" u="none" strike="noStrike" cap="none" spc="0">
                <a:solidFill>
                  <a:schemeClr val="tx1"/>
                </a:solidFill>
                <a:latin typeface="Constantia"/>
                <a:cs typeface="Constantia"/>
              </a:rPr>
              <a:t>public class StaticMethodExample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public static void main(String[] args)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int num = 5;</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int square = calculateSquare(num);</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System.out.println("The square of " + num + " is " + square);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public static int calculateSquare(int num)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return num * num;</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77788" y="-464820"/>
            <a:ext cx="12115800" cy="1303020"/>
          </a:xfrm>
          <a:prstGeom prst="rect">
            <a:avLst/>
          </a:prstGeom>
        </p:spPr>
        <p:txBody>
          <a:bodyPr vert="horz" lIns="121898" tIns="60949" rIns="121898" bIns="60949" rtlCol="0" anchor="b">
            <a:noAutofit/>
          </a:bodyPr>
          <a:lstStyle/>
          <a:p>
            <a:pPr>
              <a:defRPr/>
            </a:pPr>
            <a:r>
              <a:rPr lang="en-US" sz="4000" b="1"/>
              <a:t>Call by value</a:t>
            </a:r>
            <a:endParaRPr/>
          </a:p>
        </p:txBody>
      </p:sp>
      <p:sp>
        <p:nvSpPr>
          <p:cNvPr id="4" name="TextBox 3"/>
          <p:cNvSpPr txBox="1"/>
          <p:nvPr/>
        </p:nvSpPr>
        <p:spPr bwMode="auto">
          <a:xfrm>
            <a:off x="1293812" y="792540"/>
            <a:ext cx="10134600" cy="1015663"/>
          </a:xfrm>
          <a:prstGeom prst="rect">
            <a:avLst/>
          </a:prstGeom>
          <a:noFill/>
        </p:spPr>
        <p:txBody>
          <a:bodyPr wrap="square">
            <a:spAutoFit/>
          </a:bodyPr>
          <a:lstStyle/>
          <a:p>
            <a:pPr marL="342900" indent="-342900">
              <a:buClr>
                <a:schemeClr val="accent1"/>
              </a:buClr>
              <a:buFont typeface="Wingdings"/>
              <a:buChar char="ü"/>
              <a:defRPr/>
            </a:pPr>
            <a:r>
              <a:rPr lang="en-GB" sz="2000" b="0" i="0"/>
              <a:t>There is only call by value in java, not call by reference.</a:t>
            </a:r>
            <a:endParaRPr/>
          </a:p>
          <a:p>
            <a:pPr marL="342900" indent="-342900">
              <a:buClr>
                <a:schemeClr val="accent1"/>
              </a:buClr>
              <a:buFont typeface="Wingdings"/>
              <a:buChar char="ü"/>
              <a:defRPr/>
            </a:pPr>
            <a:r>
              <a:rPr lang="en-GB" sz="2000" b="0" i="0"/>
              <a:t>If we call a method passing a value, it is known as call by value. </a:t>
            </a:r>
            <a:endParaRPr/>
          </a:p>
          <a:p>
            <a:pPr marL="342900" indent="-342900">
              <a:buClr>
                <a:schemeClr val="accent1"/>
              </a:buClr>
              <a:buFont typeface="Wingdings"/>
              <a:buChar char="ü"/>
              <a:defRPr/>
            </a:pPr>
            <a:r>
              <a:rPr lang="en-GB" sz="2000" b="0" i="0"/>
              <a:t>The changes being done in the called method, is not affected in the calling method.</a:t>
            </a:r>
            <a:endParaRPr lang="en-IN" sz="2000"/>
          </a:p>
        </p:txBody>
      </p:sp>
      <p:sp>
        <p:nvSpPr>
          <p:cNvPr id="8" name="TextBox 7"/>
          <p:cNvSpPr txBox="1"/>
          <p:nvPr/>
        </p:nvSpPr>
        <p:spPr bwMode="auto">
          <a:xfrm>
            <a:off x="836612" y="1905000"/>
            <a:ext cx="9342386" cy="4708981"/>
          </a:xfrm>
          <a:prstGeom prst="rect">
            <a:avLst/>
          </a:prstGeom>
          <a:noFill/>
        </p:spPr>
        <p:txBody>
          <a:bodyPr wrap="square">
            <a:spAutoFit/>
          </a:bodyPr>
          <a:lstStyle/>
          <a:p>
            <a:pPr>
              <a:defRPr/>
            </a:pPr>
            <a:r>
              <a:rPr lang="en-IN" sz="2000"/>
              <a:t>class Operation{  </a:t>
            </a:r>
            <a:endParaRPr/>
          </a:p>
          <a:p>
            <a:pPr>
              <a:defRPr/>
            </a:pPr>
            <a:r>
              <a:rPr lang="en-IN" sz="2000"/>
              <a:t> int data=50;  </a:t>
            </a:r>
            <a:endParaRPr/>
          </a:p>
          <a:p>
            <a:pPr>
              <a:defRPr/>
            </a:pPr>
            <a:endParaRPr lang="en-IN" sz="2000"/>
          </a:p>
          <a:p>
            <a:pPr>
              <a:defRPr/>
            </a:pPr>
            <a:r>
              <a:rPr lang="en-IN" sz="2000"/>
              <a:t> void change(int data){  </a:t>
            </a:r>
            <a:endParaRPr/>
          </a:p>
          <a:p>
            <a:pPr>
              <a:defRPr/>
            </a:pPr>
            <a:r>
              <a:rPr lang="en-IN" sz="2000"/>
              <a:t> data=data+100;//changes will be in the local variable only  </a:t>
            </a:r>
            <a:endParaRPr/>
          </a:p>
          <a:p>
            <a:pPr>
              <a:defRPr/>
            </a:pPr>
            <a:r>
              <a:rPr lang="en-IN" sz="2000"/>
              <a:t> }  </a:t>
            </a:r>
            <a:endParaRPr/>
          </a:p>
          <a:p>
            <a:pPr>
              <a:defRPr/>
            </a:pPr>
            <a:endParaRPr lang="en-IN" sz="2000"/>
          </a:p>
          <a:p>
            <a:pPr>
              <a:defRPr/>
            </a:pPr>
            <a:r>
              <a:rPr lang="en-IN" sz="2000"/>
              <a:t> public static void main(String </a:t>
            </a:r>
            <a:r>
              <a:rPr lang="en-IN" sz="2000"/>
              <a:t>args</a:t>
            </a:r>
            <a:r>
              <a:rPr lang="en-IN" sz="2000"/>
              <a:t>[]){  </a:t>
            </a:r>
            <a:endParaRPr/>
          </a:p>
          <a:p>
            <a:pPr>
              <a:defRPr/>
            </a:pPr>
            <a:r>
              <a:rPr lang="en-IN" sz="2000"/>
              <a:t>   Operation op=new Operation();  </a:t>
            </a:r>
            <a:endParaRPr/>
          </a:p>
          <a:p>
            <a:pPr>
              <a:defRPr/>
            </a:pPr>
            <a:r>
              <a:rPr lang="en-IN" sz="2000"/>
              <a:t>   </a:t>
            </a:r>
            <a:r>
              <a:rPr lang="en-IN" sz="2000"/>
              <a:t>System.out.println</a:t>
            </a:r>
            <a:r>
              <a:rPr lang="en-IN" sz="2000"/>
              <a:t>("before change "+</a:t>
            </a:r>
            <a:r>
              <a:rPr lang="en-IN" sz="2000"/>
              <a:t>op.data</a:t>
            </a:r>
            <a:r>
              <a:rPr lang="en-IN" sz="2000"/>
              <a:t>);  </a:t>
            </a:r>
            <a:endParaRPr/>
          </a:p>
          <a:p>
            <a:pPr>
              <a:defRPr/>
            </a:pPr>
            <a:r>
              <a:rPr lang="en-IN" sz="2000"/>
              <a:t>   </a:t>
            </a:r>
            <a:r>
              <a:rPr lang="en-IN" sz="2000"/>
              <a:t>op.change</a:t>
            </a:r>
            <a:r>
              <a:rPr lang="en-IN" sz="2000"/>
              <a:t>(500);  </a:t>
            </a:r>
            <a:endParaRPr/>
          </a:p>
          <a:p>
            <a:pPr>
              <a:defRPr/>
            </a:pPr>
            <a:r>
              <a:rPr lang="en-IN" sz="2000"/>
              <a:t>   </a:t>
            </a:r>
            <a:r>
              <a:rPr lang="en-IN" sz="2000"/>
              <a:t>System.out.println</a:t>
            </a:r>
            <a:r>
              <a:rPr lang="en-IN" sz="2000"/>
              <a:t>("after change "+</a:t>
            </a:r>
            <a:r>
              <a:rPr lang="en-IN" sz="2000"/>
              <a:t>op.data</a:t>
            </a:r>
            <a:r>
              <a:rPr lang="en-IN" sz="2000"/>
              <a:t>);  </a:t>
            </a:r>
            <a:endParaRPr/>
          </a:p>
          <a:p>
            <a:pPr>
              <a:defRPr/>
            </a:pPr>
            <a:r>
              <a:rPr lang="en-IN" sz="2000"/>
              <a:t>  </a:t>
            </a:r>
            <a:endParaRPr/>
          </a:p>
          <a:p>
            <a:pPr>
              <a:defRPr/>
            </a:pPr>
            <a:r>
              <a:rPr lang="en-IN" sz="2000"/>
              <a:t> }  </a:t>
            </a:r>
            <a:endParaRPr/>
          </a:p>
          <a:p>
            <a:pPr>
              <a:defRPr/>
            </a:pPr>
            <a:r>
              <a:rPr lang="en-IN" sz="2000"/>
              <a:t>}  </a:t>
            </a:r>
            <a:endParaRPr/>
          </a:p>
        </p:txBody>
      </p:sp>
      <p:sp>
        <p:nvSpPr>
          <p:cNvPr id="10" name="TextBox 9"/>
          <p:cNvSpPr txBox="1"/>
          <p:nvPr/>
        </p:nvSpPr>
        <p:spPr bwMode="auto">
          <a:xfrm>
            <a:off x="7067089" y="5322020"/>
            <a:ext cx="3599323"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IN" sz="2400"/>
              <a:t>Output: before change 50</a:t>
            </a:r>
            <a:endParaRPr/>
          </a:p>
          <a:p>
            <a:pPr>
              <a:defRPr/>
            </a:pPr>
            <a:r>
              <a:rPr lang="en-IN" sz="2400"/>
              <a:t>               after change 50</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77788" y="-464820"/>
            <a:ext cx="12115800" cy="1303020"/>
          </a:xfrm>
          <a:prstGeom prst="rect">
            <a:avLst/>
          </a:prstGeom>
        </p:spPr>
        <p:txBody>
          <a:bodyPr vert="horz" lIns="121898" tIns="60949" rIns="121898" bIns="60949" rtlCol="0" anchor="b">
            <a:noAutofit/>
          </a:bodyPr>
          <a:lstStyle/>
          <a:p>
            <a:pPr>
              <a:defRPr/>
            </a:pPr>
            <a:r>
              <a:rPr lang="en-US" sz="4000" b="1"/>
              <a:t>Call by Reference </a:t>
            </a:r>
            <a:endParaRPr/>
          </a:p>
        </p:txBody>
      </p:sp>
      <p:sp>
        <p:nvSpPr>
          <p:cNvPr id="4" name="TextBox 3"/>
          <p:cNvSpPr txBox="1"/>
          <p:nvPr/>
        </p:nvSpPr>
        <p:spPr bwMode="auto">
          <a:xfrm>
            <a:off x="1065212" y="810161"/>
            <a:ext cx="10895013" cy="1323439"/>
          </a:xfrm>
          <a:prstGeom prst="rect">
            <a:avLst/>
          </a:prstGeom>
          <a:noFill/>
        </p:spPr>
        <p:txBody>
          <a:bodyPr wrap="square">
            <a:spAutoFit/>
          </a:bodyPr>
          <a:lstStyle/>
          <a:p>
            <a:pPr>
              <a:buClr>
                <a:schemeClr val="accent1"/>
              </a:buClr>
              <a:defRPr/>
            </a:pPr>
            <a:r>
              <a:rPr lang="en-GB" sz="2000" b="0" i="0"/>
              <a:t>Though Java is strictly call by value when we pass the reference of the object it creates a copy of the reference and then passes it as value to the method. The copy reference also points to the same address so all the changes also reflect in the main method this is the main difference between call by value and call by reference in java.</a:t>
            </a:r>
            <a:endParaRPr lang="en-IN" sz="2000"/>
          </a:p>
        </p:txBody>
      </p:sp>
      <p:sp>
        <p:nvSpPr>
          <p:cNvPr id="8" name="TextBox 7"/>
          <p:cNvSpPr txBox="1"/>
          <p:nvPr/>
        </p:nvSpPr>
        <p:spPr bwMode="auto">
          <a:xfrm>
            <a:off x="379412" y="2149019"/>
            <a:ext cx="9342386" cy="4708981"/>
          </a:xfrm>
          <a:prstGeom prst="rect">
            <a:avLst/>
          </a:prstGeom>
          <a:noFill/>
        </p:spPr>
        <p:txBody>
          <a:bodyPr wrap="square">
            <a:spAutoFit/>
          </a:bodyPr>
          <a:lstStyle/>
          <a:p>
            <a:pPr>
              <a:defRPr/>
            </a:pPr>
            <a:r>
              <a:rPr lang="en-IN" sz="2000"/>
              <a:t>class Ref{</a:t>
            </a:r>
            <a:endParaRPr/>
          </a:p>
          <a:p>
            <a:pPr>
              <a:defRPr/>
            </a:pPr>
            <a:r>
              <a:rPr lang="en-IN" sz="2000"/>
              <a:t>    int number=10;</a:t>
            </a:r>
            <a:endParaRPr/>
          </a:p>
          <a:p>
            <a:pPr>
              <a:defRPr/>
            </a:pPr>
            <a:r>
              <a:rPr lang="en-IN" sz="2000"/>
              <a:t>    </a:t>
            </a:r>
            <a:endParaRPr/>
          </a:p>
          <a:p>
            <a:pPr>
              <a:defRPr/>
            </a:pPr>
            <a:r>
              <a:rPr lang="en-IN" sz="2000"/>
              <a:t>    // pass object as parameter</a:t>
            </a:r>
            <a:endParaRPr/>
          </a:p>
          <a:p>
            <a:pPr>
              <a:defRPr/>
            </a:pPr>
            <a:r>
              <a:rPr lang="en-IN" sz="2000"/>
              <a:t>    public static void increment(Ref pb){</a:t>
            </a:r>
            <a:endParaRPr/>
          </a:p>
          <a:p>
            <a:pPr>
              <a:defRPr/>
            </a:pPr>
            <a:r>
              <a:rPr lang="en-IN" sz="2000"/>
              <a:t>        </a:t>
            </a:r>
            <a:r>
              <a:rPr lang="en-IN" sz="2000"/>
              <a:t>pb.number</a:t>
            </a:r>
            <a:r>
              <a:rPr lang="en-IN" sz="2000"/>
              <a:t> = pb.number+1;  // increment variable by 1</a:t>
            </a:r>
            <a:endParaRPr/>
          </a:p>
          <a:p>
            <a:pPr>
              <a:defRPr/>
            </a:pPr>
            <a:r>
              <a:rPr lang="en-IN" sz="2000"/>
              <a:t>        </a:t>
            </a:r>
            <a:r>
              <a:rPr lang="en-IN" sz="2000"/>
              <a:t>System.out.println</a:t>
            </a:r>
            <a:r>
              <a:rPr lang="en-IN" sz="2000"/>
              <a:t>("value in method: "+</a:t>
            </a:r>
            <a:r>
              <a:rPr lang="en-IN" sz="2000"/>
              <a:t>pb.number</a:t>
            </a:r>
            <a:r>
              <a:rPr lang="en-IN" sz="2000"/>
              <a:t>);</a:t>
            </a:r>
            <a:endParaRPr/>
          </a:p>
          <a:p>
            <a:pPr>
              <a:defRPr/>
            </a:pPr>
            <a:r>
              <a:rPr lang="en-IN" sz="2000"/>
              <a:t>    }</a:t>
            </a:r>
            <a:endParaRPr/>
          </a:p>
          <a:p>
            <a:pPr>
              <a:defRPr/>
            </a:pPr>
            <a:r>
              <a:rPr lang="en-IN" sz="2000"/>
              <a:t>    public static void main(String[] </a:t>
            </a:r>
            <a:r>
              <a:rPr lang="en-IN" sz="2000"/>
              <a:t>args</a:t>
            </a:r>
            <a:r>
              <a:rPr lang="en-IN" sz="2000"/>
              <a:t>) {</a:t>
            </a:r>
            <a:endParaRPr/>
          </a:p>
          <a:p>
            <a:pPr>
              <a:defRPr/>
            </a:pPr>
            <a:r>
              <a:rPr lang="en-IN" sz="2000"/>
              <a:t>     Ref pb=new Ref(); // pb is an object of class Ref</a:t>
            </a:r>
            <a:endParaRPr/>
          </a:p>
          <a:p>
            <a:pPr>
              <a:defRPr/>
            </a:pPr>
            <a:r>
              <a:rPr lang="en-IN" sz="2000"/>
              <a:t>        </a:t>
            </a:r>
            <a:r>
              <a:rPr lang="en-IN" sz="2000"/>
              <a:t>System.out.println</a:t>
            </a:r>
            <a:r>
              <a:rPr lang="en-IN" sz="2000"/>
              <a:t>("value before method call: "+</a:t>
            </a:r>
            <a:r>
              <a:rPr lang="en-IN" sz="2000"/>
              <a:t>pb.number</a:t>
            </a:r>
            <a:r>
              <a:rPr lang="en-IN" sz="2000"/>
              <a:t>);</a:t>
            </a:r>
            <a:endParaRPr/>
          </a:p>
          <a:p>
            <a:pPr>
              <a:defRPr/>
            </a:pPr>
            <a:r>
              <a:rPr lang="en-IN" sz="2000"/>
              <a:t>        increment(pb); // pass object of the class Ref</a:t>
            </a:r>
            <a:endParaRPr/>
          </a:p>
          <a:p>
            <a:pPr>
              <a:defRPr/>
            </a:pPr>
            <a:r>
              <a:rPr lang="en-IN" sz="2000"/>
              <a:t>        </a:t>
            </a:r>
            <a:r>
              <a:rPr lang="en-IN" sz="2000"/>
              <a:t>System.out.println</a:t>
            </a:r>
            <a:r>
              <a:rPr lang="en-IN" sz="2000"/>
              <a:t>("value after method call: "+</a:t>
            </a:r>
            <a:r>
              <a:rPr lang="en-IN" sz="2000"/>
              <a:t>pb.number</a:t>
            </a:r>
            <a:r>
              <a:rPr lang="en-IN" sz="2000"/>
              <a:t>);</a:t>
            </a:r>
            <a:endParaRPr/>
          </a:p>
          <a:p>
            <a:pPr>
              <a:defRPr/>
            </a:pPr>
            <a:r>
              <a:rPr lang="en-IN" sz="2000"/>
              <a:t>    }</a:t>
            </a:r>
            <a:endParaRPr/>
          </a:p>
          <a:p>
            <a:pPr>
              <a:defRPr/>
            </a:pPr>
            <a:r>
              <a:rPr lang="en-IN" sz="2000"/>
              <a:t>}</a:t>
            </a:r>
            <a:endParaRPr/>
          </a:p>
        </p:txBody>
      </p:sp>
      <p:sp>
        <p:nvSpPr>
          <p:cNvPr id="10" name="TextBox 9"/>
          <p:cNvSpPr txBox="1"/>
          <p:nvPr/>
        </p:nvSpPr>
        <p:spPr bwMode="auto">
          <a:xfrm>
            <a:off x="7847012" y="4419600"/>
            <a:ext cx="4113213"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GB" sz="2400" b="1"/>
              <a:t>Output</a:t>
            </a:r>
            <a:r>
              <a:rPr lang="en-GB" sz="2400"/>
              <a:t>:</a:t>
            </a:r>
            <a:endParaRPr/>
          </a:p>
          <a:p>
            <a:pPr>
              <a:defRPr/>
            </a:pPr>
            <a:r>
              <a:rPr lang="en-GB" sz="2400"/>
              <a:t>value before method call: 10</a:t>
            </a:r>
            <a:endParaRPr/>
          </a:p>
          <a:p>
            <a:pPr>
              <a:defRPr/>
            </a:pPr>
            <a:r>
              <a:rPr lang="en-GB" sz="2400"/>
              <a:t>value in method: 11</a:t>
            </a:r>
            <a:endParaRPr/>
          </a:p>
          <a:p>
            <a:pPr>
              <a:defRPr/>
            </a:pPr>
            <a:r>
              <a:rPr lang="en-GB" sz="2400"/>
              <a:t>value after method call: 11</a:t>
            </a:r>
            <a:endParaRPr lang="en-IN" sz="24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9095318" name="Rectangle 2"/>
          <p:cNvSpPr/>
          <p:nvPr/>
        </p:nvSpPr>
        <p:spPr bwMode="auto">
          <a:xfrm>
            <a:off x="-32067" y="0"/>
            <a:ext cx="9483750" cy="761999"/>
          </a:xfrm>
          <a:prstGeom prst="rect">
            <a:avLst/>
          </a:prstGeom>
        </p:spPr>
        <p:txBody>
          <a:bodyPr vert="horz" lIns="121898" tIns="60948" rIns="121898" bIns="60948" rtlCol="0" anchor="b">
            <a:noAutofit/>
          </a:bodyPr>
          <a:lstStyle/>
          <a:p>
            <a:pPr defTabSz="914400">
              <a:defRPr/>
            </a:pPr>
            <a:r>
              <a:rPr lang="en-US" sz="4000" b="1">
                <a:solidFill>
                  <a:schemeClr val="dk1"/>
                </a:solidFill>
              </a:rPr>
              <a:t>Variables </a:t>
            </a:r>
            <a:endParaRPr/>
          </a:p>
        </p:txBody>
      </p:sp>
      <p:sp>
        <p:nvSpPr>
          <p:cNvPr id="1630311076" name="TextBox 5"/>
          <p:cNvSpPr txBox="1"/>
          <p:nvPr/>
        </p:nvSpPr>
        <p:spPr bwMode="auto">
          <a:xfrm>
            <a:off x="1295552" y="697269"/>
            <a:ext cx="10440479" cy="914759"/>
          </a:xfrm>
          <a:prstGeom prst="rect">
            <a:avLst/>
          </a:prstGeom>
          <a:noFill/>
        </p:spPr>
        <p:txBody>
          <a:bodyPr wrap="square">
            <a:spAutoFit/>
          </a:bodyPr>
          <a:lstStyle/>
          <a:p>
            <a:pPr>
              <a:lnSpc>
                <a:spcPct val="90000"/>
              </a:lnSpc>
              <a:spcBef>
                <a:spcPts val="1799"/>
              </a:spcBef>
              <a:buClr>
                <a:schemeClr val="accent1">
                  <a:lumMod val="75000"/>
                </a:schemeClr>
              </a:buClr>
              <a:defRPr/>
            </a:pPr>
            <a:r>
              <a:rPr lang="en-US" sz="2000" b="0" i="0" u="none" strike="noStrike" cap="none" spc="0">
                <a:solidFill>
                  <a:srgbClr val="374151"/>
                </a:solidFill>
                <a:latin typeface="Liberation Sans"/>
                <a:ea typeface="Liberation Sans"/>
                <a:cs typeface="Liberation Sans"/>
              </a:rPr>
              <a:t>In Java, a variable is a named container that stores a value of a particular data type. Variables are used to store data that can be accessed and manipulated by the program.</a:t>
            </a:r>
            <a:r>
              <a:rPr lang="en-GB" sz="2000" b="0" i="0"/>
              <a:t> </a:t>
            </a:r>
            <a:r>
              <a:rPr lang="en-GB" sz="2000" b="0" i="0">
                <a:solidFill>
                  <a:srgbClr val="C00000"/>
                </a:solidFill>
              </a:rPr>
              <a:t>Variable is a name of memory location.</a:t>
            </a:r>
            <a:r>
              <a:rPr lang="en-GB" sz="2000" b="0" i="0"/>
              <a:t> </a:t>
            </a:r>
            <a:endParaRPr lang="en-US" sz="2800"/>
          </a:p>
        </p:txBody>
      </p:sp>
      <p:sp>
        <p:nvSpPr>
          <p:cNvPr id="1199292372" name="TextBox 4"/>
          <p:cNvSpPr txBox="1"/>
          <p:nvPr/>
        </p:nvSpPr>
        <p:spPr bwMode="auto">
          <a:xfrm flipH="0" flipV="0">
            <a:off x="227012" y="1612029"/>
            <a:ext cx="11788859" cy="4419959"/>
          </a:xfrm>
          <a:prstGeom prst="rect">
            <a:avLst/>
          </a:prstGeom>
          <a:noFill/>
        </p:spPr>
        <p:txBody>
          <a:bodyPr wrap="square">
            <a:spAutoFit/>
          </a:bodyPr>
          <a:lstStyle/>
          <a:p>
            <a:pPr marL="305908" indent="-305908">
              <a:buFont typeface="Wingdings"/>
              <a:buChar char="Ø"/>
              <a:defRPr/>
            </a:pPr>
            <a:r>
              <a:rPr lang="en-US" sz="2000" b="1" i="0" u="none" strike="noStrike" cap="none" spc="0">
                <a:solidFill>
                  <a:schemeClr val="accent6">
                    <a:lumMod val="75000"/>
                  </a:schemeClr>
                </a:solidFill>
                <a:latin typeface="Liberation Sans"/>
                <a:ea typeface="Liberation Sans"/>
                <a:cs typeface="Liberation Sans"/>
              </a:rPr>
              <a:t>Local Variables: </a:t>
            </a:r>
            <a:r>
              <a:rPr lang="en-US" sz="2000" b="0" i="0" u="none" strike="noStrike" cap="none" spc="0">
                <a:solidFill>
                  <a:srgbClr val="374151"/>
                </a:solidFill>
                <a:latin typeface="Liberation Sans"/>
                <a:ea typeface="Liberation Sans"/>
                <a:cs typeface="Liberation Sans"/>
              </a:rPr>
              <a:t>These are variables that are declared within a method or block of code and are only accessible within that method or block.</a:t>
            </a:r>
            <a:endParaRPr lang="en-US" sz="2000" b="0" i="0" u="none" strike="noStrike" cap="none" spc="0">
              <a:solidFill>
                <a:srgbClr val="374151"/>
              </a:solidFill>
              <a:latin typeface="Liberation Sans"/>
              <a:cs typeface="Liberation Sans"/>
            </a:endParaRPr>
          </a:p>
          <a:p>
            <a:pPr marL="305908" indent="-305908">
              <a:buFont typeface="Wingdings"/>
              <a:buChar char="Ø"/>
              <a:defRPr/>
            </a:pPr>
            <a:endParaRPr lang="en-US" sz="2000" b="0" i="0" u="none" strike="noStrike" cap="none" spc="0">
              <a:solidFill>
                <a:srgbClr val="374151"/>
              </a:solidFill>
              <a:latin typeface="Liberation Sans"/>
              <a:cs typeface="Liberation Sans"/>
            </a:endParaRPr>
          </a:p>
          <a:p>
            <a:pPr marL="305908" indent="-305908">
              <a:buFont typeface="Wingdings"/>
              <a:buChar char="Ø"/>
              <a:defRPr/>
            </a:pPr>
            <a:r>
              <a:rPr lang="en-US" sz="2000" b="1" i="0" u="none" strike="noStrike" cap="none" spc="0">
                <a:solidFill>
                  <a:schemeClr val="accent6">
                    <a:lumMod val="75000"/>
                  </a:schemeClr>
                </a:solidFill>
                <a:latin typeface="Liberation Sans"/>
                <a:ea typeface="Liberation Sans"/>
                <a:cs typeface="Liberation Sans"/>
              </a:rPr>
              <a:t>Instance Variables:</a:t>
            </a:r>
            <a:r>
              <a:rPr lang="en-US" sz="2000" b="0" i="0" u="none" strike="noStrike" cap="none" spc="0">
                <a:solidFill>
                  <a:srgbClr val="374151"/>
                </a:solidFill>
                <a:latin typeface="Liberation Sans"/>
                <a:ea typeface="Liberation Sans"/>
                <a:cs typeface="Liberation Sans"/>
              </a:rPr>
              <a:t> These are variables that are declared within a class but outside any method, and are accessible to all methods of the class.</a:t>
            </a:r>
            <a:endParaRPr lang="en-US" sz="2000" b="0" i="0" u="none" strike="noStrike" cap="none" spc="0">
              <a:solidFill>
                <a:srgbClr val="374151"/>
              </a:solidFill>
              <a:latin typeface="Liberation Sans"/>
              <a:cs typeface="Liberation Sans"/>
            </a:endParaRPr>
          </a:p>
          <a:p>
            <a:pPr>
              <a:defRPr/>
            </a:pPr>
            <a:r>
              <a:rPr lang="en-US" sz="2000" b="1" i="0" u="none" strike="noStrike" cap="none" spc="0">
                <a:solidFill>
                  <a:srgbClr val="C00000"/>
                </a:solidFill>
                <a:latin typeface="Liberation Sans"/>
                <a:ea typeface="Liberation Sans"/>
                <a:cs typeface="Liberation Sans"/>
              </a:rPr>
              <a:t>Instance variable are also variable of object commonly known as field or property. They are referred as object variable. Each object has its own copy of each variable and thus, it doesn't effect the instance variable if one object changes the value of the variable.</a:t>
            </a:r>
            <a:endParaRPr lang="en-US" b="0" i="0" u="none" strike="noStrike" cap="none" spc="0">
              <a:solidFill/>
              <a:latin typeface="Liberation Sans"/>
              <a:cs typeface="Liberation Sans"/>
            </a:endParaRPr>
          </a:p>
          <a:p>
            <a:pPr>
              <a:defRPr/>
            </a:pPr>
            <a:endParaRPr lang="en-US" sz="2000" b="0" i="0" u="none" strike="noStrike" cap="none" spc="0">
              <a:solidFill>
                <a:srgbClr val="374151"/>
              </a:solidFill>
              <a:latin typeface="Liberation Sans"/>
              <a:cs typeface="Liberation Sans"/>
            </a:endParaRPr>
          </a:p>
          <a:p>
            <a:pPr marL="305908" indent="-305908">
              <a:buFont typeface="Wingdings"/>
              <a:buChar char="Ø"/>
              <a:defRPr/>
            </a:pPr>
            <a:r>
              <a:rPr lang="en-US" sz="2000" b="1" i="0" u="none" strike="noStrike" cap="none" spc="0">
                <a:solidFill>
                  <a:schemeClr val="accent6">
                    <a:lumMod val="75000"/>
                  </a:schemeClr>
                </a:solidFill>
                <a:latin typeface="Liberation Sans"/>
                <a:ea typeface="Liberation Sans"/>
                <a:cs typeface="Liberation Sans"/>
              </a:rPr>
              <a:t>Class/Static Variables: </a:t>
            </a:r>
            <a:r>
              <a:rPr lang="en-US" sz="2000" b="0" i="0" u="none" strike="noStrike" cap="none" spc="0">
                <a:solidFill>
                  <a:srgbClr val="374151"/>
                </a:solidFill>
                <a:latin typeface="Liberation Sans"/>
                <a:ea typeface="Liberation Sans"/>
                <a:cs typeface="Liberation Sans"/>
              </a:rPr>
              <a:t>These are variables that are declared as static within a class, and are shared among all instances of the class</a:t>
            </a:r>
            <a:r>
              <a:rPr sz="1200" b="0" i="0" u="none">
                <a:solidFill>
                  <a:srgbClr val="374151"/>
                </a:solidFill>
                <a:latin typeface="Liberation Sans"/>
                <a:ea typeface="Liberation Sans"/>
                <a:cs typeface="Liberation Sans"/>
              </a:rPr>
              <a:t>.</a:t>
            </a:r>
            <a:endParaRPr/>
          </a:p>
          <a:p>
            <a:pPr>
              <a:defRPr/>
            </a:pPr>
            <a:endParaRPr lang="en-US" b="0" i="0" u="none" strike="noStrike" cap="none" spc="0">
              <a:solidFill/>
              <a:latin typeface="Liberation Sans"/>
              <a:cs typeface="Liberation Sans"/>
            </a:endParaRPr>
          </a:p>
          <a:p>
            <a:pPr marL="305908" indent="-305908">
              <a:buFont typeface="Wingdings"/>
              <a:buChar char="Ø"/>
              <a:defRPr/>
            </a:pPr>
            <a:r>
              <a:rPr lang="en-US" sz="2000" b="0" i="0" u="none" strike="noStrike" cap="none" spc="0">
                <a:solidFill/>
                <a:latin typeface="Liberation Sans"/>
                <a:ea typeface="Liberation Sans"/>
                <a:cs typeface="Liberation Sans"/>
              </a:rPr>
              <a:t>In Java, variables must be declared with a data type, such as int, double, boolean, etc. The syntax for declaring a variable is:</a:t>
            </a:r>
            <a:r>
              <a:rPr lang="en-US" sz="2000" b="0" i="0" u="none" strike="noStrike" cap="none" spc="0">
                <a:solidFill/>
                <a:latin typeface="Liberation Sans"/>
                <a:cs typeface="Liberation Sans"/>
              </a:rPr>
              <a:t> </a:t>
            </a:r>
            <a:r>
              <a:rPr lang="en-US" sz="2000" b="1" i="0" u="none" strike="noStrike" cap="none" spc="0">
                <a:solidFill>
                  <a:srgbClr val="C00000"/>
                </a:solidFill>
                <a:latin typeface="Liberation Sans"/>
                <a:cs typeface="Liberation Sans"/>
              </a:rPr>
              <a:t>dataType variableName = value;</a:t>
            </a:r>
            <a:endParaRPr sz="2000" b="1" i="0" u="none" strike="noStrike" cap="none" spc="0">
              <a:solidFill>
                <a:srgbClr val="C00000"/>
              </a:solidFill>
              <a:latin typeface="Liberation Sans"/>
              <a:cs typeface="Liberation San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Variables </a:t>
            </a:r>
            <a:endParaRPr/>
          </a:p>
        </p:txBody>
      </p:sp>
      <p:sp>
        <p:nvSpPr>
          <p:cNvPr id="5" name="TextBox 4"/>
          <p:cNvSpPr txBox="1"/>
          <p:nvPr/>
        </p:nvSpPr>
        <p:spPr bwMode="auto">
          <a:xfrm>
            <a:off x="1674811" y="990599"/>
            <a:ext cx="8806559" cy="4724759"/>
          </a:xfrm>
          <a:prstGeom prst="rect">
            <a:avLst/>
          </a:prstGeom>
          <a:noFill/>
        </p:spPr>
        <p:txBody>
          <a:bodyPr wrap="square">
            <a:spAutoFit/>
          </a:bodyPr>
          <a:lstStyle/>
          <a:p>
            <a:pPr algn="just">
              <a:defRPr/>
            </a:pPr>
            <a:r>
              <a:rPr lang="en-GB" sz="2000" b="1" i="0">
                <a:solidFill>
                  <a:srgbClr val="006699"/>
                </a:solidFill>
              </a:rPr>
              <a:t>class Person{</a:t>
            </a:r>
            <a:endParaRPr/>
          </a:p>
          <a:p>
            <a:pPr algn="just">
              <a:defRPr/>
            </a:pPr>
            <a:r>
              <a:rPr lang="en-GB" sz="2000" b="1" i="0">
                <a:solidFill>
                  <a:schemeClr val="accent1"/>
                </a:solidFill>
              </a:rPr>
              <a:t>//instance variables</a:t>
            </a:r>
            <a:endParaRPr/>
          </a:p>
          <a:p>
            <a:pPr algn="just">
              <a:defRPr/>
            </a:pPr>
            <a:r>
              <a:rPr lang="en-GB" sz="2000" b="1" i="0">
                <a:solidFill>
                  <a:srgbClr val="006699"/>
                </a:solidFill>
              </a:rPr>
              <a:t>  String name=”Java”;</a:t>
            </a:r>
            <a:endParaRPr/>
          </a:p>
          <a:p>
            <a:pPr algn="just">
              <a:defRPr/>
            </a:pPr>
            <a:r>
              <a:rPr lang="en-GB" sz="2000" b="1" i="0">
                <a:solidFill>
                  <a:srgbClr val="006699"/>
                </a:solidFill>
              </a:rPr>
              <a:t>  int age=20;</a:t>
            </a:r>
            <a:endParaRPr/>
          </a:p>
          <a:p>
            <a:pPr algn="just">
              <a:defRPr/>
            </a:pPr>
            <a:r>
              <a:rPr lang="en-GB" sz="2000" b="1" i="0">
                <a:solidFill>
                  <a:srgbClr val="006699"/>
                </a:solidFill>
              </a:rPr>
              <a:t>  double weight;</a:t>
            </a:r>
            <a:endParaRPr/>
          </a:p>
          <a:p>
            <a:pPr algn="just">
              <a:defRPr/>
            </a:pPr>
            <a:r>
              <a:rPr lang="en-GB" sz="2000" b="1" i="0">
                <a:solidFill>
                  <a:srgbClr val="006699"/>
                </a:solidFill>
              </a:rPr>
              <a:t>  </a:t>
            </a:r>
            <a:endParaRPr/>
          </a:p>
          <a:p>
            <a:pPr algn="just">
              <a:defRPr/>
            </a:pPr>
            <a:r>
              <a:rPr lang="en-IN" sz="2000"/>
              <a:t>//The static variables must be declared as a class member in the class.</a:t>
            </a:r>
            <a:endParaRPr/>
          </a:p>
          <a:p>
            <a:pPr algn="just">
              <a:defRPr/>
            </a:pPr>
            <a:r>
              <a:rPr lang="en-GB" sz="2000" b="1" i="0">
                <a:solidFill>
                  <a:srgbClr val="006699"/>
                </a:solidFill>
              </a:rPr>
              <a:t>static int num=5; </a:t>
            </a:r>
            <a:r>
              <a:rPr lang="en-GB" sz="2000" b="1" i="0">
                <a:solidFill>
                  <a:schemeClr val="accent1"/>
                </a:solidFill>
              </a:rPr>
              <a:t>//static variable </a:t>
            </a:r>
            <a:endParaRPr/>
          </a:p>
          <a:p>
            <a:pPr algn="just">
              <a:defRPr/>
            </a:pPr>
            <a:endParaRPr lang="en-GB" sz="2000" b="1" i="0">
              <a:solidFill>
                <a:srgbClr val="006699"/>
              </a:solidFill>
            </a:endParaRPr>
          </a:p>
          <a:p>
            <a:pPr algn="just">
              <a:defRPr/>
            </a:pPr>
            <a:r>
              <a:rPr lang="en-GB" sz="2000" b="1" i="0">
                <a:solidFill>
                  <a:srgbClr val="006699"/>
                </a:solidFill>
              </a:rPr>
              <a:t>public static void main(String </a:t>
            </a:r>
            <a:r>
              <a:rPr lang="en-GB" sz="2000" b="1" i="0">
                <a:solidFill>
                  <a:srgbClr val="006699"/>
                </a:solidFill>
              </a:rPr>
              <a:t>args</a:t>
            </a:r>
            <a:r>
              <a:rPr lang="en-GB" sz="2000" b="1" i="0">
                <a:solidFill>
                  <a:srgbClr val="006699"/>
                </a:solidFill>
              </a:rPr>
              <a:t>[]){</a:t>
            </a:r>
            <a:endParaRPr/>
          </a:p>
          <a:p>
            <a:pPr algn="just">
              <a:defRPr/>
            </a:pPr>
            <a:r>
              <a:rPr lang="en-GB" sz="2000" b="1" i="0">
                <a:solidFill>
                  <a:schemeClr val="accent1"/>
                </a:solidFill>
              </a:rPr>
              <a:t>    //local variable </a:t>
            </a:r>
            <a:endParaRPr/>
          </a:p>
          <a:p>
            <a:pPr algn="just">
              <a:defRPr/>
            </a:pPr>
            <a:r>
              <a:rPr lang="en-GB" sz="2000" b="1" i="0">
                <a:solidFill>
                  <a:srgbClr val="006699"/>
                </a:solidFill>
              </a:rPr>
              <a:t>    String firstName="</a:t>
            </a:r>
            <a:r>
              <a:rPr lang="en-GB" sz="2000" b="1" i="0">
                <a:solidFill>
                  <a:srgbClr val="006699"/>
                </a:solidFill>
              </a:rPr>
              <a:t>Apurva";</a:t>
            </a:r>
            <a:endParaRPr/>
          </a:p>
          <a:p>
            <a:pPr algn="just">
              <a:defRPr/>
            </a:pPr>
            <a:r>
              <a:rPr lang="en-GB" sz="2000" b="1" i="0">
                <a:solidFill>
                  <a:srgbClr val="006699"/>
                </a:solidFill>
              </a:rPr>
              <a:t>  }</a:t>
            </a:r>
            <a:endParaRPr/>
          </a:p>
          <a:p>
            <a:pPr algn="just">
              <a:defRPr/>
            </a:pPr>
            <a:endParaRPr lang="en-GB" sz="2000" b="1" i="0">
              <a:solidFill>
                <a:srgbClr val="006699"/>
              </a:solidFill>
            </a:endParaRPr>
          </a:p>
          <a:p>
            <a:pPr algn="just">
              <a:defRPr/>
            </a:pPr>
            <a:r>
              <a:rPr lang="en-GB" sz="2000" b="1" i="0">
                <a:solidFill>
                  <a:srgbClr val="006699"/>
                </a:solidFill>
              </a:rPr>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Scope of Variables </a:t>
            </a:r>
            <a:endParaRPr/>
          </a:p>
        </p:txBody>
      </p:sp>
      <p:sp>
        <p:nvSpPr>
          <p:cNvPr id="6" name="TextBox 5"/>
          <p:cNvSpPr txBox="1"/>
          <p:nvPr/>
        </p:nvSpPr>
        <p:spPr bwMode="auto">
          <a:xfrm flipH="0" flipV="0">
            <a:off x="1103311" y="913622"/>
            <a:ext cx="10438471" cy="4846680"/>
          </a:xfrm>
          <a:prstGeom prst="rect">
            <a:avLst/>
          </a:prstGeom>
          <a:noFill/>
        </p:spPr>
        <p:txBody>
          <a:bodyPr wrap="square">
            <a:spAutoFit/>
          </a:bodyPr>
          <a:lstStyle/>
          <a:p>
            <a:pPr>
              <a:defRPr/>
            </a:pPr>
            <a:r>
              <a:rPr lang="en-US" sz="2400" b="1" i="0" u="none" strike="noStrike" cap="none" spc="0">
                <a:solidFill>
                  <a:srgbClr val="C00000"/>
                </a:solidFill>
                <a:latin typeface="Constantia"/>
                <a:cs typeface="Constantia"/>
              </a:rPr>
              <a:t>Static Variables:</a:t>
            </a:r>
            <a:r>
              <a:rPr lang="en-US" sz="2400" b="0" i="0" u="none" strike="noStrike" cap="none" spc="0">
                <a:solidFill>
                  <a:schemeClr val="tx1"/>
                </a:solidFill>
                <a:latin typeface="Constantia"/>
                <a:cs typeface="Constantia"/>
              </a:rPr>
              <a:t> Static variables are declared using the static keyword, and their value is shared among all instances of a class. The scope of a static variable is the entire class, and it can be accessed using the class name or direct.</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1" i="0" u="none" strike="noStrike" cap="none" spc="0">
                <a:solidFill>
                  <a:srgbClr val="C00000"/>
                </a:solidFill>
                <a:latin typeface="Constantia"/>
                <a:cs typeface="Constantia"/>
              </a:rPr>
              <a:t>Instance Variables:</a:t>
            </a:r>
            <a:r>
              <a:rPr lang="en-US" sz="2400" b="0" i="0" u="none" strike="noStrike" cap="none" spc="0">
                <a:solidFill>
                  <a:schemeClr val="tx1"/>
                </a:solidFill>
                <a:latin typeface="Constantia"/>
                <a:cs typeface="Constantia"/>
              </a:rPr>
              <a:t> Instance variables are declared inside a class, but outside any method or constructor, and are accessed using an object reference. The scope of an instance variable is the entire class, and it can be accessed using an object reference.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1" i="0" u="none" strike="noStrike" cap="none" spc="0">
                <a:solidFill>
                  <a:srgbClr val="C00000"/>
                </a:solidFill>
                <a:latin typeface="Constantia"/>
                <a:cs typeface="Constantia"/>
              </a:rPr>
              <a:t>Local Variables:</a:t>
            </a:r>
            <a:r>
              <a:rPr lang="en-US" sz="2400" b="0" i="0" u="none" strike="noStrike" cap="none" spc="0">
                <a:solidFill>
                  <a:schemeClr val="tx1"/>
                </a:solidFill>
                <a:latin typeface="Constantia"/>
                <a:cs typeface="Constantia"/>
              </a:rPr>
              <a:t> Local variables are declared inside a method or block of code and are accessible only within that method or block. The scope of a local variable is limited to the method or block in which it is declared.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57889060" name="Rectangle 2"/>
          <p:cNvSpPr/>
          <p:nvPr/>
        </p:nvSpPr>
        <p:spPr bwMode="auto">
          <a:xfrm>
            <a:off x="-32067" y="0"/>
            <a:ext cx="9483750" cy="761999"/>
          </a:xfrm>
          <a:prstGeom prst="rect">
            <a:avLst/>
          </a:prstGeom>
        </p:spPr>
        <p:txBody>
          <a:bodyPr vert="horz" lIns="121898" tIns="60948" rIns="121898" bIns="60948" rtlCol="0" anchor="b">
            <a:noAutofit/>
          </a:bodyPr>
          <a:lstStyle/>
          <a:p>
            <a:pPr defTabSz="914400">
              <a:defRPr/>
            </a:pPr>
            <a:r>
              <a:rPr lang="en-US" sz="4000" b="1">
                <a:solidFill>
                  <a:schemeClr val="dk1"/>
                </a:solidFill>
              </a:rPr>
              <a:t>Scope Variables </a:t>
            </a:r>
            <a:endParaRPr/>
          </a:p>
        </p:txBody>
      </p:sp>
      <p:sp>
        <p:nvSpPr>
          <p:cNvPr id="1469157393" name="TextBox 5"/>
          <p:cNvSpPr txBox="1"/>
          <p:nvPr/>
        </p:nvSpPr>
        <p:spPr bwMode="auto">
          <a:xfrm flipH="0" flipV="0">
            <a:off x="468520" y="913622"/>
            <a:ext cx="11073623" cy="4115160"/>
          </a:xfrm>
          <a:prstGeom prst="rect">
            <a:avLst/>
          </a:prstGeom>
          <a:noFill/>
        </p:spPr>
        <p:txBody>
          <a:bodyPr wrap="square">
            <a:spAutoFit/>
          </a:bodyPr>
          <a:lstStyle/>
          <a:p>
            <a:pPr>
              <a:defRPr/>
            </a:pPr>
            <a:endParaRPr/>
          </a:p>
          <a:p>
            <a:pPr>
              <a:defRPr/>
            </a:pPr>
            <a:r>
              <a:rPr lang="en-US" sz="2400" b="0" i="0" u="none" strike="noStrike" cap="none" spc="0">
                <a:solidFill>
                  <a:schemeClr val="tx1"/>
                </a:solidFill>
                <a:latin typeface="Constantia"/>
                <a:ea typeface="Liberation Sans"/>
                <a:cs typeface="Constantia"/>
              </a:rPr>
              <a:t>Scope of instance variable depends on the access-modifiers</a:t>
            </a:r>
            <a:r>
              <a:rPr lang="en-US" sz="2400" b="0" i="0" u="none" strike="noStrike" cap="none" spc="0">
                <a:solidFill>
                  <a:schemeClr val="tx1"/>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(public, private, default)</a:t>
            </a:r>
            <a:r>
              <a:rPr lang="en-US" sz="2400" b="0" i="0" u="none" strike="noStrike" cap="none" spc="0">
                <a:solidFill>
                  <a:schemeClr val="tx1"/>
                </a:solidFill>
                <a:latin typeface="Constantia"/>
                <a:ea typeface="Liberation Sans"/>
                <a:cs typeface="Constantia"/>
              </a:rPr>
              <a:t>. </a:t>
            </a:r>
            <a:endParaRPr lang="en-US" sz="2400" b="0" i="0" u="none" strike="noStrike" cap="none" spc="0">
              <a:solidFill>
                <a:schemeClr val="tx1"/>
              </a:solidFill>
              <a:latin typeface="Constantia"/>
              <a:ea typeface="Liberation Sans"/>
              <a:cs typeface="Constantia"/>
            </a:endParaRPr>
          </a:p>
          <a:p>
            <a:pPr>
              <a:defRPr/>
            </a:pPr>
            <a:endParaRPr lang="en-US" sz="2400" b="0" i="0" u="none" strike="noStrike" cap="none" spc="0">
              <a:solidFill>
                <a:schemeClr val="tx1"/>
              </a:solidFill>
              <a:latin typeface="Constantia"/>
              <a:ea typeface="Liberation Sans"/>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If variable is declared as</a:t>
            </a:r>
            <a:r>
              <a:rPr lang="en-US" sz="2400" b="0" i="0" u="none" strike="noStrike" cap="none" spc="0">
                <a:solidFill>
                  <a:schemeClr val="tx1"/>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private</a:t>
            </a:r>
            <a:r>
              <a:rPr lang="en-US" sz="2400" b="0" i="0" u="none" strike="noStrike" cap="none" spc="0">
                <a:solidFill>
                  <a:schemeClr val="tx1"/>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then it is accessible within class only.</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If variable is declared as</a:t>
            </a:r>
            <a:r>
              <a:rPr lang="en-US" sz="2400" b="0" i="0" u="none" strike="noStrike" cap="none" spc="0">
                <a:solidFill>
                  <a:schemeClr val="tx1"/>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public</a:t>
            </a:r>
            <a:r>
              <a:rPr lang="en-US" sz="2400" b="0" i="0" u="none" strike="noStrike" cap="none" spc="0">
                <a:solidFill>
                  <a:schemeClr val="tx1"/>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then it is accessible for all and throughout the application.</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If variable is declared as</a:t>
            </a:r>
            <a:r>
              <a:rPr lang="en-US" sz="2400" b="0" i="0" u="none" strike="noStrike" cap="none" spc="0">
                <a:solidFill>
                  <a:schemeClr val="tx1"/>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default</a:t>
            </a:r>
            <a:r>
              <a:rPr lang="en-US" sz="2400" b="0" i="0" u="none" strike="noStrike" cap="none" spc="0">
                <a:solidFill>
                  <a:schemeClr val="tx1"/>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the it is accessible with in the same package.</a:t>
            </a:r>
            <a:br>
              <a:rPr sz="1500" b="0" i="0" u="none">
                <a:solidFill>
                  <a:srgbClr val="212529"/>
                </a:solidFill>
                <a:latin typeface="Liberation Sans"/>
                <a:ea typeface="Liberation Sans"/>
                <a:cs typeface="Liberation Sans"/>
              </a:rPr>
            </a:b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Methods  </a:t>
            </a:r>
            <a:endParaRPr/>
          </a:p>
        </p:txBody>
      </p:sp>
      <p:sp>
        <p:nvSpPr>
          <p:cNvPr id="4" name="TextBox 3"/>
          <p:cNvSpPr txBox="1"/>
          <p:nvPr/>
        </p:nvSpPr>
        <p:spPr bwMode="auto">
          <a:xfrm>
            <a:off x="1141411" y="673286"/>
            <a:ext cx="11202839" cy="1189080"/>
          </a:xfrm>
          <a:prstGeom prst="rect">
            <a:avLst/>
          </a:prstGeom>
          <a:noFill/>
        </p:spPr>
        <p:txBody>
          <a:bodyPr wrap="square">
            <a:spAutoFit/>
          </a:bodyPr>
          <a:lstStyle/>
          <a:p>
            <a:pPr>
              <a:defRPr/>
            </a:pPr>
            <a:r>
              <a:rPr lang="en-US" sz="2400" b="0" i="0" u="none" strike="noStrike" cap="none" spc="0">
                <a:solidFill>
                  <a:schemeClr val="tx1"/>
                </a:solidFill>
                <a:latin typeface="Constantia"/>
                <a:ea typeface="Liberation Sans"/>
                <a:cs typeface="Constantia"/>
              </a:rPr>
              <a:t>In Java, a method is a collection of statements that perform a specific task. Methods are declared inside a class, and they can be called from within the same class or from other classes.</a:t>
            </a:r>
            <a:endParaRPr/>
          </a:p>
        </p:txBody>
      </p:sp>
      <p:sp>
        <p:nvSpPr>
          <p:cNvPr id="5" name="TextBox 4"/>
          <p:cNvSpPr txBox="1"/>
          <p:nvPr/>
        </p:nvSpPr>
        <p:spPr bwMode="auto">
          <a:xfrm flipH="0" flipV="0">
            <a:off x="303211" y="1862366"/>
            <a:ext cx="11684943" cy="5700119"/>
          </a:xfrm>
          <a:prstGeom prst="rect">
            <a:avLst/>
          </a:prstGeom>
          <a:noFill/>
        </p:spPr>
        <p:txBody>
          <a:bodyPr wrap="square">
            <a:spAutoFit/>
          </a:bodyPr>
          <a:lstStyle/>
          <a:p>
            <a:pPr>
              <a:defRPr/>
            </a:pPr>
            <a:r>
              <a:rPr lang="en-US" sz="2400" b="1" i="0" u="none" strike="noStrike" cap="none" spc="0">
                <a:solidFill>
                  <a:schemeClr val="accent6">
                    <a:lumMod val="75000"/>
                  </a:schemeClr>
                </a:solidFill>
                <a:latin typeface="Constantia"/>
                <a:ea typeface="Liberation Sans"/>
                <a:cs typeface="Constantia"/>
              </a:rPr>
              <a:t>basic syntax of a method declaration:</a:t>
            </a:r>
            <a:endParaRPr lang="en-US" sz="2400" b="0" i="0" u="none" strike="noStrike" cap="none" spc="0">
              <a:solidFill>
                <a:schemeClr val="tx1"/>
              </a:solidFill>
              <a:latin typeface="Constantia"/>
              <a:cs typeface="Constantia"/>
            </a:endParaRPr>
          </a:p>
          <a:p>
            <a:pPr>
              <a:defRPr/>
            </a:pPr>
            <a:endParaRPr lang="en-IN" sz="2000"/>
          </a:p>
          <a:p>
            <a:pPr>
              <a:defRPr/>
            </a:pPr>
            <a:r>
              <a:rPr lang="en-IN" sz="2400" b="1" i="0" u="none" strike="noStrike" cap="none" spc="0">
                <a:solidFill>
                  <a:srgbClr val="C00000"/>
                </a:solidFill>
                <a:latin typeface="Constantia"/>
                <a:cs typeface="Constantia"/>
              </a:rPr>
              <a:t>return_type method_name(parameter_list) {</a:t>
            </a:r>
            <a:endParaRPr sz="2400" b="1" i="0" u="none" strike="noStrike" cap="none" spc="0">
              <a:solidFill>
                <a:srgbClr val="C00000"/>
              </a:solidFill>
              <a:latin typeface="Constantia"/>
              <a:cs typeface="Constantia"/>
            </a:endParaRPr>
          </a:p>
          <a:p>
            <a:pPr>
              <a:defRPr/>
            </a:pPr>
            <a:r>
              <a:rPr lang="en-IN" sz="2400" b="1" i="0" u="none" strike="noStrike" cap="none" spc="0">
                <a:solidFill>
                  <a:srgbClr val="C00000"/>
                </a:solidFill>
                <a:latin typeface="Constantia"/>
                <a:cs typeface="Constantia"/>
              </a:rPr>
              <a:t>   // method body</a:t>
            </a:r>
            <a:endParaRPr sz="2400" b="1" i="0" u="none" strike="noStrike" cap="none" spc="0">
              <a:solidFill>
                <a:srgbClr val="C00000"/>
              </a:solidFill>
              <a:latin typeface="Constantia"/>
              <a:cs typeface="Constantia"/>
            </a:endParaRPr>
          </a:p>
          <a:p>
            <a:pPr>
              <a:defRPr/>
            </a:pPr>
            <a:r>
              <a:rPr lang="en-IN" sz="2400" b="1" i="0" u="none" strike="noStrike" cap="none" spc="0">
                <a:solidFill>
                  <a:srgbClr val="C00000"/>
                </a:solidFill>
                <a:latin typeface="Constantia"/>
                <a:cs typeface="Constantia"/>
              </a:rPr>
              <a:t>}</a:t>
            </a:r>
            <a:endParaRPr lang="en-IN" sz="2400" b="1">
              <a:solidFill>
                <a:srgbClr val="C00000"/>
              </a:solidFill>
            </a:endParaRPr>
          </a:p>
          <a:p>
            <a:pPr>
              <a:defRPr/>
            </a:pPr>
            <a:endParaRPr lang="en-US" sz="2400" b="0" i="0" u="none" strike="noStrike" cap="none" spc="0">
              <a:solidFill>
                <a:schemeClr val="tx1"/>
              </a:solidFill>
              <a:latin typeface="Constantia"/>
              <a:cs typeface="Constantia"/>
            </a:endParaRPr>
          </a:p>
          <a:p>
            <a:pPr>
              <a:defRPr/>
            </a:pPr>
            <a:r>
              <a:rPr lang="en-US" sz="2400" b="1" i="0" u="none" strike="noStrike" cap="none" spc="0">
                <a:solidFill>
                  <a:srgbClr val="C00000"/>
                </a:solidFill>
                <a:latin typeface="Constantia"/>
                <a:ea typeface="Liberation Sans"/>
                <a:cs typeface="Constantia"/>
              </a:rPr>
              <a:t>return_type</a:t>
            </a:r>
            <a:r>
              <a:rPr lang="en-US" sz="2400" b="1" i="0" u="none" strike="noStrike" cap="none" spc="0">
                <a:solidFill>
                  <a:srgbClr val="C00000"/>
                </a:solidFill>
                <a:latin typeface="Constantia"/>
                <a:ea typeface="Liberation Sans"/>
                <a:cs typeface="Constantia"/>
              </a:rPr>
              <a:t>:</a:t>
            </a:r>
            <a:r>
              <a:rPr lang="en-US" sz="2400" b="0" i="0" u="none" strike="noStrike" cap="none" spc="0">
                <a:solidFill>
                  <a:schemeClr val="tx1"/>
                </a:solidFill>
                <a:latin typeface="Constantia"/>
                <a:ea typeface="Liberation Sans"/>
                <a:cs typeface="Constantia"/>
              </a:rPr>
              <a:t> The data type of the value that the method returns. If the method does not return a value, the return type should be </a:t>
            </a:r>
            <a:r>
              <a:rPr lang="en-US" sz="2400" b="0" i="0" u="none" strike="noStrike" cap="none" spc="0">
                <a:solidFill>
                  <a:schemeClr val="tx1"/>
                </a:solidFill>
                <a:latin typeface="Constantia"/>
                <a:ea typeface="Liberation Sans"/>
                <a:cs typeface="Constantia"/>
              </a:rPr>
              <a:t>void</a:t>
            </a:r>
            <a:r>
              <a:rPr lang="en-US" sz="2400" b="0" i="0" u="none" strike="noStrike" cap="none" spc="0">
                <a:solidFill>
                  <a:schemeClr val="tx1"/>
                </a:solidFill>
                <a:latin typeface="Constantia"/>
                <a:ea typeface="Liberation Sans"/>
                <a:cs typeface="Constantia"/>
              </a:rPr>
              <a:t>.</a:t>
            </a:r>
            <a:endParaRPr lang="en-US" sz="2400" b="0" i="0" u="none" strike="noStrike" cap="none" spc="0">
              <a:solidFill>
                <a:schemeClr val="tx1"/>
              </a:solidFill>
              <a:latin typeface="Constantia"/>
              <a:cs typeface="Constantia"/>
            </a:endParaRPr>
          </a:p>
          <a:p>
            <a:pPr>
              <a:defRPr/>
            </a:pPr>
            <a:r>
              <a:rPr lang="en-US" sz="2400" b="1" i="0" u="none" strike="noStrike" cap="none" spc="0">
                <a:solidFill>
                  <a:srgbClr val="C00000"/>
                </a:solidFill>
                <a:latin typeface="Constantia"/>
                <a:ea typeface="Liberation Sans"/>
                <a:cs typeface="Constantia"/>
              </a:rPr>
              <a:t>method_name</a:t>
            </a:r>
            <a:r>
              <a:rPr lang="en-US" sz="2400" b="1" i="0" u="none" strike="noStrike" cap="none" spc="0">
                <a:solidFill>
                  <a:srgbClr val="C00000"/>
                </a:solidFill>
                <a:latin typeface="Constantia"/>
                <a:ea typeface="Liberation Sans"/>
                <a:cs typeface="Constantia"/>
              </a:rPr>
              <a:t>:</a:t>
            </a:r>
            <a:r>
              <a:rPr lang="en-US" sz="2400" b="0" i="0" u="none" strike="noStrike" cap="none" spc="0">
                <a:solidFill>
                  <a:schemeClr val="tx1"/>
                </a:solidFill>
                <a:latin typeface="Constantia"/>
                <a:ea typeface="Liberation Sans"/>
                <a:cs typeface="Constantia"/>
              </a:rPr>
              <a:t> The name of the method, which should be a meaningful and descriptive name that reflects what the method does.</a:t>
            </a:r>
            <a:endParaRPr lang="en-US" sz="2400" b="0" i="0" u="none" strike="noStrike" cap="none" spc="0">
              <a:solidFill>
                <a:schemeClr val="tx1"/>
              </a:solidFill>
              <a:latin typeface="Constantia"/>
              <a:cs typeface="Constantia"/>
            </a:endParaRPr>
          </a:p>
          <a:p>
            <a:pPr>
              <a:defRPr/>
            </a:pPr>
            <a:r>
              <a:rPr lang="en-US" sz="2400" b="1" i="0" u="none" strike="noStrike" cap="none" spc="0">
                <a:solidFill>
                  <a:srgbClr val="C00000"/>
                </a:solidFill>
                <a:latin typeface="Constantia"/>
                <a:ea typeface="Liberation Sans"/>
                <a:cs typeface="Constantia"/>
              </a:rPr>
              <a:t>parameter_list</a:t>
            </a:r>
            <a:r>
              <a:rPr lang="en-US" sz="2400" b="1" i="0" u="none" strike="noStrike" cap="none" spc="0">
                <a:solidFill>
                  <a:srgbClr val="C00000"/>
                </a:solidFill>
                <a:latin typeface="Constantia"/>
                <a:ea typeface="Liberation Sans"/>
                <a:cs typeface="Constantia"/>
              </a:rPr>
              <a:t>:</a:t>
            </a:r>
            <a:r>
              <a:rPr lang="en-US" sz="2400" b="0" i="0" u="none" strike="noStrike" cap="none" spc="0">
                <a:solidFill>
                  <a:schemeClr val="tx1"/>
                </a:solidFill>
                <a:latin typeface="Constantia"/>
                <a:ea typeface="Liberation Sans"/>
                <a:cs typeface="Constantia"/>
              </a:rPr>
              <a:t> The list of input parameters that the method takes. If the method does not take any input parameters, the parameter list should be empty.</a:t>
            </a:r>
            <a:endParaRPr lang="en-US" sz="2400" b="0" i="0" u="none" strike="noStrike" cap="none" spc="0">
              <a:solidFill>
                <a:schemeClr val="tx1"/>
              </a:solidFill>
              <a:latin typeface="Constantia"/>
              <a:cs typeface="Constantia"/>
            </a:endParaRPr>
          </a:p>
          <a:p>
            <a:pPr>
              <a:defRPr/>
            </a:pPr>
            <a:r>
              <a:rPr lang="en-US" sz="2400" b="1" i="0" u="none" strike="noStrike" cap="none" spc="0">
                <a:solidFill>
                  <a:srgbClr val="C00000"/>
                </a:solidFill>
                <a:latin typeface="Constantia"/>
                <a:ea typeface="Liberation Sans"/>
                <a:cs typeface="Constantia"/>
              </a:rPr>
              <a:t>method_body</a:t>
            </a:r>
            <a:r>
              <a:rPr lang="en-US" sz="2400" b="1" i="0" u="none" strike="noStrike" cap="none" spc="0">
                <a:solidFill>
                  <a:srgbClr val="C00000"/>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The collection of statements that perform the task of the method.</a:t>
            </a:r>
            <a:endParaRPr lang="en-IN" sz="2000" b="1">
              <a:solidFill>
                <a:srgbClr val="C00000"/>
              </a:solidFill>
            </a:endParaRPr>
          </a:p>
          <a:p>
            <a:pPr>
              <a:defRPr/>
            </a:pPr>
            <a:endParaRPr lang="en-IN" sz="2000"/>
          </a:p>
          <a:p>
            <a:pPr>
              <a:defRPr/>
            </a:pPr>
            <a:endParaRPr lang="en-IN" sz="2000"/>
          </a:p>
          <a:p>
            <a:pPr>
              <a:defRPr/>
            </a:pPr>
            <a:endParaRPr lang="en-IN" sz="20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Types of Methods  </a:t>
            </a:r>
            <a:endParaRPr/>
          </a:p>
        </p:txBody>
      </p:sp>
      <p:sp>
        <p:nvSpPr>
          <p:cNvPr id="6" name="TextBox 5"/>
          <p:cNvSpPr txBox="1"/>
          <p:nvPr/>
        </p:nvSpPr>
        <p:spPr bwMode="auto">
          <a:xfrm flipH="0" flipV="0">
            <a:off x="176938" y="680356"/>
            <a:ext cx="11732741" cy="5943959"/>
          </a:xfrm>
          <a:prstGeom prst="rect">
            <a:avLst/>
          </a:prstGeom>
          <a:noFill/>
        </p:spPr>
        <p:txBody>
          <a:bodyPr wrap="square">
            <a:spAutoFit/>
          </a:bodyPr>
          <a:lstStyle/>
          <a:p>
            <a:pPr marL="349965" indent="-349965">
              <a:buAutoNum type="arabicParenR"/>
              <a:defRPr/>
            </a:pPr>
            <a:r>
              <a:rPr lang="en-US" sz="2400" b="1" i="0" u="none" strike="noStrike" cap="none" spc="0">
                <a:solidFill>
                  <a:srgbClr val="C00000"/>
                </a:solidFill>
                <a:latin typeface="Constantia"/>
                <a:ea typeface="Liberation Sans"/>
                <a:cs typeface="Constantia"/>
              </a:rPr>
              <a:t>Predefined methods</a:t>
            </a:r>
            <a:r>
              <a:rPr sz="2400" b="1" i="0" u="none" strike="noStrike" cap="none" spc="0">
                <a:solidFill>
                  <a:srgbClr val="C00000"/>
                </a:solidFill>
                <a:latin typeface="Constantia"/>
                <a:ea typeface="Liberation Sans"/>
                <a:cs typeface="Constantia"/>
              </a:rPr>
              <a:t> : Java provides many predefined methods, also known as built-in methods, that are part of the standard Java library and can be used without the need for additional coding. These methods are grouped into different classes, depending on their functionality. Some of the most commonly used classes and their methods are:</a:t>
            </a:r>
            <a:endParaRPr sz="2400" b="0" i="0" u="none" strike="noStrike" cap="none" spc="0">
              <a:solidFill>
                <a:schemeClr val="tx1"/>
              </a:solidFill>
              <a:latin typeface="Constantia"/>
              <a:ea typeface="Liberation Sans"/>
              <a:cs typeface="Constantia"/>
            </a:endParaRPr>
          </a:p>
          <a:p>
            <a:pPr>
              <a:defRPr/>
            </a:pPr>
            <a:r>
              <a:rPr lang="en-US" sz="2400" b="1" i="0" u="none" strike="noStrike" cap="none" spc="0">
                <a:solidFill>
                  <a:schemeClr val="accent6">
                    <a:lumMod val="75000"/>
                  </a:schemeClr>
                </a:solidFill>
                <a:latin typeface="Constantia"/>
                <a:ea typeface="Liberation Sans"/>
                <a:cs typeface="Constantia"/>
              </a:rPr>
              <a:t>String Class:</a:t>
            </a:r>
            <a:r>
              <a:rPr lang="en-US" sz="2400" b="0" i="0" u="none" strike="noStrike" cap="none" spc="0">
                <a:solidFill>
                  <a:schemeClr val="tx1"/>
                </a:solidFill>
                <a:latin typeface="Constantia"/>
                <a:ea typeface="Liberation Sans"/>
                <a:cs typeface="Constantia"/>
              </a:rPr>
              <a:t> The String class provides a set of methods for working with strings. Some of the commonly used methods are</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length()</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charAt()</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substring()</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indexOf()</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toLowerCase()</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toUpperCase()</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trim()</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startsWith()</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endsWith()</a:t>
            </a:r>
            <a:r>
              <a:rPr lang="en-US" sz="2400" b="1" i="0" u="none" strike="noStrike" cap="none" spc="0">
                <a:solidFill>
                  <a:srgbClr val="C00000"/>
                </a:solidFill>
                <a:latin typeface="Constantia"/>
                <a:ea typeface="Liberation Sans"/>
                <a:cs typeface="Constantia"/>
              </a:rPr>
              <a:t>,</a:t>
            </a:r>
            <a:r>
              <a:rPr lang="en-US" sz="2400" b="0" i="0" u="none" strike="noStrike" cap="none" spc="0">
                <a:solidFill>
                  <a:schemeClr val="tx1"/>
                </a:solidFill>
                <a:latin typeface="Constantia"/>
                <a:ea typeface="Liberation Sans"/>
                <a:cs typeface="Constantia"/>
              </a:rPr>
              <a:t> and </a:t>
            </a:r>
            <a:r>
              <a:rPr lang="en-US" sz="2400" b="1" i="0" u="none" strike="noStrike" cap="none" spc="0">
                <a:solidFill>
                  <a:srgbClr val="C00000"/>
                </a:solidFill>
                <a:latin typeface="Constantia"/>
                <a:ea typeface="Liberation Sans"/>
                <a:cs typeface="Constantia"/>
              </a:rPr>
              <a:t>replace()</a:t>
            </a:r>
            <a:r>
              <a:rPr lang="en-US" sz="2400" b="1" i="0" u="none" strike="noStrike" cap="none" spc="0">
                <a:solidFill>
                  <a:srgbClr val="C00000"/>
                </a:solidFill>
                <a:latin typeface="Constantia"/>
                <a:ea typeface="Liberation Sans"/>
                <a:cs typeface="Constantia"/>
              </a:rPr>
              <a:t>.</a:t>
            </a:r>
            <a:endParaRPr lang="en-US" sz="2400" b="1" i="0" u="none" strike="noStrike" cap="none" spc="0">
              <a:solidFill>
                <a:srgbClr val="C00000"/>
              </a:solidFill>
              <a:latin typeface="Constantia"/>
              <a:cs typeface="Constantia"/>
            </a:endParaRPr>
          </a:p>
          <a:p>
            <a:pPr>
              <a:defRPr/>
            </a:pPr>
            <a:endParaRPr lang="en-US" sz="2400" b="1" i="0" u="none" strike="noStrike" cap="none" spc="0">
              <a:solidFill>
                <a:srgbClr val="C00000"/>
              </a:solidFill>
              <a:latin typeface="Constantia"/>
              <a:cs typeface="Constantia"/>
            </a:endParaRPr>
          </a:p>
          <a:p>
            <a:pPr>
              <a:defRPr/>
            </a:pPr>
            <a:r>
              <a:rPr lang="en-US" sz="2400" b="1" i="0" u="none" strike="noStrike" cap="none" spc="0">
                <a:solidFill>
                  <a:schemeClr val="accent6">
                    <a:lumMod val="75000"/>
                  </a:schemeClr>
                </a:solidFill>
                <a:latin typeface="Constantia"/>
                <a:ea typeface="Liberation Sans"/>
                <a:cs typeface="Constantia"/>
              </a:rPr>
              <a:t>Math Class: </a:t>
            </a:r>
            <a:r>
              <a:rPr lang="en-US" sz="2400" b="0" i="0" u="none" strike="noStrike" cap="none" spc="0">
                <a:solidFill>
                  <a:schemeClr val="tx1"/>
                </a:solidFill>
                <a:latin typeface="Constantia"/>
                <a:ea typeface="Liberation Sans"/>
                <a:cs typeface="Constantia"/>
              </a:rPr>
              <a:t>The Math class provides a set of methods for performing mathematical operations. Some of the commonly used methods are </a:t>
            </a:r>
            <a:r>
              <a:rPr lang="en-US" sz="2400" b="1" i="0" u="none" strike="noStrike" cap="none" spc="0">
                <a:solidFill>
                  <a:srgbClr val="C00000"/>
                </a:solidFill>
                <a:latin typeface="Constantia"/>
                <a:ea typeface="Liberation Sans"/>
                <a:cs typeface="Constantia"/>
              </a:rPr>
              <a:t>abs()</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ceil()</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floor()</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max()</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min()</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pow()</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sqrt()</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random()</a:t>
            </a:r>
            <a:r>
              <a:rPr lang="en-US" sz="2400" b="1" i="0" u="none" strike="noStrike" cap="none" spc="0">
                <a:solidFill>
                  <a:srgbClr val="C00000"/>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and</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round()</a:t>
            </a:r>
            <a:r>
              <a:rPr lang="en-US" sz="2400" b="1" i="0" u="none" strike="noStrike" cap="none" spc="0">
                <a:solidFill>
                  <a:srgbClr val="C00000"/>
                </a:solidFill>
                <a:latin typeface="Constantia"/>
                <a:ea typeface="Liberation Sans"/>
                <a:cs typeface="Constantia"/>
              </a:rPr>
              <a:t>.</a:t>
            </a:r>
            <a:endParaRPr b="1">
              <a:solidFill>
                <a:srgbClr val="C00000"/>
              </a:solidFill>
            </a:endParaRPr>
          </a:p>
          <a:p>
            <a:pPr>
              <a:defRPr/>
            </a:pPr>
            <a:endParaRPr b="1">
              <a:solidFill>
                <a:srgbClr val="C00000"/>
              </a:solidFill>
            </a:endParaRPr>
          </a:p>
          <a:p>
            <a:pPr>
              <a:defRPr/>
            </a:pPr>
            <a:r>
              <a:rPr lang="en-US" sz="2400" b="1" i="0" u="none" strike="noStrike" cap="none" spc="0">
                <a:solidFill>
                  <a:schemeClr val="accent6">
                    <a:lumMod val="75000"/>
                  </a:schemeClr>
                </a:solidFill>
                <a:latin typeface="Constantia"/>
                <a:ea typeface="Liberation Sans"/>
                <a:cs typeface="Constantia"/>
              </a:rPr>
              <a:t>System Class: </a:t>
            </a:r>
            <a:r>
              <a:rPr lang="en-US" sz="2400" b="0" i="0" u="none" strike="noStrike" cap="none" spc="0">
                <a:solidFill>
                  <a:schemeClr val="tx1"/>
                </a:solidFill>
                <a:latin typeface="Constantia"/>
                <a:ea typeface="Liberation Sans"/>
                <a:cs typeface="Constantia"/>
              </a:rPr>
              <a:t>The System class provides a set of methods for working with the system. Some of the commonly used methods are </a:t>
            </a:r>
            <a:r>
              <a:rPr lang="en-US" sz="2400" b="1" i="0" u="none" strike="noStrike" cap="none" spc="0">
                <a:solidFill>
                  <a:srgbClr val="C00000"/>
                </a:solidFill>
                <a:latin typeface="Constantia"/>
                <a:ea typeface="Liberation Sans"/>
                <a:cs typeface="Constantia"/>
              </a:rPr>
              <a:t>out.println()</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out.print()</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in.read()</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currentTimeMillis()</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gc()</a:t>
            </a:r>
            <a:r>
              <a:rPr lang="en-US" sz="2400" b="1" i="0" u="none" strike="noStrike" cap="none" spc="0">
                <a:solidFill>
                  <a:srgbClr val="C00000"/>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and</a:t>
            </a:r>
            <a:r>
              <a:rPr lang="en-US" sz="2400" b="1" i="0" u="none" strike="noStrike" cap="none" spc="0">
                <a:solidFill>
                  <a:srgbClr val="C00000"/>
                </a:solidFill>
                <a:latin typeface="Constantia"/>
                <a:ea typeface="Liberation Sans"/>
                <a:cs typeface="Constantia"/>
              </a:rPr>
              <a:t> </a:t>
            </a:r>
            <a:r>
              <a:rPr lang="en-US" sz="2400" b="1" i="0" u="none" strike="noStrike" cap="none" spc="0">
                <a:solidFill>
                  <a:srgbClr val="C00000"/>
                </a:solidFill>
                <a:latin typeface="Constantia"/>
                <a:ea typeface="Liberation Sans"/>
                <a:cs typeface="Constantia"/>
              </a:rPr>
              <a:t>exit()</a:t>
            </a:r>
            <a:r>
              <a:rPr lang="en-US" sz="2400" b="1" i="0" u="none" strike="noStrike" cap="none" spc="0">
                <a:solidFill>
                  <a:srgbClr val="C00000"/>
                </a:solidFill>
                <a:latin typeface="Constantia"/>
                <a:ea typeface="Liberation Sans"/>
                <a:cs typeface="Constantia"/>
              </a:rPr>
              <a:t>.</a:t>
            </a:r>
            <a:endParaRPr sz="2400" b="1" i="0" u="none" strike="noStrike" cap="none" spc="0">
              <a:solidFill>
                <a:srgbClr val="C00000"/>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5350722" name="Rectangle 2"/>
          <p:cNvSpPr/>
          <p:nvPr/>
        </p:nvSpPr>
        <p:spPr bwMode="auto">
          <a:xfrm>
            <a:off x="-32067" y="0"/>
            <a:ext cx="9483750" cy="761999"/>
          </a:xfrm>
          <a:prstGeom prst="rect">
            <a:avLst/>
          </a:prstGeom>
        </p:spPr>
        <p:txBody>
          <a:bodyPr vert="horz" lIns="121898" tIns="60948" rIns="121898" bIns="60948" rtlCol="0" anchor="b">
            <a:noAutofit/>
          </a:bodyPr>
          <a:lstStyle/>
          <a:p>
            <a:pPr>
              <a:defRPr/>
            </a:pPr>
            <a:r>
              <a:rPr lang="en-US" sz="4000" b="1"/>
              <a:t>Types of Methods  </a:t>
            </a:r>
            <a:endParaRPr/>
          </a:p>
        </p:txBody>
      </p:sp>
      <p:sp>
        <p:nvSpPr>
          <p:cNvPr id="3549934" name="TextBox 5"/>
          <p:cNvSpPr txBox="1"/>
          <p:nvPr/>
        </p:nvSpPr>
        <p:spPr bwMode="auto">
          <a:xfrm flipH="0" flipV="0">
            <a:off x="313009" y="1593979"/>
            <a:ext cx="11736341" cy="1554840"/>
          </a:xfrm>
          <a:prstGeom prst="rect">
            <a:avLst/>
          </a:prstGeom>
          <a:noFill/>
        </p:spPr>
        <p:txBody>
          <a:bodyPr wrap="square">
            <a:spAutoFit/>
          </a:bodyPr>
          <a:lstStyle/>
          <a:p>
            <a:pPr>
              <a:defRPr/>
            </a:pPr>
            <a:r>
              <a:rPr lang="en-US" sz="2400" b="1" i="0" u="none" strike="noStrike" cap="none" spc="0">
                <a:solidFill>
                  <a:srgbClr val="C00000"/>
                </a:solidFill>
                <a:latin typeface="Constantia"/>
                <a:cs typeface="Constantia"/>
              </a:rPr>
              <a:t>2)</a:t>
            </a:r>
            <a:r>
              <a:rPr lang="en-US" sz="2400" b="1" i="0" u="none" strike="noStrike" cap="none" spc="0">
                <a:solidFill>
                  <a:srgbClr val="C00000"/>
                </a:solidFill>
                <a:latin typeface="Constantia"/>
                <a:ea typeface="Liberation Sans"/>
                <a:cs typeface="Constantia"/>
              </a:rPr>
              <a:t>User-defined method is a method that is created by the programmer to perform a specific task. These methods are also known as custom or user-created methods. User-defined methods are declared inside a class and can be called by other methods in the same class or from outside the class.</a:t>
            </a:r>
            <a:endParaRPr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 </a:t>
            </a:r>
            <a:r>
              <a:rPr lang="en-IN" sz="4000" b="1" i="0" u="none" strike="noStrike" cap="none" spc="0">
                <a:solidFill>
                  <a:schemeClr val="tx1"/>
                </a:solidFill>
                <a:latin typeface="Constantia"/>
                <a:ea typeface="Liberation Sans"/>
                <a:cs typeface="Constantia"/>
              </a:rPr>
              <a:t>definition</a:t>
            </a:r>
            <a:r>
              <a:rPr lang="en-US" sz="4000" b="1"/>
              <a:t> and call </a:t>
            </a:r>
            <a:endParaRPr/>
          </a:p>
        </p:txBody>
      </p:sp>
      <p:sp>
        <p:nvSpPr>
          <p:cNvPr id="6" name="TextBox 5"/>
          <p:cNvSpPr txBox="1"/>
          <p:nvPr/>
        </p:nvSpPr>
        <p:spPr bwMode="auto">
          <a:xfrm flipH="0" flipV="0">
            <a:off x="1967171" y="835867"/>
            <a:ext cx="9795997" cy="5578200"/>
          </a:xfrm>
          <a:prstGeom prst="rect">
            <a:avLst/>
          </a:prstGeom>
          <a:noFill/>
        </p:spPr>
        <p:txBody>
          <a:bodyPr wrap="square">
            <a:spAutoFit/>
          </a:bodyPr>
          <a:lstStyle/>
          <a:p>
            <a:pPr>
              <a:defRPr/>
            </a:pPr>
            <a:r>
              <a:rPr lang="en-IN" sz="2400" b="0" i="0" u="none" strike="noStrike" cap="none" spc="0">
                <a:solidFill>
                  <a:schemeClr val="tx1"/>
                </a:solidFill>
                <a:latin typeface="Constantia"/>
                <a:cs typeface="Constantia"/>
              </a:rPr>
              <a:t>public class UserDefinedMethodExample {</a:t>
            </a:r>
            <a:endParaRPr lang="en-IN" sz="2400" b="0" i="0" u="none" strike="noStrike" cap="none" spc="0">
              <a:solidFill>
                <a:schemeClr val="tx1"/>
              </a:solidFill>
              <a:latin typeface="Constantia"/>
              <a:cs typeface="Constantia"/>
            </a:endParaRPr>
          </a:p>
          <a:p>
            <a:pPr>
              <a:defRPr/>
            </a:pP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public static void main(String[] args) {</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int num1 = 10;</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int num2 = 20;</a:t>
            </a:r>
            <a:r>
              <a:rPr lang="en-IN" sz="2400" b="0" i="0" u="none" strike="noStrike" cap="none" spc="0">
                <a:solidFill>
                  <a:schemeClr val="tx1"/>
                </a:solidFill>
                <a:latin typeface="Constantia"/>
                <a:cs typeface="Constantia"/>
              </a:rPr>
              <a:t>  </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int sum = calculateSum(num1, num2);</a:t>
            </a:r>
            <a:r>
              <a:rPr lang="en-IN" sz="2400" b="0" i="0" u="none" strike="noStrike" cap="none" spc="0">
                <a:solidFill>
                  <a:schemeClr val="tx1"/>
                </a:solidFill>
                <a:latin typeface="Constantia"/>
                <a:cs typeface="Constantia"/>
              </a:rPr>
              <a:t> </a:t>
            </a:r>
            <a:r>
              <a:rPr lang="en-IN" sz="2400" b="0" i="0" u="none" strike="noStrike" cap="none" spc="0">
                <a:solidFill>
                  <a:schemeClr val="tx1"/>
                </a:solidFill>
                <a:latin typeface="Constantia"/>
                <a:ea typeface="Constantia"/>
                <a:cs typeface="Constantia"/>
              </a:rPr>
              <a:t>//method call</a:t>
            </a:r>
            <a:r>
              <a:rPr lang="en-IN" sz="2400" b="0" i="0" u="none" strike="noStrike" cap="none" spc="0">
                <a:solidFill>
                  <a:schemeClr val="tx1"/>
                </a:solidFill>
                <a:latin typeface="Constantia"/>
                <a:cs typeface="Constantia"/>
              </a:rPr>
              <a:t> </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System.out.println("The sum is: " + sum);</a:t>
            </a:r>
            <a:r>
              <a:rPr lang="en-IN" sz="2400" b="0" i="0" u="none" strike="noStrike" cap="none" spc="0">
                <a:solidFill>
                  <a:schemeClr val="tx1"/>
                </a:solidFill>
                <a:latin typeface="Constantia"/>
                <a:cs typeface="Constantia"/>
              </a:rPr>
              <a:t> // built-in method call</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a:t>
            </a:r>
            <a:r>
              <a:rPr lang="en-IN" sz="2400" b="0" i="0" u="none" strike="noStrike" cap="none" spc="0">
                <a:solidFill>
                  <a:schemeClr val="tx1"/>
                </a:solidFill>
                <a:latin typeface="Constantia"/>
                <a:ea typeface="Liberation Sans"/>
                <a:cs typeface="Constantia"/>
              </a:rPr>
              <a:t>method definition</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public static int calculateSum(int num1, int num2) {</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int sum = num1 + num2;</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return sum;</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    }</a:t>
            </a:r>
            <a:endParaRPr lang="en-IN" sz="2400" b="0" i="0" u="none" strike="noStrike" cap="none" spc="0">
              <a:solidFill>
                <a:schemeClr val="tx1"/>
              </a:solidFill>
              <a:latin typeface="Constantia"/>
              <a:cs typeface="Constantia"/>
            </a:endParaRPr>
          </a:p>
          <a:p>
            <a:pPr>
              <a:defRPr/>
            </a:pPr>
            <a:r>
              <a:rPr lang="en-IN" sz="2400" b="0" i="0" u="none" strike="noStrike" cap="none" spc="0">
                <a:solidFill>
                  <a:schemeClr val="tx1"/>
                </a:solidFill>
                <a:latin typeface="Constantia"/>
                <a:cs typeface="Constantia"/>
              </a:rPr>
              <a:t>}</a:t>
            </a: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14</Slides>
  <Notes>14</Notes>
  <HiddenSlides>0</HiddenSlides>
  <MMClips>2</MMClips>
  <ScaleCrop>0</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390</cp:revision>
  <dcterms:created xsi:type="dcterms:W3CDTF">2021-12-19T05:09:16Z</dcterms:created>
  <dcterms:modified xsi:type="dcterms:W3CDTF">2023-04-09T08:47:41Z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