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17292A2E-F333-43FB-9621-5CBBE7FDCDCB}" styleName="Light Style 2 - Accent 4">
    <a:wholeTbl>
      <a:tcTxStyle>
        <a:fontRef idx="minor">
          <a:prstClr val="black"/>
        </a:fontRef>
        <a:schemeClr val="dk1"/>
      </a:tcTxStyle>
      <a:tcStyle>
        <a:tcBdr>
          <a:left>
            <a:ln w="12700">
              <a:solidFill>
                <a:schemeClr val="accent4"/>
              </a:solidFill>
            </a:ln>
          </a:left>
          <a:right>
            <a:ln w="12700">
              <a:solidFill>
                <a:schemeClr val="accent4"/>
              </a:solidFill>
            </a:ln>
          </a:right>
          <a:top>
            <a:ln w="12700">
              <a:solidFill>
                <a:schemeClr val="accent4"/>
              </a:solidFill>
            </a:ln>
          </a:top>
          <a:bottom>
            <a:ln w="12700">
              <a:solidFill>
                <a:schemeClr val="accent4"/>
              </a:solidFill>
            </a:ln>
          </a:bottom>
          <a:insideH>
            <a:ln w="12700">
              <a:noFill/>
            </a:ln>
          </a:insideH>
          <a:insideV>
            <a:ln w="12700">
              <a:noFill/>
            </a:ln>
          </a:insideV>
        </a:tcBdr>
        <a:fill>
          <a:solidFill>
            <a:schemeClr val="lt1"/>
          </a:solidFill>
        </a:fill>
      </a:tcStyle>
    </a:wholeTbl>
    <a:band1H>
      <a:tcStyle>
        <a:tcBdr>
          <a:top>
            <a:ln w="12700">
              <a:solidFill>
                <a:schemeClr val="accent4"/>
              </a:solidFill>
            </a:ln>
          </a:top>
          <a:bottom>
            <a:ln w="12700">
              <a:solidFill>
                <a:schemeClr val="accent4"/>
              </a:solidFill>
            </a:ln>
          </a:bottom>
        </a:tcBdr>
        <a:fill>
          <a:solidFill>
            <a:schemeClr val="lt1"/>
          </a:solidFill>
        </a:fill>
      </a:tcStyle>
    </a:band1H>
    <a:band2H>
      <a:tcStyle>
        <a:tcBdr/>
      </a:tcStyle>
    </a:band2H>
    <a:band1V>
      <a:tcStyle>
        <a:tcBdr>
          <a:left>
            <a:ln w="12700">
              <a:solidFill>
                <a:schemeClr val="accent4"/>
              </a:solidFill>
            </a:ln>
          </a:left>
          <a:right>
            <a:ln w="12700">
              <a:solidFill>
                <a:schemeClr val="accent4"/>
              </a:solidFill>
              <a:bevel/>
            </a:ln>
          </a:right>
        </a:tcBdr>
      </a:tcStyle>
    </a:band1V>
    <a:band2V>
      <a:tcStyle>
        <a:tcBdr>
          <a:left>
            <a:ln w="12700">
              <a:solidFill>
                <a:schemeClr val="accent4"/>
              </a:solidFill>
            </a:ln>
          </a:left>
          <a:right>
            <a:ln w="12700">
              <a:solidFill>
                <a:schemeClr val="accent4"/>
              </a:solidFill>
            </a:ln>
          </a:right>
        </a:tcBdr>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op>
            <a:ln w="38100">
              <a:solidFill>
                <a:schemeClr val="accent4"/>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12700">
              <a:solidFill>
                <a:schemeClr val="accent4"/>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942" y="72"/>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209800"/>
          <a:ext cx="11041039" cy="2204456"/>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bg1"/>
                          </a:solidFill>
                          <a:latin typeface="Verdana"/>
                          <a:ea typeface="Verdana"/>
                        </a:rPr>
                        <a:t>Java Tokens &amp; Block</a:t>
                      </a:r>
                      <a:endParaRPr>
                        <a:solidFill>
                          <a:schemeClr val="bg1"/>
                        </a:solidFill>
                      </a:endParaRPr>
                    </a:p>
                  </a:txBody>
                  <a:tcPr anchor="t"/>
                </a:tc>
                <a:tc hMerge="1">
                  <a:txBody>
                    <a:bodyPr/>
                    <a:p>
                      <a:endParaRPr/>
                    </a:p>
                  </a:txBody>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Tokens</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CamelCase in java naming conventions</a:t>
                      </a:r>
                      <a:endParaRPr/>
                    </a:p>
                  </a:txBody>
                  <a:tcPr anchor="ctr"/>
                </a:tc>
              </a:tr>
              <a:tr h="462148">
                <a:tc gridSpan="2">
                  <a:txBody>
                    <a:bodyPr/>
                    <a:p>
                      <a:pPr marL="342900" marR="0" lvl="0" indent="-342900" algn="ctr"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Statements ,Expression &amp; Block</a:t>
                      </a:r>
                      <a:endParaRPr lang="en-IN" sz="2400">
                        <a:solidFill>
                          <a:schemeClr val="dk1"/>
                        </a:solidFill>
                        <a:latin typeface="+mn-lt"/>
                        <a:ea typeface="+mn-ea"/>
                        <a:cs typeface="+mn-cs"/>
                      </a:endParaRPr>
                    </a:p>
                  </a:txBody>
                  <a:tcPr anchor="ctr"/>
                </a:tc>
                <a:tc hMerge="1">
                  <a:txBody>
                    <a:bodyPr/>
                    <a:p>
                      <a:endParaRPr/>
                    </a:p>
                  </a:txBody>
                </a:tc>
              </a:tr>
              <a:tr h="462148">
                <a:tc gridSpan="2">
                  <a:txBody>
                    <a:bodyPr/>
                    <a:p>
                      <a:pPr marL="285750" marR="0" indent="-285750" algn="l" defTabSz="914400">
                        <a:lnSpc>
                          <a:spcPct val="100000"/>
                        </a:lnSpc>
                        <a:spcBef>
                          <a:spcPts val="0"/>
                        </a:spcBef>
                        <a:spcAft>
                          <a:spcPts val="0"/>
                        </a:spcAft>
                        <a:buClrTx/>
                        <a:buSzTx/>
                        <a:buFont typeface="Wingdings"/>
                        <a:buChar char="Ø"/>
                        <a:defRPr/>
                      </a:pPr>
                      <a:endParaRPr lang="en-IN" sz="2400">
                        <a:solidFill>
                          <a:schemeClr val="dk1"/>
                        </a:solidFill>
                        <a:latin typeface="+mn-lt"/>
                        <a:ea typeface="+mn-ea"/>
                        <a:cs typeface="+mn-cs"/>
                      </a:endParaRPr>
                    </a:p>
                  </a:txBody>
                  <a:tcPr anchor="ctr"/>
                </a:tc>
                <a:tc hMerge="1">
                  <a:txBody>
                    <a:bodyPr/>
                    <a:p>
                      <a:endParaRPr/>
                    </a:p>
                  </a:txBody>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1837781" name="Rectangle 2"/>
          <p:cNvSpPr/>
          <p:nvPr/>
        </p:nvSpPr>
        <p:spPr bwMode="auto">
          <a:xfrm flipH="0" flipV="0">
            <a:off x="-32067" y="0"/>
            <a:ext cx="11896857" cy="761999"/>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i="0" u="none" strike="noStrike" cap="none" spc="0">
                <a:solidFill>
                  <a:schemeClr val="dk1"/>
                </a:solidFill>
                <a:latin typeface="+mn-lt"/>
                <a:ea typeface="+mn-ea"/>
                <a:cs typeface="+mn-cs"/>
              </a:rPr>
              <a:t>	</a:t>
            </a:r>
            <a:r>
              <a:rPr lang="en-US" sz="4000" b="1">
                <a:solidFill>
                  <a:schemeClr val="dk1"/>
                </a:solidFill>
              </a:rPr>
              <a:t>						</a:t>
            </a:r>
            <a:r>
              <a:rPr lang="en-US" sz="4000" b="1">
                <a:solidFill>
                  <a:srgbClr val="C00000"/>
                </a:solidFill>
              </a:rPr>
              <a:t>Operators</a:t>
            </a:r>
            <a:r>
              <a:rPr lang="en-US" sz="4000" b="1">
                <a:solidFill>
                  <a:schemeClr val="dk1"/>
                </a:solidFill>
              </a:rPr>
              <a:t> </a:t>
            </a:r>
            <a:endParaRPr/>
          </a:p>
        </p:txBody>
      </p:sp>
      <p:graphicFrame>
        <p:nvGraphicFramePr>
          <p:cNvPr id="474083302" name="Table 6"/>
          <p:cNvGraphicFramePr>
            <a:graphicFrameLocks xmlns:a="http://schemas.openxmlformats.org/drawingml/2006/main"/>
          </p:cNvGraphicFramePr>
          <p:nvPr/>
        </p:nvGraphicFramePr>
        <p:xfrm>
          <a:off x="313009" y="1593979"/>
          <a:ext cx="11041038" cy="2556744"/>
        </p:xfrm>
        <a:graphic>
          <a:graphicData uri="http://schemas.openxmlformats.org/drawingml/2006/table">
            <a:tbl>
              <a:tblPr firstRow="1" firstCol="0" lastRow="0" lastCol="0" bandRow="1" bandCol="0">
                <a:tableStyleId>{17292A2E-F333-43FB-9621-5CBBE7FDCDCB}</a:tableStyleId>
              </a:tblPr>
              <a:tblGrid>
                <a:gridCol w="5650959"/>
                <a:gridCol w="5650959"/>
              </a:tblGrid>
              <a:tr h="867097">
                <a:tc gridSpan="2">
                  <a:txBody>
                    <a:bodyPr/>
                    <a:p>
                      <a:pPr algn="ctr">
                        <a:defRPr/>
                      </a:pPr>
                      <a:r>
                        <a:rPr lang="en-US" sz="4800" b="1" i="0" u="none" strike="noStrike" cap="none" spc="0">
                          <a:solidFill>
                            <a:schemeClr val="bg1"/>
                          </a:solidFill>
                          <a:latin typeface="Constantia"/>
                          <a:ea typeface="Verdana"/>
                          <a:cs typeface="Constantia"/>
                        </a:rPr>
                        <a:t>Types of operators</a:t>
                      </a:r>
                      <a:endParaRPr sz="4800" b="1" i="0" u="none" strike="noStrike" cap="none" spc="0">
                        <a:solidFill>
                          <a:schemeClr val="bg1"/>
                        </a:solidFill>
                        <a:latin typeface="Constantia"/>
                        <a:cs typeface="Constantia"/>
                      </a:endParaRPr>
                    </a:p>
                  </a:txBody>
                  <a:tcPr anchor="ctr"/>
                </a:tc>
                <a:tc hMerge="1">
                  <a:txBody>
                    <a:bodyPr/>
                    <a:p>
                      <a:endParaRPr/>
                    </a:p>
                  </a:txBody>
                </a:tc>
              </a:tr>
              <a:tr h="796373">
                <a:tc>
                  <a:txBody>
                    <a:bodyPr/>
                    <a:p>
                      <a:pPr marL="342900" indent="-342900" algn="l">
                        <a:buFont typeface="Wingdings"/>
                        <a:buChar char="Ø"/>
                        <a:defRPr/>
                      </a:pPr>
                      <a:r>
                        <a:rPr lang="en-US" sz="2800" b="0" i="0" u="none" strike="noStrike" cap="none" spc="0">
                          <a:solidFill>
                            <a:schemeClr val="tx1"/>
                          </a:solidFill>
                          <a:latin typeface="Constantia"/>
                          <a:ea typeface="Verdana"/>
                          <a:cs typeface="Constantia"/>
                        </a:rPr>
                        <a:t>Arithmetic operators</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Unary Operator</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a:buFont typeface="Wingdings"/>
                        <a:buChar char="Ø"/>
                        <a:defRPr/>
                      </a:pPr>
                      <a:r>
                        <a:rPr lang="en-US" sz="2800" b="0" i="0" u="none" strike="noStrike" cap="none" spc="0">
                          <a:solidFill>
                            <a:schemeClr val="tx1"/>
                          </a:solidFill>
                          <a:latin typeface="Constantia"/>
                          <a:ea typeface="Verdana"/>
                          <a:cs typeface="Constantia"/>
                        </a:rPr>
                        <a:t>Assignment operators</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Equality and Relational Operator</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Compound Assignment Operator</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Conditional operators</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Concatenating Operator</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Type Comparison Operator</a:t>
                      </a:r>
                      <a:endParaRPr lang="en-US" sz="2800" b="0" i="0" u="none" strike="noStrike" cap="none" spc="0">
                        <a:solidFill>
                          <a:schemeClr val="tx1"/>
                        </a:solidFill>
                        <a:latin typeface="Constantia"/>
                        <a:cs typeface="Constantia"/>
                      </a:endParaRPr>
                    </a:p>
                  </a:txBody>
                  <a:tcPr anchor="ctr"/>
                </a:tc>
              </a:tr>
              <a:tr h="796373">
                <a:tc gridSpan="2">
                  <a:txBody>
                    <a:bodyPr/>
                    <a:p>
                      <a:pPr marL="342900" indent="-342900" algn="ctr" defTabSz="1218987">
                        <a:buFont typeface="Wingdings"/>
                        <a:buChar char="Ø"/>
                        <a:defRPr/>
                      </a:pPr>
                      <a:r>
                        <a:rPr lang="en-US" sz="2800" b="0" i="0" u="none" strike="noStrike" cap="none" spc="0">
                          <a:solidFill>
                            <a:schemeClr val="tx1"/>
                          </a:solidFill>
                          <a:latin typeface="Constantia"/>
                          <a:ea typeface="Verdana"/>
                          <a:cs typeface="Constantia"/>
                        </a:rPr>
                        <a:t>Bitwise Operator</a:t>
                      </a:r>
                      <a:endParaRPr lang="en-US" sz="2800" b="0" i="0" u="none" strike="noStrike" cap="none" spc="0">
                        <a:solidFill>
                          <a:schemeClr val="tx1"/>
                        </a:solidFill>
                        <a:latin typeface="Constantia"/>
                        <a:cs typeface="Constantia"/>
                      </a:endParaRPr>
                    </a:p>
                    <a:p>
                      <a:pPr marL="342900" indent="-342900" algn="ctr">
                        <a:buFont typeface="Wingdings"/>
                        <a:buChar char="Ø"/>
                        <a:defRPr/>
                      </a:pPr>
                      <a:endParaRPr lang="en-US" sz="2000">
                        <a:solidFill>
                          <a:schemeClr val="tx1"/>
                        </a:solidFill>
                        <a:latin typeface="Verdana"/>
                        <a:ea typeface="Verdana"/>
                      </a:endParaRPr>
                    </a:p>
                  </a:txBody>
                  <a:tcPr anchor="ctr"/>
                </a:tc>
                <a:tc hMerge="1">
                  <a:txBody>
                    <a:bodyPr/>
                    <a:p>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741387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Arithmetic Operators</a:t>
            </a:r>
            <a:endParaRPr/>
          </a:p>
        </p:txBody>
      </p:sp>
      <p:graphicFrame>
        <p:nvGraphicFramePr>
          <p:cNvPr id="2063286104" name="Table 6"/>
          <p:cNvGraphicFramePr>
            <a:graphicFrameLocks xmlns:a="http://schemas.openxmlformats.org/drawingml/2006/main"/>
          </p:cNvGraphicFramePr>
          <p:nvPr/>
        </p:nvGraphicFramePr>
        <p:xfrm>
          <a:off x="196377" y="838198"/>
          <a:ext cx="11041039" cy="5897880"/>
        </p:xfrm>
        <a:graphic>
          <a:graphicData uri="http://schemas.openxmlformats.org/drawingml/2006/table">
            <a:tbl>
              <a:tblPr firstRow="1" firstCol="0" lastRow="0" lastCol="0" bandRow="1" bandCol="0">
                <a:tableStyleId>{17292A2E-F333-43FB-9621-5CBBE7FDCDCB}</a:tableStyleId>
              </a:tblPr>
              <a:tblGrid>
                <a:gridCol w="1989169"/>
                <a:gridCol w="5696746"/>
                <a:gridCol w="3842958"/>
              </a:tblGrid>
              <a:tr h="1669834">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(where a and b are variables with some integer value)</a:t>
                      </a:r>
                      <a:endParaRPr/>
                    </a:p>
                  </a:txBody>
                  <a:tcPr anchor="ctr"/>
                </a:tc>
              </a:tr>
              <a:tr h="500679">
                <a:tc>
                  <a:txBody>
                    <a:bodyPr/>
                    <a:p>
                      <a:pPr algn="ctr">
                        <a:defRPr/>
                      </a:pPr>
                      <a:r>
                        <a:rPr lang="en-US"/>
                        <a:t>+</a:t>
                      </a:r>
                      <a:endParaRPr/>
                    </a:p>
                  </a:txBody>
                  <a:tcPr anchor="ctr"/>
                </a:tc>
                <a:tc>
                  <a:txBody>
                    <a:bodyPr/>
                    <a:p>
                      <a:pPr>
                        <a:defRPr/>
                      </a:pPr>
                      <a:r>
                        <a:rPr lang="en-US"/>
                        <a:t>adds two operands (values)</a:t>
                      </a:r>
                      <a:endParaRPr/>
                    </a:p>
                  </a:txBody>
                  <a:tcPr anchor="ctr"/>
                </a:tc>
                <a:tc>
                  <a:txBody>
                    <a:bodyPr/>
                    <a:p>
                      <a:pPr algn="ctr">
                        <a:defRPr/>
                      </a:pPr>
                      <a:r>
                        <a:rPr lang="en-US"/>
                        <a:t>a+b</a:t>
                      </a:r>
                      <a:endParaRPr/>
                    </a:p>
                  </a:txBody>
                  <a:tcPr anchor="ctr"/>
                </a:tc>
              </a:tr>
              <a:tr h="500679">
                <a:tc>
                  <a:txBody>
                    <a:bodyPr/>
                    <a:p>
                      <a:pPr algn="ctr">
                        <a:defRPr/>
                      </a:pPr>
                      <a:r>
                        <a:rPr lang="en-US"/>
                        <a:t>-</a:t>
                      </a:r>
                      <a:endParaRPr/>
                    </a:p>
                  </a:txBody>
                  <a:tcPr anchor="ctr"/>
                </a:tc>
                <a:tc>
                  <a:txBody>
                    <a:bodyPr/>
                    <a:p>
                      <a:pPr>
                        <a:defRPr/>
                      </a:pPr>
                      <a:r>
                        <a:rPr lang="en-US"/>
                        <a:t>subtract second operands from first</a:t>
                      </a:r>
                      <a:endParaRPr/>
                    </a:p>
                  </a:txBody>
                  <a:tcPr anchor="ctr"/>
                </a:tc>
                <a:tc>
                  <a:txBody>
                    <a:bodyPr/>
                    <a:p>
                      <a:pPr algn="ctr">
                        <a:defRPr/>
                      </a:pPr>
                      <a:r>
                        <a:rPr lang="en-US"/>
                        <a:t>a-b</a:t>
                      </a:r>
                      <a:endParaRPr/>
                    </a:p>
                  </a:txBody>
                  <a:tcPr anchor="ctr"/>
                </a:tc>
              </a:tr>
              <a:tr h="500679">
                <a:tc>
                  <a:txBody>
                    <a:bodyPr/>
                    <a:p>
                      <a:pPr algn="ctr">
                        <a:defRPr/>
                      </a:pPr>
                      <a:r>
                        <a:rPr lang="en-US"/>
                        <a:t>*</a:t>
                      </a:r>
                      <a:endParaRPr/>
                    </a:p>
                  </a:txBody>
                  <a:tcPr anchor="ctr"/>
                </a:tc>
                <a:tc>
                  <a:txBody>
                    <a:bodyPr/>
                    <a:p>
                      <a:pPr>
                        <a:defRPr/>
                      </a:pPr>
                      <a:r>
                        <a:rPr lang="en-US"/>
                        <a:t>multiply two operands</a:t>
                      </a:r>
                      <a:endParaRPr/>
                    </a:p>
                  </a:txBody>
                  <a:tcPr anchor="ctr"/>
                </a:tc>
                <a:tc>
                  <a:txBody>
                    <a:bodyPr/>
                    <a:p>
                      <a:pPr algn="ctr">
                        <a:defRPr/>
                      </a:pPr>
                      <a:r>
                        <a:rPr lang="en-US"/>
                        <a:t>a*b</a:t>
                      </a:r>
                      <a:endParaRPr/>
                    </a:p>
                  </a:txBody>
                  <a:tcPr anchor="ctr"/>
                </a:tc>
              </a:tr>
              <a:tr h="1280116">
                <a:tc>
                  <a:txBody>
                    <a:bodyPr/>
                    <a:p>
                      <a:pPr algn="ctr">
                        <a:defRPr/>
                      </a:pPr>
                      <a:r>
                        <a:rPr lang="en-US"/>
                        <a:t>/</a:t>
                      </a:r>
                      <a:endParaRPr/>
                    </a:p>
                  </a:txBody>
                  <a:tcPr anchor="ctr"/>
                </a:tc>
                <a:tc>
                  <a:txBody>
                    <a:bodyPr/>
                    <a:p>
                      <a:pPr>
                        <a:defRPr/>
                      </a:pPr>
                      <a:r>
                        <a:rPr lang="en-US"/>
                        <a:t>divide numerator by the denominator, i.e. divide the operand on the left side with the operand on the right side</a:t>
                      </a:r>
                      <a:endParaRPr/>
                    </a:p>
                  </a:txBody>
                  <a:tcPr anchor="ctr"/>
                </a:tc>
                <a:tc>
                  <a:txBody>
                    <a:bodyPr/>
                    <a:p>
                      <a:pPr algn="ctr">
                        <a:defRPr/>
                      </a:pPr>
                      <a:r>
                        <a:rPr lang="en-US"/>
                        <a:t>a/b</a:t>
                      </a:r>
                      <a:endParaRPr/>
                    </a:p>
                  </a:txBody>
                  <a:tcPr anchor="ctr"/>
                </a:tc>
              </a:tr>
              <a:tr h="1280116">
                <a:tc>
                  <a:txBody>
                    <a:bodyPr/>
                    <a:p>
                      <a:pPr algn="ctr">
                        <a:defRPr/>
                      </a:pPr>
                      <a:r>
                        <a:rPr lang="en-US"/>
                        <a:t>%</a:t>
                      </a:r>
                      <a:endParaRPr/>
                    </a:p>
                  </a:txBody>
                  <a:tcPr anchor="ctr"/>
                </a:tc>
                <a:tc>
                  <a:txBody>
                    <a:bodyPr/>
                    <a:p>
                      <a:pPr>
                        <a:defRPr/>
                      </a:pPr>
                      <a:r>
                        <a:rPr lang="en-US"/>
                        <a:t>This is the </a:t>
                      </a:r>
                      <a:r>
                        <a:rPr lang="en-US" b="1"/>
                        <a:t>modulus operato</a:t>
                      </a:r>
                      <a:r>
                        <a:rPr lang="en-US"/>
                        <a:t>r, it returns the remainder of the division of two operands as the result</a:t>
                      </a:r>
                      <a:endParaRPr/>
                    </a:p>
                  </a:txBody>
                  <a:tcPr anchor="ctr"/>
                </a:tc>
                <a:tc>
                  <a:txBody>
                    <a:bodyPr/>
                    <a:p>
                      <a:pPr algn="ctr">
                        <a:defRPr/>
                      </a:pPr>
                      <a:r>
                        <a:rPr lang="en-US"/>
                        <a:t>a%b</a:t>
                      </a: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3243756" name="Rectangle 2"/>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Assignment &amp; Compound Assignment operators</a:t>
            </a:r>
            <a:endParaRPr/>
          </a:p>
        </p:txBody>
      </p:sp>
      <p:graphicFrame>
        <p:nvGraphicFramePr>
          <p:cNvPr id="580212359" name="Table 6"/>
          <p:cNvGraphicFramePr>
            <a:graphicFrameLocks xmlns:a="http://schemas.openxmlformats.org/drawingml/2006/main"/>
          </p:cNvGraphicFramePr>
          <p:nvPr/>
        </p:nvGraphicFramePr>
        <p:xfrm>
          <a:off x="313009" y="881483"/>
          <a:ext cx="11041039" cy="5341619"/>
        </p:xfrm>
        <a:graphic>
          <a:graphicData uri="http://schemas.openxmlformats.org/drawingml/2006/table">
            <a:tbl>
              <a:tblPr firstRow="1" firstCol="0" lastRow="0" lastCol="0" bandRow="1" bandCol="0">
                <a:tableStyleId>{17292A2E-F333-43FB-9621-5CBBE7FDCDCB}</a:tableStyleId>
              </a:tblPr>
              <a:tblGrid>
                <a:gridCol w="1996750"/>
                <a:gridCol w="5718456"/>
                <a:gridCol w="3857603"/>
              </a:tblGrid>
              <a:tr h="1838684">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with where a=10 and b=5)</a:t>
                      </a:r>
                      <a:endParaRPr/>
                    </a:p>
                  </a:txBody>
                  <a:tcPr anchor="ctr"/>
                </a:tc>
              </a:tr>
              <a:tr h="986833">
                <a:tc>
                  <a:txBody>
                    <a:bodyPr/>
                    <a:p>
                      <a:pPr algn="ctr">
                        <a:defRPr/>
                      </a:pPr>
                      <a:r>
                        <a:rPr lang="en-US"/>
                        <a:t>=</a:t>
                      </a:r>
                      <a:endParaRPr/>
                    </a:p>
                  </a:txBody>
                  <a:tcPr anchor="ctr"/>
                </a:tc>
                <a:tc>
                  <a:txBody>
                    <a:bodyPr/>
                    <a:p>
                      <a:pPr>
                        <a:defRPr/>
                      </a:pPr>
                      <a:r>
                        <a:rPr lang="en-US"/>
                        <a:t>assigns values from right side operand to left side operand</a:t>
                      </a:r>
                      <a:endParaRPr/>
                    </a:p>
                  </a:txBody>
                  <a:tcPr anchor="ctr"/>
                </a:tc>
                <a:tc>
                  <a:txBody>
                    <a:bodyPr/>
                    <a:p>
                      <a:pPr algn="ctr">
                        <a:defRPr/>
                      </a:pPr>
                      <a:r>
                        <a:rPr lang="en-US"/>
                        <a:t>a=b, a gets value 5</a:t>
                      </a:r>
                      <a:endParaRPr/>
                    </a:p>
                  </a:txBody>
                  <a:tcPr anchor="ctr"/>
                </a:tc>
              </a:tr>
              <a:tr h="986833">
                <a:tc>
                  <a:txBody>
                    <a:bodyPr/>
                    <a:p>
                      <a:pPr algn="ctr">
                        <a:defRPr/>
                      </a:pPr>
                      <a:r>
                        <a:rPr lang="en-US"/>
                        <a:t>+=</a:t>
                      </a:r>
                      <a:endParaRPr/>
                    </a:p>
                  </a:txBody>
                  <a:tcPr anchor="ctr"/>
                </a:tc>
                <a:tc>
                  <a:txBody>
                    <a:bodyPr/>
                    <a:p>
                      <a:pPr>
                        <a:defRPr/>
                      </a:pPr>
                      <a:r>
                        <a:rPr lang="en-US"/>
                        <a:t>adds right operand to the left operand and assign the result to left operand</a:t>
                      </a:r>
                      <a:endParaRPr/>
                    </a:p>
                  </a:txBody>
                  <a:tcPr anchor="ctr"/>
                </a:tc>
                <a:tc>
                  <a:txBody>
                    <a:bodyPr/>
                    <a:p>
                      <a:pPr algn="ctr">
                        <a:defRPr/>
                      </a:pPr>
                      <a:r>
                        <a:rPr lang="en-US"/>
                        <a:t>a+=b, is same as a=a+b, value of a becomes 15</a:t>
                      </a:r>
                      <a:endParaRPr/>
                    </a:p>
                  </a:txBody>
                  <a:tcPr anchor="ctr"/>
                </a:tc>
              </a:tr>
              <a:tr h="1412758">
                <a:tc>
                  <a:txBody>
                    <a:bodyPr/>
                    <a:p>
                      <a:pPr algn="ctr">
                        <a:defRPr/>
                      </a:pPr>
                      <a:r>
                        <a:rPr lang="en-US"/>
                        <a:t>-=</a:t>
                      </a:r>
                      <a:endParaRPr/>
                    </a:p>
                  </a:txBody>
                  <a:tcPr anchor="ctr"/>
                </a:tc>
                <a:tc>
                  <a:txBody>
                    <a:bodyPr/>
                    <a:p>
                      <a:pPr>
                        <a:defRPr/>
                      </a:pPr>
                      <a:r>
                        <a:rPr lang="en-US"/>
                        <a:t>subtracts right operand from the left operand and assign the result to left operand</a:t>
                      </a:r>
                      <a:endParaRPr/>
                    </a:p>
                  </a:txBody>
                  <a:tcPr anchor="ctr"/>
                </a:tc>
                <a:tc>
                  <a:txBody>
                    <a:bodyPr/>
                    <a:p>
                      <a:pPr algn="ctr">
                        <a:defRPr/>
                      </a:pPr>
                      <a:r>
                        <a:rPr lang="en-US"/>
                        <a:t>a-=b, is same as a=a-b, value of a becomes 5</a:t>
                      </a:r>
                      <a:endParaRPr/>
                    </a:p>
                  </a:txBody>
                  <a:tcPr anchor="ctr"/>
                </a:tc>
              </a:tr>
              <a:tr h="560907">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390623175" name="Table 6"/>
          <p:cNvGraphicFramePr>
            <a:graphicFrameLocks xmlns:a="http://schemas.openxmlformats.org/drawingml/2006/main"/>
          </p:cNvGraphicFramePr>
          <p:nvPr/>
        </p:nvGraphicFramePr>
        <p:xfrm>
          <a:off x="157500" y="825498"/>
          <a:ext cx="11041039" cy="5707379"/>
        </p:xfrm>
        <a:graphic>
          <a:graphicData uri="http://schemas.openxmlformats.org/drawingml/2006/table">
            <a:tbl>
              <a:tblPr firstRow="1" firstCol="0" lastRow="0" lastCol="0" bandRow="1" bandCol="0">
                <a:tableStyleId>{17292A2E-F333-43FB-9621-5CBBE7FDCDCB}</a:tableStyleId>
              </a:tblPr>
              <a:tblGrid>
                <a:gridCol w="2047649"/>
                <a:gridCol w="5864225"/>
                <a:gridCol w="3955937"/>
              </a:tblGrid>
              <a:tr h="1746576">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with where a=10 and b=5)</a:t>
                      </a:r>
                      <a:endParaRPr/>
                    </a:p>
                  </a:txBody>
                  <a:tcPr anchor="ctr"/>
                </a:tc>
              </a:tr>
              <a:tr h="1341924">
                <a:tc>
                  <a:txBody>
                    <a:bodyPr/>
                    <a:p>
                      <a:pPr algn="ctr">
                        <a:defRPr/>
                      </a:pPr>
                      <a:r>
                        <a:rPr lang="en-US"/>
                        <a:t>*=</a:t>
                      </a:r>
                      <a:endParaRPr/>
                    </a:p>
                  </a:txBody>
                  <a:tcPr anchor="ctr"/>
                </a:tc>
                <a:tc>
                  <a:txBody>
                    <a:bodyPr/>
                    <a:p>
                      <a:pPr>
                        <a:defRPr/>
                      </a:pPr>
                      <a:r>
                        <a:rPr lang="en-US"/>
                        <a:t>mutiply</a:t>
                      </a:r>
                      <a:r>
                        <a:rPr lang="en-US"/>
                        <a:t> left operand with the right operand and assign the result to left operand</a:t>
                      </a:r>
                      <a:endParaRPr/>
                    </a:p>
                  </a:txBody>
                  <a:tcPr anchor="ctr"/>
                </a:tc>
                <a:tc>
                  <a:txBody>
                    <a:bodyPr/>
                    <a:p>
                      <a:pPr algn="ctr">
                        <a:defRPr/>
                      </a:pPr>
                      <a:r>
                        <a:rPr lang="en-US"/>
                        <a:t>a*=b, is same as a=a*b, value of a becomes 50</a:t>
                      </a:r>
                      <a:endParaRPr/>
                    </a:p>
                  </a:txBody>
                  <a:tcPr anchor="ctr"/>
                </a:tc>
              </a:tr>
              <a:tr h="1341924">
                <a:tc>
                  <a:txBody>
                    <a:bodyPr/>
                    <a:p>
                      <a:pPr algn="ctr">
                        <a:defRPr/>
                      </a:pPr>
                      <a:r>
                        <a:rPr lang="en-US"/>
                        <a:t>/=</a:t>
                      </a:r>
                      <a:endParaRPr/>
                    </a:p>
                  </a:txBody>
                  <a:tcPr anchor="ctr"/>
                </a:tc>
                <a:tc>
                  <a:txBody>
                    <a:bodyPr/>
                    <a:p>
                      <a:pPr>
                        <a:defRPr/>
                      </a:pPr>
                      <a:r>
                        <a:rPr lang="en-US"/>
                        <a:t>divides left operand with the right operand and assign the result to left operand</a:t>
                      </a:r>
                      <a:endParaRPr/>
                    </a:p>
                  </a:txBody>
                  <a:tcPr anchor="ctr"/>
                </a:tc>
                <a:tc>
                  <a:txBody>
                    <a:bodyPr/>
                    <a:p>
                      <a:pPr algn="ctr">
                        <a:defRPr/>
                      </a:pPr>
                      <a:r>
                        <a:rPr lang="en-US"/>
                        <a:t>a/=b, is same as a=a/b, value of a becomes 2</a:t>
                      </a:r>
                      <a:endParaRPr/>
                    </a:p>
                  </a:txBody>
                  <a:tcPr anchor="ctr"/>
                </a:tc>
              </a:tr>
              <a:tr h="937272">
                <a:tc>
                  <a:txBody>
                    <a:bodyPr/>
                    <a:p>
                      <a:pPr algn="ctr">
                        <a:defRPr/>
                      </a:pPr>
                      <a:r>
                        <a:rPr lang="en-US"/>
                        <a:t>%=</a:t>
                      </a:r>
                      <a:endParaRPr/>
                    </a:p>
                  </a:txBody>
                  <a:tcPr anchor="ctr"/>
                </a:tc>
                <a:tc>
                  <a:txBody>
                    <a:bodyPr/>
                    <a:p>
                      <a:pPr>
                        <a:defRPr/>
                      </a:pPr>
                      <a:r>
                        <a:rPr lang="en-US"/>
                        <a:t>calculate modulus using two operands and assign the result to left operand</a:t>
                      </a:r>
                      <a:endParaRPr/>
                    </a:p>
                  </a:txBody>
                  <a:tcPr anchor="ctr"/>
                </a:tc>
                <a:tc>
                  <a:txBody>
                    <a:bodyPr/>
                    <a:p>
                      <a:pPr algn="ctr">
                        <a:defRPr/>
                      </a:pPr>
                      <a:r>
                        <a:rPr lang="en-US"/>
                        <a:t>a%=b, is same as a=</a:t>
                      </a:r>
                      <a:r>
                        <a:rPr lang="en-US"/>
                        <a:t>a%b</a:t>
                      </a:r>
                      <a:r>
                        <a:rPr lang="en-US"/>
                        <a:t>, value of a becomes 0</a:t>
                      </a:r>
                      <a:endParaRPr/>
                    </a:p>
                  </a:txBody>
                  <a:tcPr anchor="ctr"/>
                </a:tc>
              </a:tr>
              <a:tr h="532620">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
        <p:nvSpPr>
          <p:cNvPr id="1669432000" name="Rectangle 3"/>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Assignment &amp; Compound Assignment operators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1725449779" name="Table 6"/>
          <p:cNvGraphicFramePr>
            <a:graphicFrameLocks xmlns:a="http://schemas.openxmlformats.org/drawingml/2006/main"/>
          </p:cNvGraphicFramePr>
          <p:nvPr/>
        </p:nvGraphicFramePr>
        <p:xfrm>
          <a:off x="274132" y="1523999"/>
          <a:ext cx="11041039" cy="3131820"/>
        </p:xfrm>
        <a:graphic>
          <a:graphicData uri="http://schemas.openxmlformats.org/drawingml/2006/table">
            <a:tbl>
              <a:tblPr firstRow="1" firstCol="0" lastRow="0" lastCol="0" bandRow="1" bandCol="0">
                <a:tableStyleId>{17292A2E-F333-43FB-9621-5CBBE7FDCDCB}</a:tableStyleId>
              </a:tblPr>
              <a:tblGrid>
                <a:gridCol w="1956719"/>
                <a:gridCol w="5603812"/>
                <a:gridCol w="3780266"/>
              </a:tblGrid>
              <a:tr h="2045399">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String </a:t>
                      </a:r>
                      <a:r>
                        <a:rPr lang="en-US"/>
                        <a:t>typea</a:t>
                      </a:r>
                      <a:r>
                        <a:rPr lang="en-US"/>
                        <a:t>)</a:t>
                      </a:r>
                      <a:endParaRPr/>
                    </a:p>
                  </a:txBody>
                  <a:tcPr anchor="ctr"/>
                </a:tc>
              </a:tr>
              <a:tr h="2045399">
                <a:tc>
                  <a:txBody>
                    <a:bodyPr/>
                    <a:p>
                      <a:pPr algn="ctr">
                        <a:defRPr/>
                      </a:pPr>
                      <a:r>
                        <a:rPr lang="en-US"/>
                        <a:t>+</a:t>
                      </a:r>
                      <a:endParaRPr/>
                    </a:p>
                  </a:txBody>
                  <a:tcPr anchor="ctr"/>
                </a:tc>
                <a:tc>
                  <a:txBody>
                    <a:bodyPr/>
                    <a:p>
                      <a:pPr>
                        <a:defRPr/>
                      </a:pPr>
                      <a:r>
                        <a:rPr lang="en-US" sz="2400" b="0" i="0">
                          <a:solidFill>
                            <a:schemeClr val="dk1"/>
                          </a:solidFill>
                          <a:latin typeface="Constantia"/>
                          <a:ea typeface="Arial"/>
                          <a:cs typeface="Arial"/>
                        </a:rPr>
                        <a:t>concatenation operator (+) is used to combine two string values to create one new string</a:t>
                      </a:r>
                      <a:endParaRPr lang="en-US"/>
                    </a:p>
                  </a:txBody>
                  <a:tcPr anchor="ctr"/>
                </a:tc>
                <a:tc>
                  <a:txBody>
                    <a:bodyPr/>
                    <a:p>
                      <a:pPr algn="ctr">
                        <a:defRPr/>
                      </a:pPr>
                      <a:r>
                        <a:rPr lang="en-US"/>
                        <a:t>a=b+123</a:t>
                      </a:r>
                      <a:endParaRPr/>
                    </a:p>
                  </a:txBody>
                  <a:tcPr anchor="ctr"/>
                </a:tc>
              </a:tr>
              <a:tr h="799997">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
        <p:nvSpPr>
          <p:cNvPr id="94739311" name="Rectangle 3"/>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Concatenating operator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4912213" name="Rectangle 2"/>
          <p:cNvSpPr/>
          <p:nvPr/>
        </p:nvSpPr>
        <p:spPr bwMode="auto">
          <a:xfrm flipH="0" flipV="0">
            <a:off x="-32067" y="116633"/>
            <a:ext cx="11055843" cy="466529"/>
          </a:xfrm>
          <a:prstGeom prst="rect">
            <a:avLst/>
          </a:prstGeom>
        </p:spPr>
        <p:txBody>
          <a:bodyPr vert="horz" lIns="121897" tIns="60948" rIns="121897" bIns="60948" rtlCol="0" anchor="b">
            <a:noAutofit/>
          </a:bodyPr>
          <a:lstStyle/>
          <a:p>
            <a:pPr>
              <a:defRPr/>
            </a:pPr>
            <a:r>
              <a:rPr lang="en-US" sz="4000" b="1"/>
              <a:t>Unary Operators</a:t>
            </a:r>
            <a:endParaRPr/>
          </a:p>
        </p:txBody>
      </p:sp>
      <p:graphicFrame>
        <p:nvGraphicFramePr>
          <p:cNvPr id="650299790" name="Table 6"/>
          <p:cNvGraphicFramePr>
            <a:graphicFrameLocks xmlns:a="http://schemas.openxmlformats.org/drawingml/2006/main"/>
          </p:cNvGraphicFramePr>
          <p:nvPr/>
        </p:nvGraphicFramePr>
        <p:xfrm>
          <a:off x="150811" y="543617"/>
          <a:ext cx="11726840" cy="6644860"/>
        </p:xfrm>
        <a:graphic>
          <a:graphicData uri="http://schemas.openxmlformats.org/drawingml/2006/table">
            <a:tbl>
              <a:tblPr firstRow="1" firstCol="0" lastRow="0" lastCol="0" bandRow="1" bandCol="0">
                <a:tableStyleId>{17292A2E-F333-43FB-9621-5CBBE7FDCDCB}</a:tableStyleId>
              </a:tblPr>
              <a:tblGrid>
                <a:gridCol w="2133630"/>
                <a:gridCol w="5793382"/>
                <a:gridCol w="3963506"/>
              </a:tblGrid>
              <a:tr h="1453110">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(where a and b are variables with some integer value)</a:t>
                      </a:r>
                      <a:endParaRPr/>
                    </a:p>
                  </a:txBody>
                  <a:tcPr anchor="ctr"/>
                </a:tc>
              </a:tr>
              <a:tr h="1113972">
                <a:tc>
                  <a:txBody>
                    <a:bodyPr/>
                    <a:p>
                      <a:pPr algn="ctr">
                        <a:defRPr/>
                      </a:pPr>
                      <a:r>
                        <a:rPr lang="en-US"/>
                        <a:t>++</a:t>
                      </a:r>
                      <a:endParaRPr/>
                    </a:p>
                  </a:txBody>
                  <a:tcPr anchor="ctr"/>
                </a:tc>
                <a:tc>
                  <a:txBody>
                    <a:bodyPr/>
                    <a:p>
                      <a:pPr>
                        <a:defRPr/>
                      </a:pPr>
                      <a:r>
                        <a:rPr lang="en-US"/>
                        <a:t>This is the </a:t>
                      </a:r>
                      <a:r>
                        <a:rPr lang="en-US" b="1"/>
                        <a:t>Increment operator</a:t>
                      </a:r>
                      <a:r>
                        <a:rPr lang="en-US"/>
                        <a:t> - increases integer value by one. This operator needs only a </a:t>
                      </a:r>
                      <a:r>
                        <a:rPr lang="en-US" b="1"/>
                        <a:t>single operand</a:t>
                      </a:r>
                      <a:r>
                        <a:rPr lang="en-US"/>
                        <a:t>.</a:t>
                      </a:r>
                      <a:endParaRPr/>
                    </a:p>
                  </a:txBody>
                  <a:tcPr anchor="ctr"/>
                </a:tc>
                <a:tc>
                  <a:txBody>
                    <a:bodyPr/>
                    <a:p>
                      <a:pPr algn="ctr">
                        <a:defRPr/>
                      </a:pPr>
                      <a:r>
                        <a:rPr lang="en-US"/>
                        <a:t>a++ or ++a</a:t>
                      </a:r>
                      <a:endParaRPr/>
                    </a:p>
                  </a:txBody>
                  <a:tcPr anchor="ctr"/>
                </a:tc>
              </a:tr>
              <a:tr h="1113972">
                <a:tc>
                  <a:txBody>
                    <a:bodyPr/>
                    <a:p>
                      <a:pPr algn="ctr">
                        <a:defRPr/>
                      </a:pPr>
                      <a:r>
                        <a:rPr lang="en-US"/>
                        <a:t>--</a:t>
                      </a:r>
                      <a:endParaRPr/>
                    </a:p>
                  </a:txBody>
                  <a:tcPr anchor="ctr"/>
                </a:tc>
                <a:tc>
                  <a:txBody>
                    <a:bodyPr/>
                    <a:p>
                      <a:pPr>
                        <a:defRPr/>
                      </a:pPr>
                      <a:r>
                        <a:rPr lang="en-US"/>
                        <a:t>This is the </a:t>
                      </a:r>
                      <a:r>
                        <a:rPr lang="en-US" b="1"/>
                        <a:t>Decrement operator</a:t>
                      </a:r>
                      <a:r>
                        <a:rPr lang="en-US"/>
                        <a:t> - decreases integer value by one. This operator needs only a </a:t>
                      </a:r>
                      <a:r>
                        <a:rPr lang="en-US" b="1"/>
                        <a:t>single operand</a:t>
                      </a:r>
                      <a:r>
                        <a:rPr lang="en-US"/>
                        <a:t>.</a:t>
                      </a:r>
                      <a:endParaRPr/>
                    </a:p>
                  </a:txBody>
                  <a:tcPr anchor="ctr"/>
                </a:tc>
                <a:tc>
                  <a:txBody>
                    <a:bodyPr/>
                    <a:p>
                      <a:pPr algn="ctr">
                        <a:defRPr/>
                      </a:pPr>
                      <a:r>
                        <a:rPr lang="en-US"/>
                        <a:t>--b or b--</a:t>
                      </a:r>
                      <a:endParaRPr/>
                    </a:p>
                  </a:txBody>
                  <a:tcPr anchor="ctr"/>
                </a:tc>
              </a:tr>
              <a:tr h="774835">
                <a:tc>
                  <a:txBody>
                    <a:bodyPr/>
                    <a:p>
                      <a:pPr algn="ctr">
                        <a:defRPr/>
                      </a:pPr>
                      <a:r>
                        <a:rPr lang="en-US"/>
                        <a:t>-</a:t>
                      </a:r>
                      <a:endParaRPr/>
                    </a:p>
                  </a:txBody>
                  <a:tcPr anchor="ctr"/>
                </a:tc>
                <a:tc>
                  <a:txBody>
                    <a:bodyPr/>
                    <a:p>
                      <a:pPr>
                        <a:defRPr/>
                      </a:pPr>
                      <a:r>
                        <a:rPr lang="en-US" sz="2400" b="1" i="0">
                          <a:solidFill>
                            <a:schemeClr val="dk1"/>
                          </a:solidFill>
                          <a:latin typeface="Constantia"/>
                          <a:ea typeface="Arial"/>
                          <a:cs typeface="Arial"/>
                        </a:rPr>
                        <a:t>Unary minus </a:t>
                      </a:r>
                      <a:r>
                        <a:rPr lang="en-US" sz="2400" b="0" i="0">
                          <a:solidFill>
                            <a:schemeClr val="dk1"/>
                          </a:solidFill>
                          <a:latin typeface="Constantia"/>
                          <a:ea typeface="Arial"/>
                          <a:cs typeface="Arial"/>
                        </a:rPr>
                        <a:t>converts positive value to negative value</a:t>
                      </a:r>
                      <a:endParaRPr lang="en-US"/>
                    </a:p>
                  </a:txBody>
                  <a:tcPr anchor="ctr"/>
                </a:tc>
                <a:tc>
                  <a:txBody>
                    <a:bodyPr/>
                    <a:p>
                      <a:pPr algn="ctr">
                        <a:defRPr/>
                      </a:pPr>
                      <a:r>
                        <a:rPr lang="en-US"/>
                        <a:t>a =-a</a:t>
                      </a:r>
                      <a:endParaRPr/>
                    </a:p>
                  </a:txBody>
                  <a:tcPr anchor="ctr"/>
                </a:tc>
              </a:tr>
              <a:tr h="1305560">
                <a:tc>
                  <a:txBody>
                    <a:bodyPr/>
                    <a:p>
                      <a:pPr algn="ctr">
                        <a:defRPr/>
                      </a:pPr>
                      <a:r>
                        <a:rPr lang="en-US"/>
                        <a:t>+</a:t>
                      </a:r>
                      <a:endParaRPr/>
                    </a:p>
                  </a:txBody>
                  <a:tcPr anchor="ctr"/>
                </a:tc>
                <a:tc>
                  <a:txBody>
                    <a:bodyPr/>
                    <a:p>
                      <a:pPr>
                        <a:defRPr/>
                      </a:pPr>
                      <a:r>
                        <a:rPr lang="en-US" sz="2400" b="1" i="0">
                          <a:solidFill>
                            <a:schemeClr val="dk1"/>
                          </a:solidFill>
                          <a:latin typeface="Constantia"/>
                          <a:ea typeface="Arial"/>
                          <a:cs typeface="Arial"/>
                        </a:rPr>
                        <a:t>Unary plus </a:t>
                      </a:r>
                      <a:r>
                        <a:rPr lang="en-US" sz="2400" b="0" i="0">
                          <a:solidFill>
                            <a:schemeClr val="dk1"/>
                          </a:solidFill>
                          <a:latin typeface="Constantia"/>
                          <a:ea typeface="Arial"/>
                          <a:cs typeface="Arial"/>
                        </a:rPr>
                        <a:t>is used to represent the </a:t>
                      </a:r>
                      <a:r>
                        <a:rPr lang="en-US" sz="2400" b="1" i="0">
                          <a:solidFill>
                            <a:schemeClr val="dk1"/>
                          </a:solidFill>
                          <a:latin typeface="Constantia"/>
                          <a:ea typeface="Arial"/>
                          <a:cs typeface="Arial"/>
                        </a:rPr>
                        <a:t>positive</a:t>
                      </a:r>
                      <a:r>
                        <a:rPr lang="en-US" sz="2400" b="0" i="0">
                          <a:solidFill>
                            <a:schemeClr val="dk1"/>
                          </a:solidFill>
                          <a:latin typeface="Constantia"/>
                          <a:ea typeface="Arial"/>
                          <a:cs typeface="Arial"/>
                        </a:rPr>
                        <a:t> </a:t>
                      </a:r>
                      <a:r>
                        <a:rPr lang="en-US" sz="2400" b="0" i="0">
                          <a:solidFill>
                            <a:schemeClr val="dk1"/>
                          </a:solidFill>
                          <a:latin typeface="Constantia"/>
                          <a:ea typeface="Arial"/>
                          <a:cs typeface="Arial"/>
                        </a:rPr>
                        <a:t>value,that</a:t>
                      </a:r>
                      <a:r>
                        <a:rPr lang="en-US" sz="2400" b="0" i="0">
                          <a:solidFill>
                            <a:schemeClr val="dk1"/>
                          </a:solidFill>
                          <a:latin typeface="Constantia"/>
                          <a:ea typeface="Arial"/>
                          <a:cs typeface="Arial"/>
                        </a:rPr>
                        <a:t> is it makes all bits inverted, every 0 to 1 and every 1 to 0.</a:t>
                      </a:r>
                      <a:endParaRPr lang="en-US"/>
                    </a:p>
                  </a:txBody>
                  <a:tcPr anchor="ctr"/>
                </a:tc>
                <a:tc>
                  <a:txBody>
                    <a:bodyPr/>
                    <a:p>
                      <a:pPr algn="ctr">
                        <a:defRPr/>
                      </a:pPr>
                      <a:r>
                        <a:rPr lang="en-US"/>
                        <a:t>a=+a</a:t>
                      </a:r>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534813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Equality and Relational Operator</a:t>
            </a:r>
            <a:endParaRPr/>
          </a:p>
        </p:txBody>
      </p:sp>
      <p:graphicFrame>
        <p:nvGraphicFramePr>
          <p:cNvPr id="1316126629" name="Table 6"/>
          <p:cNvGraphicFramePr>
            <a:graphicFrameLocks xmlns:a="http://schemas.openxmlformats.org/drawingml/2006/main"/>
          </p:cNvGraphicFramePr>
          <p:nvPr/>
        </p:nvGraphicFramePr>
        <p:xfrm>
          <a:off x="265111" y="762000"/>
          <a:ext cx="11658600" cy="5935979"/>
        </p:xfrm>
        <a:graphic>
          <a:graphicData uri="http://schemas.openxmlformats.org/drawingml/2006/table">
            <a:tbl>
              <a:tblPr firstRow="1" firstCol="0" lastRow="0" lastCol="0" bandRow="1" bandCol="0">
                <a:tableStyleId>{17292A2E-F333-43FB-9621-5CBBE7FDCDCB}</a:tableStyleId>
              </a:tblPr>
              <a:tblGrid>
                <a:gridCol w="1690517"/>
                <a:gridCol w="6377860"/>
                <a:gridCol w="3688401"/>
              </a:tblGrid>
              <a:tr h="1100821">
                <a:tc>
                  <a:txBody>
                    <a:bodyPr/>
                    <a:p>
                      <a:pPr algn="ctr">
                        <a:defRPr/>
                      </a:pPr>
                      <a:r>
                        <a:rPr lang="en-US" sz="2000"/>
                        <a:t>Operator</a:t>
                      </a:r>
                      <a:endParaRPr/>
                    </a:p>
                  </a:txBody>
                  <a:tcPr anchor="ctr"/>
                </a:tc>
                <a:tc>
                  <a:txBody>
                    <a:bodyPr/>
                    <a:p>
                      <a:pPr algn="ctr">
                        <a:defRPr/>
                      </a:pPr>
                      <a:r>
                        <a:rPr lang="en-US" sz="2000"/>
                        <a:t>Description</a:t>
                      </a:r>
                      <a:endParaRPr/>
                    </a:p>
                  </a:txBody>
                  <a:tcPr anchor="ctr"/>
                </a:tc>
                <a:tc>
                  <a:txBody>
                    <a:bodyPr/>
                    <a:p>
                      <a:pPr algn="ctr">
                        <a:defRPr/>
                      </a:pPr>
                      <a:r>
                        <a:rPr lang="en-US" sz="2000"/>
                        <a:t>Example</a:t>
                      </a:r>
                      <a:endParaRPr/>
                    </a:p>
                    <a:p>
                      <a:pPr algn="ctr">
                        <a:defRPr/>
                      </a:pPr>
                      <a:r>
                        <a:rPr lang="en-US" sz="2000"/>
                        <a:t>(a and b, where a = 10 and b = 11)</a:t>
                      </a:r>
                      <a:endParaRPr/>
                    </a:p>
                  </a:txBody>
                  <a:tcPr anchor="ctr"/>
                </a:tc>
              </a:tr>
              <a:tr h="482190">
                <a:tc>
                  <a:txBody>
                    <a:bodyPr/>
                    <a:p>
                      <a:pPr algn="ctr">
                        <a:defRPr/>
                      </a:pPr>
                      <a:r>
                        <a:rPr lang="en-US" sz="2200"/>
                        <a:t>==</a:t>
                      </a:r>
                      <a:endParaRPr/>
                    </a:p>
                  </a:txBody>
                  <a:tcPr anchor="ctr"/>
                </a:tc>
                <a:tc>
                  <a:txBody>
                    <a:bodyPr/>
                    <a:p>
                      <a:pPr>
                        <a:defRPr/>
                      </a:pPr>
                      <a:r>
                        <a:rPr lang="en-US" sz="2200"/>
                        <a:t>Check if two operands are equal</a:t>
                      </a:r>
                      <a:endParaRPr/>
                    </a:p>
                  </a:txBody>
                  <a:tcPr anchor="ctr"/>
                </a:tc>
                <a:tc>
                  <a:txBody>
                    <a:bodyPr/>
                    <a:p>
                      <a:pPr algn="ctr">
                        <a:defRPr/>
                      </a:pPr>
                      <a:r>
                        <a:rPr lang="en-US" sz="2200"/>
                        <a:t>a == b, returns 0</a:t>
                      </a:r>
                      <a:endParaRPr/>
                    </a:p>
                  </a:txBody>
                  <a:tcPr anchor="ctr"/>
                </a:tc>
              </a:tr>
              <a:tr h="837283">
                <a:tc>
                  <a:txBody>
                    <a:bodyPr/>
                    <a:p>
                      <a:pPr algn="ctr">
                        <a:defRPr/>
                      </a:pPr>
                      <a:r>
                        <a:rPr lang="en-US" sz="2200"/>
                        <a:t>!=</a:t>
                      </a:r>
                      <a:endParaRPr/>
                    </a:p>
                  </a:txBody>
                  <a:tcPr anchor="ctr"/>
                </a:tc>
                <a:tc>
                  <a:txBody>
                    <a:bodyPr/>
                    <a:p>
                      <a:pPr>
                        <a:defRPr/>
                      </a:pPr>
                      <a:r>
                        <a:rPr lang="en-US" sz="2200"/>
                        <a:t>Check if two operands are not equal.</a:t>
                      </a:r>
                      <a:endParaRPr/>
                    </a:p>
                  </a:txBody>
                  <a:tcPr anchor="ctr"/>
                </a:tc>
                <a:tc>
                  <a:txBody>
                    <a:bodyPr/>
                    <a:p>
                      <a:pPr algn="ctr">
                        <a:defRPr/>
                      </a:pPr>
                      <a:r>
                        <a:rPr lang="en-US" sz="2200"/>
                        <a:t>a != b, returns 1 because a is not equal to b</a:t>
                      </a:r>
                      <a:endParaRPr/>
                    </a:p>
                  </a:txBody>
                  <a:tcPr anchor="ctr"/>
                </a:tc>
              </a:tr>
              <a:tr h="837283">
                <a:tc>
                  <a:txBody>
                    <a:bodyPr/>
                    <a:p>
                      <a:pPr algn="ctr">
                        <a:defRPr/>
                      </a:pPr>
                      <a:r>
                        <a:rPr lang="en-US" sz="2200"/>
                        <a:t>&gt;</a:t>
                      </a:r>
                      <a:endParaRPr/>
                    </a:p>
                  </a:txBody>
                  <a:tcPr anchor="ctr"/>
                </a:tc>
                <a:tc>
                  <a:txBody>
                    <a:bodyPr/>
                    <a:p>
                      <a:pPr>
                        <a:defRPr/>
                      </a:pPr>
                      <a:r>
                        <a:rPr lang="en-US" sz="2200"/>
                        <a:t>Check if the operand on the left is greater than the operand on the right</a:t>
                      </a:r>
                      <a:endParaRPr/>
                    </a:p>
                  </a:txBody>
                  <a:tcPr anchor="ctr"/>
                </a:tc>
                <a:tc>
                  <a:txBody>
                    <a:bodyPr/>
                    <a:p>
                      <a:pPr algn="ctr">
                        <a:defRPr/>
                      </a:pPr>
                      <a:r>
                        <a:rPr lang="en-US" sz="2200"/>
                        <a:t>a &gt; b, returns 0</a:t>
                      </a:r>
                      <a:endParaRPr/>
                    </a:p>
                  </a:txBody>
                  <a:tcPr anchor="ctr"/>
                </a:tc>
              </a:tr>
              <a:tr h="837283">
                <a:tc>
                  <a:txBody>
                    <a:bodyPr/>
                    <a:p>
                      <a:pPr algn="ctr">
                        <a:defRPr/>
                      </a:pPr>
                      <a:r>
                        <a:rPr lang="en-US" sz="2200"/>
                        <a:t>&lt;</a:t>
                      </a:r>
                      <a:endParaRPr/>
                    </a:p>
                  </a:txBody>
                  <a:tcPr anchor="ctr"/>
                </a:tc>
                <a:tc>
                  <a:txBody>
                    <a:bodyPr/>
                    <a:p>
                      <a:pPr>
                        <a:defRPr/>
                      </a:pPr>
                      <a:r>
                        <a:rPr lang="en-US" sz="2200"/>
                        <a:t>Check operand on the left is smaller than the right operand</a:t>
                      </a:r>
                      <a:endParaRPr/>
                    </a:p>
                  </a:txBody>
                  <a:tcPr anchor="ctr"/>
                </a:tc>
                <a:tc>
                  <a:txBody>
                    <a:bodyPr/>
                    <a:p>
                      <a:pPr algn="ctr">
                        <a:defRPr/>
                      </a:pPr>
                      <a:r>
                        <a:rPr lang="en-US" sz="2200"/>
                        <a:t>a &lt; b, returns 1</a:t>
                      </a:r>
                      <a:endParaRPr/>
                    </a:p>
                  </a:txBody>
                  <a:tcPr anchor="ctr"/>
                </a:tc>
              </a:tr>
              <a:tr h="837283">
                <a:tc>
                  <a:txBody>
                    <a:bodyPr/>
                    <a:p>
                      <a:pPr algn="ctr">
                        <a:defRPr/>
                      </a:pPr>
                      <a:r>
                        <a:rPr lang="en-US" sz="2200"/>
                        <a:t>&gt;=</a:t>
                      </a:r>
                      <a:endParaRPr/>
                    </a:p>
                  </a:txBody>
                  <a:tcPr anchor="ctr"/>
                </a:tc>
                <a:tc>
                  <a:txBody>
                    <a:bodyPr/>
                    <a:p>
                      <a:pPr>
                        <a:defRPr/>
                      </a:pPr>
                      <a:r>
                        <a:rPr lang="en-US" sz="2200"/>
                        <a:t>check left operand is greater than or equal to the right operand</a:t>
                      </a:r>
                      <a:endParaRPr/>
                    </a:p>
                  </a:txBody>
                  <a:tcPr anchor="ctr"/>
                </a:tc>
                <a:tc>
                  <a:txBody>
                    <a:bodyPr/>
                    <a:p>
                      <a:pPr algn="ctr">
                        <a:defRPr/>
                      </a:pPr>
                      <a:r>
                        <a:rPr lang="en-US" sz="2200"/>
                        <a:t>a &gt;= b, returns 0</a:t>
                      </a:r>
                      <a:endParaRPr/>
                    </a:p>
                  </a:txBody>
                  <a:tcPr anchor="ctr"/>
                </a:tc>
              </a:tr>
              <a:tr h="837283">
                <a:tc>
                  <a:txBody>
                    <a:bodyPr/>
                    <a:p>
                      <a:pPr algn="ctr">
                        <a:defRPr/>
                      </a:pPr>
                      <a:r>
                        <a:rPr lang="en-US" sz="2200"/>
                        <a:t>&lt;=</a:t>
                      </a:r>
                      <a:endParaRPr/>
                    </a:p>
                  </a:txBody>
                  <a:tcPr anchor="ctr"/>
                </a:tc>
                <a:tc>
                  <a:txBody>
                    <a:bodyPr/>
                    <a:p>
                      <a:pPr>
                        <a:defRPr/>
                      </a:pPr>
                      <a:r>
                        <a:rPr lang="en-US" sz="2200"/>
                        <a:t>Check if the operand on left is smaller than or equal to the right operand</a:t>
                      </a:r>
                      <a:endParaRPr/>
                    </a:p>
                  </a:txBody>
                  <a:tcPr anchor="ctr"/>
                </a:tc>
                <a:tc>
                  <a:txBody>
                    <a:bodyPr/>
                    <a:p>
                      <a:pPr algn="ctr">
                        <a:defRPr/>
                      </a:pPr>
                      <a:r>
                        <a:rPr lang="en-US" sz="2200"/>
                        <a:t>a &lt;= b, returns 1</a:t>
                      </a:r>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401561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Conditional /Logical operators</a:t>
            </a:r>
            <a:endParaRPr/>
          </a:p>
        </p:txBody>
      </p:sp>
      <p:graphicFrame>
        <p:nvGraphicFramePr>
          <p:cNvPr id="576778642" name="Table 6"/>
          <p:cNvGraphicFramePr>
            <a:graphicFrameLocks xmlns:a="http://schemas.openxmlformats.org/drawingml/2006/main"/>
          </p:cNvGraphicFramePr>
          <p:nvPr/>
        </p:nvGraphicFramePr>
        <p:xfrm>
          <a:off x="573890" y="1672589"/>
          <a:ext cx="11041039" cy="4069080"/>
        </p:xfrm>
        <a:graphic>
          <a:graphicData uri="http://schemas.openxmlformats.org/drawingml/2006/table">
            <a:tbl>
              <a:tblPr firstRow="1" firstCol="0" lastRow="0" lastCol="0" bandRow="1" bandCol="0">
                <a:tableStyleId>{17292A2E-F333-43FB-9621-5CBBE7FDCDCB}</a:tableStyleId>
              </a:tblPr>
              <a:tblGrid>
                <a:gridCol w="1955092"/>
                <a:gridCol w="5599152"/>
                <a:gridCol w="3777122"/>
              </a:tblGrid>
              <a:tr h="1584749">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where a = 1 and b = 0)</a:t>
                      </a:r>
                      <a:endParaRPr/>
                    </a:p>
                  </a:txBody>
                  <a:tcPr anchor="ctr"/>
                </a:tc>
              </a:tr>
              <a:tr h="619828">
                <a:tc>
                  <a:txBody>
                    <a:bodyPr/>
                    <a:p>
                      <a:pPr algn="ctr">
                        <a:defRPr/>
                      </a:pPr>
                      <a:r>
                        <a:rPr lang="en-US"/>
                        <a:t>&amp;&amp;</a:t>
                      </a:r>
                      <a:endParaRPr/>
                    </a:p>
                  </a:txBody>
                  <a:tcPr anchor="ctr"/>
                </a:tc>
                <a:tc>
                  <a:txBody>
                    <a:bodyPr/>
                    <a:p>
                      <a:pPr algn="ctr">
                        <a:defRPr/>
                      </a:pPr>
                      <a:r>
                        <a:rPr lang="en-US"/>
                        <a:t>Logical AND</a:t>
                      </a:r>
                      <a:endParaRPr/>
                    </a:p>
                  </a:txBody>
                  <a:tcPr anchor="ctr"/>
                </a:tc>
                <a:tc>
                  <a:txBody>
                    <a:bodyPr/>
                    <a:p>
                      <a:pPr algn="ctr">
                        <a:defRPr/>
                      </a:pPr>
                      <a:r>
                        <a:rPr lang="en-US"/>
                        <a:t>a &amp;&amp; b, returns 0</a:t>
                      </a:r>
                      <a:endParaRPr/>
                    </a:p>
                  </a:txBody>
                  <a:tcPr anchor="ctr"/>
                </a:tc>
              </a:tr>
              <a:tr h="619828">
                <a:tc>
                  <a:txBody>
                    <a:bodyPr/>
                    <a:p>
                      <a:pPr algn="ctr">
                        <a:defRPr/>
                      </a:pPr>
                      <a:r>
                        <a:rPr lang="en-US"/>
                        <a:t>||</a:t>
                      </a:r>
                      <a:endParaRPr/>
                    </a:p>
                  </a:txBody>
                  <a:tcPr anchor="ctr"/>
                </a:tc>
                <a:tc>
                  <a:txBody>
                    <a:bodyPr/>
                    <a:p>
                      <a:pPr algn="ctr">
                        <a:defRPr/>
                      </a:pPr>
                      <a:r>
                        <a:rPr lang="en-US"/>
                        <a:t>Logical OR</a:t>
                      </a:r>
                      <a:endParaRPr/>
                    </a:p>
                  </a:txBody>
                  <a:tcPr anchor="ctr"/>
                </a:tc>
                <a:tc>
                  <a:txBody>
                    <a:bodyPr/>
                    <a:p>
                      <a:pPr algn="ctr">
                        <a:defRPr/>
                      </a:pPr>
                      <a:r>
                        <a:rPr lang="en-US"/>
                        <a:t>a || b, returns 1</a:t>
                      </a:r>
                      <a:endParaRPr/>
                    </a:p>
                  </a:txBody>
                  <a:tcPr anchor="ctr"/>
                </a:tc>
              </a:tr>
              <a:tr h="619828">
                <a:tc>
                  <a:txBody>
                    <a:bodyPr/>
                    <a:p>
                      <a:pPr algn="ctr">
                        <a:defRPr/>
                      </a:pPr>
                      <a:r>
                        <a:rPr lang="en-US"/>
                        <a:t>!</a:t>
                      </a:r>
                      <a:endParaRPr/>
                    </a:p>
                  </a:txBody>
                  <a:tcPr anchor="ctr"/>
                </a:tc>
                <a:tc>
                  <a:txBody>
                    <a:bodyPr/>
                    <a:p>
                      <a:pPr algn="ctr">
                        <a:defRPr/>
                      </a:pPr>
                      <a:r>
                        <a:rPr lang="en-US"/>
                        <a:t>Logical NOT</a:t>
                      </a:r>
                      <a:endParaRPr/>
                    </a:p>
                  </a:txBody>
                  <a:tcPr anchor="ctr"/>
                </a:tc>
                <a:tc>
                  <a:txBody>
                    <a:bodyPr/>
                    <a:p>
                      <a:pPr algn="ctr">
                        <a:defRPr/>
                      </a:pPr>
                      <a:r>
                        <a:rPr lang="en-US"/>
                        <a:t>!a, returns 0</a:t>
                      </a:r>
                      <a:endParaRPr/>
                    </a:p>
                  </a:txBody>
                  <a:tcPr anchor="ctr"/>
                </a:tc>
              </a:tr>
              <a:tr h="619828">
                <a:tc>
                  <a:txBody>
                    <a:bodyPr/>
                    <a:p>
                      <a:pPr algn="ctr">
                        <a:defRPr/>
                      </a:pPr>
                      <a:r>
                        <a:rPr lang="en-US"/>
                        <a:t>?:</a:t>
                      </a:r>
                      <a:endParaRPr/>
                    </a:p>
                  </a:txBody>
                  <a:tcPr anchor="ctr"/>
                </a:tc>
                <a:tc>
                  <a:txBody>
                    <a:bodyPr/>
                    <a:p>
                      <a:pPr algn="ctr">
                        <a:defRPr/>
                      </a:pPr>
                      <a:r>
                        <a:rPr lang="en-US"/>
                        <a:t>Ternary</a:t>
                      </a:r>
                      <a:endParaRPr/>
                    </a:p>
                  </a:txBody>
                  <a:tcPr anchor="ctr"/>
                </a:tc>
                <a:tc>
                  <a:txBody>
                    <a:bodyPr/>
                    <a:p>
                      <a:pPr algn="ctr">
                        <a:defRPr/>
                      </a:pPr>
                      <a:r>
                        <a:rPr lang="en-US"/>
                        <a:t>a?1:0</a:t>
                      </a:r>
                      <a:endParaRPr/>
                    </a:p>
                  </a:txBody>
                  <a:tcPr anchor="ctr"/>
                </a:tc>
              </a:tr>
              <a:tr h="619828">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7914899"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Conditional / Logical operators</a:t>
            </a:r>
            <a:endParaRPr/>
          </a:p>
        </p:txBody>
      </p:sp>
      <p:sp>
        <p:nvSpPr>
          <p:cNvPr id="1791082245" name="TextBox 1"/>
          <p:cNvSpPr txBox="1"/>
          <p:nvPr/>
        </p:nvSpPr>
        <p:spPr bwMode="auto">
          <a:xfrm>
            <a:off x="608011" y="1600200"/>
            <a:ext cx="11190988" cy="4681281"/>
          </a:xfrm>
          <a:prstGeom prst="rect">
            <a:avLst/>
          </a:prstGeom>
          <a:noFill/>
        </p:spPr>
        <p:txBody>
          <a:bodyPr wrap="square">
            <a:spAutoFit/>
          </a:bodyPr>
          <a:lstStyle/>
          <a:p>
            <a:pPr marL="304746" indent="-304746">
              <a:lnSpc>
                <a:spcPct val="90000"/>
              </a:lnSpc>
              <a:spcBef>
                <a:spcPts val="1799"/>
              </a:spcBef>
              <a:buClr>
                <a:schemeClr val="accent1">
                  <a:lumMod val="75000"/>
                </a:schemeClr>
              </a:buClr>
              <a:buFont typeface="Arial"/>
              <a:buChar char="•"/>
              <a:defRPr/>
            </a:pPr>
            <a:r>
              <a:rPr lang="en-US" sz="2800"/>
              <a:t>The </a:t>
            </a:r>
            <a:r>
              <a:rPr lang="en-US" sz="2800" b="1">
                <a:solidFill>
                  <a:schemeClr val="accent6">
                    <a:lumMod val="75000"/>
                  </a:schemeClr>
                </a:solidFill>
              </a:rPr>
              <a:t>ternary operator</a:t>
            </a:r>
            <a:r>
              <a:rPr lang="en-US" sz="2800"/>
              <a:t>, also known as the conditional operators in the java language can be used for statements of the form if-then-else.</a:t>
            </a:r>
            <a:endParaRPr/>
          </a:p>
          <a:p>
            <a:pPr algn="ctr">
              <a:lnSpc>
                <a:spcPct val="90000"/>
              </a:lnSpc>
              <a:spcBef>
                <a:spcPts val="1799"/>
              </a:spcBef>
              <a:buClr>
                <a:schemeClr val="accent1">
                  <a:lumMod val="75000"/>
                </a:schemeClr>
              </a:buClr>
              <a:defRPr/>
            </a:pPr>
            <a:r>
              <a:rPr lang="en-US" b="1">
                <a:solidFill>
                  <a:schemeClr val="accent6">
                    <a:lumMod val="75000"/>
                  </a:schemeClr>
                </a:solidFill>
              </a:rPr>
              <a:t>(Expression1)? Expression2 : Expression3;</a:t>
            </a:r>
            <a:endParaRPr/>
          </a:p>
          <a:p>
            <a:pPr marL="304746" indent="-304746">
              <a:lnSpc>
                <a:spcPct val="90000"/>
              </a:lnSpc>
              <a:spcBef>
                <a:spcPts val="1799"/>
              </a:spcBef>
              <a:buClr>
                <a:schemeClr val="accent1">
                  <a:lumMod val="75000"/>
                </a:schemeClr>
              </a:buClr>
              <a:buFont typeface="Arial"/>
              <a:buChar char="•"/>
              <a:defRPr/>
            </a:pPr>
            <a:r>
              <a:rPr lang="en-US" sz="2800"/>
              <a:t>The question mark ? in the syntax represents the if part.</a:t>
            </a:r>
            <a:endParaRPr/>
          </a:p>
          <a:p>
            <a:pPr marL="304746" indent="-304746">
              <a:lnSpc>
                <a:spcPct val="90000"/>
              </a:lnSpc>
              <a:spcBef>
                <a:spcPts val="1799"/>
              </a:spcBef>
              <a:buClr>
                <a:schemeClr val="accent1">
                  <a:lumMod val="75000"/>
                </a:schemeClr>
              </a:buClr>
              <a:buFont typeface="Arial"/>
              <a:buChar char="•"/>
              <a:defRPr/>
            </a:pPr>
            <a:r>
              <a:rPr lang="en-US" sz="2800"/>
              <a:t>The first expression (expression 1) returns either true or false, based on which it is decided whether (expression 2) will be executed or (expression 3)</a:t>
            </a:r>
            <a:endParaRPr/>
          </a:p>
          <a:p>
            <a:pPr marL="304746" indent="-304746">
              <a:lnSpc>
                <a:spcPct val="90000"/>
              </a:lnSpc>
              <a:spcBef>
                <a:spcPts val="1799"/>
              </a:spcBef>
              <a:buClr>
                <a:schemeClr val="accent1">
                  <a:lumMod val="75000"/>
                </a:schemeClr>
              </a:buClr>
              <a:buFont typeface="Arial"/>
              <a:buChar char="•"/>
              <a:defRPr/>
            </a:pPr>
            <a:r>
              <a:rPr lang="en-US" sz="2800"/>
              <a:t>If </a:t>
            </a:r>
            <a:r>
              <a:rPr lang="en-US" sz="2800" b="1">
                <a:solidFill>
                  <a:schemeClr val="accent6">
                    <a:lumMod val="75000"/>
                  </a:schemeClr>
                </a:solidFill>
              </a:rPr>
              <a:t>expression 1 </a:t>
            </a:r>
            <a:r>
              <a:rPr lang="en-US" sz="2800"/>
              <a:t>returns true then the </a:t>
            </a:r>
            <a:r>
              <a:rPr lang="en-US" sz="2800" b="1">
                <a:solidFill>
                  <a:schemeClr val="accent6">
                    <a:lumMod val="75000"/>
                  </a:schemeClr>
                </a:solidFill>
              </a:rPr>
              <a:t>expression 2 </a:t>
            </a:r>
            <a:r>
              <a:rPr lang="en-US" sz="2800"/>
              <a:t>is executed.</a:t>
            </a:r>
            <a:endParaRPr/>
          </a:p>
          <a:p>
            <a:pPr marL="304746" indent="-304746">
              <a:lnSpc>
                <a:spcPct val="90000"/>
              </a:lnSpc>
              <a:spcBef>
                <a:spcPts val="1799"/>
              </a:spcBef>
              <a:buClr>
                <a:schemeClr val="accent1">
                  <a:lumMod val="75000"/>
                </a:schemeClr>
              </a:buClr>
              <a:buFont typeface="Arial"/>
              <a:buChar char="•"/>
              <a:defRPr/>
            </a:pPr>
            <a:r>
              <a:rPr lang="en-US" sz="2800"/>
              <a:t>If </a:t>
            </a:r>
            <a:r>
              <a:rPr lang="en-US" sz="2800" b="1">
                <a:solidFill>
                  <a:schemeClr val="accent6">
                    <a:lumMod val="75000"/>
                  </a:schemeClr>
                </a:solidFill>
              </a:rPr>
              <a:t>expression 1 </a:t>
            </a:r>
            <a:r>
              <a:rPr lang="en-US" sz="2800"/>
              <a:t>returns false then the </a:t>
            </a:r>
            <a:r>
              <a:rPr lang="en-US" sz="2800" b="1">
                <a:solidFill>
                  <a:schemeClr val="accent6">
                    <a:lumMod val="75000"/>
                  </a:schemeClr>
                </a:solidFill>
              </a:rPr>
              <a:t>expression 3 </a:t>
            </a:r>
            <a:r>
              <a:rPr lang="en-US" sz="2800"/>
              <a:t>is executed.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4827712"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Type Comparison Operator</a:t>
            </a:r>
            <a:endParaRPr/>
          </a:p>
        </p:txBody>
      </p:sp>
      <p:graphicFrame>
        <p:nvGraphicFramePr>
          <p:cNvPr id="267707107" name="Table 3"/>
          <p:cNvGraphicFramePr>
            <a:graphicFrameLocks xmlns:a="http://schemas.openxmlformats.org/drawingml/2006/main"/>
          </p:cNvGraphicFramePr>
          <p:nvPr/>
        </p:nvGraphicFramePr>
        <p:xfrm>
          <a:off x="265110" y="2910372"/>
          <a:ext cx="11944429" cy="3283857"/>
        </p:xfrm>
        <a:graphic>
          <a:graphicData uri="http://schemas.openxmlformats.org/drawingml/2006/table">
            <a:tbl>
              <a:tblPr firstRow="1" firstCol="0" lastRow="0" lastCol="0" bandRow="1" bandCol="0">
                <a:tableStyleId>{17292A2E-F333-43FB-9621-5CBBE7FDCDCB}</a:tableStyleId>
              </a:tblPr>
              <a:tblGrid>
                <a:gridCol w="2058678"/>
                <a:gridCol w="4368534"/>
                <a:gridCol w="5504516"/>
              </a:tblGrid>
              <a:tr h="906444">
                <a:tc>
                  <a:txBody>
                    <a:bodyPr/>
                    <a:p>
                      <a:pPr algn="ctr">
                        <a:defRPr/>
                      </a:pPr>
                      <a:r>
                        <a:rPr lang="en-US" sz="2200"/>
                        <a:t>Operator</a:t>
                      </a:r>
                      <a:endParaRPr/>
                    </a:p>
                  </a:txBody>
                  <a:tcPr anchor="ctr"/>
                </a:tc>
                <a:tc>
                  <a:txBody>
                    <a:bodyPr/>
                    <a:p>
                      <a:pPr algn="ctr">
                        <a:defRPr/>
                      </a:pPr>
                      <a:r>
                        <a:rPr lang="en-US" sz="2200"/>
                        <a:t>Description</a:t>
                      </a:r>
                      <a:endParaRPr/>
                    </a:p>
                  </a:txBody>
                  <a:tcPr anchor="ctr"/>
                </a:tc>
                <a:tc>
                  <a:txBody>
                    <a:bodyPr/>
                    <a:p>
                      <a:pPr algn="ctr">
                        <a:defRPr/>
                      </a:pPr>
                      <a:r>
                        <a:rPr lang="en-US" sz="2200"/>
                        <a:t>Example</a:t>
                      </a:r>
                      <a:endParaRPr/>
                    </a:p>
                  </a:txBody>
                  <a:tcPr anchor="ctr"/>
                </a:tc>
              </a:tr>
              <a:tr h="1472318">
                <a:tc>
                  <a:txBody>
                    <a:bodyPr/>
                    <a:p>
                      <a:pPr algn="ctr">
                        <a:defRPr/>
                      </a:pPr>
                      <a:r>
                        <a:rPr lang="en-US" sz="2400" b="1">
                          <a:solidFill>
                            <a:schemeClr val="dk1"/>
                          </a:solidFill>
                          <a:latin typeface="Constantia"/>
                          <a:ea typeface="Arial"/>
                          <a:cs typeface="Arial"/>
                        </a:rPr>
                        <a:t>instanceof</a:t>
                      </a:r>
                      <a:endParaRPr lang="en-US" sz="1800"/>
                    </a:p>
                  </a:txBody>
                  <a:tcPr anchor="ctr"/>
                </a:tc>
                <a:tc>
                  <a:txBody>
                    <a:bodyPr/>
                    <a:p>
                      <a:pPr>
                        <a:defRPr/>
                      </a:pPr>
                      <a:r>
                        <a:rPr lang="en-US" sz="1800" b="0">
                          <a:solidFill>
                            <a:schemeClr val="tx1"/>
                          </a:solidFill>
                        </a:rPr>
                        <a:t>Check whether the object is an instance of the specified type </a:t>
                      </a:r>
                      <a:endParaRPr lang="en-US" sz="1800"/>
                    </a:p>
                  </a:txBody>
                  <a:tcPr anchor="ctr"/>
                </a:tc>
                <a:tc>
                  <a:txBody>
                    <a:bodyPr/>
                    <a:p>
                      <a:pPr algn="ctr">
                        <a:defRPr/>
                      </a:pPr>
                      <a:r>
                        <a:rPr lang="en-US" sz="2000">
                          <a:solidFill>
                            <a:schemeClr val="dk1"/>
                          </a:solidFill>
                          <a:latin typeface="Constantia"/>
                          <a:ea typeface="Arial"/>
                          <a:cs typeface="Arial"/>
                        </a:rPr>
                        <a:t>Integer </a:t>
                      </a:r>
                      <a:r>
                        <a:rPr lang="en-US" sz="2000">
                          <a:solidFill>
                            <a:schemeClr val="dk1"/>
                          </a:solidFill>
                          <a:latin typeface="Constantia"/>
                          <a:ea typeface="Arial"/>
                          <a:cs typeface="Arial"/>
                        </a:rPr>
                        <a:t>intObj</a:t>
                      </a:r>
                      <a:r>
                        <a:rPr lang="en-US" sz="2000">
                          <a:solidFill>
                            <a:schemeClr val="dk1"/>
                          </a:solidFill>
                          <a:latin typeface="Constantia"/>
                          <a:ea typeface="Arial"/>
                          <a:cs typeface="Arial"/>
                        </a:rPr>
                        <a:t>=</a:t>
                      </a:r>
                      <a:r>
                        <a:rPr lang="en-US" sz="2000">
                          <a:solidFill>
                            <a:schemeClr val="dk1"/>
                          </a:solidFill>
                          <a:latin typeface="Constantia"/>
                          <a:ea typeface="Arial"/>
                          <a:cs typeface="Arial"/>
                        </a:rPr>
                        <a:t>Integer.</a:t>
                      </a:r>
                      <a:r>
                        <a:rPr lang="en-US" sz="2000" i="1">
                          <a:solidFill>
                            <a:schemeClr val="dk1"/>
                          </a:solidFill>
                          <a:latin typeface="Constantia"/>
                          <a:ea typeface="Arial"/>
                          <a:cs typeface="Arial"/>
                        </a:rPr>
                        <a:t>valueOf</a:t>
                      </a:r>
                      <a:r>
                        <a:rPr lang="en-US" sz="2000" i="1">
                          <a:solidFill>
                            <a:schemeClr val="dk1"/>
                          </a:solidFill>
                          <a:latin typeface="Constantia"/>
                          <a:ea typeface="Arial"/>
                          <a:cs typeface="Arial"/>
                        </a:rPr>
                        <a:t>(v1);</a:t>
                      </a:r>
                      <a:endParaRPr/>
                    </a:p>
                    <a:p>
                      <a:pPr algn="ctr">
                        <a:defRPr/>
                      </a:pPr>
                      <a:r>
                        <a:rPr lang="en-US" sz="2000">
                          <a:solidFill>
                            <a:schemeClr val="dk1"/>
                          </a:solidFill>
                          <a:latin typeface="Constantia"/>
                          <a:ea typeface="Arial"/>
                          <a:cs typeface="Arial"/>
                        </a:rPr>
                        <a:t>intObj</a:t>
                      </a:r>
                      <a:r>
                        <a:rPr lang="en-US" sz="2000">
                          <a:solidFill>
                            <a:schemeClr val="dk1"/>
                          </a:solidFill>
                          <a:latin typeface="Constantia"/>
                          <a:ea typeface="Arial"/>
                          <a:cs typeface="Arial"/>
                        </a:rPr>
                        <a:t> </a:t>
                      </a:r>
                      <a:r>
                        <a:rPr lang="en-US" sz="2000" b="1">
                          <a:solidFill>
                            <a:schemeClr val="dk1"/>
                          </a:solidFill>
                          <a:latin typeface="Constantia"/>
                          <a:ea typeface="Arial"/>
                          <a:cs typeface="Arial"/>
                        </a:rPr>
                        <a:t>instanceof</a:t>
                      </a:r>
                      <a:r>
                        <a:rPr lang="en-US" sz="2000" b="1">
                          <a:solidFill>
                            <a:schemeClr val="dk1"/>
                          </a:solidFill>
                          <a:latin typeface="Constantia"/>
                          <a:ea typeface="Arial"/>
                          <a:cs typeface="Arial"/>
                        </a:rPr>
                        <a:t> Integer</a:t>
                      </a:r>
                      <a:endParaRPr lang="en-US" sz="2000"/>
                    </a:p>
                  </a:txBody>
                  <a:tcPr anchor="ctr"/>
                </a:tc>
              </a:tr>
              <a:tr h="892395">
                <a:tc>
                  <a:txBody>
                    <a:bodyPr/>
                    <a:p>
                      <a:pPr algn="ctr">
                        <a:defRPr/>
                      </a:pPr>
                      <a:endParaRPr lang="en-US" sz="1800"/>
                    </a:p>
                  </a:txBody>
                  <a:tcPr anchor="ctr"/>
                </a:tc>
                <a:tc>
                  <a:txBody>
                    <a:bodyPr/>
                    <a:p>
                      <a:pPr>
                        <a:defRPr/>
                      </a:pPr>
                      <a:endParaRPr lang="en-US" sz="1800"/>
                    </a:p>
                  </a:txBody>
                  <a:tcPr anchor="ctr"/>
                </a:tc>
                <a:tc>
                  <a:txBody>
                    <a:bodyPr/>
                    <a:p>
                      <a:pPr algn="ctr">
                        <a:defRPr/>
                      </a:pPr>
                      <a:endParaRPr lang="en-US" sz="1800">
                        <a:latin typeface="Times New Roman"/>
                        <a:cs typeface="Times New Roman"/>
                      </a:endParaRPr>
                    </a:p>
                  </a:txBody>
                  <a:tcPr anchor="ctr"/>
                </a:tc>
              </a:tr>
            </a:tbl>
          </a:graphicData>
        </a:graphic>
      </p:graphicFrame>
      <p:sp>
        <p:nvSpPr>
          <p:cNvPr id="1431244670" name="TextBox 4"/>
          <p:cNvSpPr txBox="1"/>
          <p:nvPr/>
        </p:nvSpPr>
        <p:spPr bwMode="auto">
          <a:xfrm>
            <a:off x="265110" y="1442356"/>
            <a:ext cx="11506199" cy="1255727"/>
          </a:xfrm>
          <a:prstGeom prst="rect">
            <a:avLst/>
          </a:prstGeom>
          <a:noFill/>
        </p:spPr>
        <p:txBody>
          <a:bodyPr wrap="square">
            <a:spAutoFit/>
          </a:bodyPr>
          <a:lstStyle>
            <a:defPPr>
              <a:defRPr lang="en-US"/>
            </a:defPPr>
            <a:lvl1pPr marL="304746" indent="-304746">
              <a:lnSpc>
                <a:spcPct val="90000"/>
              </a:lnSpc>
              <a:spcBef>
                <a:spcPts val="1799"/>
              </a:spcBef>
              <a:buClr>
                <a:schemeClr val="accent1">
                  <a:lumMod val="75000"/>
                </a:schemeClr>
              </a:buClr>
              <a:buFont typeface="Arial"/>
              <a:buChar char="•"/>
              <a:defRPr sz="2800" b="1">
                <a:solidFill>
                  <a:schemeClr val="accent6">
                    <a:lumMod val="75000"/>
                  </a:schemeClr>
                </a:solidFill>
              </a:defRPr>
            </a:lvl1pPr>
          </a:lstStyle>
          <a:p>
            <a:pPr>
              <a:defRPr/>
            </a:pPr>
            <a:r>
              <a:rPr lang="en-US" b="0">
                <a:solidFill>
                  <a:schemeClr val="tx1"/>
                </a:solidFill>
              </a:rPr>
              <a:t>Java </a:t>
            </a:r>
            <a:r>
              <a:rPr lang="en-US">
                <a:solidFill>
                  <a:schemeClr val="accent6">
                    <a:lumMod val="50000"/>
                  </a:schemeClr>
                </a:solidFill>
              </a:rPr>
              <a:t>instanceof</a:t>
            </a:r>
            <a:r>
              <a:rPr lang="en-US" b="0">
                <a:solidFill>
                  <a:schemeClr val="tx1"/>
                </a:solidFill>
              </a:rPr>
              <a:t> operator (also called type comparison operator) is used to test whether the object is an instance of the specified type (class or interface).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54514" y="1371600"/>
            <a:ext cx="11479796" cy="5181600"/>
          </a:xfrm>
        </p:spPr>
        <p:txBody>
          <a:bodyPr vertOverflow="overflow" horzOverflow="overflow" vert="horz" wrap="square" lIns="121897" tIns="60948" rIns="121897" bIns="60948" numCol="1" spcCol="0" rtlCol="0" fromWordArt="0" anchor="t" anchorCtr="0" forceAA="0" upright="0" compatLnSpc="0">
            <a:normAutofit/>
          </a:bodyPr>
          <a:lstStyle/>
          <a:p>
            <a:pPr>
              <a:defRPr/>
            </a:pPr>
            <a:r>
              <a:rPr lang="en-US" b="0" i="0">
                <a:solidFill>
                  <a:srgbClr val="000000"/>
                </a:solidFill>
                <a:latin typeface="-apple-system"/>
              </a:rPr>
              <a:t>Tokens are the various elements in the java program that are identified by </a:t>
            </a:r>
            <a:r>
              <a:rPr lang="en-US" b="1" i="0" u="none" strike="noStrike">
                <a:solidFill>
                  <a:srgbClr val="C00000"/>
                </a:solidFill>
                <a:latin typeface="-apple-system"/>
              </a:rPr>
              <a:t>Java compiler</a:t>
            </a:r>
            <a:r>
              <a:rPr lang="en-US" b="0" i="0">
                <a:solidFill>
                  <a:srgbClr val="000000"/>
                </a:solidFill>
                <a:latin typeface="-apple-system"/>
              </a:rPr>
              <a:t>. A token is the smallest individual element (unit) in a program that is meaningful to the compiler.</a:t>
            </a:r>
            <a:endParaRPr/>
          </a:p>
          <a:p>
            <a:pPr marL="0" indent="0" algn="l">
              <a:buNone/>
              <a:defRPr/>
            </a:pPr>
            <a:r>
              <a:rPr lang="en-US" b="1" i="0">
                <a:solidFill>
                  <a:srgbClr val="000000"/>
                </a:solidFill>
                <a:latin typeface="-apple-system"/>
              </a:rPr>
              <a:t>Java language contains five types of tokens that are as follows:</a:t>
            </a:r>
            <a:endParaRPr/>
          </a:p>
          <a:p>
            <a:pPr algn="l">
              <a:buFont typeface="Wingdings"/>
              <a:buChar char="Ø"/>
              <a:defRPr/>
            </a:pPr>
            <a:r>
              <a:rPr lang="en-US" sz="2800" b="0" i="0" u="none" strike="noStrike" cap="none" spc="0">
                <a:solidFill>
                  <a:srgbClr val="000000"/>
                </a:solidFill>
                <a:latin typeface="-apple-system"/>
                <a:ea typeface="-apple-system"/>
                <a:cs typeface="-apple-system"/>
              </a:rPr>
              <a:t>Identifiers</a:t>
            </a:r>
            <a:endParaRPr lang="en-US" b="0" i="0">
              <a:solidFill>
                <a:srgbClr val="000000"/>
              </a:solidFill>
              <a:latin typeface="-apple-system"/>
            </a:endParaRPr>
          </a:p>
          <a:p>
            <a:pPr algn="l">
              <a:buFont typeface="Wingdings"/>
              <a:buChar char="Ø"/>
              <a:defRPr/>
            </a:pPr>
            <a:r>
              <a:rPr lang="en-US" b="0" i="0">
                <a:solidFill>
                  <a:srgbClr val="000000"/>
                </a:solidFill>
                <a:latin typeface="-apple-system"/>
              </a:rPr>
              <a:t>Keywords</a:t>
            </a:r>
            <a:endParaRPr/>
          </a:p>
          <a:p>
            <a:pPr algn="l">
              <a:buFont typeface="Wingdings"/>
              <a:buChar char="Ø"/>
              <a:defRPr/>
            </a:pPr>
            <a:r>
              <a:rPr lang="en-US" b="0" i="0">
                <a:solidFill>
                  <a:srgbClr val="000000"/>
                </a:solidFill>
                <a:latin typeface="-apple-system"/>
              </a:rPr>
              <a:t>Literals</a:t>
            </a:r>
            <a:endParaRPr/>
          </a:p>
          <a:p>
            <a:pPr algn="l">
              <a:buFont typeface="Wingdings"/>
              <a:buChar char="Ø"/>
              <a:defRPr/>
            </a:pPr>
            <a:r>
              <a:rPr lang="en-US" b="0" i="0">
                <a:solidFill>
                  <a:srgbClr val="000000"/>
                </a:solidFill>
                <a:latin typeface="-apple-system"/>
              </a:rPr>
              <a:t>Operators</a:t>
            </a:r>
            <a:endParaRPr/>
          </a:p>
          <a:p>
            <a:pPr marR="0">
              <a:buFont typeface="Wingdings"/>
              <a:buChar char="Ø"/>
              <a:defRPr/>
            </a:pPr>
            <a:r>
              <a:rPr lang="en-US">
                <a:solidFill>
                  <a:srgbClr val="000000"/>
                </a:solidFill>
                <a:latin typeface="-apple-system"/>
              </a:rPr>
              <a:t>Special Symbols</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Java Tokens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4103550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Bitwise operators</a:t>
            </a:r>
            <a:endParaRPr/>
          </a:p>
        </p:txBody>
      </p:sp>
      <p:graphicFrame>
        <p:nvGraphicFramePr>
          <p:cNvPr id="903240287" name="Table 3"/>
          <p:cNvGraphicFramePr>
            <a:graphicFrameLocks xmlns:a="http://schemas.openxmlformats.org/drawingml/2006/main"/>
          </p:cNvGraphicFramePr>
          <p:nvPr/>
        </p:nvGraphicFramePr>
        <p:xfrm>
          <a:off x="265110" y="1562694"/>
          <a:ext cx="11658600" cy="5234940"/>
        </p:xfrm>
        <a:graphic>
          <a:graphicData uri="http://schemas.openxmlformats.org/drawingml/2006/table">
            <a:tbl>
              <a:tblPr firstRow="1" firstCol="0" lastRow="0" lastCol="0" bandRow="1" bandCol="0">
                <a:tableStyleId>{17292A2E-F333-43FB-9621-5CBBE7FDCDCB}</a:tableStyleId>
              </a:tblPr>
              <a:tblGrid>
                <a:gridCol w="2028492"/>
                <a:gridCol w="4304481"/>
                <a:gridCol w="5423806"/>
              </a:tblGrid>
              <a:tr h="477059">
                <a:tc>
                  <a:txBody>
                    <a:bodyPr/>
                    <a:p>
                      <a:pPr algn="ctr">
                        <a:defRPr/>
                      </a:pPr>
                      <a:r>
                        <a:rPr lang="en-US" sz="2200"/>
                        <a:t>Operator</a:t>
                      </a:r>
                      <a:endParaRPr/>
                    </a:p>
                  </a:txBody>
                  <a:tcPr anchor="ctr"/>
                </a:tc>
                <a:tc>
                  <a:txBody>
                    <a:bodyPr/>
                    <a:p>
                      <a:pPr algn="ctr">
                        <a:defRPr/>
                      </a:pPr>
                      <a:r>
                        <a:rPr lang="en-US" sz="2200"/>
                        <a:t>Description</a:t>
                      </a:r>
                      <a:endParaRPr/>
                    </a:p>
                  </a:txBody>
                  <a:tcPr anchor="ctr"/>
                </a:tc>
                <a:tc>
                  <a:txBody>
                    <a:bodyPr/>
                    <a:p>
                      <a:pPr algn="ctr">
                        <a:defRPr/>
                      </a:pPr>
                      <a:r>
                        <a:rPr lang="en-US" sz="2200"/>
                        <a:t>Example</a:t>
                      </a:r>
                      <a:endParaRPr/>
                    </a:p>
                  </a:txBody>
                  <a:tcPr anchor="ctr"/>
                </a:tc>
              </a:tr>
              <a:tr h="708695">
                <a:tc>
                  <a:txBody>
                    <a:bodyPr/>
                    <a:p>
                      <a:pPr algn="ctr">
                        <a:defRPr/>
                      </a:pPr>
                      <a:r>
                        <a:rPr lang="en-US" sz="1800"/>
                        <a:t>&amp;</a:t>
                      </a:r>
                      <a:endParaRPr/>
                    </a:p>
                  </a:txBody>
                  <a:tcPr anchor="ctr"/>
                </a:tc>
                <a:tc>
                  <a:txBody>
                    <a:bodyPr/>
                    <a:p>
                      <a:pPr>
                        <a:defRPr/>
                      </a:pPr>
                      <a:r>
                        <a:rPr lang="en-US" sz="1800"/>
                        <a:t>Bitwise AND</a:t>
                      </a:r>
                      <a:endParaRPr/>
                    </a:p>
                  </a:txBody>
                  <a:tcPr anchor="ctr"/>
                </a:tc>
                <a:tc>
                  <a:txBody>
                    <a:bodyPr/>
                    <a:p>
                      <a:pPr algn="ctr">
                        <a:defRPr/>
                      </a:pPr>
                      <a:r>
                        <a:rPr lang="en-US" sz="1800"/>
                        <a:t>The bitwise &amp; operator performs a bitwise AND operation</a:t>
                      </a:r>
                      <a:endParaRPr/>
                    </a:p>
                  </a:txBody>
                  <a:tcPr anchor="ctr"/>
                </a:tc>
              </a:tr>
              <a:tr h="708695">
                <a:tc>
                  <a:txBody>
                    <a:bodyPr/>
                    <a:p>
                      <a:pPr algn="ctr">
                        <a:defRPr/>
                      </a:pPr>
                      <a:r>
                        <a:rPr lang="en-US" sz="1800"/>
                        <a:t>|</a:t>
                      </a:r>
                      <a:endParaRPr/>
                    </a:p>
                  </a:txBody>
                  <a:tcPr anchor="ctr"/>
                </a:tc>
                <a:tc>
                  <a:txBody>
                    <a:bodyPr/>
                    <a:p>
                      <a:pPr>
                        <a:defRPr/>
                      </a:pPr>
                      <a:r>
                        <a:rPr lang="en-US" sz="1800"/>
                        <a:t>Bitwise OR</a:t>
                      </a:r>
                      <a:endParaRPr/>
                    </a:p>
                  </a:txBody>
                  <a:tcPr anchor="ctr"/>
                </a:tc>
                <a:tc>
                  <a:txBody>
                    <a:bodyPr/>
                    <a:p>
                      <a:pPr algn="ctr">
                        <a:defRPr/>
                      </a:pPr>
                      <a:r>
                        <a:rPr lang="en-US" sz="1800"/>
                        <a:t>The bitwise | operator performs a bitwise inclusive OR operation </a:t>
                      </a:r>
                      <a:endParaRPr/>
                    </a:p>
                  </a:txBody>
                  <a:tcPr anchor="ctr"/>
                </a:tc>
              </a:tr>
              <a:tr h="1006513">
                <a:tc>
                  <a:txBody>
                    <a:bodyPr/>
                    <a:p>
                      <a:pPr algn="ctr">
                        <a:defRPr/>
                      </a:pPr>
                      <a:r>
                        <a:rPr lang="en-US" sz="1800"/>
                        <a:t>~</a:t>
                      </a:r>
                      <a:endParaRPr/>
                    </a:p>
                  </a:txBody>
                  <a:tcPr anchor="ctr"/>
                </a:tc>
                <a:tc>
                  <a:txBody>
                    <a:bodyPr/>
                    <a:p>
                      <a:pPr marL="0" marR="0" lvl="0" indent="0" algn="l" defTabSz="1218987">
                        <a:lnSpc>
                          <a:spcPct val="100000"/>
                        </a:lnSpc>
                        <a:spcBef>
                          <a:spcPts val="0"/>
                        </a:spcBef>
                        <a:spcAft>
                          <a:spcPts val="0"/>
                        </a:spcAft>
                        <a:buClrTx/>
                        <a:buSzTx/>
                        <a:buFontTx/>
                        <a:buNone/>
                        <a:defRPr/>
                      </a:pPr>
                      <a:r>
                        <a:rPr lang="en-US" sz="1800"/>
                        <a:t>One's complement (NOT)</a:t>
                      </a:r>
                      <a:endParaRPr/>
                    </a:p>
                  </a:txBody>
                  <a:tcPr anchor="ctr"/>
                </a:tc>
                <a:tc>
                  <a:txBody>
                    <a:bodyPr/>
                    <a:p>
                      <a:pPr algn="ctr">
                        <a:defRPr/>
                      </a:pPr>
                      <a:r>
                        <a:rPr lang="en-US" sz="1800"/>
                        <a:t>bitwise NOT operator "~" inverts a bit pattern; it can be applied to any of the integral types, making every "0" a "1" and every "1" a "0" </a:t>
                      </a:r>
                      <a:endParaRPr/>
                    </a:p>
                  </a:txBody>
                  <a:tcPr anchor="ctr"/>
                </a:tc>
              </a:tr>
              <a:tr h="708695">
                <a:tc>
                  <a:txBody>
                    <a:bodyPr/>
                    <a:p>
                      <a:pPr marL="0" marR="0" lvl="0" indent="0" algn="ctr" defTabSz="1218987">
                        <a:lnSpc>
                          <a:spcPct val="100000"/>
                        </a:lnSpc>
                        <a:spcBef>
                          <a:spcPts val="0"/>
                        </a:spcBef>
                        <a:spcAft>
                          <a:spcPts val="0"/>
                        </a:spcAft>
                        <a:buClrTx/>
                        <a:buSzTx/>
                        <a:buFontTx/>
                        <a:buNone/>
                        <a:defRPr/>
                      </a:pPr>
                      <a:r>
                        <a:rPr lang="en-US" sz="1800"/>
                        <a:t>^</a:t>
                      </a:r>
                      <a:endParaRPr/>
                    </a:p>
                    <a:p>
                      <a:pPr algn="ctr">
                        <a:defRPr/>
                      </a:pPr>
                      <a:endParaRPr lang="en-US" sz="1800"/>
                    </a:p>
                  </a:txBody>
                  <a:tcPr anchor="ctr"/>
                </a:tc>
                <a:tc>
                  <a:txBody>
                    <a:bodyPr/>
                    <a:p>
                      <a:pPr marL="0" marR="0" lvl="0" indent="0" algn="l" defTabSz="1218987">
                        <a:lnSpc>
                          <a:spcPct val="100000"/>
                        </a:lnSpc>
                        <a:spcBef>
                          <a:spcPts val="0"/>
                        </a:spcBef>
                        <a:spcAft>
                          <a:spcPts val="0"/>
                        </a:spcAft>
                        <a:buClrTx/>
                        <a:buSzTx/>
                        <a:buFontTx/>
                        <a:buNone/>
                        <a:defRPr/>
                      </a:pPr>
                      <a:r>
                        <a:rPr lang="en-US" sz="1800"/>
                        <a:t>Bitwise Exclusive OR (XOR)</a:t>
                      </a:r>
                      <a:endParaRPr/>
                    </a:p>
                    <a:p>
                      <a:pPr>
                        <a:defRPr/>
                      </a:pPr>
                      <a:endParaRPr lang="en-US" sz="1800"/>
                    </a:p>
                  </a:txBody>
                  <a:tcPr anchor="ctr"/>
                </a:tc>
                <a:tc>
                  <a:txBody>
                    <a:bodyPr/>
                    <a:p>
                      <a:pPr algn="ctr">
                        <a:defRPr/>
                      </a:pPr>
                      <a:r>
                        <a:rPr lang="en-US" sz="1800"/>
                        <a:t>The bitwise ^ operator performs a bitwise exclusive OR operation. </a:t>
                      </a:r>
                      <a:endParaRPr/>
                    </a:p>
                  </a:txBody>
                  <a:tcPr anchor="ctr"/>
                </a:tc>
              </a:tr>
              <a:tr h="708695">
                <a:tc>
                  <a:txBody>
                    <a:bodyPr/>
                    <a:p>
                      <a:pPr algn="ctr">
                        <a:defRPr/>
                      </a:pPr>
                      <a:r>
                        <a:rPr lang="en-US" sz="1800"/>
                        <a:t>&gt;&gt;</a:t>
                      </a:r>
                      <a:endParaRPr/>
                    </a:p>
                  </a:txBody>
                  <a:tcPr anchor="ctr"/>
                </a:tc>
                <a:tc>
                  <a:txBody>
                    <a:bodyPr/>
                    <a:p>
                      <a:pPr>
                        <a:defRPr/>
                      </a:pPr>
                      <a:r>
                        <a:rPr lang="en-US" sz="1800"/>
                        <a:t>Shift right</a:t>
                      </a:r>
                      <a:endParaRPr/>
                    </a:p>
                  </a:txBody>
                  <a:tcPr anchor="ctr"/>
                </a:tc>
                <a:tc>
                  <a:txBody>
                    <a:bodyPr/>
                    <a:p>
                      <a:pPr algn="ctr">
                        <a:defRPr/>
                      </a:pPr>
                      <a:r>
                        <a:rPr lang="en-US" sz="1800">
                          <a:latin typeface="Times New Roman"/>
                          <a:cs typeface="Times New Roman"/>
                        </a:rPr>
                        <a:t> int a = 00010000 ;b = 2;</a:t>
                      </a:r>
                      <a:endParaRPr/>
                    </a:p>
                    <a:p>
                      <a:pPr algn="ctr">
                        <a:defRPr/>
                      </a:pPr>
                      <a:r>
                        <a:rPr lang="en-US" sz="1800">
                          <a:latin typeface="Times New Roman"/>
                          <a:cs typeface="Times New Roman"/>
                        </a:rPr>
                        <a:t>a &gt;&gt; b = 00000100</a:t>
                      </a:r>
                      <a:endParaRPr/>
                    </a:p>
                  </a:txBody>
                  <a:tcPr anchor="ctr"/>
                </a:tc>
              </a:tr>
              <a:tr h="708695">
                <a:tc>
                  <a:txBody>
                    <a:bodyPr/>
                    <a:p>
                      <a:pPr algn="ctr">
                        <a:defRPr/>
                      </a:pPr>
                      <a:r>
                        <a:rPr lang="en-US" sz="1800"/>
                        <a:t>&lt;&lt;</a:t>
                      </a:r>
                      <a:endParaRPr/>
                    </a:p>
                  </a:txBody>
                  <a:tcPr anchor="ctr"/>
                </a:tc>
                <a:tc>
                  <a:txBody>
                    <a:bodyPr/>
                    <a:p>
                      <a:pPr>
                        <a:defRPr/>
                      </a:pPr>
                      <a:r>
                        <a:rPr lang="en-US" sz="1800"/>
                        <a:t>Shift left</a:t>
                      </a:r>
                      <a:endParaRPr/>
                    </a:p>
                  </a:txBody>
                  <a:tcPr anchor="ctr"/>
                </a:tc>
                <a:tc>
                  <a:txBody>
                    <a:bodyPr/>
                    <a:p>
                      <a:pPr algn="ctr">
                        <a:defRPr/>
                      </a:pPr>
                      <a:r>
                        <a:rPr lang="pt-BR" sz="1800">
                          <a:latin typeface="Times New Roman"/>
                          <a:cs typeface="Times New Roman"/>
                        </a:rPr>
                        <a:t>int a = 00010000 ;b = 2;</a:t>
                      </a:r>
                      <a:endParaRPr/>
                    </a:p>
                    <a:p>
                      <a:pPr algn="ctr">
                        <a:defRPr/>
                      </a:pPr>
                      <a:r>
                        <a:rPr lang="pt-BR" sz="1800">
                          <a:latin typeface="Times New Roman"/>
                          <a:cs typeface="Times New Roman"/>
                        </a:rPr>
                        <a:t>a &lt;&lt; b = 01000000;</a:t>
                      </a:r>
                      <a:endParaRPr lang="en-US" sz="1800">
                        <a:latin typeface="Times New Roman"/>
                        <a:cs typeface="Times New Roman"/>
                      </a:endParaRPr>
                    </a:p>
                  </a:txBody>
                  <a:tcPr anchor="ctr"/>
                </a:tc>
              </a:tr>
            </a:tbl>
          </a:graphicData>
        </a:graphic>
      </p:graphicFrame>
      <p:sp>
        <p:nvSpPr>
          <p:cNvPr id="229806453" name="TextBox 4"/>
          <p:cNvSpPr txBox="1"/>
          <p:nvPr/>
        </p:nvSpPr>
        <p:spPr bwMode="auto">
          <a:xfrm>
            <a:off x="760411" y="685800"/>
            <a:ext cx="11506199" cy="867929"/>
          </a:xfrm>
          <a:prstGeom prst="rect">
            <a:avLst/>
          </a:prstGeom>
          <a:noFill/>
        </p:spPr>
        <p:txBody>
          <a:bodyPr wrap="square">
            <a:spAutoFit/>
          </a:bodyPr>
          <a:lstStyle/>
          <a:p>
            <a:pPr marL="304746" indent="-304746">
              <a:lnSpc>
                <a:spcPct val="90000"/>
              </a:lnSpc>
              <a:spcBef>
                <a:spcPts val="1799"/>
              </a:spcBef>
              <a:buClr>
                <a:schemeClr val="accent1">
                  <a:lumMod val="75000"/>
                </a:schemeClr>
              </a:buClr>
              <a:buFont typeface="Arial"/>
              <a:buChar char="•"/>
              <a:defRPr/>
            </a:pPr>
            <a:r>
              <a:rPr lang="en-US" sz="2800" b="1">
                <a:solidFill>
                  <a:schemeClr val="accent6">
                    <a:lumMod val="75000"/>
                  </a:schemeClr>
                </a:solidFill>
              </a:rPr>
              <a:t>Bitwise operators perform manipulations of data at the bit level. </a:t>
            </a:r>
            <a:r>
              <a:rPr lang="en-US" sz="2800"/>
              <a:t>These operators also perform the shifting of bits from right to left.</a:t>
            </a:r>
            <a:endParaRPr lang="en-US" sz="28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defRPr/>
            </a:pPr>
            <a:r>
              <a:rPr lang="en-US" sz="4400" b="1" i="0" u="none" strike="noStrike" cap="none" spc="0">
                <a:solidFill>
                  <a:schemeClr val="dk1"/>
                </a:solidFill>
                <a:latin typeface="Constantia"/>
                <a:ea typeface="Arial"/>
                <a:cs typeface="Arial"/>
              </a:rPr>
              <a:t>Tokens</a:t>
            </a:r>
            <a:r>
              <a:rPr lang="en-US" sz="4400" b="1">
                <a:solidFill>
                  <a:srgbClr val="000000"/>
                </a:solidFill>
                <a:latin typeface="Constantia"/>
              </a:rPr>
              <a:t>				</a:t>
            </a:r>
            <a:r>
              <a:rPr lang="en-US" sz="4400" b="1">
                <a:solidFill>
                  <a:srgbClr val="C00000"/>
                </a:solidFill>
                <a:latin typeface="Constantia"/>
              </a:rPr>
              <a:t>Special Symbols</a:t>
            </a:r>
            <a:endParaRPr>
              <a:solidFill>
                <a:srgbClr val="C00000"/>
              </a:solidFill>
            </a:endParaRPr>
          </a:p>
        </p:txBody>
      </p:sp>
      <p:graphicFrame>
        <p:nvGraphicFramePr>
          <p:cNvPr id="2" name="Table 1"/>
          <p:cNvGraphicFramePr>
            <a:graphicFrameLocks xmlns:a="http://schemas.openxmlformats.org/drawingml/2006/main" noGrp="1"/>
          </p:cNvGraphicFramePr>
          <p:nvPr/>
        </p:nvGraphicFramePr>
        <p:xfrm>
          <a:off x="455611" y="1512336"/>
          <a:ext cx="10909299" cy="5074672"/>
        </p:xfrm>
        <a:graphic>
          <a:graphicData uri="http://schemas.openxmlformats.org/drawingml/2006/table">
            <a:tbl>
              <a:tblPr firstRow="1" firstCol="1" lastRow="0" lastCol="0" bandRow="1" bandCol="0">
                <a:tableStyleId>{5C22544A-7EE6-4342-B048-85BDC9FD1C3A}</a:tableStyleId>
              </a:tblPr>
              <a:tblGrid>
                <a:gridCol w="2788086"/>
                <a:gridCol w="8603242"/>
              </a:tblGrid>
              <a:tr h="561235">
                <a:tc>
                  <a:txBody>
                    <a:bodyPr/>
                    <a:p>
                      <a:pPr marL="0" marR="0" algn="ctr">
                        <a:lnSpc>
                          <a:spcPct val="107000"/>
                        </a:lnSpc>
                        <a:spcBef>
                          <a:spcPts val="0"/>
                        </a:spcBef>
                        <a:spcAft>
                          <a:spcPts val="800"/>
                        </a:spcAft>
                        <a:defRPr/>
                      </a:pPr>
                      <a:r>
                        <a:rPr lang="en-US" sz="2400"/>
                        <a:t>Symbol</a:t>
                      </a:r>
                      <a:endParaRPr lang="en-US" sz="2400">
                        <a:latin typeface="Calibri"/>
                        <a:ea typeface="Calibri"/>
                        <a:cs typeface="Times New Roman"/>
                      </a:endParaRPr>
                    </a:p>
                  </a:txBody>
                  <a:tcPr marL="47625" marR="9525" marT="9525" marB="9525" anchor="ctr"/>
                </a:tc>
                <a:tc>
                  <a:txBody>
                    <a:bodyPr/>
                    <a:p>
                      <a:pPr marL="0" marR="0" algn="ctr">
                        <a:lnSpc>
                          <a:spcPct val="107000"/>
                        </a:lnSpc>
                        <a:spcBef>
                          <a:spcPts val="0"/>
                        </a:spcBef>
                        <a:spcAft>
                          <a:spcPts val="800"/>
                        </a:spcAft>
                        <a:defRPr/>
                      </a:pPr>
                      <a:r>
                        <a:rPr lang="en-US" sz="2400"/>
                        <a:t>Description</a:t>
                      </a:r>
                      <a:endParaRPr lang="en-US" sz="2400">
                        <a:latin typeface="Calibri"/>
                        <a:ea typeface="Calibri"/>
                        <a:cs typeface="Times New Roman"/>
                      </a:endParaRPr>
                    </a:p>
                  </a:txBody>
                  <a:tcPr marL="47625" marR="9525" marT="9525" marB="9525" anchor="ctr"/>
                </a:tc>
              </a:tr>
              <a:tr h="1103371">
                <a:tc>
                  <a:txBody>
                    <a:bodyPr/>
                    <a:p>
                      <a:pPr marL="0" marR="0">
                        <a:lnSpc>
                          <a:spcPct val="107000"/>
                        </a:lnSpc>
                        <a:spcBef>
                          <a:spcPts val="0"/>
                        </a:spcBef>
                        <a:spcAft>
                          <a:spcPts val="800"/>
                        </a:spcAft>
                        <a:defRPr/>
                      </a:pPr>
                      <a:r>
                        <a:rPr lang="en-US" sz="2400"/>
                        <a:t>Brackets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are used as an array element reference and also indicates single and multidimensional subscripts</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Parentheses()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indicate a method call along with method parameters</a:t>
                      </a:r>
                      <a:endParaRPr lang="en-US" sz="2400">
                        <a:latin typeface="Calibri"/>
                        <a:ea typeface="Calibri"/>
                        <a:cs typeface="Times New Roman"/>
                      </a:endParaRPr>
                    </a:p>
                  </a:txBody>
                  <a:tcPr marL="47625" marR="9525" marT="9525" marB="9525" anchor="ctr"/>
                </a:tc>
              </a:tr>
              <a:tr h="1077598">
                <a:tc>
                  <a:txBody>
                    <a:bodyPr/>
                    <a:p>
                      <a:pPr marL="0" marR="0">
                        <a:lnSpc>
                          <a:spcPct val="107000"/>
                        </a:lnSpc>
                        <a:spcBef>
                          <a:spcPts val="0"/>
                        </a:spcBef>
                        <a:spcAft>
                          <a:spcPts val="800"/>
                        </a:spcAft>
                        <a:defRPr/>
                      </a:pPr>
                      <a:r>
                        <a:rPr lang="en-US" sz="2400"/>
                        <a:t>Braces{}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 opening and ending curly braces indicate the beginning and end of a block of code having more than one statement</a:t>
                      </a:r>
                      <a:endParaRPr lang="en-US" sz="2400">
                        <a:latin typeface="Calibri"/>
                        <a:ea typeface="Calibri"/>
                        <a:cs typeface="Times New Roman"/>
                      </a:endParaRPr>
                    </a:p>
                  </a:txBody>
                  <a:tcPr marL="47625" marR="9525" marT="9525" marB="9525" anchor="ctr"/>
                </a:tc>
              </a:tr>
              <a:tr h="826448">
                <a:tc>
                  <a:txBody>
                    <a:bodyPr/>
                    <a:p>
                      <a:pPr marL="0" marR="0">
                        <a:lnSpc>
                          <a:spcPct val="107000"/>
                        </a:lnSpc>
                        <a:spcBef>
                          <a:spcPts val="0"/>
                        </a:spcBef>
                        <a:spcAft>
                          <a:spcPts val="800"/>
                        </a:spcAft>
                        <a:defRPr/>
                      </a:pPr>
                      <a:r>
                        <a:rPr lang="en-US" sz="2400"/>
                        <a:t>Comma ( ,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helps in separating more than one statement in an expression</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Semi-Colon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is used to end any expression or statement</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5" name="Rectangle 4"/>
          <p:cNvSpPr/>
          <p:nvPr/>
        </p:nvSpPr>
        <p:spPr bwMode="auto">
          <a:xfrm>
            <a:off x="204642" y="3429000"/>
            <a:ext cx="11697495" cy="2677656"/>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Statements</a:t>
            </a:r>
            <a:endParaRPr lang="en-US"/>
          </a:p>
          <a:p>
            <a:pPr>
              <a:defRPr/>
            </a:pPr>
            <a:r>
              <a:rPr lang="en-US" sz="2400"/>
              <a:t>Statements are roughly equivalent to sentences in natural languages. A statement forms a complete unit of execution. The following types of expressions can be made into a statement by terminating the expression with a semicolon (;).</a:t>
            </a:r>
            <a:endParaRPr/>
          </a:p>
          <a:p>
            <a:pPr>
              <a:defRPr/>
            </a:pPr>
            <a:endParaRPr lang="en-US" sz="2400"/>
          </a:p>
          <a:p>
            <a:pPr>
              <a:defRPr/>
            </a:pPr>
            <a:r>
              <a:rPr lang="en-US" sz="2400"/>
              <a:t>    </a:t>
            </a:r>
            <a:r>
              <a:rPr lang="en-US" sz="2400" b="1">
                <a:solidFill>
                  <a:schemeClr val="accent6">
                    <a:lumMod val="50000"/>
                  </a:schemeClr>
                </a:solidFill>
              </a:rPr>
              <a:t>Assignment expressions                     Any use of ++ or --</a:t>
            </a:r>
            <a:endParaRPr/>
          </a:p>
          <a:p>
            <a:pPr>
              <a:defRPr/>
            </a:pPr>
            <a:r>
              <a:rPr lang="en-US" sz="2400" b="1">
                <a:solidFill>
                  <a:schemeClr val="accent6">
                    <a:lumMod val="50000"/>
                  </a:schemeClr>
                </a:solidFill>
              </a:rPr>
              <a:t>    Method invocations                         Object creation expressions</a:t>
            </a:r>
            <a:endParaRPr/>
          </a:p>
        </p:txBody>
      </p:sp>
      <p:sp>
        <p:nvSpPr>
          <p:cNvPr id="6" name="Rectangle 5"/>
          <p:cNvSpPr/>
          <p:nvPr/>
        </p:nvSpPr>
        <p:spPr bwMode="auto">
          <a:xfrm>
            <a:off x="204642" y="1213009"/>
            <a:ext cx="11955780" cy="2308324"/>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Expressions</a:t>
            </a:r>
            <a:endParaRPr/>
          </a:p>
          <a:p>
            <a:pPr>
              <a:defRPr/>
            </a:pPr>
            <a:r>
              <a:rPr lang="en-US" sz="2400"/>
              <a:t>An expression is a construct made up of variables, operators, and method invocations, which are constructed according to the syntax of the language, that evaluates to a single value. </a:t>
            </a:r>
            <a:endParaRPr/>
          </a:p>
          <a:p>
            <a:pPr>
              <a:defRPr/>
            </a:pPr>
            <a:r>
              <a:rPr lang="en-US" sz="2400"/>
              <a:t>                </a:t>
            </a:r>
            <a:r>
              <a:rPr lang="en-US" sz="2400" b="1">
                <a:solidFill>
                  <a:schemeClr val="accent6">
                    <a:lumMod val="50000"/>
                  </a:schemeClr>
                </a:solidFill>
              </a:rPr>
              <a:t>int cadence = 0;                             anArray[0] = 100; </a:t>
            </a:r>
            <a:endParaRPr/>
          </a:p>
          <a:p>
            <a:pPr>
              <a:defRPr/>
            </a:pPr>
            <a:r>
              <a:rPr lang="en-US" sz="2400" b="1">
                <a:solidFill>
                  <a:schemeClr val="accent6">
                    <a:lumMod val="50000"/>
                  </a:schemeClr>
                </a:solidFill>
              </a:rPr>
              <a:t>System.out.println("Element 1 at index 0: " + anArray[0]);</a:t>
            </a:r>
            <a:endParaRPr/>
          </a:p>
          <a:p>
            <a:pPr>
              <a:defRPr/>
            </a:pPr>
            <a:endParaRPr lang="en-US"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7" name="Rectangle 6"/>
          <p:cNvSpPr/>
          <p:nvPr/>
        </p:nvSpPr>
        <p:spPr bwMode="auto">
          <a:xfrm>
            <a:off x="175578" y="1351508"/>
            <a:ext cx="11837670" cy="5262979"/>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a:t>A</a:t>
            </a:r>
            <a:r>
              <a:rPr lang="en-US" sz="2400" b="1">
                <a:solidFill>
                  <a:schemeClr val="accent6">
                    <a:lumMod val="50000"/>
                  </a:schemeClr>
                </a:solidFill>
              </a:rPr>
              <a:t> block </a:t>
            </a:r>
            <a:r>
              <a:rPr lang="en-US" sz="2400"/>
              <a:t>is a group of zero or more statements between balanced braces and can be used anywhere a single statement is allowed. </a:t>
            </a:r>
            <a:endParaRPr/>
          </a:p>
          <a:p>
            <a:pPr>
              <a:defRPr/>
            </a:pPr>
            <a:endParaRPr lang="en-US"/>
          </a:p>
          <a:p>
            <a:pPr>
              <a:defRPr/>
            </a:pPr>
            <a:r>
              <a:rPr lang="en-US"/>
              <a:t>class </a:t>
            </a:r>
            <a:r>
              <a:rPr lang="en-US"/>
              <a:t>BlockDemo</a:t>
            </a:r>
            <a:r>
              <a:rPr lang="en-US"/>
              <a:t> {</a:t>
            </a:r>
            <a:endParaRPr/>
          </a:p>
          <a:p>
            <a:pPr>
              <a:defRPr/>
            </a:pPr>
            <a:r>
              <a:rPr lang="en-US"/>
              <a:t>     public static void main(String[] </a:t>
            </a:r>
            <a:r>
              <a:rPr lang="en-US"/>
              <a:t>args</a:t>
            </a:r>
            <a:r>
              <a:rPr lang="en-US"/>
              <a:t>) {</a:t>
            </a:r>
            <a:endParaRPr/>
          </a:p>
          <a:p>
            <a:pPr>
              <a:defRPr/>
            </a:pPr>
            <a:r>
              <a:rPr lang="en-US"/>
              <a:t>          </a:t>
            </a:r>
            <a:r>
              <a:rPr lang="en-US"/>
              <a:t>boolean</a:t>
            </a:r>
            <a:r>
              <a:rPr lang="en-US"/>
              <a:t> condition = true;</a:t>
            </a:r>
            <a:endParaRPr/>
          </a:p>
          <a:p>
            <a:pPr>
              <a:defRPr/>
            </a:pPr>
            <a:r>
              <a:rPr lang="en-US"/>
              <a:t>          if (condition) { // begin block 1</a:t>
            </a:r>
            <a:endParaRPr/>
          </a:p>
          <a:p>
            <a:pPr>
              <a:defRPr/>
            </a:pPr>
            <a:r>
              <a:rPr lang="en-US"/>
              <a:t>               System.out.println("Condition is true.");</a:t>
            </a:r>
            <a:endParaRPr/>
          </a:p>
          <a:p>
            <a:pPr>
              <a:defRPr/>
            </a:pPr>
            <a:r>
              <a:rPr lang="en-US"/>
              <a:t>          } // end block one</a:t>
            </a:r>
            <a:endParaRPr/>
          </a:p>
          <a:p>
            <a:pPr>
              <a:defRPr/>
            </a:pPr>
            <a:r>
              <a:rPr lang="en-US"/>
              <a:t>          else { // begin block 2</a:t>
            </a:r>
            <a:endParaRPr/>
          </a:p>
          <a:p>
            <a:pPr>
              <a:defRPr/>
            </a:pPr>
            <a:r>
              <a:rPr lang="en-US"/>
              <a:t>               System.out.println("Condition is false.");</a:t>
            </a:r>
            <a:endParaRPr/>
          </a:p>
          <a:p>
            <a:pPr>
              <a:defRPr/>
            </a:pPr>
            <a:r>
              <a:rPr lang="en-US"/>
              <a:t>          } // end block 2</a:t>
            </a:r>
            <a:endParaRPr/>
          </a:p>
          <a:p>
            <a:pPr>
              <a:defRPr/>
            </a:pPr>
            <a:r>
              <a:rPr lang="en-US"/>
              <a:t>     }</a:t>
            </a:r>
            <a:endParaRPr/>
          </a:p>
          <a:p>
            <a:pPr>
              <a:defRPr/>
            </a:pPr>
            <a:r>
              <a:rPr lang="en-US"/>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Java Block</a:t>
            </a:r>
            <a:endParaRPr/>
          </a:p>
        </p:txBody>
      </p:sp>
      <p:sp>
        <p:nvSpPr>
          <p:cNvPr id="5" name="TextBox 4"/>
          <p:cNvSpPr txBox="1"/>
          <p:nvPr/>
        </p:nvSpPr>
        <p:spPr bwMode="auto">
          <a:xfrm>
            <a:off x="265111" y="1442357"/>
            <a:ext cx="11506200" cy="4893647"/>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a:defRPr/>
            </a:pPr>
            <a:r>
              <a:rPr lang="en-US" b="0">
                <a:solidFill>
                  <a:schemeClr val="tx1"/>
                </a:solidFill>
              </a:rPr>
              <a:t>code defined inside curly brackets { } are called block</a:t>
            </a:r>
            <a:endParaRPr/>
          </a:p>
          <a:p>
            <a:pPr>
              <a:defRPr/>
            </a:pPr>
            <a:r>
              <a:rPr lang="en-US" b="0">
                <a:solidFill>
                  <a:schemeClr val="tx1"/>
                </a:solidFill>
              </a:rPr>
              <a:t>there are 2 types of block</a:t>
            </a:r>
            <a:endParaRPr/>
          </a:p>
          <a:p>
            <a:pPr marL="0" indent="0">
              <a:buNone/>
              <a:defRPr/>
            </a:pPr>
            <a:r>
              <a:rPr lang="en-US">
                <a:solidFill>
                  <a:schemeClr val="accent6">
                    <a:lumMod val="50000"/>
                  </a:schemeClr>
                </a:solidFill>
              </a:rPr>
              <a:t>1)Static block </a:t>
            </a:r>
            <a:r>
              <a:rPr lang="en-US" b="0">
                <a:solidFill>
                  <a:schemeClr val="tx1"/>
                </a:solidFill>
              </a:rPr>
              <a:t>is a block of code defined inside curly bracket { } preceded by static keyword. </a:t>
            </a:r>
            <a:endParaRPr/>
          </a:p>
          <a:p>
            <a:pPr marL="0" indent="0">
              <a:buNone/>
              <a:defRPr/>
            </a:pPr>
            <a:r>
              <a:rPr lang="en-US" b="0">
                <a:solidFill>
                  <a:schemeClr val="tx1"/>
                </a:solidFill>
              </a:rPr>
              <a:t>its executed by the JVM (Java Virtual Machine) before the main method. At the time of class loading, if we want to perform any task we can define that task inside the static block, static blocks will be executed from top to bottom.</a:t>
            </a:r>
            <a:endParaRPr/>
          </a:p>
          <a:p>
            <a:pPr marL="0" indent="0">
              <a:buNone/>
              <a:defRPr/>
            </a:pPr>
            <a:r>
              <a:rPr lang="en-US">
                <a:solidFill>
                  <a:schemeClr val="accent6">
                    <a:lumMod val="50000"/>
                  </a:schemeClr>
                </a:solidFill>
              </a:rPr>
              <a:t>2)Instance block </a:t>
            </a:r>
            <a:r>
              <a:rPr lang="en-US" b="0">
                <a:solidFill>
                  <a:schemeClr val="tx1"/>
                </a:solidFill>
              </a:rPr>
              <a:t>is executed whenever an object is created, its executed before the code in the constructor.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lgn="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75406" y="3048000"/>
            <a:ext cx="12038012" cy="3429000"/>
          </a:xfrm>
        </p:spPr>
        <p:txBody>
          <a:bodyPr>
            <a:normAutofit/>
          </a:bodyPr>
          <a:lstStyle/>
          <a:p>
            <a:pPr marL="285750" indent="-285750">
              <a:buFont typeface="Wingdings"/>
              <a:buChar char="Ø"/>
              <a:defRPr/>
            </a:pPr>
            <a:r>
              <a:rPr lang="en-US" sz="2800"/>
              <a:t>An identifier is a long sequence of letters(a-z &amp; A-Z) and numbers(0-9).</a:t>
            </a:r>
            <a:endParaRPr/>
          </a:p>
          <a:p>
            <a:pPr marL="285750" indent="-285750">
              <a:buFont typeface="Wingdings"/>
              <a:buChar char="Ø"/>
              <a:defRPr/>
            </a:pPr>
            <a:r>
              <a:rPr lang="en-US" sz="2800"/>
              <a:t>No special character except underscore ( _ ) can be used as an identifier.</a:t>
            </a:r>
            <a:endParaRPr/>
          </a:p>
          <a:p>
            <a:pPr marL="285750" indent="-285750">
              <a:buFont typeface="Wingdings"/>
              <a:buChar char="Ø"/>
              <a:defRPr/>
            </a:pPr>
            <a:r>
              <a:rPr lang="en-US" sz="2800"/>
              <a:t>Keyword should not be used as an identifier name.</a:t>
            </a:r>
            <a:endParaRPr/>
          </a:p>
          <a:p>
            <a:pPr marL="285750" indent="-285750">
              <a:buFont typeface="Wingdings"/>
              <a:buChar char="Ø"/>
              <a:defRPr/>
            </a:pPr>
            <a:r>
              <a:rPr lang="en-US" sz="2800"/>
              <a:t>Java is case sensitive. So using case is significant.</a:t>
            </a:r>
            <a:endParaRPr/>
          </a:p>
          <a:p>
            <a:pPr marL="285750" indent="-285750">
              <a:buFont typeface="Wingdings"/>
              <a:buChar char="Ø"/>
              <a:defRPr/>
            </a:pPr>
            <a:r>
              <a:rPr lang="en-US" sz="2800"/>
              <a:t>First character of an identifier can be letter, underscore ( _ ) but not digit.</a:t>
            </a:r>
            <a:endParaRPr/>
          </a:p>
        </p:txBody>
      </p:sp>
      <p:sp>
        <p:nvSpPr>
          <p:cNvPr id="2" name="Rectangle 1"/>
          <p:cNvSpPr/>
          <p:nvPr/>
        </p:nvSpPr>
        <p:spPr bwMode="auto">
          <a:xfrm>
            <a:off x="0" y="-76200"/>
            <a:ext cx="11809412" cy="809897"/>
          </a:xfrm>
          <a:prstGeom prst="rect">
            <a:avLst/>
          </a:prstGeom>
        </p:spPr>
        <p:txBody>
          <a:bodyPr vert="horz" lIns="121898" tIns="60949" rIns="121898" bIns="60949" rtlCol="0" anchor="b">
            <a:noAutofit/>
          </a:bodyPr>
          <a:lstStyle/>
          <a:p>
            <a:pPr lvl="0" algn="l">
              <a:defRPr/>
            </a:pPr>
            <a:r>
              <a:rPr lang="en-US" sz="4000" b="1" i="0" u="none" strike="noStrike" cap="none" spc="0">
                <a:solidFill>
                  <a:schemeClr val="dk1"/>
                </a:solidFill>
                <a:latin typeface="Constantia"/>
                <a:ea typeface="Arial"/>
                <a:cs typeface="Arial"/>
              </a:rPr>
              <a:t>Tokens</a:t>
            </a:r>
            <a:r>
              <a:rPr lang="en-US" sz="4000" b="1">
                <a:solidFill>
                  <a:srgbClr val="262626"/>
                </a:solidFill>
                <a:latin typeface="Arial"/>
                <a:ea typeface="Microsoft YaHei"/>
              </a:rPr>
              <a:t> 					</a:t>
            </a:r>
            <a:r>
              <a:rPr lang="en-US" sz="4000" b="1" i="0" u="none" strike="noStrike" cap="none" spc="0">
                <a:solidFill>
                  <a:srgbClr val="C00000"/>
                </a:solidFill>
                <a:latin typeface="Arial"/>
                <a:ea typeface="Microsoft YaHei"/>
                <a:cs typeface="Arial"/>
              </a:rPr>
              <a:t>Java Identifiers</a:t>
            </a:r>
            <a:r>
              <a:rPr lang="en-US" sz="4000" b="1" i="0" u="none" strike="noStrike" cap="none" spc="0">
                <a:solidFill>
                  <a:srgbClr val="262626"/>
                </a:solidFill>
                <a:latin typeface="Arial"/>
                <a:ea typeface="Microsoft YaHei"/>
                <a:cs typeface="Arial"/>
              </a:rPr>
              <a:t> </a:t>
            </a:r>
            <a:endParaRPr/>
          </a:p>
        </p:txBody>
      </p:sp>
      <p:sp>
        <p:nvSpPr>
          <p:cNvPr id="4" name="Text Box 6"/>
          <p:cNvSpPr txBox="1"/>
          <p:nvPr/>
        </p:nvSpPr>
        <p:spPr bwMode="auto">
          <a:xfrm>
            <a:off x="303212" y="1676400"/>
            <a:ext cx="10982960" cy="740459"/>
          </a:xfrm>
          <a:prstGeom prst="rect">
            <a:avLst/>
          </a:prstGeom>
          <a:noFill/>
        </p:spPr>
        <p:txBody>
          <a:bodyPr wrap="square" rtlCol="0" anchor="t">
            <a:spAutoFit/>
          </a:bodyPr>
          <a:lstStyle/>
          <a:p>
            <a:pPr marL="304747" indent="-304747">
              <a:lnSpc>
                <a:spcPct val="80000"/>
              </a:lnSpc>
              <a:spcBef>
                <a:spcPts val="1800"/>
              </a:spcBef>
              <a:buClr>
                <a:schemeClr val="accent1">
                  <a:lumMod val="75000"/>
                </a:schemeClr>
              </a:buClr>
              <a:buFont typeface="Arial"/>
              <a:buChar char="•"/>
              <a:defRPr/>
            </a:pPr>
            <a:r>
              <a:rPr lang="en-US" sz="2600" b="1" i="1"/>
              <a:t>Identifiers refer to the names of </a:t>
            </a:r>
            <a:r>
              <a:rPr lang="en-US" sz="2600" b="1" i="1"/>
              <a:t>variable,class</a:t>
            </a:r>
            <a:r>
              <a:rPr lang="en-US" sz="2600" b="1" i="1"/>
              <a:t> ,object ,method  etc. created by the programmer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33654" y="-53429"/>
            <a:ext cx="11733212" cy="829491"/>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CamelCase in java naming conventions</a:t>
            </a:r>
            <a:endParaRPr/>
          </a:p>
        </p:txBody>
      </p:sp>
      <p:sp>
        <p:nvSpPr>
          <p:cNvPr id="4" name="Rectangle 3"/>
          <p:cNvSpPr/>
          <p:nvPr/>
        </p:nvSpPr>
        <p:spPr bwMode="auto">
          <a:xfrm>
            <a:off x="324485" y="1295400"/>
            <a:ext cx="11539853" cy="5783389"/>
          </a:xfrm>
          <a:prstGeom prst="rect">
            <a:avLst/>
          </a:prstGeom>
        </p:spPr>
        <p:txBody>
          <a:bodyPr vert="horz" lIns="121898" tIns="60949" rIns="121898" bIns="60949" rtlCol="0">
            <a:normAutofit lnSpcReduction="10000"/>
          </a:bodyPr>
          <a:lstStyle/>
          <a:p>
            <a:pPr marL="285750" indent="-285750">
              <a:lnSpc>
                <a:spcPct val="90000"/>
              </a:lnSpc>
              <a:spcBef>
                <a:spcPts val="1800"/>
              </a:spcBef>
              <a:buClr>
                <a:schemeClr val="accent1">
                  <a:lumMod val="75000"/>
                </a:schemeClr>
              </a:buClr>
              <a:buFont typeface="Wingdings"/>
              <a:buChar char="Ø"/>
              <a:defRPr/>
            </a:pPr>
            <a:r>
              <a:rPr lang="en-US" sz="2800"/>
              <a:t>Java follows camel-case syntax for naming the class, interface, method, and variable.</a:t>
            </a:r>
            <a:endParaRPr/>
          </a:p>
          <a:p>
            <a:pPr marL="285750" indent="-285750">
              <a:lnSpc>
                <a:spcPct val="90000"/>
              </a:lnSpc>
              <a:spcBef>
                <a:spcPts val="1800"/>
              </a:spcBef>
              <a:buClr>
                <a:schemeClr val="accent1">
                  <a:lumMod val="75000"/>
                </a:schemeClr>
              </a:buClr>
              <a:buFont typeface="Wingdings"/>
              <a:buChar char="Ø"/>
              <a:defRPr/>
            </a:pPr>
            <a:r>
              <a:rPr lang="en-US" sz="2800"/>
              <a:t>If the name is combined with two words, the second word will start with uppercase letter always such as </a:t>
            </a:r>
            <a:r>
              <a:rPr lang="en-US" sz="2800"/>
              <a:t>actionPerformed</a:t>
            </a:r>
            <a:r>
              <a:rPr lang="en-US" sz="2800"/>
              <a:t>(), </a:t>
            </a:r>
            <a:r>
              <a:rPr lang="en-US" sz="2800"/>
              <a:t>firstName</a:t>
            </a:r>
            <a:r>
              <a:rPr lang="en-US" sz="2800"/>
              <a:t>, </a:t>
            </a:r>
            <a:r>
              <a:rPr lang="en-US" sz="2800"/>
              <a:t>ActionEvent</a:t>
            </a:r>
            <a:r>
              <a:rPr lang="en-US" sz="2800"/>
              <a:t>, ActionListener, etc.</a:t>
            </a:r>
            <a:endParaRPr/>
          </a:p>
          <a:p>
            <a:pPr marL="285750" indent="-285750">
              <a:lnSpc>
                <a:spcPct val="90000"/>
              </a:lnSpc>
              <a:spcBef>
                <a:spcPts val="1800"/>
              </a:spcBef>
              <a:buClr>
                <a:schemeClr val="accent1">
                  <a:lumMod val="75000"/>
                </a:schemeClr>
              </a:buClr>
              <a:buFont typeface="Wingdings"/>
              <a:buChar char="Ø"/>
              <a:defRPr/>
            </a:pPr>
            <a:r>
              <a:rPr lang="en-US" sz="2800"/>
              <a:t>Java naming convention is a rule to follow as you decide what to name your identifiers such as class, package, variable, constant, method, etc.</a:t>
            </a:r>
            <a:endParaRPr/>
          </a:p>
          <a:p>
            <a:pPr marL="285750" indent="-285750">
              <a:lnSpc>
                <a:spcPct val="90000"/>
              </a:lnSpc>
              <a:spcBef>
                <a:spcPts val="1800"/>
              </a:spcBef>
              <a:buClr>
                <a:schemeClr val="accent1">
                  <a:lumMod val="75000"/>
                </a:schemeClr>
              </a:buClr>
              <a:buFont typeface="Wingdings"/>
              <a:buChar char="Ø"/>
              <a:defRPr/>
            </a:pPr>
            <a:r>
              <a:rPr lang="en-US" sz="2800"/>
              <a:t>These conventions are suggested by several Java communities such as Sun Microsystems and Netscape.</a:t>
            </a:r>
            <a:endParaRPr/>
          </a:p>
          <a:p>
            <a:pPr marL="285750" indent="-285750">
              <a:lnSpc>
                <a:spcPct val="90000"/>
              </a:lnSpc>
              <a:spcBef>
                <a:spcPts val="1800"/>
              </a:spcBef>
              <a:buClr>
                <a:schemeClr val="accent1">
                  <a:lumMod val="75000"/>
                </a:schemeClr>
              </a:buClr>
              <a:buFont typeface="Wingdings"/>
              <a:buChar char="Ø"/>
              <a:defRPr/>
            </a:pPr>
            <a:r>
              <a:rPr lang="en-US" sz="2800"/>
              <a:t>By using standard Java naming conventions, you make your code easier to read for yourself and other programmers. Readability of Java program is very important. It indicates that less time is spent to figure out what the code does.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a:bodyPr>
          <a:lstStyle/>
          <a:p>
            <a:pPr marL="457200" indent="-457200">
              <a:lnSpc>
                <a:spcPct val="90000"/>
              </a:lnSpc>
              <a:spcBef>
                <a:spcPts val="1800"/>
              </a:spcBef>
              <a:buClr>
                <a:schemeClr val="accent1">
                  <a:lumMod val="75000"/>
                </a:schemeClr>
              </a:buClr>
              <a:buFont typeface="Wingdings"/>
              <a:buChar char="v"/>
              <a:defRPr/>
            </a:pPr>
            <a:r>
              <a:rPr lang="en-US" sz="2800" b="1"/>
              <a:t>Class</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the uppercase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noun such as Color, Button, System, Thread, etc.</a:t>
            </a:r>
            <a:endParaRPr/>
          </a:p>
          <a:p>
            <a:pPr marL="285750" indent="-285750">
              <a:lnSpc>
                <a:spcPct val="90000"/>
              </a:lnSpc>
              <a:spcBef>
                <a:spcPts val="1800"/>
              </a:spcBef>
              <a:buClr>
                <a:schemeClr val="accent1">
                  <a:lumMod val="75000"/>
                </a:schemeClr>
              </a:buClr>
              <a:buFont typeface="Wingdings"/>
              <a:buChar char="Ø"/>
              <a:defRPr/>
            </a:pPr>
            <a:r>
              <a:rPr lang="en-US" sz="2800"/>
              <a:t>Use appropriate words, instead of acronyms.</a:t>
            </a:r>
            <a:endParaRPr/>
          </a:p>
          <a:p>
            <a:pPr marL="457200" indent="-457200">
              <a:lnSpc>
                <a:spcPct val="90000"/>
              </a:lnSpc>
              <a:spcBef>
                <a:spcPts val="1800"/>
              </a:spcBef>
              <a:buClr>
                <a:schemeClr val="accent1">
                  <a:lumMod val="75000"/>
                </a:schemeClr>
              </a:buClr>
              <a:buFont typeface="Wingdings"/>
              <a:buChar char="v"/>
              <a:defRPr/>
            </a:pPr>
            <a:r>
              <a:rPr lang="en-US" sz="2800" b="1"/>
              <a:t>Method</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lowercase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verb such as main(), print(), </a:t>
            </a:r>
            <a:r>
              <a:rPr lang="en-US" sz="2800"/>
              <a:t>println</a:t>
            </a:r>
            <a:r>
              <a:rPr lang="en-US" sz="2800"/>
              <a:t>().</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a lowercase letter followed by an uppercase letter such as </a:t>
            </a:r>
            <a:r>
              <a:rPr lang="en-US" sz="2800"/>
              <a:t>actionPerformed</a:t>
            </a:r>
            <a:r>
              <a:rPr lang="en-US" sz="2800"/>
              <a:t>(). </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lnSpcReduction="10000"/>
          </a:bodyPr>
          <a:lstStyle/>
          <a:p>
            <a:pPr marL="457200" indent="-457200">
              <a:lnSpc>
                <a:spcPct val="90000"/>
              </a:lnSpc>
              <a:spcBef>
                <a:spcPts val="1800"/>
              </a:spcBef>
              <a:buClr>
                <a:schemeClr val="accent1">
                  <a:lumMod val="75000"/>
                </a:schemeClr>
              </a:buClr>
              <a:buFont typeface="Wingdings"/>
              <a:buChar char="v"/>
              <a:defRPr/>
            </a:pPr>
            <a:r>
              <a:rPr lang="en-US" sz="2800" b="1"/>
              <a:t>Variable</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a lowercase letter such as id, name.</a:t>
            </a:r>
            <a:endParaRPr/>
          </a:p>
          <a:p>
            <a:pPr marL="285750" indent="-285750">
              <a:lnSpc>
                <a:spcPct val="90000"/>
              </a:lnSpc>
              <a:spcBef>
                <a:spcPts val="1800"/>
              </a:spcBef>
              <a:buClr>
                <a:schemeClr val="accent1">
                  <a:lumMod val="75000"/>
                </a:schemeClr>
              </a:buClr>
              <a:buFont typeface="Wingdings"/>
              <a:buChar char="Ø"/>
              <a:defRPr/>
            </a:pPr>
            <a:r>
              <a:rPr lang="en-US" sz="2800"/>
              <a:t>It should not start with the special characters like &amp; (ampersand), $ (dollar), _ (underscore).</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the lowercase letter followed by an uppercase letter such as </a:t>
            </a:r>
            <a:r>
              <a:rPr lang="en-US" sz="2800"/>
              <a:t>firstName</a:t>
            </a:r>
            <a:r>
              <a:rPr lang="en-US" sz="2800"/>
              <a:t>, </a:t>
            </a:r>
            <a:r>
              <a:rPr lang="en-US" sz="2800"/>
              <a:t>lastName</a:t>
            </a:r>
            <a:r>
              <a:rPr lang="en-US" sz="2800"/>
              <a:t>.</a:t>
            </a:r>
            <a:endParaRPr/>
          </a:p>
          <a:p>
            <a:pPr marL="457200" indent="-457200">
              <a:lnSpc>
                <a:spcPct val="90000"/>
              </a:lnSpc>
              <a:spcBef>
                <a:spcPts val="1800"/>
              </a:spcBef>
              <a:buClr>
                <a:schemeClr val="accent1">
                  <a:lumMod val="75000"/>
                </a:schemeClr>
              </a:buClr>
              <a:buFont typeface="Wingdings"/>
              <a:buChar char="v"/>
              <a:defRPr/>
            </a:pPr>
            <a:r>
              <a:rPr lang="en-US" sz="2800" b="1"/>
              <a:t>Package</a:t>
            </a:r>
            <a:endParaRPr/>
          </a:p>
          <a:p>
            <a:pPr marL="285750" indent="-285750">
              <a:spcBef>
                <a:spcPts val="1800"/>
              </a:spcBef>
              <a:buClr>
                <a:schemeClr val="accent1">
                  <a:lumMod val="75000"/>
                </a:schemeClr>
              </a:buClr>
              <a:buFont typeface="Wingdings"/>
              <a:buChar char="Ø"/>
              <a:defRPr/>
            </a:pPr>
            <a:r>
              <a:rPr lang="en-US" sz="2800"/>
              <a:t>It should be a lowercase letter such as </a:t>
            </a:r>
            <a:r>
              <a:rPr lang="en-US" sz="2800"/>
              <a:t>java.lang</a:t>
            </a:r>
            <a:endParaRPr lang="en-US" sz="2800"/>
          </a:p>
          <a:p>
            <a:pPr marL="285750" indent="-285750">
              <a:spcBef>
                <a:spcPts val="1800"/>
              </a:spcBef>
              <a:buClr>
                <a:schemeClr val="accent1">
                  <a:lumMod val="75000"/>
                </a:schemeClr>
              </a:buClr>
              <a:buFont typeface="Wingdings"/>
              <a:buChar char="Ø"/>
              <a:defRPr/>
            </a:pPr>
            <a:r>
              <a:rPr lang="en-US" sz="2800"/>
              <a:t>If the name contains multiple words, it should be separated by dots (.) such as </a:t>
            </a:r>
            <a:r>
              <a:rPr lang="en-US" sz="2800"/>
              <a:t>java.util</a:t>
            </a:r>
            <a:r>
              <a:rPr lang="en-US" sz="2800"/>
              <a:t>, </a:t>
            </a:r>
            <a:r>
              <a:rPr lang="en-US" sz="2800"/>
              <a:t>java.lang</a:t>
            </a:r>
            <a:r>
              <a:rPr lang="en-US" sz="2800"/>
              <a:t>.</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lgn="l" defTabSz="914400">
              <a:lnSpc>
                <a:spcPct val="100000"/>
              </a:lnSpc>
              <a:spcBef>
                <a:spcPts val="0"/>
              </a:spcBef>
              <a:spcAft>
                <a:spcPts val="0"/>
              </a:spcAft>
              <a:buClrTx/>
              <a:buSzTx/>
              <a:defRPr/>
            </a:pPr>
            <a:r>
              <a:rPr lang="en-US" sz="4000" b="1" i="0" u="none" strike="noStrike" cap="none" spc="0">
                <a:solidFill>
                  <a:schemeClr val="dk1"/>
                </a:solidFill>
                <a:latin typeface="Constantia"/>
                <a:ea typeface="Arial"/>
                <a:cs typeface="Arial"/>
              </a:rPr>
              <a:t>Tokens</a:t>
            </a:r>
            <a:r>
              <a:rPr lang="en-US" sz="4000" b="1">
                <a:solidFill>
                  <a:schemeClr val="dk1"/>
                </a:solidFill>
                <a:latin typeface="Constantia"/>
                <a:ea typeface="Arial"/>
                <a:cs typeface="Arial"/>
              </a:rPr>
              <a:t>						 	</a:t>
            </a:r>
            <a:r>
              <a:rPr lang="en-US" sz="4000" b="1">
                <a:solidFill>
                  <a:srgbClr val="C00000"/>
                </a:solidFill>
                <a:latin typeface="Constantia"/>
                <a:ea typeface="Arial"/>
                <a:cs typeface="Arial"/>
              </a:rPr>
              <a:t>Keywords</a:t>
            </a:r>
            <a:endParaRPr sz="4000" b="1">
              <a:solidFill>
                <a:srgbClr val="C00000"/>
              </a:solidFill>
              <a:latin typeface="+mn-lt"/>
              <a:ea typeface="+mn-ea"/>
              <a:cs typeface="+mn-cs"/>
            </a:endParaRPr>
          </a:p>
        </p:txBody>
      </p:sp>
      <p:graphicFrame>
        <p:nvGraphicFramePr>
          <p:cNvPr id="6" name="Table 5"/>
          <p:cNvGraphicFramePr>
            <a:graphicFrameLocks xmlns:a="http://schemas.openxmlformats.org/drawingml/2006/main" noGrp="1"/>
          </p:cNvGraphicFramePr>
          <p:nvPr/>
        </p:nvGraphicFramePr>
        <p:xfrm>
          <a:off x="755330" y="2133551"/>
          <a:ext cx="10535919" cy="4622799"/>
        </p:xfrm>
        <a:graphic>
          <a:graphicData uri="http://schemas.openxmlformats.org/drawingml/2006/table">
            <a:tbl>
              <a:tblPr firstRow="1" firstCol="0" lastRow="0" lastCol="0" bandRow="1" bandCol="0">
                <a:tableStyleId>{00A15C55-8517-42AA-B614-E9B94910E393}</a:tableStyleId>
              </a:tblPr>
              <a:tblGrid>
                <a:gridCol w="2104644"/>
                <a:gridCol w="2104644"/>
                <a:gridCol w="2104644"/>
                <a:gridCol w="2104644"/>
                <a:gridCol w="2104644"/>
              </a:tblGrid>
              <a:tr h="427863">
                <a:tc>
                  <a:txBody>
                    <a:bodyPr/>
                    <a:p>
                      <a:pPr marL="0" marR="0">
                        <a:defRPr/>
                      </a:pPr>
                      <a:r>
                        <a:rPr lang="en-US" sz="2400"/>
                        <a:t>abstract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default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implements</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protected</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a:t>
                      </a:r>
                      <a:endParaRPr lang="en-US" sz="2400" b="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assert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public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throws</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boolean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double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instanceof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return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transient</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break</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else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short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try</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byte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extends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interface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static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void</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long</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strictfp</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volatile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catch</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finally</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native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super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while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char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float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new</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switch</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class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for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package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synchronized</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continue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private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this</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bl>
          </a:graphicData>
        </a:graphic>
      </p:graphicFrame>
      <p:sp>
        <p:nvSpPr>
          <p:cNvPr id="441280418" name=""/>
          <p:cNvSpPr txBox="1"/>
          <p:nvPr/>
        </p:nvSpPr>
        <p:spPr bwMode="auto">
          <a:xfrm flipH="0" flipV="0">
            <a:off x="281858" y="1197535"/>
            <a:ext cx="11625107"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Keywords in Java are predefined or reserved words that have special meaning to the</a:t>
            </a:r>
            <a:endParaRPr/>
          </a:p>
          <a:p>
            <a:pPr algn="l">
              <a:defRPr/>
            </a:pPr>
            <a:r>
              <a:rPr/>
              <a:t>Java compiler.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608012" y="1600200"/>
            <a:ext cx="11125200" cy="3810000"/>
          </a:xfrm>
        </p:spPr>
        <p:txBody>
          <a:bodyPr>
            <a:normAutofit fontScale="92500" lnSpcReduction="20000"/>
          </a:bodyPr>
          <a:lstStyle/>
          <a:p>
            <a:pPr marL="0" indent="0">
              <a:buNone/>
              <a:defRPr/>
            </a:pPr>
            <a:r>
              <a:rPr lang="en-US" sz="3000" b="1">
                <a:solidFill>
                  <a:schemeClr val="accent6">
                    <a:lumMod val="50000"/>
                  </a:schemeClr>
                </a:solidFill>
                <a:latin typeface="Nunito Sans"/>
                <a:ea typeface="Times New Roman"/>
                <a:cs typeface="Times New Roman"/>
              </a:rPr>
              <a:t>Literals are syntactically representation of fixed value from the source </a:t>
            </a:r>
            <a:endParaRPr/>
          </a:p>
          <a:p>
            <a:pPr marL="0" indent="0">
              <a:buNone/>
              <a:defRPr/>
            </a:pPr>
            <a:r>
              <a:rPr lang="en-US" sz="2800"/>
              <a:t>Java allows 5 kinds of literals which are:</a:t>
            </a:r>
            <a:endParaRPr/>
          </a:p>
          <a:p>
            <a:pPr>
              <a:buFont typeface="Wingdings"/>
              <a:buChar char="Ø"/>
              <a:defRPr/>
            </a:pPr>
            <a:r>
              <a:rPr lang="en-US" sz="2800"/>
              <a:t>Integer literals</a:t>
            </a:r>
            <a:endParaRPr/>
          </a:p>
          <a:p>
            <a:pPr>
              <a:buFont typeface="Wingdings"/>
              <a:buChar char="Ø"/>
              <a:defRPr/>
            </a:pPr>
            <a:r>
              <a:rPr lang="en-US" sz="2800"/>
              <a:t>Floating literals</a:t>
            </a:r>
            <a:endParaRPr/>
          </a:p>
          <a:p>
            <a:pPr>
              <a:buFont typeface="Wingdings"/>
              <a:buChar char="Ø"/>
              <a:defRPr/>
            </a:pPr>
            <a:r>
              <a:rPr lang="en-US" sz="2800"/>
              <a:t>Boolean literals</a:t>
            </a:r>
            <a:endParaRPr/>
          </a:p>
          <a:p>
            <a:pPr>
              <a:buFont typeface="Wingdings"/>
              <a:buChar char="Ø"/>
              <a:defRPr/>
            </a:pPr>
            <a:r>
              <a:rPr lang="en-US" sz="2800"/>
              <a:t>Character literals</a:t>
            </a:r>
            <a:endParaRPr/>
          </a:p>
          <a:p>
            <a:pPr>
              <a:buFont typeface="Wingdings"/>
              <a:buChar char="Ø"/>
              <a:defRPr/>
            </a:pPr>
            <a:r>
              <a:rPr lang="en-US" sz="2800"/>
              <a:t>String literals</a:t>
            </a:r>
            <a:endParaRPr/>
          </a:p>
          <a:p>
            <a:pPr>
              <a:buFont typeface="Wingdings"/>
              <a:buChar char="Ø"/>
              <a:defRPr/>
            </a:pPr>
            <a:endParaRPr lang="en-US"/>
          </a:p>
          <a:p>
            <a:pPr>
              <a:buFont typeface="Wingdings"/>
              <a:buChar char="Ø"/>
              <a:defRPr/>
            </a:pPr>
            <a:endParaRPr lang="en-IN"/>
          </a:p>
        </p:txBody>
      </p:sp>
      <p:sp>
        <p:nvSpPr>
          <p:cNvPr id="4" name="Rectangle 3"/>
          <p:cNvSpPr/>
          <p:nvPr/>
        </p:nvSpPr>
        <p:spPr bwMode="auto">
          <a:xfrm flipH="0" flipV="0">
            <a:off x="0" y="-113517"/>
            <a:ext cx="11995714"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flipH="0" flipV="0">
            <a:off x="235254" y="1600200"/>
            <a:ext cx="11838214" cy="5125616"/>
          </a:xfrm>
        </p:spPr>
        <p:txBody>
          <a:bodyPr vertOverflow="overflow" horzOverflow="overflow" vert="horz" wrap="square" lIns="121897" tIns="60948" rIns="121897" bIns="60948" numCol="1" spcCol="0" rtlCol="0" fromWordArt="0" anchor="t" anchorCtr="0" forceAA="0" upright="0" compatLnSpc="0">
            <a:normAutofit/>
          </a:bodyPr>
          <a:lstStyle/>
          <a:p>
            <a:pPr>
              <a:buFont typeface="Wingdings"/>
              <a:buChar char="v"/>
              <a:defRPr/>
            </a:pPr>
            <a:r>
              <a:rPr lang="en-US" b="1">
                <a:solidFill>
                  <a:schemeClr val="accent6">
                    <a:lumMod val="75000"/>
                  </a:schemeClr>
                </a:solidFill>
              </a:rPr>
              <a:t>Operators are symbols that perform specific operation on one, two or three </a:t>
            </a:r>
            <a:r>
              <a:rPr lang="en-US" b="1">
                <a:solidFill>
                  <a:schemeClr val="accent6">
                    <a:lumMod val="75000"/>
                  </a:schemeClr>
                </a:solidFill>
              </a:rPr>
              <a:t>operands and then return result</a:t>
            </a:r>
            <a:endParaRPr b="1">
              <a:solidFill>
                <a:schemeClr val="accent6">
                  <a:lumMod val="75000"/>
                </a:schemeClr>
              </a:solidFill>
            </a:endParaRPr>
          </a:p>
          <a:p>
            <a:pPr marL="304746" indent="-304746">
              <a:lnSpc>
                <a:spcPct val="90000"/>
              </a:lnSpc>
              <a:spcBef>
                <a:spcPts val="1799"/>
              </a:spcBef>
              <a:buClr>
                <a:schemeClr val="accent1">
                  <a:lumMod val="75000"/>
                </a:schemeClr>
              </a:buClr>
              <a:buFont typeface="Arial"/>
              <a:buChar char="•"/>
              <a:defRPr/>
            </a:pPr>
            <a:r>
              <a:rPr lang="en-US" sz="2800" b="0" i="0" u="none" strike="noStrike" cap="none" spc="0">
                <a:solidFill>
                  <a:schemeClr val="tx1"/>
                </a:solidFill>
                <a:latin typeface="+mn-lt"/>
                <a:ea typeface="+mn-ea"/>
                <a:cs typeface="+mn-cs"/>
              </a:rPr>
              <a:t>Java language supports a rich set of </a:t>
            </a:r>
            <a:r>
              <a:rPr lang="en-US" sz="2800" b="1" i="0" u="none" strike="noStrike" cap="none" spc="0">
                <a:solidFill>
                  <a:schemeClr val="accent6">
                    <a:lumMod val="75000"/>
                  </a:schemeClr>
                </a:solidFill>
                <a:latin typeface="+mn-lt"/>
                <a:ea typeface="+mn-ea"/>
                <a:cs typeface="+mn-cs"/>
              </a:rPr>
              <a:t>built-in operators</a:t>
            </a:r>
            <a:r>
              <a:rPr lang="en-US" sz="2800" b="0" i="0" u="none" strike="noStrike" cap="none" spc="0">
                <a:solidFill>
                  <a:schemeClr val="tx1"/>
                </a:solidFill>
                <a:latin typeface="+mn-lt"/>
                <a:ea typeface="+mn-ea"/>
                <a:cs typeface="+mn-cs"/>
              </a:rPr>
              <a:t>. An operator is a symbol that tells the compiler to perform a certain mathematical or logical operations, based on the values provided to the operator.</a:t>
            </a:r>
            <a:endParaRPr sz="2800"/>
          </a:p>
          <a:p>
            <a:pPr marL="304746" indent="-304746">
              <a:lnSpc>
                <a:spcPct val="90000"/>
              </a:lnSpc>
              <a:spcBef>
                <a:spcPts val="1799"/>
              </a:spcBef>
              <a:buClr>
                <a:schemeClr val="accent1">
                  <a:lumMod val="75000"/>
                </a:schemeClr>
              </a:buClr>
              <a:buFont typeface="Arial"/>
              <a:buChar char="•"/>
              <a:defRPr/>
            </a:pPr>
            <a:r>
              <a:rPr lang="en-US" sz="2800" b="0" i="0" u="none" strike="noStrike" cap="none" spc="0">
                <a:solidFill>
                  <a:schemeClr val="tx1"/>
                </a:solidFill>
                <a:latin typeface="+mn-lt"/>
                <a:ea typeface="+mn-ea"/>
                <a:cs typeface="+mn-cs"/>
              </a:rPr>
              <a:t>An </a:t>
            </a:r>
            <a:r>
              <a:rPr lang="en-US" sz="2800" b="1" i="0" u="none" strike="noStrike" cap="none" spc="0">
                <a:solidFill>
                  <a:schemeClr val="accent6">
                    <a:lumMod val="75000"/>
                  </a:schemeClr>
                </a:solidFill>
                <a:latin typeface="+mn-lt"/>
                <a:ea typeface="+mn-ea"/>
                <a:cs typeface="+mn-cs"/>
              </a:rPr>
              <a:t>operand</a:t>
            </a:r>
            <a:r>
              <a:rPr lang="en-US" sz="2800" b="0" i="0" u="none" strike="noStrike" cap="none" spc="0">
                <a:solidFill>
                  <a:schemeClr val="tx1"/>
                </a:solidFill>
                <a:latin typeface="+mn-lt"/>
                <a:ea typeface="+mn-ea"/>
                <a:cs typeface="+mn-cs"/>
              </a:rPr>
              <a:t> is a value on which any operator works. For example, when we say </a:t>
            </a:r>
            <a:r>
              <a:rPr lang="en-US" sz="2800" b="0" i="0" u="none" strike="noStrike" cap="none" spc="0">
                <a:solidFill>
                  <a:schemeClr val="tx1"/>
                </a:solidFill>
                <a:latin typeface="Times New Roman"/>
                <a:ea typeface="Times New Roman"/>
                <a:cs typeface="Times New Roman"/>
              </a:rPr>
              <a:t>7+5</a:t>
            </a:r>
            <a:r>
              <a:rPr lang="en-US" sz="2800" b="0" i="0" u="none" strike="noStrike" cap="none" spc="0">
                <a:solidFill>
                  <a:schemeClr val="tx1"/>
                </a:solidFill>
                <a:latin typeface="+mn-lt"/>
                <a:ea typeface="+mn-ea"/>
                <a:cs typeface="+mn-cs"/>
              </a:rPr>
              <a:t>, here, numbers </a:t>
            </a:r>
            <a:r>
              <a:rPr lang="en-US" sz="2800" b="0" i="0" u="none" strike="noStrike" cap="none" spc="0">
                <a:solidFill>
                  <a:schemeClr val="tx1"/>
                </a:solidFill>
                <a:latin typeface="Times New Roman"/>
                <a:ea typeface="Times New Roman"/>
                <a:cs typeface="Times New Roman"/>
              </a:rPr>
              <a:t>7</a:t>
            </a:r>
            <a:r>
              <a:rPr lang="en-US" sz="2800" b="0" i="0" u="none" strike="noStrike" cap="none" spc="0">
                <a:solidFill>
                  <a:schemeClr val="tx1"/>
                </a:solidFill>
                <a:latin typeface="+mn-lt"/>
                <a:ea typeface="+mn-ea"/>
                <a:cs typeface="+mn-cs"/>
              </a:rPr>
              <a:t> and </a:t>
            </a:r>
            <a:r>
              <a:rPr lang="en-US" sz="2800" b="0" i="0" u="none" strike="noStrike" cap="none" spc="0">
                <a:solidFill>
                  <a:schemeClr val="tx1"/>
                </a:solidFill>
                <a:latin typeface="Times New Roman"/>
                <a:ea typeface="Times New Roman"/>
                <a:cs typeface="Times New Roman"/>
              </a:rPr>
              <a:t>5</a:t>
            </a:r>
            <a:r>
              <a:rPr lang="en-US" sz="2800" b="0" i="0" u="none" strike="noStrike" cap="none" spc="0">
                <a:solidFill>
                  <a:schemeClr val="tx1"/>
                </a:solidFill>
                <a:latin typeface="+mn-lt"/>
                <a:ea typeface="+mn-ea"/>
                <a:cs typeface="+mn-cs"/>
              </a:rPr>
              <a:t> are operands whereas + is an operator</a:t>
            </a:r>
            <a:endParaRPr sz="2800"/>
          </a:p>
          <a:p>
            <a:pPr>
              <a:buFont typeface="Wingdings"/>
              <a:buChar char="Ø"/>
              <a:defRPr/>
            </a:pPr>
            <a:endParaRPr lang="en-IN"/>
          </a:p>
        </p:txBody>
      </p:sp>
      <p:sp>
        <p:nvSpPr>
          <p:cNvPr id="4" name="Rectangle 3"/>
          <p:cNvSpPr/>
          <p:nvPr/>
        </p:nvSpPr>
        <p:spPr bwMode="auto">
          <a:xfrm flipH="0" flipV="0">
            <a:off x="0" y="-113517"/>
            <a:ext cx="12015153"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Operators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147</cp:revision>
  <dcterms:created xsi:type="dcterms:W3CDTF">2021-12-19T05:09:16Z</dcterms:created>
  <dcterms:modified xsi:type="dcterms:W3CDTF">2023-04-06T06:18:13Z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