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3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9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docProps/custom.xml" ContentType="application/vnd.openxmlformats-officedocument.custom-properties+xml"/>
  <Override PartName="/ppt/slides/slide6.xml" ContentType="application/vnd.openxmlformats-officedocument.presentationml.slid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2188825" cy="6858000"/>
  <p:notesSz cx="12188825" cy="6858000"/>
  <p:defaultTextStyle>
    <a:defPPr>
      <a:defRPr lang="en-US"/>
    </a:defPPr>
    <a:lvl1pPr marL="0" algn="l" defTabSz="1218987">
      <a:defRPr sz="24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>
      <a:defRPr sz="24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>
      <a:defRPr sz="24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>
      <a:defRPr sz="24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>
      <a:defRPr sz="24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>
      <a:defRPr sz="24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>
      <a:defRPr sz="24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>
      <a:defRPr sz="24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>
      <a:defRPr sz="24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EB9631B5-78F2-41C9-869B-9F39066F8104}">
  <a:tblStyle styleId="{EB9631B5-78F2-41C9-869B-9F39066F8104}" styleName="Medium Style 3 - Accent 4">
    <a:wholeTbl>
      <a:tcTxStyle>
        <a:fontRef idx="minor">
          <a:prstClr val="black"/>
        </a:fontRef>
        <a:schemeClr val="dk1"/>
      </a:tcTxStyle>
      <a:tcStyle>
        <a:tcBdr>
          <a:left>
            <a:ln w="12700">
              <a:noFill/>
            </a:ln>
          </a:left>
          <a:right>
            <a:ln w="12700">
              <a:noFill/>
            </a:ln>
          </a:right>
          <a:top>
            <a:ln w="38100">
              <a:solidFill>
                <a:schemeClr val="dk1"/>
              </a:solidFill>
            </a:ln>
          </a:top>
          <a:bottom>
            <a:ln w="38100">
              <a:solidFill>
                <a:schemeClr val="dk1"/>
              </a:solidFill>
            </a:ln>
          </a:bottom>
          <a:insideH>
            <a:ln w="12700">
              <a:noFill/>
            </a:ln>
          </a:insideH>
          <a:insideV>
            <a:ln w="12700"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band2V>
      <a:tcStyle>
        <a:tcBdr/>
        <a:fill>
          <a:solidFill>
            <a:schemeClr val="accent3">
              <a:tint val="20000"/>
            </a:schemeClr>
          </a:solidFill>
        </a:fill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dk1"/>
      </a:tcTxStyle>
      <a:tcStyle>
        <a:tcBdr>
          <a:top>
            <a:ln w="38100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prstClr val="black"/>
        </a:fontRef>
        <a:schemeClr val="lt1"/>
      </a:tcTxStyle>
      <a:tcStyle>
        <a:tcBdr>
          <a:bottom>
            <a:ln w="38100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 varScale="1">
        <p:scale>
          <a:sx n="65" d="100"/>
          <a:sy n="65" d="100"/>
        </p:scale>
        <p:origin x="798" y="72"/>
      </p:cViewPr>
      <p:guideLst>
        <p:guide pos="2160" orient="horz"/>
        <p:guide pos="3839"/>
      </p:guideLst>
    </p:cSldViewPr>
  </p:slideViewPr>
  <p:gridSpacing cx="76200" cy="76200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presProps" Target="presProps.xml" /><Relationship Id="rId17" Type="http://schemas.openxmlformats.org/officeDocument/2006/relationships/tableStyles" Target="tableStyles.xml" /><Relationship Id="rId18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type="title" userDrawn="1">
  <p:cSld name="Title Slide">
    <p:bg>
      <p:bgPr shadeToTitle="0">
        <a:blipFill>
          <a:blip r:embed="rId2">
            <a:lum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 bwMode="auto">
          <a:xfrm>
            <a:off x="0" y="1135743"/>
            <a:ext cx="1622332" cy="799981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 bwMode="auto">
            <a:xfrm>
              <a:off x="591671" y="452558"/>
              <a:ext cx="322728" cy="52418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/>
            </a:p>
          </p:txBody>
        </p:sp>
        <p:sp>
          <p:nvSpPr>
            <p:cNvPr id="9" name="Rounded Rectangle 8"/>
            <p:cNvSpPr/>
            <p:nvPr/>
          </p:nvSpPr>
          <p:spPr bwMode="auto">
            <a:xfrm>
              <a:off x="215154" y="452558"/>
              <a:ext cx="322728" cy="52418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 bwMode="auto"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828324" y="362396"/>
            <a:ext cx="9141619" cy="167640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828324" y="2089595"/>
            <a:ext cx="9141619" cy="886343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Add a footer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7209051-6E81-43E8-9099-FF6A0C3DCFE8}" type="datetime1">
              <a:rPr lang="en-US"/>
              <a:t/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34C99D79-8A4B-4031-B1E0-AF26F8EDF2BC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>
              <a:defRPr/>
            </a:pPr>
            <a:r>
              <a:rPr lang="en-US"/>
              <a:t>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Add a footer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EDCEAB04-7709-4C1E-A61A-74684A0170FC}" type="datetime1">
              <a:rPr lang="en-US"/>
              <a:t/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34C99D79-8A4B-4031-B1E0-AF26F8EDF2BC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 bwMode="auto">
          <a:xfrm rot="5400000">
            <a:off x="9583007" y="233864"/>
            <a:ext cx="1063300" cy="524046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 bwMode="auto">
            <a:xfrm>
              <a:off x="591671" y="452558"/>
              <a:ext cx="322728" cy="52418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/>
            </a:p>
          </p:txBody>
        </p:sp>
        <p:sp>
          <p:nvSpPr>
            <p:cNvPr id="9" name="Rounded Rectangle 8"/>
            <p:cNvSpPr/>
            <p:nvPr/>
          </p:nvSpPr>
          <p:spPr bwMode="auto">
            <a:xfrm>
              <a:off x="215154" y="452558"/>
              <a:ext cx="322728" cy="52418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 bwMode="auto"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/>
            </a:p>
          </p:txBody>
        </p:sp>
      </p:grpSp>
      <p:grpSp>
        <p:nvGrpSpPr>
          <p:cNvPr id="15" name="bottom graphic"/>
          <p:cNvGrpSpPr/>
          <p:nvPr/>
        </p:nvGrpSpPr>
        <p:grpSpPr bwMode="auto">
          <a:xfrm>
            <a:off x="0" y="5395517"/>
            <a:ext cx="12188825" cy="1462483"/>
            <a:chOff x="0" y="4046637"/>
            <a:chExt cx="9144000" cy="1096862"/>
          </a:xfrm>
        </p:grpSpPr>
        <p:sp>
          <p:nvSpPr>
            <p:cNvPr id="16" name="Freeform 15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 fill="norm" stroke="1" extrusionOk="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7999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/>
            </a:p>
          </p:txBody>
        </p:sp>
        <p:sp>
          <p:nvSpPr>
            <p:cNvPr id="17" name="Rectangle 72"/>
            <p:cNvSpPr/>
            <p:nvPr/>
          </p:nvSpPr>
          <p:spPr bwMode="ltGray">
            <a:xfrm rot="5400000">
              <a:off x="4023569" y="23069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 fill="norm" stroke="1" extrusionOk="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>
                <a:defRPr/>
              </a:pPr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9751059" y="1150514"/>
            <a:ext cx="1828324" cy="5021685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1218882" y="1150514"/>
            <a:ext cx="8227457" cy="5021685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>
              <a:defRPr/>
            </a:pPr>
            <a:r>
              <a:rPr lang="en-US"/>
              <a:t>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Add a footer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0C79BD0D-E0B1-4CED-AC65-708AC79EB9CD}" type="datetime1">
              <a:rPr lang="en-US"/>
              <a:t/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34C99D79-8A4B-4031-B1E0-AF26F8EDF2BC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>
              <a:defRPr/>
            </a:pPr>
            <a:r>
              <a:rPr lang="en-US"/>
              <a:t>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Add a footer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0CC3EA6D-DF0B-4D4B-B359-5F1D1D0E30A4}" type="datetime1">
              <a:rPr lang="en-US"/>
              <a:t/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34C99D79-8A4B-4031-B1E0-AF26F8EDF2BC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 bwMode="auto">
          <a:xfrm>
            <a:off x="0" y="3124415"/>
            <a:ext cx="1622332" cy="805061"/>
            <a:chOff x="0" y="2343311"/>
            <a:chExt cx="1217066" cy="603796"/>
          </a:xfrm>
        </p:grpSpPr>
        <p:sp>
          <p:nvSpPr>
            <p:cNvPr id="8" name="Rounded Rectangle 7"/>
            <p:cNvSpPr/>
            <p:nvPr/>
          </p:nvSpPr>
          <p:spPr bwMode="auto">
            <a:xfrm>
              <a:off x="787514" y="2347123"/>
              <a:ext cx="429552" cy="599983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/>
            </a:p>
          </p:txBody>
        </p:sp>
        <p:sp>
          <p:nvSpPr>
            <p:cNvPr id="9" name="Rounded Rectangle 8"/>
            <p:cNvSpPr/>
            <p:nvPr/>
          </p:nvSpPr>
          <p:spPr bwMode="auto">
            <a:xfrm>
              <a:off x="286370" y="2347123"/>
              <a:ext cx="429552" cy="599983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 bwMode="auto">
            <a:xfrm rot="5400000">
              <a:off x="-192604" y="2535915"/>
              <a:ext cx="599986" cy="214778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/>
            </a:p>
          </p:txBody>
        </p:sp>
      </p:grpSp>
      <p:grpSp>
        <p:nvGrpSpPr>
          <p:cNvPr id="19" name="bottom graphic"/>
          <p:cNvGrpSpPr/>
          <p:nvPr/>
        </p:nvGrpSpPr>
        <p:grpSpPr bwMode="auto">
          <a:xfrm>
            <a:off x="0" y="5409216"/>
            <a:ext cx="12188825" cy="1462483"/>
            <a:chOff x="0" y="4056911"/>
            <a:chExt cx="9144000" cy="1096862"/>
          </a:xfrm>
        </p:grpSpPr>
        <p:sp>
          <p:nvSpPr>
            <p:cNvPr id="20" name="Freeform 19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 fill="norm" stroke="1" extrusionOk="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7999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/>
            </a:p>
          </p:txBody>
        </p:sp>
        <p:sp>
          <p:nvSpPr>
            <p:cNvPr id="21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 fill="norm" stroke="1" extrusionOk="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>
                <a:defRPr/>
              </a:pPr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1828324" y="1932518"/>
            <a:ext cx="9141619" cy="2105367"/>
          </a:xfrm>
        </p:spPr>
        <p:txBody>
          <a:bodyPr anchor="b">
            <a:normAutofit/>
          </a:bodyPr>
          <a:lstStyle>
            <a:lvl1pPr algn="l">
              <a:defRPr sz="6000" b="0" cap="none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828324" y="4084264"/>
            <a:ext cx="9141619" cy="933297"/>
          </a:xfrm>
        </p:spPr>
        <p:txBody>
          <a:bodyPr anchor="t"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Edit Master text styles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Add a footer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977EDB99-15BC-4479-BAC5-1E502E66917A}" type="datetime1">
              <a:rPr lang="en-US"/>
              <a:t/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34C99D79-8A4B-4031-B1E0-AF26F8EDF2BC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1141412" y="152400"/>
            <a:ext cx="9751059" cy="1295400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1141412" y="1600200"/>
            <a:ext cx="4875529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094412" y="1600200"/>
            <a:ext cx="4875529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Add a footer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4067C2A3-CD19-48AB-9F64-ECCF75182EDD}" type="datetime1">
              <a:rPr lang="en-US"/>
              <a:t/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34C99D79-8A4B-4031-B1E0-AF26F8EDF2BC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1141412" y="152400"/>
            <a:ext cx="9751059" cy="12954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141412" y="1524000"/>
            <a:ext cx="4875529" cy="816429"/>
          </a:xfrm>
        </p:spPr>
        <p:txBody>
          <a:bodyPr anchor="ctr">
            <a:norm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>
              <a:defRPr/>
            </a:pPr>
            <a:r>
              <a:rPr lang="en-US"/>
              <a:t>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1141412" y="2413000"/>
            <a:ext cx="4875529" cy="3759199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094412" y="1524000"/>
            <a:ext cx="4875529" cy="816429"/>
          </a:xfrm>
        </p:spPr>
        <p:txBody>
          <a:bodyPr anchor="ctr">
            <a:norm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>
              <a:defRPr/>
            </a:pPr>
            <a:r>
              <a:rPr lang="en-US"/>
              <a:t>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094412" y="2413000"/>
            <a:ext cx="4875529" cy="3759199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Add a footer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0363E8C1-7C87-4705-AB97-8CD17D208E3F}" type="datetime1">
              <a:rPr lang="en-US"/>
              <a:t/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34C99D79-8A4B-4031-B1E0-AF26F8EDF2BC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Add a footer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E20C624E-DF92-4841-B9B9-DD11AA239B85}" type="datetime1">
              <a:rPr lang="en-US"/>
              <a:t/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34C99D79-8A4B-4031-B1E0-AF26F8EDF2BC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8" name="bottom graphic"/>
          <p:cNvGrpSpPr/>
          <p:nvPr/>
        </p:nvGrpSpPr>
        <p:grpSpPr bwMode="auto">
          <a:xfrm>
            <a:off x="0" y="5409216"/>
            <a:ext cx="12188825" cy="1462483"/>
            <a:chOff x="0" y="4056911"/>
            <a:chExt cx="9144000" cy="1096862"/>
          </a:xfrm>
        </p:grpSpPr>
        <p:sp>
          <p:nvSpPr>
            <p:cNvPr id="9" name="Freeform 8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 fill="norm" stroke="1" extrusionOk="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7999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/>
            </a:p>
          </p:txBody>
        </p:sp>
        <p:sp>
          <p:nvSpPr>
            <p:cNvPr id="10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 fill="norm" stroke="1" extrusionOk="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>
                <a:defRPr/>
              </a:pPr>
              <a:endParaRPr/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Add a footer</a:t>
            </a:r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BDA3AE1-4360-4D5B-BDBC-656B872DD533}" type="datetime1">
              <a:rPr lang="en-US"/>
              <a:t/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34C99D79-8A4B-4031-B1E0-AF26F8EDF2BC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4875529" y="1600200"/>
            <a:ext cx="6094413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1218883" y="1600202"/>
            <a:ext cx="3453500" cy="4571999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>
              <a:defRPr/>
            </a:pPr>
            <a:r>
              <a:rPr lang="en-US"/>
              <a:t>Edit Master text styles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Add a footer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20990708-46A4-4851-883E-8DFB8939107E}" type="datetime1">
              <a:rPr lang="en-US"/>
              <a:t/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34C99D79-8A4B-4031-B1E0-AF26F8EDF2BC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 bwMode="auto">
          <a:xfrm>
            <a:off x="1218887" y="1600200"/>
            <a:ext cx="6703850" cy="3657600"/>
          </a:xfrm>
          <a:prstGeom prst="roundRect">
            <a:avLst>
              <a:gd name="adj" fmla="val 3098"/>
            </a:avLst>
          </a:prstGeom>
        </p:spPr>
        <p:txBody>
          <a:bodyPr>
            <a:normAutofit/>
          </a:bodyPr>
          <a:lstStyle>
            <a:lvl1pPr marL="0" indent="0">
              <a:buNone/>
              <a:defRPr sz="27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125883" y="1600200"/>
            <a:ext cx="2844059" cy="3759200"/>
          </a:xfrm>
        </p:spPr>
        <p:txBody>
          <a:bodyPr anchor="b"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>
              <a:defRPr/>
            </a:pPr>
            <a:r>
              <a:rPr lang="en-US"/>
              <a:t>Edit Master text styles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Add a footer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E88EFFC-86AE-4294-A319-CAFC2651994B}" type="datetime1">
              <a:rPr lang="en-US"/>
              <a:t/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34C99D79-8A4B-4031-B1E0-AF26F8EDF2BC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11" name="bottom graphic"/>
          <p:cNvGrpSpPr/>
          <p:nvPr/>
        </p:nvGrpSpPr>
        <p:grpSpPr bwMode="auto">
          <a:xfrm>
            <a:off x="0" y="5409216"/>
            <a:ext cx="12188825" cy="1462483"/>
            <a:chOff x="0" y="4056911"/>
            <a:chExt cx="9144000" cy="1096862"/>
          </a:xfrm>
        </p:grpSpPr>
        <p:sp>
          <p:nvSpPr>
            <p:cNvPr id="21" name="Freeform 20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 fill="norm" stroke="1" extrusionOk="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7999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/>
            </a:p>
          </p:txBody>
        </p:sp>
        <p:sp>
          <p:nvSpPr>
            <p:cNvPr id="18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 fill="norm" stroke="1" extrusionOk="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>
                <a:defRPr/>
              </a:pPr>
              <a:endParaRPr/>
            </a:p>
          </p:txBody>
        </p:sp>
      </p:grpSp>
      <p:grpSp>
        <p:nvGrpSpPr>
          <p:cNvPr id="7" name="squares"/>
          <p:cNvGrpSpPr/>
          <p:nvPr/>
        </p:nvGrpSpPr>
        <p:grpSpPr bwMode="auto">
          <a:xfrm>
            <a:off x="1" y="800551"/>
            <a:ext cx="1063023" cy="524183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 bwMode="auto">
            <a:xfrm>
              <a:off x="591671" y="452558"/>
              <a:ext cx="322728" cy="52418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/>
            </a:p>
          </p:txBody>
        </p:sp>
        <p:sp>
          <p:nvSpPr>
            <p:cNvPr id="9" name="Rounded Rectangle 8"/>
            <p:cNvSpPr/>
            <p:nvPr/>
          </p:nvSpPr>
          <p:spPr bwMode="auto">
            <a:xfrm>
              <a:off x="215154" y="452558"/>
              <a:ext cx="322728" cy="52418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 bwMode="auto"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1218883" y="152400"/>
            <a:ext cx="9751059" cy="1295400"/>
          </a:xfrm>
          <a:prstGeom prst="rect">
            <a:avLst/>
          </a:prstGeom>
        </p:spPr>
        <p:txBody>
          <a:bodyPr vert="horz" lIns="121898" tIns="60949" rIns="121898" bIns="60949" rtlCol="0" anchor="b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218883" y="1600200"/>
            <a:ext cx="9751059" cy="4572000"/>
          </a:xfrm>
          <a:prstGeom prst="rect">
            <a:avLst/>
          </a:prstGeom>
        </p:spPr>
        <p:txBody>
          <a:bodyPr vert="horz" lIns="121898" tIns="60949" rIns="121898" bIns="60949" rtlCol="0">
            <a:normAutofit/>
          </a:bodyPr>
          <a:lstStyle/>
          <a:p>
            <a:pPr lvl="0">
              <a:defRPr/>
            </a:pPr>
            <a:r>
              <a:rPr lang="en-US"/>
              <a:t>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1218883" y="6448425"/>
            <a:ext cx="8288401" cy="180976"/>
          </a:xfrm>
          <a:prstGeom prst="rect">
            <a:avLst/>
          </a:prstGeom>
        </p:spPr>
        <p:txBody>
          <a:bodyPr vert="horz" lIns="121898" tIns="60949" rIns="121898" bIns="60949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/>
              <a:t>Add a footer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9547913" y="6448425"/>
            <a:ext cx="1422030" cy="180976"/>
          </a:xfrm>
          <a:prstGeom prst="rect">
            <a:avLst/>
          </a:prstGeom>
        </p:spPr>
        <p:txBody>
          <a:bodyPr vert="horz" lIns="121898" tIns="60949" rIns="121898" bIns="60949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D29E8617-6EA8-4B97-A5E8-E18E98765EE2}" type="datetime1">
              <a:rPr lang="en-US"/>
              <a:t/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11071516" y="6448425"/>
            <a:ext cx="812588" cy="180976"/>
          </a:xfrm>
          <a:prstGeom prst="rect">
            <a:avLst/>
          </a:prstGeom>
        </p:spPr>
        <p:txBody>
          <a:bodyPr vert="horz" lIns="121898" tIns="60949" rIns="121898" bIns="60949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34C99D79-8A4B-4031-B1E0-AF26F8EDF2BC}" type="slidenum">
              <a:rPr/>
              <a:t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lvl1pPr algn="l" defTabSz="1218987">
        <a:spcBef>
          <a:spcPts val="0"/>
        </a:spcBef>
        <a:buNone/>
        <a:defRPr sz="36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55772" indent="-304747" algn="l" defTabSz="1218987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Font typeface="Arial"/>
        <a:buChar char="–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206797" indent="-304747" algn="l" defTabSz="1218987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57822" indent="-304747" algn="l" defTabSz="1218987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108847" indent="-304747" algn="l" defTabSz="1218987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59872" indent="-304747" algn="l" defTabSz="1218987">
        <a:lnSpc>
          <a:spcPct val="90000"/>
        </a:lnSpc>
        <a:spcBef>
          <a:spcPts val="800"/>
        </a:spcBef>
        <a:buClr>
          <a:schemeClr val="accent1"/>
        </a:buClr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3010897" indent="-304747" algn="l" defTabSz="1218987">
        <a:lnSpc>
          <a:spcPct val="90000"/>
        </a:lnSpc>
        <a:spcBef>
          <a:spcPts val="800"/>
        </a:spcBef>
        <a:buClr>
          <a:schemeClr val="accent1"/>
        </a:buClr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61922" indent="-304747" algn="l" defTabSz="1218987">
        <a:lnSpc>
          <a:spcPct val="90000"/>
        </a:lnSpc>
        <a:spcBef>
          <a:spcPts val="800"/>
        </a:spcBef>
        <a:buClr>
          <a:schemeClr val="accent1"/>
        </a:buClr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912947" indent="-304747" algn="l" defTabSz="1218987">
        <a:lnSpc>
          <a:spcPct val="90000"/>
        </a:lnSpc>
        <a:spcBef>
          <a:spcPts val="800"/>
        </a:spcBef>
        <a:buClr>
          <a:schemeClr val="accent1"/>
        </a:buClr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>
        <a:defRPr sz="24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>
        <a:defRPr sz="24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>
        <a:defRPr sz="24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>
        <a:defRPr sz="24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>
        <a:defRPr sz="24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>
        <a:defRPr sz="24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gradFill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0133" y="152400"/>
            <a:ext cx="10427676" cy="838200"/>
          </a:xfrm>
        </p:spPr>
        <p:txBody>
          <a:bodyPr/>
          <a:lstStyle/>
          <a:p>
            <a:pPr>
              <a:defRPr/>
            </a:pPr>
            <a:r>
              <a:rPr lang="en-IN" b="1"/>
              <a:t>JAVA</a:t>
            </a:r>
            <a:endParaRPr/>
          </a:p>
        </p:txBody>
      </p:sp>
      <p:graphicFrame>
        <p:nvGraphicFramePr>
          <p:cNvPr id="4" name="Table 3"/>
          <p:cNvGraphicFramePr>
            <a:graphicFrameLocks xmlns:a="http://schemas.openxmlformats.org/drawingml/2006/main" noGrp="1"/>
          </p:cNvGraphicFramePr>
          <p:nvPr/>
        </p:nvGraphicFramePr>
        <p:xfrm>
          <a:off x="455612" y="2514600"/>
          <a:ext cx="11041039" cy="1828800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{EB9631B5-78F2-41C9-869B-9F39066F8104}</a:tableStyleId>
              </a:tblPr>
              <a:tblGrid>
                <a:gridCol w="5520519"/>
                <a:gridCol w="5520519"/>
              </a:tblGrid>
              <a:tr h="419909">
                <a:tc gridSpan="2">
                  <a:txBody>
                    <a:bodyPr/>
                    <a:p>
                      <a:pPr algn="ctr">
                        <a:defRPr/>
                      </a:pPr>
                      <a:r>
                        <a:rPr lang="en-US" sz="2400">
                          <a:solidFill>
                            <a:schemeClr val="bg1"/>
                          </a:solidFill>
                          <a:latin typeface="Verdana"/>
                          <a:ea typeface="Verdana"/>
                        </a:rPr>
                        <a:t>Java Data Types – Type Casting</a:t>
                      </a:r>
                      <a:endParaRPr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p>
                      <a:endParaRPr/>
                    </a:p>
                  </a:txBody>
                </a:tc>
              </a:tr>
              <a:tr h="419909">
                <a:tc>
                  <a:txBody>
                    <a:bodyPr/>
                    <a:p>
                      <a:pPr marL="285750" marR="0" lvl="0" indent="-28575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Char char="Ø"/>
                        <a:defRPr/>
                      </a:pPr>
                      <a:r>
                        <a:rPr lang="en-US" sz="2400" b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 Types</a:t>
                      </a:r>
                      <a:endParaRPr/>
                    </a:p>
                  </a:txBody>
                  <a:tcPr anchor="ctr"/>
                </a:tc>
                <a:tc>
                  <a:txBody>
                    <a:bodyPr/>
                    <a:p>
                      <a:pPr marL="285750" marR="0" lvl="0" indent="-28575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Char char="Ø"/>
                        <a:defRPr/>
                      </a:pPr>
                      <a:r>
                        <a:rPr lang="en-US" sz="2400" b="1" i="0" u="none" strike="noStrike" cap="none" spc="0">
                          <a:solidFill>
                            <a:schemeClr val="dk1"/>
                          </a:solidFill>
                          <a:latin typeface="Constantia"/>
                          <a:ea typeface="Arial"/>
                          <a:cs typeface="Arial"/>
                        </a:rPr>
                        <a:t>Unicode System</a:t>
                      </a:r>
                      <a:endParaRPr sz="2400"/>
                    </a:p>
                  </a:txBody>
                  <a:tcPr anchor="ctr"/>
                </a:tc>
              </a:tr>
              <a:tr h="419909">
                <a:tc>
                  <a:txBody>
                    <a:bodyPr/>
                    <a:p>
                      <a:pPr marL="285750" marR="0" lvl="0" indent="-28575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Char char="Ø"/>
                        <a:defRPr/>
                      </a:pPr>
                      <a:r>
                        <a:rPr lang="en-US" sz="2400" b="1" i="0" u="none" strike="noStrike" cap="none" spc="0">
                          <a:solidFill>
                            <a:schemeClr val="dk1"/>
                          </a:solidFill>
                          <a:latin typeface="Constantia"/>
                          <a:ea typeface="Arial"/>
                          <a:cs typeface="Arial"/>
                        </a:rPr>
                        <a:t>Type Casting </a:t>
                      </a:r>
                      <a:endParaRPr sz="2400"/>
                    </a:p>
                  </a:txBody>
                  <a:tcPr anchor="ctr"/>
                </a:tc>
                <a:tc>
                  <a:txBody>
                    <a:bodyPr/>
                    <a:p>
                      <a:pPr marL="285750" marR="0" lvl="0" indent="-28575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Char char="Ø"/>
                        <a:defRPr/>
                      </a:pPr>
                      <a:r>
                        <a:rPr lang="en-US" sz="2400" b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User Input</a:t>
                      </a:r>
                      <a:endParaRPr/>
                    </a:p>
                  </a:txBody>
                  <a:tcPr anchor="ctr"/>
                </a:tc>
              </a:tr>
              <a:tr h="419909"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 anchor="ctr"/>
                </a:tc>
                <a:tc>
                  <a:txBody>
                    <a:bodyPr/>
                    <a:p>
                      <a:pPr marL="285750" marR="0" lvl="0" indent="-28575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Char char="Ø"/>
                        <a:defRPr/>
                      </a:pPr>
                      <a:endParaRPr lang="en-US" sz="2400" b="1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文本框 8"/>
          <p:cNvSpPr txBox="1"/>
          <p:nvPr/>
        </p:nvSpPr>
        <p:spPr bwMode="auto">
          <a:xfrm>
            <a:off x="1827212" y="1272879"/>
            <a:ext cx="3179075" cy="52322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defTabSz="914400">
              <a:defRPr/>
            </a:pPr>
            <a:r>
              <a:rPr lang="en-US" sz="2800" b="1">
                <a:solidFill>
                  <a:srgbClr val="262626"/>
                </a:solidFill>
                <a:latin typeface="Arial"/>
                <a:ea typeface="Microsoft YaHei"/>
              </a:rPr>
              <a:t>What you learn ?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1">
        <p:fade thruBlk="0"/>
      </p:transition>
    </mc:Choice>
    <mc:Fallback>
      <p:transition spd="med" advClick="1">
        <p:fade thruBlk="0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28908021" name="Rectangle 2"/>
          <p:cNvSpPr/>
          <p:nvPr/>
        </p:nvSpPr>
        <p:spPr bwMode="auto">
          <a:xfrm>
            <a:off x="-32067" y="0"/>
            <a:ext cx="9483750" cy="761998"/>
          </a:xfrm>
          <a:prstGeom prst="rect">
            <a:avLst/>
          </a:prstGeom>
        </p:spPr>
        <p:txBody>
          <a:bodyPr vert="horz" lIns="121896" tIns="60948" rIns="121896" bIns="60948" rtlCol="0" anchor="b">
            <a:noAutofit/>
          </a:bodyPr>
          <a:lstStyle/>
          <a:p>
            <a:pPr>
              <a:defRPr/>
            </a:pPr>
            <a:r>
              <a:rPr lang="en-US" sz="4000" b="1"/>
              <a:t>Take user input in JAVA</a:t>
            </a:r>
            <a:endParaRPr/>
          </a:p>
        </p:txBody>
      </p:sp>
      <p:sp>
        <p:nvSpPr>
          <p:cNvPr id="723222903" name="TextBox 3"/>
          <p:cNvSpPr txBox="1"/>
          <p:nvPr/>
        </p:nvSpPr>
        <p:spPr bwMode="auto">
          <a:xfrm>
            <a:off x="1141410" y="914400"/>
            <a:ext cx="10591799" cy="461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IN" b="1"/>
              <a:t>Methods of Scanner class:</a:t>
            </a:r>
            <a:endParaRPr/>
          </a:p>
        </p:txBody>
      </p:sp>
      <p:graphicFrame>
        <p:nvGraphicFramePr>
          <p:cNvPr id="1200828915" name="Table 1"/>
          <p:cNvGraphicFramePr>
            <a:graphicFrameLocks xmlns:a="http://schemas.openxmlformats.org/drawingml/2006/main"/>
          </p:cNvGraphicFramePr>
          <p:nvPr/>
        </p:nvGraphicFramePr>
        <p:xfrm>
          <a:off x="157500" y="1376061"/>
          <a:ext cx="10548792" cy="5215576"/>
        </p:xfrm>
        <a:graphic>
          <a:graphicData uri="http://schemas.openxmlformats.org/drawingml/2006/table">
            <a:tbl>
              <a:tblPr firstRow="0" firstCol="0" lastRow="0" lastCol="0" bandRow="0" bandCol="0"/>
              <a:tblGrid>
                <a:gridCol w="3323660"/>
                <a:gridCol w="8485590"/>
              </a:tblGrid>
              <a:tr h="365193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IN" sz="1800">
                          <a:solidFill>
                            <a:schemeClr val="bg1"/>
                          </a:solidFill>
                          <a:latin typeface="Constantia"/>
                        </a:rPr>
                        <a:t>Method</a:t>
                      </a:r>
                      <a:endParaRPr/>
                    </a:p>
                  </a:txBody>
                  <a:tcPr marL="41064" marR="41064" marT="41064" marB="41064">
                    <a:lnL w="9523" algn="ctr">
                      <a:solidFill>
                        <a:srgbClr val="2020D5"/>
                      </a:solidFill>
                    </a:lnL>
                    <a:lnR w="9523" algn="ctr">
                      <a:solidFill>
                        <a:srgbClr val="2020D5"/>
                      </a:solidFill>
                    </a:lnR>
                    <a:lnT w="9523" algn="ctr">
                      <a:solidFill>
                        <a:srgbClr val="2020D5"/>
                      </a:solidFill>
                    </a:lnT>
                    <a:lnB w="9523" algn="ctr">
                      <a:solidFill>
                        <a:srgbClr val="C7CCBE"/>
                      </a:solidFill>
                    </a:lnB>
                    <a:solidFill>
                      <a:srgbClr val="FE750E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IN" sz="1800">
                          <a:solidFill>
                            <a:schemeClr val="bg1"/>
                          </a:solidFill>
                          <a:latin typeface="Constantia"/>
                        </a:rPr>
                        <a:t>Description</a:t>
                      </a:r>
                      <a:endParaRPr/>
                    </a:p>
                  </a:txBody>
                  <a:tcPr marL="41064" marR="41064" marT="41064" marB="41064">
                    <a:lnL w="9523" algn="ctr">
                      <a:solidFill>
                        <a:srgbClr val="2020D5"/>
                      </a:solidFill>
                    </a:lnL>
                    <a:lnR w="9523" algn="ctr">
                      <a:solidFill>
                        <a:srgbClr val="2020D5"/>
                      </a:solidFill>
                    </a:lnR>
                    <a:lnT w="9523" algn="ctr">
                      <a:solidFill>
                        <a:srgbClr val="2020D5"/>
                      </a:solidFill>
                    </a:lnT>
                    <a:lnB w="9523" algn="ctr">
                      <a:solidFill>
                        <a:srgbClr val="C7CCBE"/>
                      </a:solidFill>
                    </a:lnB>
                    <a:solidFill>
                      <a:srgbClr val="FE750E"/>
                    </a:solidFill>
                  </a:tcPr>
                </a:tc>
              </a:tr>
              <a:tr h="481231">
                <a:tc>
                  <a:txBody>
                    <a:bodyPr/>
                    <a:p>
                      <a:pPr algn="just">
                        <a:defRPr/>
                      </a:pPr>
                      <a:r>
                        <a:rPr lang="en-IN" sz="1800" b="1">
                          <a:solidFill>
                            <a:srgbClr val="333333"/>
                          </a:solidFill>
                          <a:latin typeface="Constantia"/>
                        </a:rPr>
                        <a:t>int nextInt()</a:t>
                      </a:r>
                      <a:endParaRPr lang="en-IN" sz="1800">
                        <a:solidFill>
                          <a:srgbClr val="333333"/>
                        </a:solidFill>
                        <a:latin typeface="Constantia"/>
                      </a:endParaRPr>
                    </a:p>
                  </a:txBody>
                  <a:tcPr marL="27375" marR="27375" marT="27375" marB="27375">
                    <a:lnL w="9523" algn="ctr">
                      <a:solidFill>
                        <a:srgbClr val="C7CCBE"/>
                      </a:solidFill>
                    </a:lnL>
                    <a:lnR w="9523" algn="ctr">
                      <a:solidFill>
                        <a:srgbClr val="C7CCBE"/>
                      </a:solidFill>
                    </a:lnR>
                    <a:lnT w="9523" algn="ctr">
                      <a:solidFill>
                        <a:srgbClr val="C7CCBE"/>
                      </a:solidFill>
                    </a:lnT>
                    <a:lnB w="9523" algn="ctr">
                      <a:solidFill>
                        <a:srgbClr val="C7CCBE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just">
                        <a:defRPr/>
                      </a:pPr>
                      <a:r>
                        <a:rPr lang="en-GB" sz="1800">
                          <a:solidFill>
                            <a:srgbClr val="333333"/>
                          </a:solidFill>
                          <a:latin typeface="Constantia"/>
                        </a:rPr>
                        <a:t>It is used to scan the next token of the input as an integer.</a:t>
                      </a:r>
                      <a:endParaRPr/>
                    </a:p>
                  </a:txBody>
                  <a:tcPr marL="27375" marR="27375" marT="27375" marB="27375">
                    <a:lnL w="9523" algn="ctr">
                      <a:solidFill>
                        <a:srgbClr val="C7CCBE"/>
                      </a:solidFill>
                    </a:lnL>
                    <a:lnR w="9523" algn="ctr">
                      <a:solidFill>
                        <a:srgbClr val="C7CCBE"/>
                      </a:solidFill>
                    </a:lnR>
                    <a:lnT w="9523" algn="ctr">
                      <a:solidFill>
                        <a:srgbClr val="C7CCBE"/>
                      </a:solidFill>
                    </a:lnT>
                    <a:lnB w="9523" algn="ctr">
                      <a:solidFill>
                        <a:srgbClr val="C7CCBE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481231">
                <a:tc>
                  <a:txBody>
                    <a:bodyPr/>
                    <a:p>
                      <a:pPr algn="just">
                        <a:defRPr/>
                      </a:pPr>
                      <a:r>
                        <a:rPr lang="en-IN" sz="1800" b="1">
                          <a:solidFill>
                            <a:srgbClr val="333333"/>
                          </a:solidFill>
                          <a:latin typeface="Constantia"/>
                        </a:rPr>
                        <a:t>float nextFloat()</a:t>
                      </a:r>
                      <a:endParaRPr lang="en-IN" sz="1800">
                        <a:solidFill>
                          <a:srgbClr val="333333"/>
                        </a:solidFill>
                        <a:latin typeface="Constantia"/>
                      </a:endParaRPr>
                    </a:p>
                  </a:txBody>
                  <a:tcPr marL="27375" marR="27375" marT="27375" marB="27375">
                    <a:lnL w="9523" algn="ctr">
                      <a:solidFill>
                        <a:srgbClr val="C7CCBE"/>
                      </a:solidFill>
                    </a:lnL>
                    <a:lnR w="9523" algn="ctr">
                      <a:solidFill>
                        <a:srgbClr val="C7CCBE"/>
                      </a:solidFill>
                    </a:lnR>
                    <a:lnT w="9523" algn="ctr">
                      <a:solidFill>
                        <a:srgbClr val="C7CCBE"/>
                      </a:solidFill>
                    </a:lnT>
                    <a:lnB w="9523" algn="ctr">
                      <a:solidFill>
                        <a:srgbClr val="C7CCBE"/>
                      </a:solidFill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p>
                      <a:pPr algn="just">
                        <a:defRPr/>
                      </a:pPr>
                      <a:r>
                        <a:rPr lang="en-GB" sz="1800">
                          <a:solidFill>
                            <a:srgbClr val="333333"/>
                          </a:solidFill>
                          <a:latin typeface="Constantia"/>
                        </a:rPr>
                        <a:t>It is used to scan the next token of the input as a float.</a:t>
                      </a:r>
                      <a:endParaRPr/>
                    </a:p>
                  </a:txBody>
                  <a:tcPr marL="27375" marR="27375" marT="27375" marB="27375">
                    <a:lnL w="9523" algn="ctr">
                      <a:solidFill>
                        <a:srgbClr val="C7CCBE"/>
                      </a:solidFill>
                    </a:lnL>
                    <a:lnR w="9523" algn="ctr">
                      <a:solidFill>
                        <a:srgbClr val="C7CCBE"/>
                      </a:solidFill>
                    </a:lnR>
                    <a:lnT w="9523" algn="ctr">
                      <a:solidFill>
                        <a:srgbClr val="C7CCBE"/>
                      </a:solidFill>
                    </a:lnT>
                    <a:lnB w="9523" algn="ctr">
                      <a:solidFill>
                        <a:srgbClr val="C7CCBE"/>
                      </a:solidFill>
                    </a:lnB>
                    <a:solidFill>
                      <a:srgbClr val="EFF1EB"/>
                    </a:solidFill>
                  </a:tcPr>
                </a:tc>
              </a:tr>
              <a:tr h="481231">
                <a:tc>
                  <a:txBody>
                    <a:bodyPr/>
                    <a:p>
                      <a:pPr algn="just">
                        <a:defRPr/>
                      </a:pPr>
                      <a:r>
                        <a:rPr lang="en-IN" sz="1800" b="1">
                          <a:solidFill>
                            <a:srgbClr val="333333"/>
                          </a:solidFill>
                          <a:latin typeface="Constantia"/>
                        </a:rPr>
                        <a:t>double nextDouble()</a:t>
                      </a:r>
                      <a:endParaRPr lang="en-IN" sz="1800">
                        <a:solidFill>
                          <a:srgbClr val="333333"/>
                        </a:solidFill>
                        <a:latin typeface="Constantia"/>
                      </a:endParaRPr>
                    </a:p>
                  </a:txBody>
                  <a:tcPr marL="27375" marR="27375" marT="27375" marB="27375">
                    <a:lnL w="9523" algn="ctr">
                      <a:solidFill>
                        <a:srgbClr val="C7CCBE"/>
                      </a:solidFill>
                    </a:lnL>
                    <a:lnR w="9523" algn="ctr">
                      <a:solidFill>
                        <a:srgbClr val="C7CCBE"/>
                      </a:solidFill>
                    </a:lnR>
                    <a:lnT w="9523" algn="ctr">
                      <a:solidFill>
                        <a:srgbClr val="C7CCBE"/>
                      </a:solidFill>
                    </a:lnT>
                    <a:lnB w="9523" algn="ctr">
                      <a:solidFill>
                        <a:srgbClr val="C7CCBE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just">
                        <a:defRPr/>
                      </a:pPr>
                      <a:r>
                        <a:rPr lang="en-GB" sz="1800">
                          <a:solidFill>
                            <a:srgbClr val="333333"/>
                          </a:solidFill>
                          <a:latin typeface="Constantia"/>
                        </a:rPr>
                        <a:t>It is used to scan the next token of the input as a double.</a:t>
                      </a:r>
                      <a:endParaRPr/>
                    </a:p>
                  </a:txBody>
                  <a:tcPr marL="27375" marR="27375" marT="27375" marB="27375">
                    <a:lnL w="9523" algn="ctr">
                      <a:solidFill>
                        <a:srgbClr val="C7CCBE"/>
                      </a:solidFill>
                    </a:lnL>
                    <a:lnR w="9523" algn="ctr">
                      <a:solidFill>
                        <a:srgbClr val="C7CCBE"/>
                      </a:solidFill>
                    </a:lnR>
                    <a:lnT w="9523" algn="ctr">
                      <a:solidFill>
                        <a:srgbClr val="C7CCBE"/>
                      </a:solidFill>
                    </a:lnT>
                    <a:lnB w="9523" algn="ctr">
                      <a:solidFill>
                        <a:srgbClr val="C7CCBE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481231">
                <a:tc>
                  <a:txBody>
                    <a:bodyPr/>
                    <a:p>
                      <a:pPr algn="just">
                        <a:defRPr/>
                      </a:pPr>
                      <a:r>
                        <a:rPr lang="en-IN" sz="1800" b="1">
                          <a:solidFill>
                            <a:srgbClr val="333333"/>
                          </a:solidFill>
                          <a:latin typeface="Constantia"/>
                        </a:rPr>
                        <a:t>byte nextByte()</a:t>
                      </a:r>
                      <a:endParaRPr lang="en-IN" sz="1800">
                        <a:solidFill>
                          <a:srgbClr val="333333"/>
                        </a:solidFill>
                        <a:latin typeface="Constantia"/>
                      </a:endParaRPr>
                    </a:p>
                  </a:txBody>
                  <a:tcPr marL="27375" marR="27375" marT="27375" marB="27375">
                    <a:lnL w="9523" algn="ctr">
                      <a:solidFill>
                        <a:srgbClr val="C7CCBE"/>
                      </a:solidFill>
                    </a:lnL>
                    <a:lnR w="9523" algn="ctr">
                      <a:solidFill>
                        <a:srgbClr val="C7CCBE"/>
                      </a:solidFill>
                    </a:lnR>
                    <a:lnT w="9523" algn="ctr">
                      <a:solidFill>
                        <a:srgbClr val="C7CCBE"/>
                      </a:solidFill>
                    </a:lnT>
                    <a:lnB w="9523" algn="ctr">
                      <a:solidFill>
                        <a:srgbClr val="C7CCBE"/>
                      </a:solidFill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p>
                      <a:pPr algn="just">
                        <a:defRPr/>
                      </a:pPr>
                      <a:r>
                        <a:rPr lang="en-GB" sz="1800">
                          <a:solidFill>
                            <a:srgbClr val="333333"/>
                          </a:solidFill>
                          <a:latin typeface="Constantia"/>
                        </a:rPr>
                        <a:t>It is used to scan the next token of the input as a byte.</a:t>
                      </a:r>
                      <a:endParaRPr/>
                    </a:p>
                  </a:txBody>
                  <a:tcPr marL="27375" marR="27375" marT="27375" marB="27375">
                    <a:lnL w="9523" algn="ctr">
                      <a:solidFill>
                        <a:srgbClr val="C7CCBE"/>
                      </a:solidFill>
                    </a:lnL>
                    <a:lnR w="9523" algn="ctr">
                      <a:solidFill>
                        <a:srgbClr val="C7CCBE"/>
                      </a:solidFill>
                    </a:lnR>
                    <a:lnT w="9523" algn="ctr">
                      <a:solidFill>
                        <a:srgbClr val="C7CCBE"/>
                      </a:solidFill>
                    </a:lnT>
                    <a:lnB w="9523" algn="ctr">
                      <a:solidFill>
                        <a:srgbClr val="C7CCBE"/>
                      </a:solidFill>
                    </a:lnB>
                    <a:solidFill>
                      <a:srgbClr val="EFF1EB"/>
                    </a:solidFill>
                  </a:tcPr>
                </a:tc>
              </a:tr>
              <a:tr h="342455">
                <a:tc>
                  <a:txBody>
                    <a:bodyPr/>
                    <a:p>
                      <a:pPr algn="just">
                        <a:defRPr/>
                      </a:pPr>
                      <a:r>
                        <a:rPr lang="en-IN" sz="1800" b="1">
                          <a:solidFill>
                            <a:srgbClr val="333333"/>
                          </a:solidFill>
                          <a:latin typeface="Constantia"/>
                        </a:rPr>
                        <a:t>String nextLine()</a:t>
                      </a:r>
                      <a:endParaRPr lang="en-IN" sz="1800">
                        <a:solidFill>
                          <a:srgbClr val="333333"/>
                        </a:solidFill>
                        <a:latin typeface="Constantia"/>
                      </a:endParaRPr>
                    </a:p>
                  </a:txBody>
                  <a:tcPr marL="27375" marR="27375" marT="27375" marB="27375">
                    <a:lnL w="9523" algn="ctr">
                      <a:solidFill>
                        <a:srgbClr val="C7CCBE"/>
                      </a:solidFill>
                    </a:lnL>
                    <a:lnR w="9523" algn="ctr">
                      <a:solidFill>
                        <a:srgbClr val="C7CCBE"/>
                      </a:solidFill>
                    </a:lnR>
                    <a:lnT w="9523" algn="ctr">
                      <a:solidFill>
                        <a:srgbClr val="C7CCBE"/>
                      </a:solidFill>
                    </a:lnT>
                    <a:lnB w="9523" algn="ctr">
                      <a:solidFill>
                        <a:srgbClr val="C7CCBE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just">
                        <a:defRPr/>
                      </a:pPr>
                      <a:r>
                        <a:rPr lang="en-GB" sz="1800">
                          <a:solidFill>
                            <a:srgbClr val="333333"/>
                          </a:solidFill>
                          <a:latin typeface="Constantia"/>
                        </a:rPr>
                        <a:t>Advances this scanner past the current line.</a:t>
                      </a:r>
                      <a:endParaRPr/>
                    </a:p>
                  </a:txBody>
                  <a:tcPr marL="27375" marR="27375" marT="27375" marB="27375">
                    <a:lnL w="9523" algn="ctr">
                      <a:solidFill>
                        <a:srgbClr val="C7CCBE"/>
                      </a:solidFill>
                    </a:lnL>
                    <a:lnR w="9523" algn="ctr">
                      <a:solidFill>
                        <a:srgbClr val="C7CCBE"/>
                      </a:solidFill>
                    </a:lnR>
                    <a:lnT w="9523" algn="ctr">
                      <a:solidFill>
                        <a:srgbClr val="C7CCBE"/>
                      </a:solidFill>
                    </a:lnT>
                    <a:lnB w="9523" algn="ctr">
                      <a:solidFill>
                        <a:srgbClr val="C7CCBE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481231">
                <a:tc>
                  <a:txBody>
                    <a:bodyPr/>
                    <a:p>
                      <a:pPr algn="just">
                        <a:defRPr/>
                      </a:pPr>
                      <a:r>
                        <a:rPr lang="en-IN" sz="1800" b="1">
                          <a:solidFill>
                            <a:srgbClr val="333333"/>
                          </a:solidFill>
                          <a:latin typeface="Constantia"/>
                        </a:rPr>
                        <a:t>boolean nextBoolean()</a:t>
                      </a:r>
                      <a:endParaRPr lang="en-IN" sz="1800">
                        <a:solidFill>
                          <a:srgbClr val="333333"/>
                        </a:solidFill>
                        <a:latin typeface="Constantia"/>
                      </a:endParaRPr>
                    </a:p>
                  </a:txBody>
                  <a:tcPr marL="27375" marR="27375" marT="27375" marB="27375">
                    <a:lnL w="9523" algn="ctr">
                      <a:solidFill>
                        <a:srgbClr val="C7CCBE"/>
                      </a:solidFill>
                    </a:lnL>
                    <a:lnR w="9523" algn="ctr">
                      <a:solidFill>
                        <a:srgbClr val="C7CCBE"/>
                      </a:solidFill>
                    </a:lnR>
                    <a:lnT w="9523" algn="ctr">
                      <a:solidFill>
                        <a:srgbClr val="C7CCBE"/>
                      </a:solidFill>
                    </a:lnT>
                    <a:lnB w="9523" algn="ctr">
                      <a:solidFill>
                        <a:srgbClr val="C7CCBE"/>
                      </a:solidFill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p>
                      <a:pPr algn="just">
                        <a:defRPr/>
                      </a:pPr>
                      <a:r>
                        <a:rPr lang="en-GB" sz="1800">
                          <a:solidFill>
                            <a:srgbClr val="333333"/>
                          </a:solidFill>
                          <a:latin typeface="Constantia"/>
                        </a:rPr>
                        <a:t>It is used to scan the next token of the input into a boolean value.</a:t>
                      </a:r>
                      <a:endParaRPr/>
                    </a:p>
                  </a:txBody>
                  <a:tcPr marL="27375" marR="27375" marT="27375" marB="27375">
                    <a:lnL w="9523" algn="ctr">
                      <a:solidFill>
                        <a:srgbClr val="C7CCBE"/>
                      </a:solidFill>
                    </a:lnL>
                    <a:lnR w="9523" algn="ctr">
                      <a:solidFill>
                        <a:srgbClr val="C7CCBE"/>
                      </a:solidFill>
                    </a:lnR>
                    <a:lnT w="9523" algn="ctr">
                      <a:solidFill>
                        <a:srgbClr val="C7CCBE"/>
                      </a:solidFill>
                    </a:lnT>
                    <a:lnB w="9523" algn="ctr">
                      <a:solidFill>
                        <a:srgbClr val="C7CCBE"/>
                      </a:solidFill>
                    </a:lnB>
                    <a:solidFill>
                      <a:srgbClr val="EFF1EB"/>
                    </a:solidFill>
                  </a:tcPr>
                </a:tc>
              </a:tr>
              <a:tr h="481231">
                <a:tc>
                  <a:txBody>
                    <a:bodyPr/>
                    <a:p>
                      <a:pPr algn="just">
                        <a:defRPr/>
                      </a:pPr>
                      <a:r>
                        <a:rPr lang="en-IN" sz="1800" b="1">
                          <a:solidFill>
                            <a:srgbClr val="333333"/>
                          </a:solidFill>
                          <a:latin typeface="Constantia"/>
                        </a:rPr>
                        <a:t>long nextLong()</a:t>
                      </a:r>
                      <a:endParaRPr lang="en-IN" sz="1800">
                        <a:solidFill>
                          <a:srgbClr val="333333"/>
                        </a:solidFill>
                        <a:latin typeface="Constantia"/>
                      </a:endParaRPr>
                    </a:p>
                  </a:txBody>
                  <a:tcPr marL="27375" marR="27375" marT="27375" marB="27375">
                    <a:lnL w="9523" algn="ctr">
                      <a:solidFill>
                        <a:srgbClr val="C7CCBE"/>
                      </a:solidFill>
                      <a:miter/>
                    </a:lnL>
                    <a:lnR w="9523" algn="ctr">
                      <a:solidFill>
                        <a:srgbClr val="C7CCBE"/>
                      </a:solidFill>
                      <a:miter/>
                    </a:lnR>
                    <a:lnT w="9523" algn="ctr">
                      <a:solidFill>
                        <a:srgbClr val="C7CCBE"/>
                      </a:solidFill>
                    </a:lnT>
                    <a:lnB w="9523" algn="ctr">
                      <a:solidFill>
                        <a:srgbClr val="C7CCBE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just">
                        <a:defRPr/>
                      </a:pPr>
                      <a:r>
                        <a:rPr lang="en-GB" sz="1800">
                          <a:solidFill>
                            <a:srgbClr val="333333"/>
                          </a:solidFill>
                          <a:latin typeface="Constantia"/>
                        </a:rPr>
                        <a:t>It is used to scan the next token of the input as a long.</a:t>
                      </a:r>
                      <a:endParaRPr/>
                    </a:p>
                  </a:txBody>
                  <a:tcPr marL="27375" marR="27375" marT="27375" marB="27375">
                    <a:lnL w="9523" algn="ctr">
                      <a:solidFill>
                        <a:srgbClr val="C7CCBE"/>
                      </a:solidFill>
                      <a:miter/>
                    </a:lnL>
                    <a:lnR w="9523" algn="ctr">
                      <a:solidFill>
                        <a:srgbClr val="C7CCBE"/>
                      </a:solidFill>
                    </a:lnR>
                    <a:lnT w="9523" algn="ctr">
                      <a:solidFill>
                        <a:srgbClr val="C7CCBE"/>
                      </a:solidFill>
                      <a:miter/>
                    </a:lnT>
                    <a:lnB w="9523" algn="ctr">
                      <a:solidFill>
                        <a:srgbClr val="C7CCBE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481231">
                <a:tc>
                  <a:txBody>
                    <a:bodyPr/>
                    <a:p>
                      <a:pPr algn="just">
                        <a:defRPr/>
                      </a:pPr>
                      <a:r>
                        <a:rPr lang="en-IN" sz="1800" b="1">
                          <a:solidFill>
                            <a:srgbClr val="333333"/>
                          </a:solidFill>
                          <a:latin typeface="Constantia"/>
                        </a:rPr>
                        <a:t>short nextShort()</a:t>
                      </a:r>
                      <a:endParaRPr lang="en-IN" sz="1800">
                        <a:solidFill>
                          <a:srgbClr val="333333"/>
                        </a:solidFill>
                        <a:latin typeface="Constantia"/>
                      </a:endParaRPr>
                    </a:p>
                  </a:txBody>
                  <a:tcPr marL="27375" marR="27375" marT="27375" marB="27375">
                    <a:lnL w="9523" algn="ctr">
                      <a:solidFill>
                        <a:srgbClr val="C7CCBE"/>
                      </a:solidFill>
                    </a:lnL>
                    <a:lnR w="9523" algn="ctr">
                      <a:solidFill>
                        <a:srgbClr val="C7CCBE"/>
                      </a:solidFill>
                    </a:lnR>
                    <a:lnT w="9523" algn="ctr">
                      <a:solidFill>
                        <a:srgbClr val="C7CCBE"/>
                      </a:solidFill>
                    </a:lnT>
                    <a:lnB w="9523" algn="ctr">
                      <a:solidFill>
                        <a:srgbClr val="C7CCBE"/>
                      </a:solidFill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p>
                      <a:pPr algn="just">
                        <a:defRPr/>
                      </a:pPr>
                      <a:r>
                        <a:rPr lang="en-GB" sz="1800">
                          <a:solidFill>
                            <a:srgbClr val="333333"/>
                          </a:solidFill>
                          <a:latin typeface="Constantia"/>
                        </a:rPr>
                        <a:t>It is used to scan the next token of the input as a Short.</a:t>
                      </a:r>
                      <a:endParaRPr/>
                    </a:p>
                  </a:txBody>
                  <a:tcPr marL="27375" marR="27375" marT="27375" marB="27375">
                    <a:lnL w="9523" algn="ctr">
                      <a:solidFill>
                        <a:srgbClr val="C7CCBE"/>
                      </a:solidFill>
                    </a:lnL>
                    <a:lnR w="9523" algn="ctr">
                      <a:solidFill>
                        <a:srgbClr val="C7CCBE"/>
                      </a:solidFill>
                    </a:lnR>
                    <a:lnT w="9523" algn="ctr">
                      <a:solidFill>
                        <a:srgbClr val="C7CCBE"/>
                      </a:solidFill>
                    </a:lnT>
                    <a:lnB w="9523" algn="ctr">
                      <a:solidFill>
                        <a:srgbClr val="C7CCBE"/>
                      </a:solidFill>
                    </a:lnB>
                    <a:solidFill>
                      <a:srgbClr val="EFF1EB"/>
                    </a:solidFill>
                  </a:tcPr>
                </a:tc>
              </a:tr>
              <a:tr h="481231">
                <a:tc>
                  <a:txBody>
                    <a:bodyPr/>
                    <a:p>
                      <a:pPr algn="just">
                        <a:defRPr/>
                      </a:pPr>
                      <a:r>
                        <a:rPr lang="en-IN" sz="1800" b="1">
                          <a:solidFill>
                            <a:srgbClr val="333333"/>
                          </a:solidFill>
                          <a:latin typeface="Constantia"/>
                        </a:rPr>
                        <a:t>BigInteger nextBigInteger()</a:t>
                      </a:r>
                      <a:endParaRPr lang="en-IN" sz="1800">
                        <a:solidFill>
                          <a:srgbClr val="333333"/>
                        </a:solidFill>
                        <a:latin typeface="Constantia"/>
                      </a:endParaRPr>
                    </a:p>
                  </a:txBody>
                  <a:tcPr marL="27375" marR="27375" marT="27375" marB="27375">
                    <a:lnL w="9523" algn="ctr">
                      <a:solidFill>
                        <a:srgbClr val="C7CCBE"/>
                      </a:solidFill>
                    </a:lnL>
                    <a:lnR w="9523" algn="ctr">
                      <a:solidFill>
                        <a:srgbClr val="C7CCBE"/>
                      </a:solidFill>
                    </a:lnR>
                    <a:lnT w="9523" algn="ctr">
                      <a:solidFill>
                        <a:srgbClr val="C7CCBE"/>
                      </a:solidFill>
                    </a:lnT>
                    <a:lnB w="9523" algn="ctr">
                      <a:solidFill>
                        <a:srgbClr val="C7CCBE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just">
                        <a:defRPr/>
                      </a:pPr>
                      <a:r>
                        <a:rPr lang="en-GB" sz="1800">
                          <a:solidFill>
                            <a:srgbClr val="333333"/>
                          </a:solidFill>
                          <a:latin typeface="Constantia"/>
                        </a:rPr>
                        <a:t>It is used to scan the next token of the input as a BigInteger.</a:t>
                      </a:r>
                      <a:endParaRPr/>
                    </a:p>
                  </a:txBody>
                  <a:tcPr marL="27375" marR="27375" marT="27375" marB="27375">
                    <a:lnL w="9523" algn="ctr">
                      <a:solidFill>
                        <a:srgbClr val="C7CCBE"/>
                      </a:solidFill>
                    </a:lnL>
                    <a:lnR w="9523" algn="ctr">
                      <a:solidFill>
                        <a:srgbClr val="C7CCBE"/>
                      </a:solidFill>
                    </a:lnR>
                    <a:lnT w="9523" algn="ctr">
                      <a:solidFill>
                        <a:srgbClr val="C7CCBE"/>
                      </a:solidFill>
                    </a:lnT>
                    <a:lnB w="9523" algn="ctr">
                      <a:solidFill>
                        <a:srgbClr val="C7CCBE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481231">
                <a:tc>
                  <a:txBody>
                    <a:bodyPr/>
                    <a:p>
                      <a:pPr algn="just">
                        <a:defRPr/>
                      </a:pPr>
                      <a:r>
                        <a:rPr lang="en-IN" sz="1800" b="1">
                          <a:solidFill>
                            <a:srgbClr val="333333"/>
                          </a:solidFill>
                          <a:latin typeface="Constantia"/>
                        </a:rPr>
                        <a:t>BigDecimal nextBigDecimal()</a:t>
                      </a:r>
                      <a:endParaRPr lang="en-IN" sz="1800">
                        <a:solidFill>
                          <a:srgbClr val="333333"/>
                        </a:solidFill>
                        <a:latin typeface="Constantia"/>
                      </a:endParaRPr>
                    </a:p>
                  </a:txBody>
                  <a:tcPr marL="27375" marR="27375" marT="27375" marB="27375">
                    <a:lnL w="9523" algn="ctr">
                      <a:solidFill>
                        <a:srgbClr val="C7CCBE"/>
                      </a:solidFill>
                    </a:lnL>
                    <a:lnR w="9523" algn="ctr">
                      <a:solidFill>
                        <a:srgbClr val="C7CCBE"/>
                      </a:solidFill>
                    </a:lnR>
                    <a:lnT w="9523" algn="ctr">
                      <a:solidFill>
                        <a:srgbClr val="C7CCBE"/>
                      </a:solidFill>
                    </a:lnT>
                    <a:lnB w="9523" algn="ctr">
                      <a:solidFill>
                        <a:srgbClr val="C7CCBE"/>
                      </a:solidFill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p>
                      <a:pPr algn="just">
                        <a:defRPr/>
                      </a:pPr>
                      <a:r>
                        <a:rPr lang="en-GB" sz="1800">
                          <a:solidFill>
                            <a:srgbClr val="333333"/>
                          </a:solidFill>
                          <a:latin typeface="Constantia"/>
                        </a:rPr>
                        <a:t>It is used to scan the next token of the input as a </a:t>
                      </a:r>
                      <a:r>
                        <a:rPr lang="en-GB" sz="1800">
                          <a:solidFill>
                            <a:srgbClr val="333333"/>
                          </a:solidFill>
                          <a:latin typeface="Constantia"/>
                        </a:rPr>
                        <a:t>BigDecimal</a:t>
                      </a:r>
                      <a:r>
                        <a:rPr lang="en-GB" sz="1800">
                          <a:solidFill>
                            <a:srgbClr val="333333"/>
                          </a:solidFill>
                          <a:latin typeface="Constantia"/>
                        </a:rPr>
                        <a:t>.</a:t>
                      </a:r>
                      <a:endParaRPr/>
                    </a:p>
                  </a:txBody>
                  <a:tcPr marL="27375" marR="27375" marT="27375" marB="27375">
                    <a:lnL w="9523" algn="ctr">
                      <a:solidFill>
                        <a:srgbClr val="C7CCBE"/>
                      </a:solidFill>
                    </a:lnL>
                    <a:lnR w="9523" algn="ctr">
                      <a:solidFill>
                        <a:srgbClr val="C7CCBE"/>
                      </a:solidFill>
                    </a:lnR>
                    <a:lnT w="9523" algn="ctr">
                      <a:solidFill>
                        <a:srgbClr val="C7CCBE"/>
                      </a:solidFill>
                    </a:lnT>
                    <a:lnB w="9523" algn="ctr">
                      <a:solidFill>
                        <a:srgbClr val="C7CCBE"/>
                      </a:solidFill>
                    </a:lnB>
                    <a:solidFill>
                      <a:srgbClr val="EFF1EB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1">
        <p:fade thruBlk="0"/>
      </p:transition>
    </mc:Choice>
    <mc:Fallback>
      <p:transition spd="med" advClick="1">
        <p:fade thruBlk="0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8021611" name="Rectangle 3"/>
          <p:cNvSpPr/>
          <p:nvPr/>
        </p:nvSpPr>
        <p:spPr bwMode="auto">
          <a:xfrm>
            <a:off x="-77787" y="-609599"/>
            <a:ext cx="12115800" cy="1303020"/>
          </a:xfrm>
          <a:prstGeom prst="rect">
            <a:avLst/>
          </a:prstGeom>
        </p:spPr>
        <p:txBody>
          <a:bodyPr vert="horz" lIns="121897" tIns="60948" rIns="121897" bIns="60948" rtlCol="0" anchor="b">
            <a:noAutofit/>
          </a:bodyPr>
          <a:lstStyle/>
          <a:p>
            <a:pPr>
              <a:defRPr/>
            </a:pPr>
            <a:r>
              <a:rPr lang="en-US" sz="4000" b="1"/>
              <a:t>Wrapper class in JAVA</a:t>
            </a:r>
            <a:endParaRPr/>
          </a:p>
        </p:txBody>
      </p:sp>
      <p:sp>
        <p:nvSpPr>
          <p:cNvPr id="915787356" name="TextBox 4"/>
          <p:cNvSpPr txBox="1"/>
          <p:nvPr/>
        </p:nvSpPr>
        <p:spPr bwMode="auto">
          <a:xfrm>
            <a:off x="1065211" y="761999"/>
            <a:ext cx="1089659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IN" sz="2000"/>
              <a:t>The wrapper class in Java provides the mechanism to convert primitive into object and object into primitive.</a:t>
            </a:r>
            <a:endParaRPr/>
          </a:p>
        </p:txBody>
      </p:sp>
      <p:sp>
        <p:nvSpPr>
          <p:cNvPr id="747466324" name="TextBox 6"/>
          <p:cNvSpPr txBox="1"/>
          <p:nvPr/>
        </p:nvSpPr>
        <p:spPr bwMode="auto">
          <a:xfrm>
            <a:off x="231568" y="2666999"/>
            <a:ext cx="11748318" cy="40934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IN" sz="2000" b="1"/>
              <a:t>Use of Wrapper classes in Java</a:t>
            </a:r>
            <a:endParaRPr/>
          </a:p>
          <a:p>
            <a:pPr>
              <a:defRPr/>
            </a:pPr>
            <a:r>
              <a:rPr lang="en-IN" sz="2000"/>
              <a:t>Java is an object-oriented programming language, so we need to deal with objects many times like in Collections, Serialization, Synchronization, etc. </a:t>
            </a:r>
            <a:endParaRPr/>
          </a:p>
          <a:p>
            <a:pPr>
              <a:defRPr/>
            </a:pPr>
            <a:endParaRPr lang="en-IN" sz="2000"/>
          </a:p>
          <a:p>
            <a:pPr marL="342900" indent="-342900">
              <a:buClr>
                <a:schemeClr val="accent1"/>
              </a:buClr>
              <a:buFont typeface="Wingdings"/>
              <a:buChar char="§"/>
              <a:defRPr/>
            </a:pPr>
            <a:r>
              <a:rPr lang="en-IN" sz="2000" b="1">
                <a:solidFill>
                  <a:schemeClr val="accent1"/>
                </a:solidFill>
              </a:rPr>
              <a:t>Change the value in Method: </a:t>
            </a:r>
            <a:r>
              <a:rPr lang="en-IN" sz="2000"/>
              <a:t>Java supports only call by value. So, if we pass a primitive value, it will not change the original value. But, if we convert the primitive value in an object, it will change the original value.</a:t>
            </a:r>
            <a:endParaRPr/>
          </a:p>
          <a:p>
            <a:pPr marL="342900" indent="-342900">
              <a:buClr>
                <a:schemeClr val="accent1"/>
              </a:buClr>
              <a:buFont typeface="Wingdings"/>
              <a:buChar char="§"/>
              <a:defRPr/>
            </a:pPr>
            <a:r>
              <a:rPr lang="en-IN" sz="2000" b="1">
                <a:solidFill>
                  <a:schemeClr val="accent1"/>
                </a:solidFill>
              </a:rPr>
              <a:t>Serialization: </a:t>
            </a:r>
            <a:r>
              <a:rPr lang="en-IN" sz="2000"/>
              <a:t>We need to convert the objects into streams to perform the serialization. If we have a primitive value, we can convert it in objects through the wrapper classes.</a:t>
            </a:r>
            <a:endParaRPr/>
          </a:p>
          <a:p>
            <a:pPr marL="342900" indent="-342900">
              <a:buClr>
                <a:schemeClr val="accent1"/>
              </a:buClr>
              <a:buFont typeface="Wingdings"/>
              <a:buChar char="§"/>
              <a:defRPr/>
            </a:pPr>
            <a:r>
              <a:rPr lang="en-IN" sz="2000" b="1">
                <a:solidFill>
                  <a:schemeClr val="accent1"/>
                </a:solidFill>
              </a:rPr>
              <a:t>Synchronization: </a:t>
            </a:r>
            <a:r>
              <a:rPr lang="en-IN" sz="2000"/>
              <a:t>Java synchronization works with objects in Multithreading.</a:t>
            </a:r>
            <a:endParaRPr/>
          </a:p>
          <a:p>
            <a:pPr marL="342900" indent="-342900">
              <a:buClr>
                <a:schemeClr val="accent1"/>
              </a:buClr>
              <a:buFont typeface="Wingdings"/>
              <a:buChar char="§"/>
              <a:defRPr/>
            </a:pPr>
            <a:r>
              <a:rPr lang="en-IN" sz="2000" b="1">
                <a:solidFill>
                  <a:schemeClr val="accent1"/>
                </a:solidFill>
              </a:rPr>
              <a:t>java.util</a:t>
            </a:r>
            <a:r>
              <a:rPr lang="en-IN" sz="2000" b="1">
                <a:solidFill>
                  <a:schemeClr val="accent1"/>
                </a:solidFill>
              </a:rPr>
              <a:t> package: </a:t>
            </a:r>
            <a:r>
              <a:rPr lang="en-IN" sz="2000"/>
              <a:t>The </a:t>
            </a:r>
            <a:r>
              <a:rPr lang="en-IN" sz="2000"/>
              <a:t>java.util</a:t>
            </a:r>
            <a:r>
              <a:rPr lang="en-IN" sz="2000"/>
              <a:t> package provides the utility classes to deal with objects.</a:t>
            </a:r>
            <a:endParaRPr/>
          </a:p>
          <a:p>
            <a:pPr marL="342900" indent="-342900">
              <a:buClr>
                <a:schemeClr val="accent1"/>
              </a:buClr>
              <a:buFont typeface="Wingdings"/>
              <a:buChar char="§"/>
              <a:defRPr/>
            </a:pPr>
            <a:r>
              <a:rPr lang="en-IN" sz="2000" b="1">
                <a:solidFill>
                  <a:schemeClr val="accent1"/>
                </a:solidFill>
              </a:rPr>
              <a:t>Collection Framework: </a:t>
            </a:r>
            <a:r>
              <a:rPr lang="en-IN" sz="2000"/>
              <a:t>Java collection framework works with objects only. All classes of the collection framework deal with objects only.</a:t>
            </a:r>
            <a:endParaRPr/>
          </a:p>
        </p:txBody>
      </p:sp>
      <p:sp>
        <p:nvSpPr>
          <p:cNvPr id="1456319950" name="TextBox 8"/>
          <p:cNvSpPr txBox="1"/>
          <p:nvPr/>
        </p:nvSpPr>
        <p:spPr bwMode="auto">
          <a:xfrm>
            <a:off x="212774" y="1543158"/>
            <a:ext cx="11748317" cy="1015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IN" sz="2000"/>
              <a:t>Since J2SE 5.0, autoboxing and unboxing feature convert primitives into objects </a:t>
            </a:r>
            <a:r>
              <a:rPr lang="en-IN" sz="1800"/>
              <a:t>and</a:t>
            </a:r>
            <a:r>
              <a:rPr lang="en-IN" sz="2000"/>
              <a:t> objects into primitives automatically. The automatic conversion of primitive into an object is known as autoboxing and vice-versa unboxing.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1">
        <p:fade thruBlk="0"/>
      </p:transition>
    </mc:Choice>
    <mc:Fallback>
      <p:transition spd="med" advClick="1">
        <p:fade thruBlk="0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47189467" name="Rectangle 3"/>
          <p:cNvSpPr/>
          <p:nvPr/>
        </p:nvSpPr>
        <p:spPr bwMode="auto">
          <a:xfrm>
            <a:off x="-77787" y="-609599"/>
            <a:ext cx="12115800" cy="1303020"/>
          </a:xfrm>
          <a:prstGeom prst="rect">
            <a:avLst/>
          </a:prstGeom>
        </p:spPr>
        <p:txBody>
          <a:bodyPr vert="horz" lIns="121897" tIns="60948" rIns="121897" bIns="60948" rtlCol="0" anchor="b">
            <a:noAutofit/>
          </a:bodyPr>
          <a:lstStyle/>
          <a:p>
            <a:pPr>
              <a:defRPr/>
            </a:pPr>
            <a:r>
              <a:rPr lang="en-US" sz="4000" b="1"/>
              <a:t>Wrapper class in JAVA</a:t>
            </a:r>
            <a:endParaRPr/>
          </a:p>
        </p:txBody>
      </p:sp>
      <p:sp>
        <p:nvSpPr>
          <p:cNvPr id="838540584" name="TextBox 2"/>
          <p:cNvSpPr txBox="1"/>
          <p:nvPr/>
        </p:nvSpPr>
        <p:spPr bwMode="auto">
          <a:xfrm>
            <a:off x="1370011" y="838199"/>
            <a:ext cx="1043939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IN"/>
              <a:t>The eight classes of the </a:t>
            </a:r>
            <a:r>
              <a:rPr lang="en-IN"/>
              <a:t>java.lang</a:t>
            </a:r>
            <a:r>
              <a:rPr lang="en-IN"/>
              <a:t> package are known as wrapper classes in Java. The list of eight wrapper classes are given below:</a:t>
            </a:r>
            <a:endParaRPr/>
          </a:p>
        </p:txBody>
      </p:sp>
      <p:graphicFrame>
        <p:nvGraphicFramePr>
          <p:cNvPr id="699618547" name="Table 5"/>
          <p:cNvGraphicFramePr>
            <a:graphicFrameLocks xmlns:a="http://schemas.openxmlformats.org/drawingml/2006/main"/>
          </p:cNvGraphicFramePr>
          <p:nvPr/>
        </p:nvGraphicFramePr>
        <p:xfrm>
          <a:off x="377170" y="1813977"/>
          <a:ext cx="6178997" cy="4688433"/>
        </p:xfrm>
        <a:graphic>
          <a:graphicData uri="http://schemas.openxmlformats.org/drawingml/2006/table">
            <a:tbl>
              <a:tblPr firstRow="0" firstCol="0" lastRow="0" lastCol="0" bandRow="0" bandCol="0"/>
              <a:tblGrid>
                <a:gridCol w="3089498"/>
                <a:gridCol w="3089498"/>
              </a:tblGrid>
              <a:tr h="573338"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IN" sz="2400">
                          <a:solidFill>
                            <a:schemeClr val="bg1"/>
                          </a:solidFill>
                          <a:latin typeface="Constantia"/>
                        </a:rPr>
                        <a:t>Primitive Type</a:t>
                      </a:r>
                      <a:endParaRPr/>
                    </a:p>
                  </a:txBody>
                  <a:tcPr marL="110256" marR="110256" marT="110256" marB="110256">
                    <a:lnL w="9524" algn="ctr">
                      <a:solidFill>
                        <a:srgbClr val="087F5A"/>
                      </a:solidFill>
                    </a:lnL>
                    <a:lnR w="9524" algn="ctr">
                      <a:solidFill>
                        <a:srgbClr val="087F5A"/>
                      </a:solidFill>
                    </a:lnR>
                    <a:lnT w="9524" algn="ctr">
                      <a:solidFill>
                        <a:srgbClr val="087F5A"/>
                      </a:solidFill>
                    </a:lnT>
                    <a:lnB w="9524" algn="ctr">
                      <a:solidFill>
                        <a:srgbClr val="C7CCBE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IN" sz="2400">
                          <a:solidFill>
                            <a:schemeClr val="bg1"/>
                          </a:solidFill>
                          <a:latin typeface="Constantia"/>
                        </a:rPr>
                        <a:t>Wrapper class</a:t>
                      </a:r>
                      <a:endParaRPr/>
                    </a:p>
                  </a:txBody>
                  <a:tcPr marL="110256" marR="110256" marT="110256" marB="110256">
                    <a:lnL w="9524" algn="ctr">
                      <a:solidFill>
                        <a:srgbClr val="087F5A"/>
                      </a:solidFill>
                    </a:lnL>
                    <a:lnR w="9524" algn="ctr">
                      <a:solidFill>
                        <a:srgbClr val="087F5A"/>
                      </a:solidFill>
                    </a:lnR>
                    <a:lnT w="9524" algn="ctr">
                      <a:solidFill>
                        <a:srgbClr val="087F5A"/>
                      </a:solidFill>
                    </a:lnT>
                    <a:lnB w="9524" algn="ctr">
                      <a:solidFill>
                        <a:srgbClr val="C7CCBE"/>
                      </a:solidFill>
                    </a:lnB>
                    <a:solidFill>
                      <a:schemeClr val="accent2"/>
                    </a:solidFill>
                  </a:tcPr>
                </a:tc>
              </a:tr>
              <a:tr h="499833">
                <a:tc>
                  <a:txBody>
                    <a:bodyPr/>
                    <a:p>
                      <a:pPr algn="just">
                        <a:defRPr/>
                      </a:pPr>
                      <a:r>
                        <a:rPr lang="en-IN" sz="2400">
                          <a:solidFill>
                            <a:srgbClr val="333333"/>
                          </a:solidFill>
                          <a:latin typeface="Constantia"/>
                        </a:rPr>
                        <a:t>boolean</a:t>
                      </a:r>
                      <a:endParaRPr/>
                    </a:p>
                  </a:txBody>
                  <a:tcPr marL="73504" marR="73504" marT="73504" marB="73504">
                    <a:lnL w="9524" algn="ctr">
                      <a:solidFill>
                        <a:srgbClr val="C7CCBE"/>
                      </a:solidFill>
                    </a:lnL>
                    <a:lnR w="9524" algn="ctr">
                      <a:solidFill>
                        <a:srgbClr val="C7CCBE"/>
                      </a:solidFill>
                    </a:lnR>
                    <a:lnT w="9524" algn="ctr">
                      <a:solidFill>
                        <a:srgbClr val="C7CCBE"/>
                      </a:solidFill>
                    </a:lnT>
                    <a:lnB w="9524" algn="ctr">
                      <a:solidFill>
                        <a:srgbClr val="C7CCBE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just">
                        <a:defRPr/>
                      </a:pPr>
                      <a:r>
                        <a:rPr lang="en-IN" sz="2400" u="none" strike="noStrike">
                          <a:solidFill>
                            <a:srgbClr val="008000"/>
                          </a:solidFill>
                          <a:latin typeface="Constantia"/>
                        </a:rPr>
                        <a:t>Boolean</a:t>
                      </a:r>
                      <a:endParaRPr lang="en-IN" sz="2400">
                        <a:solidFill>
                          <a:srgbClr val="333333"/>
                        </a:solidFill>
                        <a:latin typeface="Constantia"/>
                      </a:endParaRPr>
                    </a:p>
                  </a:txBody>
                  <a:tcPr marL="73504" marR="73504" marT="73504" marB="73504">
                    <a:lnL w="9524" algn="ctr">
                      <a:solidFill>
                        <a:srgbClr val="C7CCBE"/>
                      </a:solidFill>
                    </a:lnL>
                    <a:lnR w="9524" algn="ctr">
                      <a:solidFill>
                        <a:srgbClr val="C7CCBE"/>
                      </a:solidFill>
                    </a:lnR>
                    <a:lnT w="9524" algn="ctr">
                      <a:solidFill>
                        <a:srgbClr val="C7CCBE"/>
                      </a:solidFill>
                    </a:lnT>
                    <a:lnB w="9524" algn="ctr">
                      <a:solidFill>
                        <a:srgbClr val="C7CCBE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499833">
                <a:tc>
                  <a:txBody>
                    <a:bodyPr/>
                    <a:p>
                      <a:pPr algn="just">
                        <a:defRPr/>
                      </a:pPr>
                      <a:r>
                        <a:rPr lang="en-IN" sz="2400">
                          <a:solidFill>
                            <a:srgbClr val="333333"/>
                          </a:solidFill>
                          <a:latin typeface="Constantia"/>
                        </a:rPr>
                        <a:t>char</a:t>
                      </a:r>
                      <a:endParaRPr/>
                    </a:p>
                  </a:txBody>
                  <a:tcPr marL="73504" marR="73504" marT="73504" marB="73504">
                    <a:lnL w="9524" algn="ctr">
                      <a:solidFill>
                        <a:srgbClr val="C7CCBE"/>
                      </a:solidFill>
                    </a:lnL>
                    <a:lnR w="9524" algn="ctr">
                      <a:solidFill>
                        <a:srgbClr val="C7CCBE"/>
                      </a:solidFill>
                    </a:lnR>
                    <a:lnT w="9524" algn="ctr">
                      <a:solidFill>
                        <a:srgbClr val="C7CCBE"/>
                      </a:solidFill>
                    </a:lnT>
                    <a:lnB w="9524" algn="ctr">
                      <a:solidFill>
                        <a:srgbClr val="C7CCBE"/>
                      </a:solidFill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p>
                      <a:pPr algn="just">
                        <a:defRPr/>
                      </a:pPr>
                      <a:r>
                        <a:rPr lang="en-IN" sz="2400" u="none" strike="noStrike">
                          <a:solidFill>
                            <a:srgbClr val="008000"/>
                          </a:solidFill>
                          <a:latin typeface="Constantia"/>
                        </a:rPr>
                        <a:t>Character</a:t>
                      </a:r>
                      <a:endParaRPr lang="en-IN" sz="2400">
                        <a:solidFill>
                          <a:srgbClr val="333333"/>
                        </a:solidFill>
                        <a:latin typeface="Constantia"/>
                      </a:endParaRPr>
                    </a:p>
                  </a:txBody>
                  <a:tcPr marL="73504" marR="73504" marT="73504" marB="73504">
                    <a:lnL w="9524" algn="ctr">
                      <a:solidFill>
                        <a:srgbClr val="C7CCBE"/>
                      </a:solidFill>
                    </a:lnL>
                    <a:lnR w="9524" algn="ctr">
                      <a:solidFill>
                        <a:srgbClr val="C7CCBE"/>
                      </a:solidFill>
                    </a:lnR>
                    <a:lnT w="9524" algn="ctr">
                      <a:solidFill>
                        <a:srgbClr val="C7CCBE"/>
                      </a:solidFill>
                    </a:lnT>
                    <a:lnB w="9524" algn="ctr">
                      <a:solidFill>
                        <a:srgbClr val="C7CCBE"/>
                      </a:solidFill>
                    </a:lnB>
                    <a:solidFill>
                      <a:srgbClr val="EFF1EB"/>
                    </a:solidFill>
                  </a:tcPr>
                </a:tc>
              </a:tr>
              <a:tr h="499833">
                <a:tc>
                  <a:txBody>
                    <a:bodyPr/>
                    <a:p>
                      <a:pPr algn="just">
                        <a:defRPr/>
                      </a:pPr>
                      <a:r>
                        <a:rPr lang="en-IN" sz="2400">
                          <a:solidFill>
                            <a:srgbClr val="333333"/>
                          </a:solidFill>
                          <a:latin typeface="Constantia"/>
                        </a:rPr>
                        <a:t>byte</a:t>
                      </a:r>
                      <a:endParaRPr/>
                    </a:p>
                  </a:txBody>
                  <a:tcPr marL="73504" marR="73504" marT="73504" marB="73504">
                    <a:lnL w="9524" algn="ctr">
                      <a:solidFill>
                        <a:srgbClr val="C7CCBE"/>
                      </a:solidFill>
                    </a:lnL>
                    <a:lnR w="9524" algn="ctr">
                      <a:solidFill>
                        <a:srgbClr val="C7CCBE"/>
                      </a:solidFill>
                    </a:lnR>
                    <a:lnT w="9524" algn="ctr">
                      <a:solidFill>
                        <a:srgbClr val="C7CCBE"/>
                      </a:solidFill>
                    </a:lnT>
                    <a:lnB w="9524" algn="ctr">
                      <a:solidFill>
                        <a:srgbClr val="C7CCBE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just">
                        <a:defRPr/>
                      </a:pPr>
                      <a:r>
                        <a:rPr lang="en-IN" sz="2400" u="none" strike="noStrike">
                          <a:solidFill>
                            <a:srgbClr val="008000"/>
                          </a:solidFill>
                          <a:latin typeface="Constantia"/>
                        </a:rPr>
                        <a:t>Byte</a:t>
                      </a:r>
                      <a:endParaRPr lang="en-IN" sz="2400">
                        <a:solidFill>
                          <a:srgbClr val="333333"/>
                        </a:solidFill>
                        <a:latin typeface="Constantia"/>
                      </a:endParaRPr>
                    </a:p>
                  </a:txBody>
                  <a:tcPr marL="73504" marR="73504" marT="73504" marB="73504">
                    <a:lnL w="9524" algn="ctr">
                      <a:solidFill>
                        <a:srgbClr val="C7CCBE"/>
                      </a:solidFill>
                    </a:lnL>
                    <a:lnR w="9524" algn="ctr">
                      <a:solidFill>
                        <a:srgbClr val="C7CCBE"/>
                      </a:solidFill>
                    </a:lnR>
                    <a:lnT w="9524" algn="ctr">
                      <a:solidFill>
                        <a:srgbClr val="C7CCBE"/>
                      </a:solidFill>
                    </a:lnT>
                    <a:lnB w="9524" algn="ctr">
                      <a:solidFill>
                        <a:srgbClr val="C7CCBE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499833">
                <a:tc>
                  <a:txBody>
                    <a:bodyPr/>
                    <a:p>
                      <a:pPr algn="just">
                        <a:defRPr/>
                      </a:pPr>
                      <a:r>
                        <a:rPr lang="en-IN" sz="2400">
                          <a:solidFill>
                            <a:srgbClr val="333333"/>
                          </a:solidFill>
                          <a:latin typeface="Constantia"/>
                        </a:rPr>
                        <a:t>short</a:t>
                      </a:r>
                      <a:endParaRPr/>
                    </a:p>
                  </a:txBody>
                  <a:tcPr marL="73504" marR="73504" marT="73504" marB="73504">
                    <a:lnL w="9524" algn="ctr">
                      <a:solidFill>
                        <a:srgbClr val="C7CCBE"/>
                      </a:solidFill>
                    </a:lnL>
                    <a:lnR w="9524" algn="ctr">
                      <a:solidFill>
                        <a:srgbClr val="C7CCBE"/>
                      </a:solidFill>
                    </a:lnR>
                    <a:lnT w="9524" algn="ctr">
                      <a:solidFill>
                        <a:srgbClr val="C7CCBE"/>
                      </a:solidFill>
                    </a:lnT>
                    <a:lnB w="9524" algn="ctr">
                      <a:solidFill>
                        <a:srgbClr val="C7CCBE"/>
                      </a:solidFill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p>
                      <a:pPr algn="just">
                        <a:defRPr/>
                      </a:pPr>
                      <a:r>
                        <a:rPr lang="en-IN" sz="2400" u="none" strike="noStrike">
                          <a:solidFill>
                            <a:srgbClr val="008000"/>
                          </a:solidFill>
                          <a:latin typeface="Constantia"/>
                        </a:rPr>
                        <a:t>Short</a:t>
                      </a:r>
                      <a:endParaRPr lang="en-IN" sz="2400">
                        <a:solidFill>
                          <a:srgbClr val="333333"/>
                        </a:solidFill>
                        <a:latin typeface="Constantia"/>
                      </a:endParaRPr>
                    </a:p>
                  </a:txBody>
                  <a:tcPr marL="73504" marR="73504" marT="73504" marB="73504">
                    <a:lnL w="9524" algn="ctr">
                      <a:solidFill>
                        <a:srgbClr val="C7CCBE"/>
                      </a:solidFill>
                    </a:lnL>
                    <a:lnR w="9524" algn="ctr">
                      <a:solidFill>
                        <a:srgbClr val="C7CCBE"/>
                      </a:solidFill>
                    </a:lnR>
                    <a:lnT w="9524" algn="ctr">
                      <a:solidFill>
                        <a:srgbClr val="C7CCBE"/>
                      </a:solidFill>
                    </a:lnT>
                    <a:lnB w="9524" algn="ctr">
                      <a:solidFill>
                        <a:srgbClr val="C7CCBE"/>
                      </a:solidFill>
                    </a:lnB>
                    <a:solidFill>
                      <a:srgbClr val="EFF1EB"/>
                    </a:solidFill>
                  </a:tcPr>
                </a:tc>
              </a:tr>
              <a:tr h="499833">
                <a:tc>
                  <a:txBody>
                    <a:bodyPr/>
                    <a:p>
                      <a:pPr algn="just">
                        <a:defRPr/>
                      </a:pPr>
                      <a:r>
                        <a:rPr lang="en-IN" sz="2400">
                          <a:solidFill>
                            <a:srgbClr val="333333"/>
                          </a:solidFill>
                          <a:latin typeface="Constantia"/>
                        </a:rPr>
                        <a:t>int</a:t>
                      </a:r>
                      <a:endParaRPr/>
                    </a:p>
                  </a:txBody>
                  <a:tcPr marL="73504" marR="73504" marT="73504" marB="73504">
                    <a:lnL w="9524" algn="ctr">
                      <a:solidFill>
                        <a:srgbClr val="C7CCBE"/>
                      </a:solidFill>
                    </a:lnL>
                    <a:lnR w="9524" algn="ctr">
                      <a:solidFill>
                        <a:srgbClr val="C7CCBE"/>
                      </a:solidFill>
                    </a:lnR>
                    <a:lnT w="9524" algn="ctr">
                      <a:solidFill>
                        <a:srgbClr val="C7CCBE"/>
                      </a:solidFill>
                    </a:lnT>
                    <a:lnB w="9524" algn="ctr">
                      <a:solidFill>
                        <a:srgbClr val="C7CCBE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just">
                        <a:defRPr/>
                      </a:pPr>
                      <a:r>
                        <a:rPr lang="en-IN" sz="2400" u="none" strike="noStrike">
                          <a:solidFill>
                            <a:srgbClr val="008000"/>
                          </a:solidFill>
                          <a:latin typeface="Constantia"/>
                        </a:rPr>
                        <a:t>Integer</a:t>
                      </a:r>
                      <a:endParaRPr lang="en-IN" sz="2400">
                        <a:solidFill>
                          <a:srgbClr val="333333"/>
                        </a:solidFill>
                        <a:latin typeface="Constantia"/>
                      </a:endParaRPr>
                    </a:p>
                  </a:txBody>
                  <a:tcPr marL="73504" marR="73504" marT="73504" marB="73504">
                    <a:lnL w="9524" algn="ctr">
                      <a:solidFill>
                        <a:srgbClr val="C7CCBE"/>
                      </a:solidFill>
                    </a:lnL>
                    <a:lnR w="9524" algn="ctr">
                      <a:solidFill>
                        <a:srgbClr val="C7CCBE"/>
                      </a:solidFill>
                    </a:lnR>
                    <a:lnT w="9524" algn="ctr">
                      <a:solidFill>
                        <a:srgbClr val="C7CCBE"/>
                      </a:solidFill>
                    </a:lnT>
                    <a:lnB w="9524" algn="ctr">
                      <a:solidFill>
                        <a:srgbClr val="C7CCBE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499833">
                <a:tc>
                  <a:txBody>
                    <a:bodyPr/>
                    <a:p>
                      <a:pPr algn="just">
                        <a:defRPr/>
                      </a:pPr>
                      <a:r>
                        <a:rPr lang="en-IN" sz="2400">
                          <a:solidFill>
                            <a:srgbClr val="333333"/>
                          </a:solidFill>
                          <a:latin typeface="Constantia"/>
                        </a:rPr>
                        <a:t>long</a:t>
                      </a:r>
                      <a:endParaRPr/>
                    </a:p>
                  </a:txBody>
                  <a:tcPr marL="73504" marR="73504" marT="73504" marB="73504">
                    <a:lnL w="9524" algn="ctr">
                      <a:solidFill>
                        <a:srgbClr val="C7CCBE"/>
                      </a:solidFill>
                    </a:lnL>
                    <a:lnR w="9524" algn="ctr">
                      <a:solidFill>
                        <a:srgbClr val="C7CCBE"/>
                      </a:solidFill>
                    </a:lnR>
                    <a:lnT w="9524" algn="ctr">
                      <a:solidFill>
                        <a:srgbClr val="C7CCBE"/>
                      </a:solidFill>
                    </a:lnT>
                    <a:lnB w="9524" algn="ctr">
                      <a:solidFill>
                        <a:srgbClr val="C7CCBE"/>
                      </a:solidFill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p>
                      <a:pPr algn="just">
                        <a:defRPr/>
                      </a:pPr>
                      <a:r>
                        <a:rPr lang="en-IN" sz="2400" u="none" strike="noStrike">
                          <a:solidFill>
                            <a:srgbClr val="008000"/>
                          </a:solidFill>
                          <a:latin typeface="Constantia"/>
                        </a:rPr>
                        <a:t>Long</a:t>
                      </a:r>
                      <a:endParaRPr lang="en-IN" sz="2400">
                        <a:solidFill>
                          <a:srgbClr val="333333"/>
                        </a:solidFill>
                        <a:latin typeface="Constantia"/>
                      </a:endParaRPr>
                    </a:p>
                  </a:txBody>
                  <a:tcPr marL="73504" marR="73504" marT="73504" marB="73504">
                    <a:lnL w="9524" algn="ctr">
                      <a:solidFill>
                        <a:srgbClr val="C7CCBE"/>
                      </a:solidFill>
                    </a:lnL>
                    <a:lnR w="9524" algn="ctr">
                      <a:solidFill>
                        <a:srgbClr val="C7CCBE"/>
                      </a:solidFill>
                    </a:lnR>
                    <a:lnT w="9524" algn="ctr">
                      <a:solidFill>
                        <a:srgbClr val="C7CCBE"/>
                      </a:solidFill>
                    </a:lnT>
                    <a:lnB w="9524" algn="ctr">
                      <a:solidFill>
                        <a:srgbClr val="C7CCBE"/>
                      </a:solidFill>
                    </a:lnB>
                    <a:solidFill>
                      <a:srgbClr val="EFF1EB"/>
                    </a:solidFill>
                  </a:tcPr>
                </a:tc>
              </a:tr>
              <a:tr h="499833">
                <a:tc>
                  <a:txBody>
                    <a:bodyPr/>
                    <a:p>
                      <a:pPr algn="just">
                        <a:defRPr/>
                      </a:pPr>
                      <a:r>
                        <a:rPr lang="en-IN" sz="2400">
                          <a:solidFill>
                            <a:srgbClr val="333333"/>
                          </a:solidFill>
                          <a:latin typeface="Constantia"/>
                        </a:rPr>
                        <a:t>float</a:t>
                      </a:r>
                      <a:endParaRPr/>
                    </a:p>
                  </a:txBody>
                  <a:tcPr marL="73504" marR="73504" marT="73504" marB="73504">
                    <a:lnL w="9524" algn="ctr">
                      <a:solidFill>
                        <a:srgbClr val="C7CCBE"/>
                      </a:solidFill>
                    </a:lnL>
                    <a:lnR w="9524" algn="ctr">
                      <a:solidFill>
                        <a:srgbClr val="C7CCBE"/>
                      </a:solidFill>
                    </a:lnR>
                    <a:lnT w="9524" algn="ctr">
                      <a:solidFill>
                        <a:srgbClr val="C7CCBE"/>
                      </a:solidFill>
                    </a:lnT>
                    <a:lnB w="9524" algn="ctr">
                      <a:solidFill>
                        <a:srgbClr val="C7CCBE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just">
                        <a:defRPr/>
                      </a:pPr>
                      <a:r>
                        <a:rPr lang="en-IN" sz="2400" u="none" strike="noStrike">
                          <a:solidFill>
                            <a:srgbClr val="008000"/>
                          </a:solidFill>
                          <a:latin typeface="Constantia"/>
                        </a:rPr>
                        <a:t>Float</a:t>
                      </a:r>
                      <a:endParaRPr lang="en-IN" sz="2400">
                        <a:solidFill>
                          <a:srgbClr val="333333"/>
                        </a:solidFill>
                        <a:latin typeface="Constantia"/>
                      </a:endParaRPr>
                    </a:p>
                  </a:txBody>
                  <a:tcPr marL="73504" marR="73504" marT="73504" marB="73504">
                    <a:lnL w="9524" algn="ctr">
                      <a:solidFill>
                        <a:srgbClr val="C7CCBE"/>
                      </a:solidFill>
                    </a:lnL>
                    <a:lnR w="9524" algn="ctr">
                      <a:solidFill>
                        <a:srgbClr val="C7CCBE"/>
                      </a:solidFill>
                    </a:lnR>
                    <a:lnT w="9524" algn="ctr">
                      <a:solidFill>
                        <a:srgbClr val="C7CCBE"/>
                      </a:solidFill>
                    </a:lnT>
                    <a:lnB w="9524" algn="ctr">
                      <a:solidFill>
                        <a:srgbClr val="C7CCBE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499833">
                <a:tc>
                  <a:txBody>
                    <a:bodyPr/>
                    <a:p>
                      <a:pPr algn="just">
                        <a:defRPr/>
                      </a:pPr>
                      <a:r>
                        <a:rPr lang="en-IN" sz="2400">
                          <a:solidFill>
                            <a:srgbClr val="333333"/>
                          </a:solidFill>
                          <a:latin typeface="Constantia"/>
                        </a:rPr>
                        <a:t>double</a:t>
                      </a:r>
                      <a:endParaRPr/>
                    </a:p>
                  </a:txBody>
                  <a:tcPr marL="73504" marR="73504" marT="73504" marB="73504">
                    <a:lnL w="9524" algn="ctr">
                      <a:solidFill>
                        <a:srgbClr val="C7CCBE"/>
                      </a:solidFill>
                    </a:lnL>
                    <a:lnR w="9524" algn="ctr">
                      <a:solidFill>
                        <a:srgbClr val="C7CCBE"/>
                      </a:solidFill>
                    </a:lnR>
                    <a:lnT w="9524" algn="ctr">
                      <a:solidFill>
                        <a:srgbClr val="C7CCBE"/>
                      </a:solidFill>
                    </a:lnT>
                    <a:lnB w="9524" algn="ctr">
                      <a:solidFill>
                        <a:srgbClr val="C7CCBE"/>
                      </a:solidFill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p>
                      <a:pPr algn="just">
                        <a:defRPr/>
                      </a:pPr>
                      <a:r>
                        <a:rPr lang="en-IN" sz="2400" u="none" strike="noStrike">
                          <a:solidFill>
                            <a:srgbClr val="008000"/>
                          </a:solidFill>
                          <a:latin typeface="Constantia"/>
                        </a:rPr>
                        <a:t>Double</a:t>
                      </a:r>
                      <a:endParaRPr lang="en-IN" sz="2400">
                        <a:solidFill>
                          <a:srgbClr val="333333"/>
                        </a:solidFill>
                        <a:latin typeface="Constantia"/>
                      </a:endParaRPr>
                    </a:p>
                  </a:txBody>
                  <a:tcPr marL="73504" marR="73504" marT="73504" marB="73504">
                    <a:lnL w="9524" algn="ctr">
                      <a:solidFill>
                        <a:srgbClr val="C7CCBE"/>
                      </a:solidFill>
                    </a:lnL>
                    <a:lnR w="9524" algn="ctr">
                      <a:solidFill>
                        <a:srgbClr val="C7CCBE"/>
                      </a:solidFill>
                    </a:lnR>
                    <a:lnT w="9524" algn="ctr">
                      <a:solidFill>
                        <a:srgbClr val="C7CCBE"/>
                      </a:solidFill>
                    </a:lnT>
                    <a:lnB w="9524" algn="ctr">
                      <a:solidFill>
                        <a:srgbClr val="C7CCBE"/>
                      </a:solidFill>
                    </a:lnB>
                    <a:solidFill>
                      <a:srgbClr val="EFF1EB"/>
                    </a:solidFill>
                  </a:tcPr>
                </a:tc>
              </a:tr>
            </a:tbl>
          </a:graphicData>
        </a:graphic>
      </p:graphicFrame>
      <p:sp>
        <p:nvSpPr>
          <p:cNvPr id="698594698" name="TextBox 7"/>
          <p:cNvSpPr txBox="1"/>
          <p:nvPr/>
        </p:nvSpPr>
        <p:spPr bwMode="auto">
          <a:xfrm>
            <a:off x="7008811" y="2286000"/>
            <a:ext cx="4495799" cy="3416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GB"/>
              <a:t>// Autoboxing- primitive to Character object conversion</a:t>
            </a:r>
            <a:endParaRPr/>
          </a:p>
          <a:p>
            <a:pPr>
              <a:defRPr/>
            </a:pPr>
            <a:r>
              <a:rPr lang="en-GB">
                <a:solidFill>
                  <a:schemeClr val="accent1"/>
                </a:solidFill>
              </a:rPr>
              <a:t>char </a:t>
            </a:r>
            <a:r>
              <a:rPr lang="en-GB">
                <a:solidFill>
                  <a:schemeClr val="accent1"/>
                </a:solidFill>
              </a:rPr>
              <a:t>ch</a:t>
            </a:r>
            <a:r>
              <a:rPr lang="en-GB">
                <a:solidFill>
                  <a:schemeClr val="accent1"/>
                </a:solidFill>
              </a:rPr>
              <a:t> = 'a';</a:t>
            </a:r>
            <a:endParaRPr/>
          </a:p>
          <a:p>
            <a:pPr>
              <a:defRPr/>
            </a:pPr>
            <a:r>
              <a:rPr lang="en-GB">
                <a:solidFill>
                  <a:schemeClr val="accent1"/>
                </a:solidFill>
              </a:rPr>
              <a:t>Character a = </a:t>
            </a:r>
            <a:r>
              <a:rPr lang="en-GB">
                <a:solidFill>
                  <a:schemeClr val="accent1"/>
                </a:solidFill>
              </a:rPr>
              <a:t>ch</a:t>
            </a:r>
            <a:r>
              <a:rPr lang="en-GB">
                <a:solidFill>
                  <a:schemeClr val="accent1"/>
                </a:solidFill>
              </a:rPr>
              <a:t>;</a:t>
            </a:r>
            <a:endParaRPr/>
          </a:p>
          <a:p>
            <a:pPr>
              <a:defRPr/>
            </a:pPr>
            <a:endParaRPr lang="en-GB"/>
          </a:p>
          <a:p>
            <a:pPr>
              <a:defRPr/>
            </a:pPr>
            <a:r>
              <a:rPr lang="en-GB"/>
              <a:t>// unboxing - Character object to primitive conversion</a:t>
            </a:r>
            <a:endParaRPr/>
          </a:p>
          <a:p>
            <a:pPr>
              <a:defRPr/>
            </a:pPr>
            <a:r>
              <a:rPr lang="en-GB">
                <a:solidFill>
                  <a:schemeClr val="accent1"/>
                </a:solidFill>
              </a:rPr>
              <a:t>Character </a:t>
            </a:r>
            <a:r>
              <a:rPr lang="en-GB">
                <a:solidFill>
                  <a:schemeClr val="accent1"/>
                </a:solidFill>
              </a:rPr>
              <a:t>ch</a:t>
            </a:r>
            <a:r>
              <a:rPr lang="en-GB">
                <a:solidFill>
                  <a:schemeClr val="accent1"/>
                </a:solidFill>
              </a:rPr>
              <a:t> = 'a';</a:t>
            </a:r>
            <a:endParaRPr/>
          </a:p>
          <a:p>
            <a:pPr>
              <a:defRPr/>
            </a:pPr>
            <a:r>
              <a:rPr lang="en-GB">
                <a:solidFill>
                  <a:schemeClr val="accent1"/>
                </a:solidFill>
              </a:rPr>
              <a:t>char a = </a:t>
            </a:r>
            <a:r>
              <a:rPr lang="en-GB">
                <a:solidFill>
                  <a:schemeClr val="accent1"/>
                </a:solidFill>
              </a:rPr>
              <a:t>ch</a:t>
            </a:r>
            <a:r>
              <a:rPr lang="en-GB">
                <a:solidFill>
                  <a:schemeClr val="accent1"/>
                </a:solidFill>
              </a:rPr>
              <a:t>;</a:t>
            </a:r>
            <a:endParaRPr lang="en-IN">
              <a:solidFill>
                <a:schemeClr val="accen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1">
        <p:fade thruBlk="0"/>
      </p:transition>
    </mc:Choice>
    <mc:Fallback>
      <p:transition spd="med" advClick="1">
        <p:fade thruBlk="0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2430559" y="838200"/>
            <a:ext cx="9141619" cy="2105367"/>
          </a:xfrm>
        </p:spPr>
        <p:txBody>
          <a:bodyPr/>
          <a:lstStyle/>
          <a:p>
            <a:pPr>
              <a:defRPr/>
            </a:pPr>
            <a:r>
              <a:rPr lang="en-US"/>
              <a:t>Thanks</a:t>
            </a:r>
            <a:endParaRPr/>
          </a:p>
        </p:txBody>
      </p:sp>
      <p:sp>
        <p:nvSpPr>
          <p:cNvPr id="4" name="文本框 9"/>
          <p:cNvSpPr txBox="1">
            <a:spLocks noGrp="1"/>
          </p:cNvSpPr>
          <p:nvPr>
            <p:ph type="body" idx="1"/>
          </p:nvPr>
        </p:nvSpPr>
        <p:spPr bwMode="auto">
          <a:xfrm>
            <a:off x="2459303" y="3124200"/>
            <a:ext cx="8763000" cy="2424918"/>
          </a:xfrm>
          <a:prstGeom prst="rect">
            <a:avLst/>
          </a:prstGeom>
        </p:spPr>
        <p:txBody>
          <a:bodyPr vert="horz" lIns="121898" tIns="60949" rIns="121898" bIns="60949" rtlCol="0" anchor="b">
            <a:normAutofit/>
          </a:bodyPr>
          <a:lstStyle/>
          <a:p>
            <a:pPr algn="r">
              <a:defRPr/>
            </a:pPr>
            <a:r>
              <a:rPr lang="en-US" sz="3200" b="1"/>
              <a:t>Anirudha Gaikwad</a:t>
            </a:r>
            <a:endParaRPr/>
          </a:p>
          <a:p>
            <a:pPr algn="r">
              <a:defRPr/>
            </a:pPr>
            <a:endParaRPr lang="en-US" sz="32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1">
        <p:fade thruBlk="0"/>
      </p:transition>
    </mc:Choice>
    <mc:Fallback>
      <p:transition spd="med" advClick="1">
        <p:fade thruBlk="0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-32067" y="-101081"/>
            <a:ext cx="9483750" cy="762000"/>
          </a:xfrm>
          <a:prstGeom prst="rect">
            <a:avLst/>
          </a:prstGeom>
        </p:spPr>
        <p:txBody>
          <a:bodyPr vert="horz" lIns="121898" tIns="60949" rIns="121898" bIns="60949" rtlCol="0" anchor="b">
            <a:noAutofit/>
          </a:bodyPr>
          <a:lstStyle/>
          <a:p>
            <a:pPr defTabSz="914400">
              <a:defRPr/>
            </a:pPr>
            <a:r>
              <a:rPr lang="en-US" sz="4000" b="1">
                <a:solidFill>
                  <a:schemeClr val="dk1"/>
                </a:solidFill>
              </a:rPr>
              <a:t>Data Types </a:t>
            </a:r>
            <a:endParaRPr/>
          </a:p>
        </p:txBody>
      </p:sp>
      <p:sp>
        <p:nvSpPr>
          <p:cNvPr id="6" name="TextBox 5"/>
          <p:cNvSpPr txBox="1"/>
          <p:nvPr/>
        </p:nvSpPr>
        <p:spPr bwMode="auto">
          <a:xfrm flipH="0" flipV="0">
            <a:off x="293571" y="1516224"/>
            <a:ext cx="11479317" cy="5212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GB" sz="2800" b="1" i="0" u="none" strike="noStrike" cap="none" spc="0">
                <a:solidFill>
                  <a:schemeClr val="accent6">
                    <a:lumMod val="75000"/>
                  </a:schemeClr>
                </a:solidFill>
                <a:latin typeface="Constantia"/>
                <a:cs typeface="Constantia"/>
              </a:rPr>
              <a:t>A data type in programming is a classification of data that defines the type of values that a variable.</a:t>
            </a:r>
            <a:endParaRPr sz="2800" b="1" i="0" u="none" strike="noStrike" cap="none" spc="0">
              <a:solidFill>
                <a:schemeClr val="accent6">
                  <a:lumMod val="75000"/>
                </a:schemeClr>
              </a:solidFill>
              <a:latin typeface="Constantia"/>
              <a:cs typeface="Constantia"/>
            </a:endParaRPr>
          </a:p>
          <a:p>
            <a:pPr>
              <a:defRPr/>
            </a:pPr>
            <a:r>
              <a:rPr lang="en-GB" sz="2800" b="0" i="0" u="none" strike="noStrike" cap="none" spc="0">
                <a:solidFill>
                  <a:schemeClr val="tx1"/>
                </a:solidFill>
                <a:latin typeface="Constantia"/>
                <a:cs typeface="Constantia"/>
              </a:rPr>
              <a:t>In Java, there are two categories of data types: </a:t>
            </a:r>
            <a:r>
              <a:rPr lang="en-GB" sz="2800" b="1" i="0" u="none" strike="noStrike" cap="none" spc="0">
                <a:solidFill>
                  <a:srgbClr val="C00000"/>
                </a:solidFill>
                <a:latin typeface="Constantia"/>
                <a:cs typeface="Constantia"/>
              </a:rPr>
              <a:t>Primitive data types and Not-Primitive(reference) data types.</a:t>
            </a:r>
            <a:endParaRPr sz="2800" b="1" i="0" u="none" strike="noStrike" cap="none" spc="0">
              <a:solidFill>
                <a:srgbClr val="C00000"/>
              </a:solidFill>
              <a:latin typeface="Constantia"/>
              <a:cs typeface="Constantia"/>
            </a:endParaRPr>
          </a:p>
          <a:p>
            <a:pPr>
              <a:defRPr/>
            </a:pPr>
            <a:endParaRPr lang="en-GB" sz="2800" b="0" i="0" u="none" strike="noStrike" cap="none" spc="0">
              <a:solidFill>
                <a:schemeClr val="tx1"/>
              </a:solidFill>
              <a:latin typeface="Constantia"/>
              <a:cs typeface="Constantia"/>
            </a:endParaRPr>
          </a:p>
          <a:p>
            <a:pPr marL="394023" indent="-394023">
              <a:buFont typeface="Wingdings"/>
              <a:buChar char="Ø"/>
              <a:defRPr/>
            </a:pPr>
            <a:r>
              <a:rPr lang="en-GB" sz="2800" b="1" i="0" u="none" strike="noStrike" cap="none" spc="0">
                <a:solidFill>
                  <a:srgbClr val="C00000"/>
                </a:solidFill>
                <a:latin typeface="Constantia"/>
                <a:cs typeface="Constantia"/>
              </a:rPr>
              <a:t>Primitive data</a:t>
            </a:r>
            <a:r>
              <a:rPr lang="en-GB" sz="2800" b="0" i="0" u="none" strike="noStrike" cap="none" spc="0">
                <a:solidFill>
                  <a:schemeClr val="tx1"/>
                </a:solidFill>
                <a:latin typeface="Constantia"/>
                <a:cs typeface="Constantia"/>
              </a:rPr>
              <a:t> types are </a:t>
            </a:r>
            <a:r>
              <a:rPr lang="en-GB" sz="2800" b="0" i="0" u="none" strike="noStrike" cap="none" spc="0">
                <a:solidFill>
                  <a:schemeClr val="tx1"/>
                </a:solidFill>
                <a:latin typeface="Constantia"/>
                <a:ea typeface="Constantia"/>
                <a:cs typeface="Constantia"/>
              </a:rPr>
              <a:t>simple </a:t>
            </a:r>
            <a:r>
              <a:rPr lang="en-GB" sz="2800" b="0" i="0" u="none" strike="noStrike" cap="none" spc="0">
                <a:solidFill>
                  <a:schemeClr val="tx1"/>
                </a:solidFill>
                <a:latin typeface="Constantia"/>
                <a:cs typeface="Constantia"/>
              </a:rPr>
              <a:t>and usually small in size, and </a:t>
            </a:r>
            <a:r>
              <a:rPr lang="en-GB" sz="2800" b="1" i="0" u="none" strike="noStrike" cap="none" spc="0">
                <a:solidFill>
                  <a:schemeClr val="accent6">
                    <a:lumMod val="50000"/>
                  </a:schemeClr>
                </a:solidFill>
                <a:latin typeface="Constantia"/>
                <a:cs typeface="Constantia"/>
              </a:rPr>
              <a:t>they are passed by value</a:t>
            </a:r>
            <a:r>
              <a:rPr lang="en-GB" sz="2800" b="0" i="0" u="none" strike="noStrike" cap="none" spc="0">
                <a:solidFill>
                  <a:schemeClr val="tx1"/>
                </a:solidFill>
                <a:latin typeface="Constantia"/>
                <a:cs typeface="Constantia"/>
              </a:rPr>
              <a:t>, which means that when they are used as parameters in a method, the method receives a copy of the value rather than a reference to the original variable.</a:t>
            </a:r>
            <a:endParaRPr lang="en-GB" sz="2800" b="0" i="0" u="none" strike="noStrike" cap="none" spc="0">
              <a:solidFill>
                <a:schemeClr val="tx1"/>
              </a:solidFill>
              <a:latin typeface="Constantia"/>
              <a:cs typeface="Constantia"/>
            </a:endParaRPr>
          </a:p>
          <a:p>
            <a:pPr>
              <a:defRPr/>
            </a:pPr>
            <a:endParaRPr lang="en-GB" sz="2800" b="0" i="0" u="none" strike="noStrike" cap="none" spc="0">
              <a:solidFill>
                <a:schemeClr val="tx1"/>
              </a:solidFill>
              <a:latin typeface="Constantia"/>
              <a:cs typeface="Constantia"/>
            </a:endParaRPr>
          </a:p>
          <a:p>
            <a:pPr>
              <a:defRPr/>
            </a:pPr>
            <a:r>
              <a:rPr lang="en-GB" sz="2800" b="0" i="0" u="none" strike="noStrike" cap="none" spc="0">
                <a:solidFill>
                  <a:schemeClr val="tx1"/>
                </a:solidFill>
                <a:latin typeface="Constantia"/>
                <a:cs typeface="Constantia"/>
              </a:rPr>
              <a:t>	</a:t>
            </a:r>
            <a:r>
              <a:rPr lang="en-GB" sz="2800" b="0" i="0" u="none" strike="noStrike" cap="none" spc="0">
                <a:solidFill>
                  <a:schemeClr val="tx1"/>
                </a:solidFill>
                <a:latin typeface="Constantia"/>
                <a:ea typeface="Constantia"/>
                <a:cs typeface="Constantia"/>
              </a:rPr>
              <a:t>They are built-in to the programming language </a:t>
            </a:r>
            <a:endParaRPr lang="en-GB" sz="2800" b="0" i="0" u="none" strike="noStrike" cap="none" spc="0">
              <a:solidFill>
                <a:schemeClr val="tx1"/>
              </a:solidFill>
              <a:latin typeface="Constantia"/>
              <a:cs typeface="Constantia"/>
            </a:endParaRPr>
          </a:p>
          <a:p>
            <a:pPr>
              <a:defRPr/>
            </a:pPr>
            <a:endParaRPr lang="en-GB" sz="2800" b="0" i="0" u="none" strike="noStrike" cap="none" spc="0">
              <a:solidFill>
                <a:schemeClr val="tx1"/>
              </a:solidFill>
              <a:latin typeface="Constantia"/>
              <a:cs typeface="Constanti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1">
        <p:fade thruBlk="0"/>
      </p:transition>
    </mc:Choice>
    <mc:Fallback>
      <p:transition spd="med" advClick="1">
        <p:fade thruBlk="0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59912950" name="Rectangle 2"/>
          <p:cNvSpPr/>
          <p:nvPr/>
        </p:nvSpPr>
        <p:spPr bwMode="auto">
          <a:xfrm>
            <a:off x="-32067" y="-101081"/>
            <a:ext cx="9483750" cy="761999"/>
          </a:xfrm>
          <a:prstGeom prst="rect">
            <a:avLst/>
          </a:prstGeom>
        </p:spPr>
        <p:txBody>
          <a:bodyPr vert="horz" lIns="121898" tIns="60948" rIns="121898" bIns="60948" rtlCol="0" anchor="b">
            <a:noAutofit/>
          </a:bodyPr>
          <a:lstStyle/>
          <a:p>
            <a:pPr defTabSz="914400">
              <a:defRPr/>
            </a:pPr>
            <a:r>
              <a:rPr lang="en-US" sz="4000" b="1">
                <a:solidFill>
                  <a:schemeClr val="dk1"/>
                </a:solidFill>
              </a:rPr>
              <a:t>Data Types </a:t>
            </a:r>
            <a:endParaRPr/>
          </a:p>
        </p:txBody>
      </p:sp>
      <p:sp>
        <p:nvSpPr>
          <p:cNvPr id="1635262021" name="TextBox 5"/>
          <p:cNvSpPr txBox="1"/>
          <p:nvPr/>
        </p:nvSpPr>
        <p:spPr bwMode="auto">
          <a:xfrm flipH="0" flipV="0">
            <a:off x="196377" y="1341275"/>
            <a:ext cx="11496597" cy="56391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endParaRPr lang="en-GB" sz="2800" b="0" i="0" u="none" strike="noStrike" cap="none" spc="0">
              <a:solidFill>
                <a:schemeClr val="tx1"/>
              </a:solidFill>
              <a:latin typeface="Constantia"/>
              <a:cs typeface="Constantia"/>
            </a:endParaRPr>
          </a:p>
          <a:p>
            <a:pPr marL="394023" indent="-394023">
              <a:buFont typeface="Wingdings"/>
              <a:buChar char="Ø"/>
              <a:defRPr/>
            </a:pPr>
            <a:r>
              <a:rPr lang="en-GB" sz="2800" b="1" i="0" u="none" strike="noStrike" cap="none" spc="0">
                <a:solidFill>
                  <a:srgbClr val="C00000"/>
                </a:solidFill>
                <a:latin typeface="Constantia"/>
                <a:cs typeface="Constantia"/>
              </a:rPr>
              <a:t>Non-Primitive (Reference) data types</a:t>
            </a:r>
            <a:r>
              <a:rPr lang="en-GB" sz="2800" b="0" i="0" u="none" strike="noStrike" cap="none" spc="0">
                <a:solidFill>
                  <a:schemeClr val="tx1"/>
                </a:solidFill>
                <a:latin typeface="Constantia"/>
                <a:cs typeface="Constantia"/>
              </a:rPr>
              <a:t>  are more complex data types that represent objects and other more complicated data structures. They are composed of smaller data types and are usually </a:t>
            </a:r>
            <a:r>
              <a:rPr lang="en-GB" sz="2800" b="1" i="0" u="none" strike="noStrike" cap="none" spc="0">
                <a:solidFill>
                  <a:schemeClr val="accent6">
                    <a:lumMod val="50000"/>
                  </a:schemeClr>
                </a:solidFill>
                <a:latin typeface="Constantia"/>
                <a:cs typeface="Constantia"/>
              </a:rPr>
              <a:t>created by the programmer</a:t>
            </a:r>
            <a:r>
              <a:rPr lang="en-GB" sz="2800" b="0" i="0" u="none" strike="noStrike" cap="none" spc="0">
                <a:solidFill>
                  <a:schemeClr val="tx1"/>
                </a:solidFill>
                <a:latin typeface="Constantia"/>
                <a:cs typeface="Constantia"/>
              </a:rPr>
              <a:t>. Examples of reference data types in Java include String, Arrays, Classes, Interfaces, and Enumerations. </a:t>
            </a:r>
            <a:endParaRPr lang="en-GB" sz="2800" b="0" i="0" u="none" strike="noStrike" cap="none" spc="0">
              <a:solidFill>
                <a:schemeClr val="tx1"/>
              </a:solidFill>
              <a:latin typeface="Constantia"/>
              <a:cs typeface="Constantia"/>
            </a:endParaRPr>
          </a:p>
          <a:p>
            <a:pPr>
              <a:defRPr/>
            </a:pPr>
            <a:endParaRPr lang="en-GB" sz="2800" b="0" i="0" u="none" strike="noStrike" cap="none" spc="0">
              <a:solidFill>
                <a:schemeClr val="tx1"/>
              </a:solidFill>
              <a:latin typeface="Constantia"/>
              <a:cs typeface="Constantia"/>
            </a:endParaRPr>
          </a:p>
          <a:p>
            <a:pPr algn="just">
              <a:defRPr/>
            </a:pPr>
            <a:r>
              <a:rPr lang="en-GB" sz="2800" b="0" i="0" u="none" strike="noStrike" cap="none" spc="0">
                <a:solidFill>
                  <a:schemeClr val="tx1"/>
                </a:solidFill>
                <a:latin typeface="Constantia"/>
                <a:cs typeface="Constantia"/>
              </a:rPr>
              <a:t>Reference data types are usually larger in size, and they are </a:t>
            </a:r>
            <a:r>
              <a:rPr lang="en-GB" sz="2800" b="1" i="0" u="none" strike="noStrike" cap="none" spc="0">
                <a:solidFill>
                  <a:schemeClr val="accent6">
                    <a:lumMod val="50000"/>
                  </a:schemeClr>
                </a:solidFill>
                <a:latin typeface="Constantia"/>
                <a:cs typeface="Constantia"/>
              </a:rPr>
              <a:t>passed by reference,</a:t>
            </a:r>
            <a:r>
              <a:rPr lang="en-GB" sz="2800" b="0" i="0" u="none" strike="noStrike" cap="none" spc="0">
                <a:solidFill>
                  <a:schemeClr val="tx1"/>
                </a:solidFill>
                <a:latin typeface="Constantia"/>
                <a:cs typeface="Constantia"/>
              </a:rPr>
              <a:t> which means that when they are used as parameters in a method, the method receives a reference to the original variable rather than a copy of the value.</a:t>
            </a:r>
            <a:endParaRPr lang="en-GB" sz="2800" b="0" i="0" u="none" strike="noStrike" cap="none" spc="0">
              <a:solidFill>
                <a:schemeClr val="tx1"/>
              </a:solidFill>
              <a:latin typeface="Constantia"/>
              <a:cs typeface="Constantia"/>
            </a:endParaRPr>
          </a:p>
          <a:p>
            <a:pPr>
              <a:defRPr/>
            </a:pPr>
            <a:r>
              <a:rPr lang="en-GB" sz="2800" b="0" i="0" u="none" strike="noStrike" cap="none" spc="0">
                <a:solidFill>
                  <a:schemeClr val="tx1"/>
                </a:solidFill>
                <a:latin typeface="Constantia"/>
                <a:cs typeface="Constantia"/>
              </a:rPr>
              <a:t>	</a:t>
            </a:r>
            <a:endParaRPr lang="en-GB" sz="2800" b="0" i="0" u="none" strike="noStrike" cap="none" spc="0">
              <a:solidFill>
                <a:schemeClr val="tx1"/>
              </a:solidFill>
              <a:latin typeface="Constantia"/>
              <a:cs typeface="Constantia"/>
            </a:endParaRPr>
          </a:p>
          <a:p>
            <a:pPr>
              <a:defRPr/>
            </a:pPr>
            <a:endParaRPr lang="en-GB" sz="2800" b="0" i="0" u="none" strike="noStrike" cap="none" spc="0">
              <a:solidFill>
                <a:schemeClr val="tx1"/>
              </a:solidFill>
              <a:latin typeface="Constantia"/>
              <a:cs typeface="Constanti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1">
        <p:fade thruBlk="0"/>
      </p:transition>
    </mc:Choice>
    <mc:Fallback>
      <p:transition spd="med" advClick="1">
        <p:fade thruBlk="0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-32068" y="1"/>
            <a:ext cx="9483750" cy="762000"/>
          </a:xfrm>
          <a:prstGeom prst="rect">
            <a:avLst/>
          </a:prstGeom>
        </p:spPr>
        <p:txBody>
          <a:bodyPr vert="horz" lIns="121898" tIns="60949" rIns="121898" bIns="60949" rtlCol="0" anchor="b">
            <a:noAutofit/>
          </a:bodyPr>
          <a:lstStyle/>
          <a:p>
            <a:pPr>
              <a:defRPr/>
            </a:pPr>
            <a:r>
              <a:rPr lang="en-US" sz="4000" b="1"/>
              <a:t>Classification of Data Types</a:t>
            </a:r>
            <a:endParaRPr/>
          </a:p>
        </p:txBody>
      </p:sp>
      <p:pic>
        <p:nvPicPr>
          <p:cNvPr id="201517583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0" y="892"/>
            <a:ext cx="12188824" cy="685621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1">
        <p:fade thruBlk="0"/>
      </p:transition>
    </mc:Choice>
    <mc:Fallback>
      <p:transition spd="med" advClick="1">
        <p:fade thruBlk="0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-77788" y="-464820"/>
            <a:ext cx="12115800" cy="1303020"/>
          </a:xfrm>
          <a:prstGeom prst="rect">
            <a:avLst/>
          </a:prstGeom>
        </p:spPr>
        <p:txBody>
          <a:bodyPr vert="horz" lIns="121898" tIns="60949" rIns="121898" bIns="60949" rtlCol="0" anchor="b">
            <a:noAutofit/>
          </a:bodyPr>
          <a:lstStyle/>
          <a:p>
            <a:pPr>
              <a:defRPr/>
            </a:pPr>
            <a:r>
              <a:rPr lang="en-US" sz="4000" b="1"/>
              <a:t>Default value &amp; size for Primitive Data Types</a:t>
            </a:r>
            <a:endParaRPr/>
          </a:p>
        </p:txBody>
      </p:sp>
      <p:graphicFrame>
        <p:nvGraphicFramePr>
          <p:cNvPr id="2" name="Table 1"/>
          <p:cNvGraphicFramePr>
            <a:graphicFrameLocks xmlns:a="http://schemas.openxmlformats.org/drawingml/2006/main" noGrp="1"/>
          </p:cNvGraphicFramePr>
          <p:nvPr/>
        </p:nvGraphicFramePr>
        <p:xfrm>
          <a:off x="760412" y="1524000"/>
          <a:ext cx="11041041" cy="4739640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{EB9631B5-78F2-41C9-869B-9F39066F8104}</a:tableStyleId>
              </a:tblPr>
              <a:tblGrid>
                <a:gridCol w="1905000"/>
                <a:gridCol w="5455694"/>
                <a:gridCol w="3680347"/>
              </a:tblGrid>
              <a:tr h="419909"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IN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inter-bold"/>
                        </a:rPr>
                        <a:t>Data Type</a:t>
                      </a:r>
                      <a:endParaRPr lang="en-IN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/>
                      </a:endParaRPr>
                    </a:p>
                  </a:txBody>
                  <a:tcPr marL="114300" marR="114300" marT="114300" marB="114300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IN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inter-bold"/>
                        </a:rPr>
                        <a:t>Default Value</a:t>
                      </a:r>
                      <a:endParaRPr lang="en-IN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/>
                      </a:endParaRPr>
                    </a:p>
                  </a:txBody>
                  <a:tcPr marL="114300" marR="114300" marT="114300" marB="114300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IN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inter-bold"/>
                        </a:rPr>
                        <a:t>Default size</a:t>
                      </a:r>
                      <a:endParaRPr lang="en-IN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/>
                      </a:endParaRPr>
                    </a:p>
                  </a:txBody>
                  <a:tcPr marL="114300" marR="114300" marT="114300" marB="114300"/>
                </a:tc>
              </a:tr>
              <a:tr h="419909">
                <a:tc>
                  <a:txBody>
                    <a:bodyPr/>
                    <a:p>
                      <a:pPr algn="just">
                        <a:defRPr/>
                      </a:pPr>
                      <a:r>
                        <a:rPr lang="en-IN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inter-regular"/>
                        </a:rPr>
                        <a:t>boolean</a:t>
                      </a:r>
                      <a:endParaRPr lang="en-IN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inter-regular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p>
                      <a:pPr algn="just">
                        <a:defRPr/>
                      </a:pPr>
                      <a:r>
                        <a:rPr lang="en-IN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inter-regular"/>
                        </a:rPr>
                        <a:t>false</a:t>
                      </a:r>
                      <a:endParaRPr/>
                    </a:p>
                  </a:txBody>
                  <a:tcPr marL="76200" marR="76200" marT="76200" marB="76200"/>
                </a:tc>
                <a:tc>
                  <a:txBody>
                    <a:bodyPr/>
                    <a:p>
                      <a:pPr algn="just">
                        <a:defRPr/>
                      </a:pPr>
                      <a:r>
                        <a:rPr lang="en-IN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inter-regular"/>
                        </a:rPr>
                        <a:t>1 bit</a:t>
                      </a:r>
                      <a:endParaRPr/>
                    </a:p>
                  </a:txBody>
                  <a:tcPr marL="76200" marR="76200" marT="76200" marB="76200"/>
                </a:tc>
              </a:tr>
              <a:tr h="419909">
                <a:tc>
                  <a:txBody>
                    <a:bodyPr/>
                    <a:p>
                      <a:pPr algn="just">
                        <a:defRPr/>
                      </a:pPr>
                      <a:r>
                        <a:rPr lang="en-IN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inter-regular"/>
                        </a:rPr>
                        <a:t>char</a:t>
                      </a:r>
                      <a:endParaRPr/>
                    </a:p>
                  </a:txBody>
                  <a:tcPr marL="76200" marR="76200" marT="76200" marB="76200"/>
                </a:tc>
                <a:tc>
                  <a:txBody>
                    <a:bodyPr/>
                    <a:p>
                      <a:pPr algn="just">
                        <a:defRPr/>
                      </a:pPr>
                      <a:r>
                        <a:rPr lang="en-IN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inter-regular"/>
                        </a:rPr>
                        <a:t>'\u0000'</a:t>
                      </a:r>
                      <a:endParaRPr/>
                    </a:p>
                  </a:txBody>
                  <a:tcPr marL="76200" marR="76200" marT="76200" marB="76200"/>
                </a:tc>
                <a:tc>
                  <a:txBody>
                    <a:bodyPr/>
                    <a:p>
                      <a:pPr algn="just">
                        <a:defRPr/>
                      </a:pPr>
                      <a:r>
                        <a:rPr lang="en-IN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inter-regular"/>
                        </a:rPr>
                        <a:t>2 byte</a:t>
                      </a:r>
                      <a:endParaRPr/>
                    </a:p>
                  </a:txBody>
                  <a:tcPr marL="76200" marR="76200" marT="76200" marB="76200"/>
                </a:tc>
              </a:tr>
              <a:tr h="419909">
                <a:tc>
                  <a:txBody>
                    <a:bodyPr/>
                    <a:p>
                      <a:pPr algn="just">
                        <a:defRPr/>
                      </a:pPr>
                      <a:r>
                        <a:rPr lang="en-IN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inter-regular"/>
                        </a:rPr>
                        <a:t>byte</a:t>
                      </a:r>
                      <a:endParaRPr/>
                    </a:p>
                  </a:txBody>
                  <a:tcPr marL="76200" marR="76200" marT="76200" marB="76200"/>
                </a:tc>
                <a:tc>
                  <a:txBody>
                    <a:bodyPr/>
                    <a:p>
                      <a:pPr algn="just">
                        <a:defRPr/>
                      </a:pPr>
                      <a:r>
                        <a:rPr lang="en-IN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inter-regular"/>
                        </a:rPr>
                        <a:t>0</a:t>
                      </a:r>
                      <a:endParaRPr/>
                    </a:p>
                  </a:txBody>
                  <a:tcPr marL="76200" marR="76200" marT="76200" marB="76200"/>
                </a:tc>
                <a:tc>
                  <a:txBody>
                    <a:bodyPr/>
                    <a:p>
                      <a:pPr algn="just">
                        <a:defRPr/>
                      </a:pPr>
                      <a:r>
                        <a:rPr lang="en-IN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inter-regular"/>
                        </a:rPr>
                        <a:t>1 byte</a:t>
                      </a:r>
                      <a:endParaRPr/>
                    </a:p>
                  </a:txBody>
                  <a:tcPr marL="76200" marR="76200" marT="76200" marB="76200"/>
                </a:tc>
              </a:tr>
              <a:tr h="419909">
                <a:tc>
                  <a:txBody>
                    <a:bodyPr/>
                    <a:p>
                      <a:pPr algn="just">
                        <a:defRPr/>
                      </a:pPr>
                      <a:r>
                        <a:rPr lang="en-IN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inter-regular"/>
                        </a:rPr>
                        <a:t>short</a:t>
                      </a:r>
                      <a:endParaRPr/>
                    </a:p>
                  </a:txBody>
                  <a:tcPr marL="76200" marR="76200" marT="76200" marB="76200"/>
                </a:tc>
                <a:tc>
                  <a:txBody>
                    <a:bodyPr/>
                    <a:p>
                      <a:pPr algn="just">
                        <a:defRPr/>
                      </a:pPr>
                      <a:r>
                        <a:rPr lang="en-IN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inter-regular"/>
                        </a:rPr>
                        <a:t>0</a:t>
                      </a:r>
                      <a:endParaRPr/>
                    </a:p>
                  </a:txBody>
                  <a:tcPr marL="76200" marR="76200" marT="76200" marB="76200"/>
                </a:tc>
                <a:tc>
                  <a:txBody>
                    <a:bodyPr/>
                    <a:p>
                      <a:pPr algn="just">
                        <a:defRPr/>
                      </a:pPr>
                      <a:r>
                        <a:rPr lang="en-IN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inter-regular"/>
                        </a:rPr>
                        <a:t>2 byte</a:t>
                      </a:r>
                      <a:endParaRPr/>
                    </a:p>
                  </a:txBody>
                  <a:tcPr marL="76200" marR="76200" marT="76200" marB="76200"/>
                </a:tc>
              </a:tr>
              <a:tr h="419909">
                <a:tc>
                  <a:txBody>
                    <a:bodyPr/>
                    <a:p>
                      <a:pPr algn="just">
                        <a:defRPr/>
                      </a:pPr>
                      <a:r>
                        <a:rPr lang="en-IN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inter-regular"/>
                        </a:rPr>
                        <a:t>int</a:t>
                      </a:r>
                      <a:endParaRPr/>
                    </a:p>
                  </a:txBody>
                  <a:tcPr marL="76200" marR="76200" marT="76200" marB="76200"/>
                </a:tc>
                <a:tc>
                  <a:txBody>
                    <a:bodyPr/>
                    <a:p>
                      <a:pPr algn="just">
                        <a:defRPr/>
                      </a:pPr>
                      <a:r>
                        <a:rPr lang="en-IN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inter-regular"/>
                        </a:rPr>
                        <a:t>0</a:t>
                      </a:r>
                      <a:endParaRPr/>
                    </a:p>
                  </a:txBody>
                  <a:tcPr marL="76200" marR="76200" marT="76200" marB="76200"/>
                </a:tc>
                <a:tc>
                  <a:txBody>
                    <a:bodyPr/>
                    <a:p>
                      <a:pPr algn="just">
                        <a:defRPr/>
                      </a:pPr>
                      <a:r>
                        <a:rPr lang="en-IN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inter-regular"/>
                        </a:rPr>
                        <a:t>4 byte</a:t>
                      </a:r>
                      <a:endParaRPr/>
                    </a:p>
                  </a:txBody>
                  <a:tcPr marL="76200" marR="76200" marT="76200" marB="76200"/>
                </a:tc>
              </a:tr>
              <a:tr h="419909">
                <a:tc>
                  <a:txBody>
                    <a:bodyPr/>
                    <a:p>
                      <a:pPr algn="just">
                        <a:defRPr/>
                      </a:pPr>
                      <a:r>
                        <a:rPr lang="en-IN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inter-regular"/>
                        </a:rPr>
                        <a:t>long</a:t>
                      </a:r>
                      <a:endParaRPr/>
                    </a:p>
                  </a:txBody>
                  <a:tcPr marL="76200" marR="76200" marT="76200" marB="76200"/>
                </a:tc>
                <a:tc>
                  <a:txBody>
                    <a:bodyPr/>
                    <a:p>
                      <a:pPr algn="just">
                        <a:defRPr/>
                      </a:pPr>
                      <a:r>
                        <a:rPr lang="en-IN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inter-regular"/>
                        </a:rPr>
                        <a:t>0L</a:t>
                      </a:r>
                      <a:endParaRPr/>
                    </a:p>
                  </a:txBody>
                  <a:tcPr marL="76200" marR="76200" marT="76200" marB="76200"/>
                </a:tc>
                <a:tc>
                  <a:txBody>
                    <a:bodyPr/>
                    <a:p>
                      <a:pPr algn="just">
                        <a:defRPr/>
                      </a:pPr>
                      <a:r>
                        <a:rPr lang="en-IN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inter-regular"/>
                        </a:rPr>
                        <a:t>8 byte</a:t>
                      </a:r>
                      <a:endParaRPr/>
                    </a:p>
                  </a:txBody>
                  <a:tcPr marL="76200" marR="76200" marT="76200" marB="76200"/>
                </a:tc>
              </a:tr>
              <a:tr h="419909">
                <a:tc>
                  <a:txBody>
                    <a:bodyPr/>
                    <a:p>
                      <a:pPr algn="just">
                        <a:defRPr/>
                      </a:pPr>
                      <a:r>
                        <a:rPr lang="en-IN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inter-regular"/>
                        </a:rPr>
                        <a:t>float</a:t>
                      </a:r>
                      <a:endParaRPr/>
                    </a:p>
                  </a:txBody>
                  <a:tcPr marL="76200" marR="76200" marT="76200" marB="76200"/>
                </a:tc>
                <a:tc>
                  <a:txBody>
                    <a:bodyPr/>
                    <a:p>
                      <a:pPr algn="just">
                        <a:defRPr/>
                      </a:pPr>
                      <a:r>
                        <a:rPr lang="en-IN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inter-regular"/>
                        </a:rPr>
                        <a:t>0.0f</a:t>
                      </a:r>
                      <a:endParaRPr/>
                    </a:p>
                  </a:txBody>
                  <a:tcPr marL="76200" marR="76200" marT="76200" marB="76200"/>
                </a:tc>
                <a:tc>
                  <a:txBody>
                    <a:bodyPr/>
                    <a:p>
                      <a:pPr algn="just">
                        <a:defRPr/>
                      </a:pPr>
                      <a:r>
                        <a:rPr lang="en-IN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inter-regular"/>
                        </a:rPr>
                        <a:t>4 byte</a:t>
                      </a:r>
                      <a:endParaRPr/>
                    </a:p>
                  </a:txBody>
                  <a:tcPr marL="76200" marR="76200" marT="76200" marB="76200"/>
                </a:tc>
              </a:tr>
              <a:tr h="419909">
                <a:tc>
                  <a:txBody>
                    <a:bodyPr/>
                    <a:p>
                      <a:pPr algn="just">
                        <a:defRPr/>
                      </a:pPr>
                      <a:r>
                        <a:rPr lang="en-IN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inter-regular"/>
                        </a:rPr>
                        <a:t>double</a:t>
                      </a:r>
                      <a:endParaRPr/>
                    </a:p>
                  </a:txBody>
                  <a:tcPr marL="76200" marR="76200" marT="76200" marB="76200"/>
                </a:tc>
                <a:tc>
                  <a:txBody>
                    <a:bodyPr/>
                    <a:p>
                      <a:pPr algn="just">
                        <a:defRPr/>
                      </a:pPr>
                      <a:r>
                        <a:rPr lang="en-IN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inter-regular"/>
                        </a:rPr>
                        <a:t>0.0d</a:t>
                      </a:r>
                      <a:endParaRPr/>
                    </a:p>
                  </a:txBody>
                  <a:tcPr marL="76200" marR="76200" marT="76200" marB="76200"/>
                </a:tc>
                <a:tc>
                  <a:txBody>
                    <a:bodyPr/>
                    <a:p>
                      <a:pPr algn="just">
                        <a:defRPr/>
                      </a:pPr>
                      <a:r>
                        <a:rPr lang="en-IN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inter-regular"/>
                        </a:rPr>
                        <a:t>8 byte</a:t>
                      </a:r>
                      <a:endParaRPr/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1">
        <p:fade thruBlk="0"/>
      </p:transition>
    </mc:Choice>
    <mc:Fallback>
      <p:transition spd="med" advClick="1">
        <p:fade thruBlk="0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-77788" y="-464820"/>
            <a:ext cx="12115800" cy="1303020"/>
          </a:xfrm>
          <a:prstGeom prst="rect">
            <a:avLst/>
          </a:prstGeom>
        </p:spPr>
        <p:txBody>
          <a:bodyPr vert="horz" lIns="121898" tIns="60949" rIns="121898" bIns="60949" rtlCol="0" anchor="b">
            <a:noAutofit/>
          </a:bodyPr>
          <a:lstStyle/>
          <a:p>
            <a:pPr>
              <a:defRPr/>
            </a:pPr>
            <a:r>
              <a:rPr lang="en-US" sz="4000" b="1"/>
              <a:t>Important about Char Data Type</a:t>
            </a:r>
            <a:endParaRPr/>
          </a:p>
        </p:txBody>
      </p:sp>
      <p:sp>
        <p:nvSpPr>
          <p:cNvPr id="3" name="TextBox 2"/>
          <p:cNvSpPr txBox="1"/>
          <p:nvPr/>
        </p:nvSpPr>
        <p:spPr bwMode="auto">
          <a:xfrm flipH="0" flipV="0">
            <a:off x="293571" y="1379014"/>
            <a:ext cx="11776479" cy="4785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GB" sz="2800" b="1" i="0" u="none" strike="noStrike" cap="none" spc="0">
                <a:solidFill>
                  <a:srgbClr val="C00000"/>
                </a:solidFill>
                <a:latin typeface="Constantia"/>
                <a:cs typeface="Constantia"/>
              </a:rPr>
              <a:t>Why char uses 2 byte in Java </a:t>
            </a:r>
            <a:endParaRPr lang="en-GB" sz="2800" i="0" u="none" strike="noStrike" cap="none" spc="0">
              <a:solidFill>
                <a:schemeClr val="accent1"/>
              </a:solidFill>
              <a:latin typeface="Constantia"/>
              <a:cs typeface="Constantia"/>
            </a:endParaRPr>
          </a:p>
          <a:p>
            <a:pPr marL="394023" indent="-394023" algn="just">
              <a:buFont typeface="Wingdings"/>
              <a:buChar char="Ø"/>
              <a:defRPr/>
            </a:pPr>
            <a:r>
              <a:rPr lang="en-GB" sz="2800" i="0" u="none" strike="noStrike" cap="none" spc="0">
                <a:solidFill>
                  <a:schemeClr val="tx1"/>
                </a:solidFill>
                <a:latin typeface="Constantia"/>
                <a:ea typeface="Liberation Sans"/>
                <a:cs typeface="Constantia"/>
              </a:rPr>
              <a:t>In Java, the char data type uses 2 bytes (16 bits) to represent a single Unicode character. This is because the </a:t>
            </a:r>
            <a:r>
              <a:rPr lang="en-GB" sz="2800" b="1" i="0" u="none" strike="noStrike" cap="none" spc="0">
                <a:solidFill>
                  <a:srgbClr val="C00000"/>
                </a:solidFill>
                <a:latin typeface="Constantia"/>
                <a:ea typeface="Liberation Sans"/>
                <a:cs typeface="Constantia"/>
              </a:rPr>
              <a:t>Unicode character set</a:t>
            </a:r>
            <a:r>
              <a:rPr lang="en-GB" sz="2800" i="0" u="none" strike="noStrike" cap="none" spc="0">
                <a:solidFill>
                  <a:schemeClr val="tx1"/>
                </a:solidFill>
                <a:latin typeface="Constantia"/>
                <a:ea typeface="Liberation Sans"/>
                <a:cs typeface="Constantia"/>
              </a:rPr>
              <a:t> contains a large number of characters, including non-Latin characters and special characters, that require more than 1 byte to be represented</a:t>
            </a:r>
            <a:endParaRPr lang="en-GB" sz="2800" i="0" u="none" strike="noStrike" cap="none" spc="0">
              <a:solidFill>
                <a:schemeClr val="tx1"/>
              </a:solidFill>
              <a:latin typeface="Constantia"/>
              <a:cs typeface="Constantia"/>
            </a:endParaRPr>
          </a:p>
          <a:p>
            <a:pPr marL="394023" indent="-394023" algn="l">
              <a:buFont typeface="Wingdings"/>
              <a:buChar char="Ø"/>
              <a:defRPr/>
            </a:pPr>
            <a:r>
              <a:rPr lang="en-GB" sz="2800" b="0" i="0" u="none" strike="noStrike" cap="none" spc="0">
                <a:solidFill>
                  <a:schemeClr val="tx1"/>
                </a:solidFill>
                <a:latin typeface="Constantia"/>
                <a:ea typeface="Liberation Sans"/>
                <a:cs typeface="Constantia"/>
              </a:rPr>
              <a:t>Because the char data type uses 2 bytes per character, it allows Java to represent a wide range of characters from the Unicode character set, including characters from non-Latin scripts such as Hindi,Chinese, Japanese, and Arabic.</a:t>
            </a:r>
            <a:endParaRPr lang="en-GB" sz="2800" b="0" i="0" u="none" strike="noStrike" cap="none" spc="0">
              <a:solidFill>
                <a:schemeClr val="tx1"/>
              </a:solidFill>
              <a:latin typeface="Constantia"/>
              <a:ea typeface="Liberation Sans"/>
              <a:cs typeface="Constantia"/>
            </a:endParaRPr>
          </a:p>
          <a:p>
            <a:pPr marL="394022" indent="-394022" algn="l">
              <a:buFont typeface="Wingdings"/>
              <a:buChar char="Ø"/>
              <a:defRPr/>
            </a:pPr>
            <a:r>
              <a:rPr lang="en-GB" sz="2800" b="0" i="0" u="none" strike="noStrike" cap="none" spc="0">
                <a:solidFill>
                  <a:schemeClr val="tx1"/>
                </a:solidFill>
                <a:latin typeface="Constantia"/>
                <a:ea typeface="Liberation Sans"/>
                <a:cs typeface="Constantia"/>
              </a:rPr>
              <a:t>minimum value is </a:t>
            </a:r>
            <a:r>
              <a:rPr lang="en-GB" sz="2800" b="0" i="0" u="none" strike="noStrike" cap="none" spc="0">
                <a:solidFill>
                  <a:schemeClr val="tx1"/>
                </a:solidFill>
                <a:latin typeface="Constantia"/>
                <a:ea typeface="Liberation Sans"/>
                <a:cs typeface="Constantia"/>
              </a:rPr>
              <a:t>'\u0000'</a:t>
            </a:r>
            <a:r>
              <a:rPr lang="en-GB" sz="2800" b="0" i="0" u="none" strike="noStrike" cap="none" spc="0">
                <a:solidFill>
                  <a:schemeClr val="tx1"/>
                </a:solidFill>
                <a:latin typeface="Constantia"/>
                <a:ea typeface="Liberation Sans"/>
                <a:cs typeface="Constantia"/>
              </a:rPr>
              <a:t> (or 0)= NULL, and its maximum value is </a:t>
            </a:r>
            <a:r>
              <a:rPr lang="en-GB" sz="2800" b="0" i="0" u="none" strike="noStrike" cap="none" spc="0">
                <a:solidFill>
                  <a:schemeClr val="tx1"/>
                </a:solidFill>
                <a:latin typeface="Constantia"/>
                <a:ea typeface="Liberation Sans"/>
                <a:cs typeface="Constantia"/>
              </a:rPr>
              <a:t>'\uffff'</a:t>
            </a:r>
            <a:r>
              <a:rPr lang="en-GB" sz="2800" b="0" i="0" u="none" strike="noStrike" cap="none" spc="0">
                <a:solidFill>
                  <a:schemeClr val="tx1"/>
                </a:solidFill>
                <a:latin typeface="Constantia"/>
                <a:ea typeface="Liberation Sans"/>
                <a:cs typeface="Constantia"/>
              </a:rPr>
              <a:t> (or 65,535) = ‘?’.</a:t>
            </a:r>
            <a:r>
              <a:rPr lang="en-GB" sz="2800" b="0" i="0" u="none" strike="noStrike" cap="none" spc="0">
                <a:solidFill>
                  <a:schemeClr val="tx1"/>
                </a:solidFill>
                <a:latin typeface="Constantia"/>
                <a:ea typeface="Liberation Sans"/>
                <a:cs typeface="Constantia"/>
              </a:rPr>
              <a:t> </a:t>
            </a:r>
            <a:endParaRPr lang="en-GB" sz="2800" b="0" i="0" u="none" strike="noStrike" cap="none" spc="0">
              <a:solidFill>
                <a:schemeClr val="tx1"/>
              </a:solidFill>
              <a:latin typeface="Constantia"/>
              <a:cs typeface="Constantia"/>
            </a:endParaRPr>
          </a:p>
        </p:txBody>
      </p:sp>
      <p:sp>
        <p:nvSpPr>
          <p:cNvPr id="494414175" name=""/>
          <p:cNvSpPr txBox="1"/>
          <p:nvPr/>
        </p:nvSpPr>
        <p:spPr bwMode="auto">
          <a:xfrm flipH="0" flipV="0">
            <a:off x="1090560" y="6103775"/>
            <a:ext cx="9178341" cy="5185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2800" b="1">
                <a:solidFill>
                  <a:srgbClr val="C00000"/>
                </a:solidFill>
              </a:rPr>
              <a:t>https://home.unicode.org/</a:t>
            </a:r>
            <a:endParaRPr sz="2800" b="1">
              <a:solidFill>
                <a:srgbClr val="C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1">
        <p:fade thruBlk="0"/>
      </p:transition>
    </mc:Choice>
    <mc:Fallback>
      <p:transition spd="med" advClick="1">
        <p:fade thruBlk="0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 flipH="0" flipV="0">
            <a:off x="38844" y="77754"/>
            <a:ext cx="12209573" cy="682689"/>
          </a:xfrm>
          <a:prstGeom prst="rect">
            <a:avLst/>
          </a:prstGeom>
        </p:spPr>
        <p:txBody>
          <a:bodyPr vert="horz" lIns="121897" tIns="60948" rIns="121897" bIns="60948" rtlCol="0" anchor="b">
            <a:noAutofit/>
          </a:bodyPr>
          <a:lstStyle/>
          <a:p>
            <a:pPr>
              <a:defRPr/>
            </a:pPr>
            <a:r>
              <a:rPr lang="en-US" sz="4000" b="1"/>
              <a:t>Why JAVA  uses Unicode system?</a:t>
            </a:r>
            <a:endParaRPr/>
          </a:p>
        </p:txBody>
      </p:sp>
      <p:sp>
        <p:nvSpPr>
          <p:cNvPr id="8" name="TextBox 7"/>
          <p:cNvSpPr txBox="1"/>
          <p:nvPr/>
        </p:nvSpPr>
        <p:spPr bwMode="auto">
          <a:xfrm flipH="0" flipV="0">
            <a:off x="38844" y="1613418"/>
            <a:ext cx="11982788" cy="39322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GB" sz="2800" b="1" i="0" u="none" strike="noStrike" cap="none" spc="0">
                <a:solidFill>
                  <a:srgbClr val="C00000"/>
                </a:solidFill>
                <a:latin typeface="Constantia"/>
                <a:ea typeface="Liberation Sans"/>
                <a:cs typeface="Constantia"/>
              </a:rPr>
              <a:t>Java uses the Unicode system</a:t>
            </a:r>
            <a:r>
              <a:rPr lang="en-GB" sz="2800" b="0" i="0" u="none" strike="noStrike" cap="none" spc="0">
                <a:solidFill>
                  <a:schemeClr val="tx1"/>
                </a:solidFill>
                <a:latin typeface="Constantia"/>
                <a:ea typeface="Liberation Sans"/>
                <a:cs typeface="Constantia"/>
              </a:rPr>
              <a:t> because it provides a consistent way of representing characters from all languages, including those that require multiple bytes to represent them. </a:t>
            </a:r>
            <a:r>
              <a:rPr lang="en-GB" sz="2800" b="1" i="0" u="none" strike="noStrike" cap="none" spc="0">
                <a:solidFill>
                  <a:schemeClr val="accent6">
                    <a:lumMod val="50000"/>
                  </a:schemeClr>
                </a:solidFill>
                <a:latin typeface="Constantia"/>
                <a:ea typeface="Liberation Sans"/>
                <a:cs typeface="Constantia"/>
              </a:rPr>
              <a:t>The Unicode standard assigns a unique code point to every character in every language</a:t>
            </a:r>
            <a:r>
              <a:rPr lang="en-GB" sz="2800" b="0" i="0" u="none" strike="noStrike" cap="none" spc="0">
                <a:solidFill>
                  <a:schemeClr val="tx1"/>
                </a:solidFill>
                <a:latin typeface="Constantia"/>
                <a:ea typeface="Liberation Sans"/>
                <a:cs typeface="Constantia"/>
              </a:rPr>
              <a:t>, making it possible for software developers to handle text in a variety of languages without having to worry about encoding issues.</a:t>
            </a:r>
            <a:endParaRPr lang="en-GB" sz="2800" b="0" i="0" u="none" strike="noStrike" cap="none" spc="0">
              <a:solidFill>
                <a:schemeClr val="tx1"/>
              </a:solidFill>
              <a:latin typeface="Constantia"/>
              <a:ea typeface="Liberation Sans"/>
              <a:cs typeface="Constantia"/>
            </a:endParaRPr>
          </a:p>
          <a:p>
            <a:pPr>
              <a:defRPr/>
            </a:pPr>
            <a:endParaRPr lang="en-GB" sz="2800" b="0" i="0" u="none" strike="noStrike" cap="none" spc="0">
              <a:solidFill>
                <a:schemeClr val="tx1"/>
              </a:solidFill>
              <a:latin typeface="Constantia"/>
              <a:cs typeface="Constantia"/>
            </a:endParaRPr>
          </a:p>
          <a:p>
            <a:pPr>
              <a:defRPr/>
            </a:pPr>
            <a:r>
              <a:rPr lang="en-GB" sz="2800" b="0" i="0" u="none" strike="noStrike" cap="none" spc="0">
                <a:solidFill>
                  <a:schemeClr val="tx1"/>
                </a:solidFill>
                <a:latin typeface="Constantia"/>
                <a:ea typeface="Liberation Sans"/>
                <a:cs typeface="Constantia"/>
              </a:rPr>
              <a:t> The use of Unicode in Java is a key factor in making it a powerful and flexible language for developing applications that can work in a global environment.</a:t>
            </a:r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1">
        <p:fade thruBlk="0"/>
      </p:transition>
    </mc:Choice>
    <mc:Fallback>
      <p:transition spd="med" advClick="1">
        <p:fade thruBlk="0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-32068" y="1"/>
            <a:ext cx="9483750" cy="762000"/>
          </a:xfrm>
          <a:prstGeom prst="rect">
            <a:avLst/>
          </a:prstGeom>
        </p:spPr>
        <p:txBody>
          <a:bodyPr vert="horz" lIns="121898" tIns="60949" rIns="121898" bIns="60949" rtlCol="0" anchor="b">
            <a:noAutofit/>
          </a:bodyPr>
          <a:lstStyle/>
          <a:p>
            <a:pPr>
              <a:defRPr/>
            </a:pPr>
            <a:r>
              <a:rPr lang="en-US" sz="4000" b="1"/>
              <a:t>Type Cast</a:t>
            </a:r>
            <a:endParaRPr/>
          </a:p>
        </p:txBody>
      </p:sp>
      <p:sp>
        <p:nvSpPr>
          <p:cNvPr id="5" name="TextBox 4"/>
          <p:cNvSpPr txBox="1"/>
          <p:nvPr/>
        </p:nvSpPr>
        <p:spPr bwMode="auto">
          <a:xfrm flipH="0" flipV="0">
            <a:off x="196377" y="707571"/>
            <a:ext cx="11903730" cy="655660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304747" indent="-304747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Font typeface="Arial"/>
              <a:buChar char="•"/>
              <a:defRPr sz="2800" b="1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pPr algn="l">
              <a:defRPr/>
            </a:pPr>
            <a:r>
              <a:rPr lang="en-US" sz="2600">
                <a:solidFill>
                  <a:srgbClr val="C00000"/>
                </a:solidFill>
                <a:latin typeface="+mj-lt"/>
              </a:rPr>
              <a:t>Casting is process of changing one type value to another type in java</a:t>
            </a:r>
            <a:endParaRPr/>
          </a:p>
          <a:p>
            <a:pPr marL="0" indent="0" algn="l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2400">
                <a:solidFill>
                  <a:schemeClr val="accent6">
                    <a:lumMod val="50000"/>
                  </a:schemeClr>
                </a:solidFill>
                <a:latin typeface="+mj-lt"/>
              </a:rPr>
              <a:t>1) Implicit Type Casting(Widening Casting) :</a:t>
            </a:r>
            <a:endParaRPr/>
          </a:p>
          <a:p>
            <a:pPr marL="0" indent="0" algn="l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2400" b="0">
                <a:solidFill>
                  <a:schemeClr val="tx1"/>
                </a:solidFill>
                <a:latin typeface="+mj-lt"/>
              </a:rPr>
              <a:t>             </a:t>
            </a:r>
            <a:r>
              <a:rPr lang="en-US" sz="2400">
                <a:solidFill>
                  <a:srgbClr val="C00000"/>
                </a:solidFill>
                <a:latin typeface="+mj-lt"/>
              </a:rPr>
              <a:t>byte--&gt;short--&gt;int--&gt;long--&gt;float--&gt;double</a:t>
            </a:r>
            <a:r>
              <a:rPr lang="en-US" sz="2400" b="0">
                <a:solidFill>
                  <a:srgbClr val="C00000"/>
                </a:solidFill>
                <a:latin typeface="Constantia"/>
              </a:rPr>
              <a:t>  </a:t>
            </a:r>
            <a:endParaRPr/>
          </a:p>
          <a:p>
            <a:pPr marL="0" indent="0" algn="l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GB" sz="2800" b="0" i="0" u="none" strike="noStrike" cap="none" spc="0">
                <a:solidFill>
                  <a:schemeClr val="tx1"/>
                </a:solidFill>
                <a:latin typeface="Constantia"/>
                <a:ea typeface="Liberation Sans"/>
                <a:cs typeface="Constantia"/>
              </a:rPr>
              <a:t>Implicit type casting, also known as widening or automatic type promotion, occurs when the conversion is done automatically by the compiler. This happens when a value of a smaller data type is assigned to a variable of a larger data type.</a:t>
            </a:r>
            <a:endParaRPr/>
          </a:p>
          <a:p>
            <a:pPr marL="0" indent="0" algn="l">
              <a:buNone/>
              <a:defRPr/>
            </a:pPr>
            <a:r>
              <a:rPr lang="en-US" sz="2400">
                <a:solidFill>
                  <a:schemeClr val="accent6">
                    <a:lumMod val="50000"/>
                  </a:schemeClr>
                </a:solidFill>
                <a:latin typeface="+mj-lt"/>
              </a:rPr>
              <a:t>2) Explicit Type Casting(Narrowing Casting) </a:t>
            </a:r>
            <a:endParaRPr/>
          </a:p>
          <a:p>
            <a:pPr marL="0" indent="0" algn="l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2400">
                <a:solidFill>
                  <a:schemeClr val="tx1"/>
                </a:solidFill>
                <a:latin typeface="+mj-lt"/>
              </a:rPr>
              <a:t>         </a:t>
            </a:r>
            <a:r>
              <a:rPr lang="en-US" sz="2400">
                <a:solidFill>
                  <a:srgbClr val="C00000"/>
                </a:solidFill>
                <a:latin typeface="Constantia"/>
              </a:rPr>
              <a:t>    </a:t>
            </a:r>
            <a:r>
              <a:rPr lang="en-US" sz="2400" u="sng">
                <a:solidFill>
                  <a:srgbClr val="C00000"/>
                </a:solidFill>
                <a:latin typeface="+mj-lt"/>
              </a:rPr>
              <a:t>double--&gt;float--&gt;long--&gt;int--&gt;short--&gt;byte</a:t>
            </a:r>
            <a:r>
              <a:rPr lang="en-US" sz="2400" u="sng">
                <a:solidFill>
                  <a:schemeClr val="tx1"/>
                </a:solidFill>
                <a:latin typeface="Constantia"/>
              </a:rPr>
              <a:t>      </a:t>
            </a:r>
            <a:endParaRPr/>
          </a:p>
          <a:p>
            <a:pPr marL="0" indent="0" algn="l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GB" sz="2800" b="0" i="0" u="none" strike="noStrike" cap="none" spc="0">
                <a:solidFill>
                  <a:schemeClr val="tx1"/>
                </a:solidFill>
                <a:latin typeface="Constantia"/>
                <a:ea typeface="Liberation Sans"/>
                <a:cs typeface="Constantia"/>
              </a:rPr>
              <a:t>Explicit type casting, also known as narrowing or manual type conversion, occurs when the conversion is done manually by the programmer. This happens when a value of a larger data type is assigned to a variable of a smaller data type. In this case, the programmer needs to use a type casting operator to explicitly cast the value to the desired data type</a:t>
            </a:r>
            <a:endParaRPr lang="en-GB" sz="2800" b="0" i="0" u="none" strike="noStrike" cap="none" spc="0">
              <a:solidFill>
                <a:schemeClr val="tx1"/>
              </a:solidFill>
              <a:latin typeface="Constantia"/>
              <a:cs typeface="Constantia"/>
            </a:endParaRPr>
          </a:p>
          <a:p>
            <a:pPr marL="0" indent="0" algn="l">
              <a:buNone/>
              <a:defRPr/>
            </a:pPr>
            <a:endParaRPr lang="en-US" b="0">
              <a:solidFill>
                <a:schemeClr val="tx1"/>
              </a:solidFill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1">
        <p:fade thruBlk="0"/>
      </p:transition>
    </mc:Choice>
    <mc:Fallback>
      <p:transition spd="med" advClick="1">
        <p:fade thruBlk="0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32045303" name="Rectangle 2"/>
          <p:cNvSpPr/>
          <p:nvPr/>
        </p:nvSpPr>
        <p:spPr bwMode="auto">
          <a:xfrm>
            <a:off x="-32067" y="0"/>
            <a:ext cx="9483750" cy="761998"/>
          </a:xfrm>
          <a:prstGeom prst="rect">
            <a:avLst/>
          </a:prstGeom>
        </p:spPr>
        <p:txBody>
          <a:bodyPr vert="horz" lIns="121896" tIns="60948" rIns="121896" bIns="60948" rtlCol="0" anchor="b">
            <a:noAutofit/>
          </a:bodyPr>
          <a:lstStyle/>
          <a:p>
            <a:pPr>
              <a:defRPr/>
            </a:pPr>
            <a:r>
              <a:rPr lang="en-US" sz="4000" b="1"/>
              <a:t>Take user input in JAVA</a:t>
            </a:r>
            <a:endParaRPr/>
          </a:p>
        </p:txBody>
      </p:sp>
      <p:sp>
        <p:nvSpPr>
          <p:cNvPr id="115103427" name="TextBox 3"/>
          <p:cNvSpPr txBox="1"/>
          <p:nvPr/>
        </p:nvSpPr>
        <p:spPr bwMode="auto">
          <a:xfrm flipH="0" flipV="0">
            <a:off x="157499" y="1295398"/>
            <a:ext cx="11507069" cy="1920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9965" indent="-349965">
              <a:buFont typeface="Wingdings"/>
              <a:buChar char="Ø"/>
              <a:defRPr/>
            </a:pPr>
            <a:r>
              <a:rPr lang="en-IN" b="1">
                <a:solidFill>
                  <a:schemeClr val="accent4"/>
                </a:solidFill>
              </a:rPr>
              <a:t>Java Scanner Class</a:t>
            </a:r>
            <a:endParaRPr>
              <a:solidFill>
                <a:schemeClr val="accent4"/>
              </a:solidFill>
            </a:endParaRPr>
          </a:p>
          <a:p>
            <a:pPr>
              <a:defRPr/>
            </a:pPr>
            <a:r>
              <a:rPr lang="en-IN" sz="2400" b="0" i="0" u="none" strike="noStrike" cap="none" spc="0">
                <a:solidFill>
                  <a:schemeClr val="tx1"/>
                </a:solidFill>
                <a:latin typeface="Constantia"/>
                <a:cs typeface="Constantia"/>
              </a:rPr>
              <a:t>In </a:t>
            </a:r>
            <a:r>
              <a:rPr lang="en-IN" sz="2400" b="0" i="0" u="none" strike="noStrike" cap="none" spc="0">
                <a:solidFill>
                  <a:schemeClr val="tx1"/>
                </a:solidFill>
                <a:latin typeface="Constantia"/>
                <a:ea typeface="Liberation Sans"/>
                <a:cs typeface="Constantia"/>
              </a:rPr>
              <a:t>Java, you can take user input using the </a:t>
            </a:r>
            <a:r>
              <a:rPr lang="en-IN" sz="2400" b="0" i="0" u="none" strike="noStrike" cap="none" spc="0">
                <a:solidFill>
                  <a:schemeClr val="tx1"/>
                </a:solidFill>
                <a:latin typeface="Constantia"/>
                <a:ea typeface="Liberation Sans"/>
                <a:cs typeface="Constantia"/>
              </a:rPr>
              <a:t>Scanner</a:t>
            </a:r>
            <a:r>
              <a:rPr lang="en-IN" sz="2400" b="0" i="0" u="none" strike="noStrike" cap="none" spc="0">
                <a:solidFill>
                  <a:schemeClr val="tx1"/>
                </a:solidFill>
                <a:latin typeface="Constantia"/>
                <a:ea typeface="Liberation Sans"/>
                <a:cs typeface="Constantia"/>
              </a:rPr>
              <a:t> class, which is part of the </a:t>
            </a:r>
            <a:r>
              <a:rPr lang="en-IN" sz="2400" b="1" i="0" u="none" strike="noStrike" cap="none" spc="0">
                <a:solidFill>
                  <a:schemeClr val="accent4"/>
                </a:solidFill>
                <a:latin typeface="Constantia"/>
                <a:ea typeface="Liberation Sans"/>
                <a:cs typeface="Constantia"/>
              </a:rPr>
              <a:t>java.util</a:t>
            </a:r>
            <a:r>
              <a:rPr lang="en-IN" sz="2400" b="1" i="0" u="none" strike="noStrike" cap="none" spc="0">
                <a:solidFill>
                  <a:schemeClr val="accent4"/>
                </a:solidFill>
                <a:latin typeface="Constantia"/>
                <a:ea typeface="Liberation Sans"/>
                <a:cs typeface="Constantia"/>
              </a:rPr>
              <a:t> </a:t>
            </a:r>
            <a:r>
              <a:rPr lang="en-IN" sz="2400" b="0" i="0" u="none" strike="noStrike" cap="none" spc="0">
                <a:solidFill>
                  <a:schemeClr val="tx1"/>
                </a:solidFill>
                <a:latin typeface="Constantia"/>
                <a:ea typeface="Liberation Sans"/>
                <a:cs typeface="Constantia"/>
              </a:rPr>
              <a:t>package. The </a:t>
            </a:r>
            <a:r>
              <a:rPr lang="en-IN" sz="2400" b="1" i="0" u="none" strike="noStrike" cap="none" spc="0">
                <a:solidFill>
                  <a:schemeClr val="accent4"/>
                </a:solidFill>
                <a:latin typeface="Constantia"/>
                <a:ea typeface="Liberation Sans"/>
                <a:cs typeface="Constantia"/>
              </a:rPr>
              <a:t>Scanner</a:t>
            </a:r>
            <a:r>
              <a:rPr lang="en-IN" sz="2400" b="1" i="0" u="none" strike="noStrike" cap="none" spc="0">
                <a:solidFill>
                  <a:schemeClr val="accent4"/>
                </a:solidFill>
                <a:latin typeface="Constantia"/>
                <a:ea typeface="Liberation Sans"/>
                <a:cs typeface="Constantia"/>
              </a:rPr>
              <a:t> class</a:t>
            </a:r>
            <a:r>
              <a:rPr lang="en-IN" sz="2400" b="0" i="0" u="none" strike="noStrike" cap="none" spc="0">
                <a:solidFill>
                  <a:schemeClr val="tx1"/>
                </a:solidFill>
                <a:latin typeface="Constantia"/>
                <a:ea typeface="Liberation Sans"/>
                <a:cs typeface="Constantia"/>
              </a:rPr>
              <a:t> provides methods to read input from various sources, such as the keyboard or a file.</a:t>
            </a:r>
            <a:endParaRPr/>
          </a:p>
          <a:p>
            <a:pPr>
              <a:defRPr/>
            </a:pPr>
            <a:endParaRPr lang="en-IN"/>
          </a:p>
        </p:txBody>
      </p:sp>
      <p:pic>
        <p:nvPicPr>
          <p:cNvPr id="784875011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3151020" y="2819481"/>
            <a:ext cx="7931071" cy="386232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1">
        <p:fade thruBlk="0"/>
      </p:transition>
    </mc:Choice>
    <mc:Fallback>
      <p:transition spd="med" advClick="1">
        <p:fade thruBlk="0"/>
      </p:transition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Cooking 16x9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Arial"/>
        <a:cs typeface="Arial"/>
      </a:majorFont>
      <a:minorFont>
        <a:latin typeface="Constantia"/>
        <a:ea typeface="Arial"/>
        <a:cs typeface="Arial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satMod val="150000"/>
              <a:alpha val="50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/>
        </a:gradFill>
        <a:gradFill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Fresh food presentation (widescreen)</Template>
  <TotalTime>0</TotalTime>
  <Words>0</Words>
  <Application>ONLYOFFICE/7.3.3.50</Application>
  <DocSecurity>0</DocSecurity>
  <PresentationFormat>Custom</PresentationFormat>
  <Paragraphs>0</Paragraphs>
  <Slides>13</Slides>
  <Notes>13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subject/>
  <dc:creator>Windows User</dc:creator>
  <cp:keywords/>
  <dc:description/>
  <dc:identifier/>
  <dc:language/>
  <cp:lastModifiedBy/>
  <cp:revision>304</cp:revision>
  <dcterms:created xsi:type="dcterms:W3CDTF">2021-12-19T05:09:16Z</dcterms:created>
  <dcterms:modified xsi:type="dcterms:W3CDTF">2023-04-06T05:45:54Z</dcterms:modified>
  <cp:category/>
  <cp:contentStatus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