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handoutMasterIdLst>
    <p:handoutMasterId r:id="rId27"/>
  </p:handoutMasterIdLst>
  <p:sldIdLst>
    <p:sldId id="256" r:id="rId5"/>
    <p:sldId id="296" r:id="rId6"/>
    <p:sldId id="297" r:id="rId7"/>
    <p:sldId id="298" r:id="rId8"/>
    <p:sldId id="309" r:id="rId9"/>
    <p:sldId id="310" r:id="rId10"/>
    <p:sldId id="311" r:id="rId11"/>
    <p:sldId id="319" r:id="rId12"/>
    <p:sldId id="301" r:id="rId13"/>
    <p:sldId id="306" r:id="rId14"/>
    <p:sldId id="304" r:id="rId15"/>
    <p:sldId id="312" r:id="rId16"/>
    <p:sldId id="313" r:id="rId17"/>
    <p:sldId id="314" r:id="rId18"/>
    <p:sldId id="315" r:id="rId19"/>
    <p:sldId id="316" r:id="rId20"/>
    <p:sldId id="307" r:id="rId21"/>
    <p:sldId id="308" r:id="rId22"/>
    <p:sldId id="317" r:id="rId23"/>
    <p:sldId id="318" r:id="rId24"/>
    <p:sldId id="259" r:id="rId2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492" autoAdjust="0"/>
  </p:normalViewPr>
  <p:slideViewPr>
    <p:cSldViewPr>
      <p:cViewPr varScale="1">
        <p:scale>
          <a:sx n="65" d="100"/>
          <a:sy n="65" d="100"/>
        </p:scale>
        <p:origin x="1080" y="7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3/17/2023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3/17/2023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3/17/2023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3/17/2023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3/17/2023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3/17/2023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3/17/2023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3/17/2023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3/17/2023</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3/17/2023</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3/17/2023</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3/17/2023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3/17/2023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3/17/2023</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34" y="152400"/>
            <a:ext cx="10427677" cy="838200"/>
          </a:xfrm>
        </p:spPr>
        <p:txBody>
          <a:bodyPr/>
          <a:lstStyle/>
          <a:p>
            <a:r>
              <a:rPr lang="en-IN" b="1" dirty="0"/>
              <a:t>JAVA</a:t>
            </a:r>
          </a:p>
        </p:txBody>
      </p:sp>
      <p:graphicFrame>
        <p:nvGraphicFramePr>
          <p:cNvPr id="4" name="Table 3"/>
          <p:cNvGraphicFramePr>
            <a:graphicFrameLocks noGrp="1"/>
          </p:cNvGraphicFramePr>
          <p:nvPr>
            <p:extLst>
              <p:ext uri="{D42A27DB-BD31-4B8C-83A1-F6EECF244321}">
                <p14:modId xmlns:p14="http://schemas.microsoft.com/office/powerpoint/2010/main" val="2022970502"/>
              </p:ext>
            </p:extLst>
          </p:nvPr>
        </p:nvGraphicFramePr>
        <p:xfrm>
          <a:off x="455612" y="2514600"/>
          <a:ext cx="11041040" cy="1371600"/>
        </p:xfrm>
        <a:graphic>
          <a:graphicData uri="http://schemas.openxmlformats.org/drawingml/2006/table">
            <a:tbl>
              <a:tblPr firstRow="1" bandRow="1">
                <a:tableStyleId>{EB9631B5-78F2-41C9-869B-9F39066F8104}</a:tableStyleId>
              </a:tblPr>
              <a:tblGrid>
                <a:gridCol w="5520520">
                  <a:extLst>
                    <a:ext uri="{9D8B030D-6E8A-4147-A177-3AD203B41FA5}">
                      <a16:colId xmlns:a16="http://schemas.microsoft.com/office/drawing/2014/main" val="20000"/>
                    </a:ext>
                  </a:extLst>
                </a:gridCol>
                <a:gridCol w="5520520">
                  <a:extLst>
                    <a:ext uri="{9D8B030D-6E8A-4147-A177-3AD203B41FA5}">
                      <a16:colId xmlns:a16="http://schemas.microsoft.com/office/drawing/2014/main" val="3486249953"/>
                    </a:ext>
                  </a:extLst>
                </a:gridCol>
              </a:tblGrid>
              <a:tr h="419909">
                <a:tc gridSpan="2">
                  <a:txBody>
                    <a:bodyPr/>
                    <a:lstStyle/>
                    <a:p>
                      <a:pPr algn="ctr"/>
                      <a:r>
                        <a:rPr lang="en-US" sz="2400" dirty="0">
                          <a:solidFill>
                            <a:schemeClr val="tx1"/>
                          </a:solidFill>
                          <a:latin typeface="Verdana" panose="020B0604030504040204" pitchFamily="34" charset="0"/>
                          <a:ea typeface="Verdana" panose="020B0604030504040204" pitchFamily="34" charset="0"/>
                        </a:rPr>
                        <a:t>Java</a:t>
                      </a:r>
                    </a:p>
                  </a:txBody>
                  <a:tcPr anchor="ctr"/>
                </a:tc>
                <a:tc hMerge="1">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Expressions</a:t>
                      </a:r>
                    </a:p>
                  </a:txBody>
                  <a:tcPr anchor="ctr"/>
                </a:tc>
                <a:extLst>
                  <a:ext uri="{0D108BD9-81ED-4DB2-BD59-A6C34878D82A}">
                    <a16:rowId xmlns:a16="http://schemas.microsoft.com/office/drawing/2014/main" val="10000"/>
                  </a:ext>
                </a:extLst>
              </a:tr>
              <a:tr h="4199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Decision Making statements </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Looping statements</a:t>
                      </a:r>
                    </a:p>
                  </a:txBody>
                  <a:tcPr anchor="ctr"/>
                </a:tc>
                <a:extLst>
                  <a:ext uri="{0D108BD9-81ED-4DB2-BD59-A6C34878D82A}">
                    <a16:rowId xmlns:a16="http://schemas.microsoft.com/office/drawing/2014/main" val="4205638916"/>
                  </a:ext>
                </a:extLst>
              </a:tr>
              <a:tr h="419909">
                <a:tc>
                  <a:txBody>
                    <a:bodyPr/>
                    <a:lstStyle/>
                    <a:p>
                      <a:pPr marL="342900" indent="-342900" algn="l">
                        <a:buFont typeface="Wingdings" panose="05000000000000000000" pitchFamily="2" charset="2"/>
                        <a:buChar char="Ø"/>
                      </a:pPr>
                      <a:r>
                        <a:rPr lang="en-US" sz="2400" b="1" dirty="0">
                          <a:solidFill>
                            <a:schemeClr val="tx1"/>
                          </a:solidFill>
                          <a:latin typeface="+mn-lt"/>
                          <a:ea typeface="Verdana" panose="020B0604030504040204" pitchFamily="34" charset="0"/>
                        </a:rPr>
                        <a:t>Jump statements</a:t>
                      </a:r>
                    </a:p>
                  </a:txBody>
                  <a:tcPr anchor="ctr"/>
                </a:tc>
                <a:tc>
                  <a:txBody>
                    <a:bodyPr/>
                    <a:lstStyle/>
                    <a:p>
                      <a:pPr marL="342900" indent="-342900" algn="l">
                        <a:buFont typeface="Wingdings" panose="05000000000000000000" pitchFamily="2" charset="2"/>
                        <a:buChar char="Ø"/>
                      </a:pPr>
                      <a:r>
                        <a:rPr lang="en-US" sz="2400" b="1" dirty="0">
                          <a:solidFill>
                            <a:schemeClr val="tx1"/>
                          </a:solidFill>
                          <a:latin typeface="+mn-lt"/>
                          <a:ea typeface="Verdana" panose="020B0604030504040204" pitchFamily="34" charset="0"/>
                        </a:rPr>
                        <a:t>exit() method</a:t>
                      </a:r>
                    </a:p>
                  </a:txBody>
                  <a:tcPr anchor="ctr"/>
                </a:tc>
                <a:extLst>
                  <a:ext uri="{0D108BD9-81ED-4DB2-BD59-A6C34878D82A}">
                    <a16:rowId xmlns:a16="http://schemas.microsoft.com/office/drawing/2014/main" val="2752043109"/>
                  </a:ext>
                </a:extLst>
              </a:tr>
            </a:tbl>
          </a:graphicData>
        </a:graphic>
      </p:graphicFrame>
      <p:sp>
        <p:nvSpPr>
          <p:cNvPr id="6" name="文本框 8"/>
          <p:cNvSpPr txBox="1"/>
          <p:nvPr/>
        </p:nvSpPr>
        <p:spPr>
          <a:xfrm>
            <a:off x="1827212" y="1272879"/>
            <a:ext cx="3179075" cy="523220"/>
          </a:xfrm>
          <a:prstGeom prst="rect">
            <a:avLst/>
          </a:prstGeom>
          <a:noFill/>
          <a:ln w="9525">
            <a:noFill/>
          </a:ln>
        </p:spPr>
        <p:txBody>
          <a:bodyPr wrap="none" anchor="t">
            <a:spAutoFit/>
          </a:bodyPr>
          <a:lstStyle/>
          <a:p>
            <a:pPr defTabSz="914400"/>
            <a:r>
              <a:rPr lang="en-US" altLang="zh-CN" sz="28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learn ? </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Rules of switch statement</a:t>
            </a:r>
          </a:p>
        </p:txBody>
      </p:sp>
      <p:sp>
        <p:nvSpPr>
          <p:cNvPr id="5" name="TextBox 4">
            <a:extLst>
              <a:ext uri="{FF2B5EF4-FFF2-40B4-BE49-F238E27FC236}">
                <a16:creationId xmlns:a16="http://schemas.microsoft.com/office/drawing/2014/main" id="{F9768917-CAE3-26C6-089A-08A8EC114860}"/>
              </a:ext>
            </a:extLst>
          </p:cNvPr>
          <p:cNvSpPr txBox="1"/>
          <p:nvPr/>
        </p:nvSpPr>
        <p:spPr>
          <a:xfrm>
            <a:off x="265111" y="1442357"/>
            <a:ext cx="11506200" cy="5170646"/>
          </a:xfrm>
          <a:prstGeom prst="rect">
            <a:avLst/>
          </a:prstGeom>
          <a:noFill/>
        </p:spPr>
        <p:txBody>
          <a:bodyPr wrap="square">
            <a:spAutoFit/>
          </a:bodyPr>
          <a:lstStyle>
            <a:defPPr>
              <a:defRPr lang="en-US"/>
            </a:defPPr>
            <a:lvl1pPr marL="304747" indent="-304747">
              <a:lnSpc>
                <a:spcPct val="90000"/>
              </a:lnSpc>
              <a:spcBef>
                <a:spcPts val="1800"/>
              </a:spcBef>
              <a:buClr>
                <a:schemeClr val="accent1">
                  <a:lumMod val="75000"/>
                </a:schemeClr>
              </a:buClr>
              <a:buFont typeface="Arial" pitchFamily="34" charset="0"/>
              <a:buChar char="•"/>
              <a:defRPr sz="2800" b="1">
                <a:solidFill>
                  <a:schemeClr val="accent6">
                    <a:lumMod val="75000"/>
                  </a:schemeClr>
                </a:solidFill>
              </a:defRPr>
            </a:lvl1pPr>
          </a:lstStyle>
          <a:p>
            <a:pPr marL="0" indent="0">
              <a:lnSpc>
                <a:spcPct val="100000"/>
              </a:lnSpc>
              <a:buNone/>
            </a:pPr>
            <a:r>
              <a:rPr lang="en-GB" sz="2400" b="0" dirty="0">
                <a:solidFill>
                  <a:schemeClr val="tx1"/>
                </a:solidFill>
              </a:rPr>
              <a:t>The following rules apply to a switch statement −</a:t>
            </a:r>
          </a:p>
          <a:p>
            <a:pPr>
              <a:lnSpc>
                <a:spcPct val="100000"/>
              </a:lnSpc>
            </a:pPr>
            <a:r>
              <a:rPr lang="en-GB" sz="2400" b="0" dirty="0">
                <a:solidFill>
                  <a:schemeClr val="tx1"/>
                </a:solidFill>
              </a:rPr>
              <a:t>The variable used in a switch statement can only be integers, </a:t>
            </a:r>
            <a:r>
              <a:rPr lang="en-GB" sz="2400" b="0" dirty="0" err="1">
                <a:solidFill>
                  <a:schemeClr val="tx1"/>
                </a:solidFill>
              </a:rPr>
              <a:t>convertable</a:t>
            </a:r>
            <a:r>
              <a:rPr lang="en-GB" sz="2400" b="0" dirty="0">
                <a:solidFill>
                  <a:schemeClr val="tx1"/>
                </a:solidFill>
              </a:rPr>
              <a:t> integers (byte, short, char), strings and </a:t>
            </a:r>
            <a:r>
              <a:rPr lang="en-GB" sz="2400" b="0" dirty="0" err="1">
                <a:solidFill>
                  <a:schemeClr val="tx1"/>
                </a:solidFill>
              </a:rPr>
              <a:t>enums</a:t>
            </a:r>
            <a:r>
              <a:rPr lang="en-GB" sz="2400" b="0" dirty="0">
                <a:solidFill>
                  <a:schemeClr val="tx1"/>
                </a:solidFill>
              </a:rPr>
              <a:t>.</a:t>
            </a:r>
          </a:p>
          <a:p>
            <a:pPr>
              <a:lnSpc>
                <a:spcPct val="100000"/>
              </a:lnSpc>
            </a:pPr>
            <a:r>
              <a:rPr lang="en-GB" sz="2400" b="0" dirty="0">
                <a:solidFill>
                  <a:schemeClr val="tx1"/>
                </a:solidFill>
              </a:rPr>
              <a:t>You can have any number of case statements within a switch.</a:t>
            </a:r>
          </a:p>
          <a:p>
            <a:pPr>
              <a:lnSpc>
                <a:spcPct val="100000"/>
              </a:lnSpc>
            </a:pPr>
            <a:r>
              <a:rPr lang="en-GB" sz="2400" b="0" dirty="0">
                <a:solidFill>
                  <a:schemeClr val="tx1"/>
                </a:solidFill>
              </a:rPr>
              <a:t>The value for a case must be the constant or a literal.</a:t>
            </a:r>
          </a:p>
          <a:p>
            <a:pPr>
              <a:lnSpc>
                <a:spcPct val="100000"/>
              </a:lnSpc>
            </a:pPr>
            <a:r>
              <a:rPr lang="en-GB" sz="2400" b="0" dirty="0">
                <a:solidFill>
                  <a:schemeClr val="tx1"/>
                </a:solidFill>
              </a:rPr>
              <a:t>When the variable being switched on is equal to a case, the statements following that case will execute until a break statement is reached.</a:t>
            </a:r>
          </a:p>
          <a:p>
            <a:pPr>
              <a:lnSpc>
                <a:spcPct val="100000"/>
              </a:lnSpc>
            </a:pPr>
            <a:r>
              <a:rPr lang="en-GB" sz="2400" b="0" dirty="0">
                <a:solidFill>
                  <a:schemeClr val="tx1"/>
                </a:solidFill>
              </a:rPr>
              <a:t>Not every case needs to contain a break. </a:t>
            </a:r>
          </a:p>
          <a:p>
            <a:pPr>
              <a:lnSpc>
                <a:spcPct val="100000"/>
              </a:lnSpc>
            </a:pPr>
            <a:r>
              <a:rPr lang="en-GB" sz="2400" b="0" dirty="0">
                <a:solidFill>
                  <a:schemeClr val="tx1"/>
                </a:solidFill>
              </a:rPr>
              <a:t>A switch statement can have an optional default case, which must appear at the end of the switch. </a:t>
            </a:r>
            <a:endParaRPr lang="en-US" sz="2400" b="0" dirty="0">
              <a:solidFill>
                <a:schemeClr val="tx1"/>
              </a:solidFill>
            </a:endParaRPr>
          </a:p>
        </p:txBody>
      </p:sp>
    </p:spTree>
    <p:extLst>
      <p:ext uri="{BB962C8B-B14F-4D97-AF65-F5344CB8AC3E}">
        <p14:creationId xmlns:p14="http://schemas.microsoft.com/office/powerpoint/2010/main" val="2393479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switch statement </a:t>
            </a:r>
          </a:p>
        </p:txBody>
      </p:sp>
      <p:sp>
        <p:nvSpPr>
          <p:cNvPr id="5" name="TextBox 4">
            <a:extLst>
              <a:ext uri="{FF2B5EF4-FFF2-40B4-BE49-F238E27FC236}">
                <a16:creationId xmlns:a16="http://schemas.microsoft.com/office/drawing/2014/main" id="{F9768917-CAE3-26C6-089A-08A8EC114860}"/>
              </a:ext>
            </a:extLst>
          </p:cNvPr>
          <p:cNvSpPr txBox="1"/>
          <p:nvPr/>
        </p:nvSpPr>
        <p:spPr>
          <a:xfrm>
            <a:off x="1141412" y="443184"/>
            <a:ext cx="5105400" cy="6463308"/>
          </a:xfrm>
          <a:prstGeom prst="rect">
            <a:avLst/>
          </a:prstGeom>
          <a:noFill/>
        </p:spPr>
        <p:txBody>
          <a:bodyPr wrap="square">
            <a:spAutoFit/>
          </a:bodyPr>
          <a:lstStyle/>
          <a:p>
            <a:pPr>
              <a:lnSpc>
                <a:spcPct val="90000"/>
              </a:lnSpc>
              <a:spcBef>
                <a:spcPts val="1800"/>
              </a:spcBef>
              <a:buClr>
                <a:schemeClr val="accent1">
                  <a:lumMod val="75000"/>
                </a:schemeClr>
              </a:buClr>
            </a:pPr>
            <a:endParaRPr lang="en-US" sz="2000" dirty="0"/>
          </a:p>
          <a:p>
            <a:pPr>
              <a:lnSpc>
                <a:spcPct val="90000"/>
              </a:lnSpc>
              <a:spcBef>
                <a:spcPts val="1800"/>
              </a:spcBef>
              <a:buClr>
                <a:schemeClr val="accent1">
                  <a:lumMod val="75000"/>
                </a:schemeClr>
              </a:buClr>
            </a:pPr>
            <a:r>
              <a:rPr lang="en-US" sz="2000" dirty="0"/>
              <a:t>public class Test {</a:t>
            </a:r>
          </a:p>
          <a:p>
            <a:pPr>
              <a:lnSpc>
                <a:spcPct val="90000"/>
              </a:lnSpc>
              <a:spcBef>
                <a:spcPts val="1800"/>
              </a:spcBef>
              <a:buClr>
                <a:schemeClr val="accent1">
                  <a:lumMod val="75000"/>
                </a:schemeClr>
              </a:buClr>
            </a:pPr>
            <a:r>
              <a:rPr lang="en-US" sz="2000" dirty="0"/>
              <a:t>   public static void main(String </a:t>
            </a:r>
            <a:r>
              <a:rPr lang="en-US" sz="2000" dirty="0" err="1"/>
              <a:t>args</a:t>
            </a:r>
            <a:r>
              <a:rPr lang="en-US" sz="2000" dirty="0"/>
              <a:t>[]) {</a:t>
            </a:r>
          </a:p>
          <a:p>
            <a:pPr>
              <a:lnSpc>
                <a:spcPct val="90000"/>
              </a:lnSpc>
              <a:spcBef>
                <a:spcPts val="1800"/>
              </a:spcBef>
              <a:buClr>
                <a:schemeClr val="accent1">
                  <a:lumMod val="75000"/>
                </a:schemeClr>
              </a:buClr>
            </a:pPr>
            <a:r>
              <a:rPr lang="en-US" sz="2000" dirty="0"/>
              <a:t>      char grade = 'C';</a:t>
            </a:r>
          </a:p>
          <a:p>
            <a:pPr>
              <a:lnSpc>
                <a:spcPct val="90000"/>
              </a:lnSpc>
              <a:spcBef>
                <a:spcPts val="1800"/>
              </a:spcBef>
              <a:buClr>
                <a:schemeClr val="accent1">
                  <a:lumMod val="75000"/>
                </a:schemeClr>
              </a:buClr>
            </a:pPr>
            <a:r>
              <a:rPr lang="en-US" sz="2000" dirty="0"/>
              <a:t>      switch(grade) {</a:t>
            </a:r>
          </a:p>
          <a:p>
            <a:pPr>
              <a:lnSpc>
                <a:spcPct val="90000"/>
              </a:lnSpc>
              <a:spcBef>
                <a:spcPts val="1800"/>
              </a:spcBef>
              <a:buClr>
                <a:schemeClr val="accent1">
                  <a:lumMod val="75000"/>
                </a:schemeClr>
              </a:buClr>
            </a:pPr>
            <a:r>
              <a:rPr lang="en-US" sz="2000" dirty="0"/>
              <a:t>         case 'A' :</a:t>
            </a:r>
          </a:p>
          <a:p>
            <a:pPr>
              <a:lnSpc>
                <a:spcPct val="90000"/>
              </a:lnSpc>
              <a:spcBef>
                <a:spcPts val="1800"/>
              </a:spcBef>
              <a:buClr>
                <a:schemeClr val="accent1">
                  <a:lumMod val="75000"/>
                </a:schemeClr>
              </a:buClr>
            </a:pPr>
            <a:r>
              <a:rPr lang="en-US" sz="2000" dirty="0"/>
              <a:t>            </a:t>
            </a:r>
            <a:r>
              <a:rPr lang="en-US" sz="2000" dirty="0" err="1"/>
              <a:t>System.out.println</a:t>
            </a:r>
            <a:r>
              <a:rPr lang="en-US" sz="2000" dirty="0"/>
              <a:t>("Excellent!"); </a:t>
            </a:r>
          </a:p>
          <a:p>
            <a:pPr>
              <a:lnSpc>
                <a:spcPct val="90000"/>
              </a:lnSpc>
              <a:spcBef>
                <a:spcPts val="1800"/>
              </a:spcBef>
              <a:buClr>
                <a:schemeClr val="accent1">
                  <a:lumMod val="75000"/>
                </a:schemeClr>
              </a:buClr>
            </a:pPr>
            <a:r>
              <a:rPr lang="en-US" sz="2000" dirty="0"/>
              <a:t>            break;</a:t>
            </a:r>
          </a:p>
          <a:p>
            <a:pPr>
              <a:lnSpc>
                <a:spcPct val="90000"/>
              </a:lnSpc>
              <a:spcBef>
                <a:spcPts val="1800"/>
              </a:spcBef>
              <a:buClr>
                <a:schemeClr val="accent1">
                  <a:lumMod val="75000"/>
                </a:schemeClr>
              </a:buClr>
            </a:pPr>
            <a:r>
              <a:rPr lang="en-US" sz="2000" dirty="0"/>
              <a:t>         case 'B' :</a:t>
            </a:r>
          </a:p>
          <a:p>
            <a:pPr>
              <a:lnSpc>
                <a:spcPct val="90000"/>
              </a:lnSpc>
              <a:spcBef>
                <a:spcPts val="1800"/>
              </a:spcBef>
              <a:buClr>
                <a:schemeClr val="accent1">
                  <a:lumMod val="75000"/>
                </a:schemeClr>
              </a:buClr>
            </a:pPr>
            <a:r>
              <a:rPr lang="en-US" sz="2000" dirty="0"/>
              <a:t>         case 'C' :</a:t>
            </a:r>
          </a:p>
          <a:p>
            <a:pPr>
              <a:lnSpc>
                <a:spcPct val="90000"/>
              </a:lnSpc>
              <a:spcBef>
                <a:spcPts val="1800"/>
              </a:spcBef>
              <a:buClr>
                <a:schemeClr val="accent1">
                  <a:lumMod val="75000"/>
                </a:schemeClr>
              </a:buClr>
            </a:pPr>
            <a:r>
              <a:rPr lang="en-US" sz="2000" dirty="0"/>
              <a:t>            </a:t>
            </a:r>
            <a:r>
              <a:rPr lang="en-US" sz="2000" dirty="0" err="1"/>
              <a:t>System.out.println</a:t>
            </a:r>
            <a:r>
              <a:rPr lang="en-US" sz="2000" dirty="0"/>
              <a:t>("Well done");</a:t>
            </a:r>
          </a:p>
          <a:p>
            <a:pPr>
              <a:lnSpc>
                <a:spcPct val="90000"/>
              </a:lnSpc>
              <a:spcBef>
                <a:spcPts val="1800"/>
              </a:spcBef>
              <a:buClr>
                <a:schemeClr val="accent1">
                  <a:lumMod val="75000"/>
                </a:schemeClr>
              </a:buClr>
            </a:pPr>
            <a:r>
              <a:rPr lang="en-US" sz="2000" dirty="0"/>
              <a:t>            break;</a:t>
            </a:r>
          </a:p>
          <a:p>
            <a:pPr>
              <a:lnSpc>
                <a:spcPct val="90000"/>
              </a:lnSpc>
              <a:spcBef>
                <a:spcPts val="1800"/>
              </a:spcBef>
              <a:buClr>
                <a:schemeClr val="accent1">
                  <a:lumMod val="75000"/>
                </a:schemeClr>
              </a:buClr>
            </a:pPr>
            <a:r>
              <a:rPr lang="en-US" sz="2000" dirty="0"/>
              <a:t>         </a:t>
            </a:r>
          </a:p>
        </p:txBody>
      </p:sp>
      <p:sp>
        <p:nvSpPr>
          <p:cNvPr id="6" name="TextBox 5">
            <a:extLst>
              <a:ext uri="{FF2B5EF4-FFF2-40B4-BE49-F238E27FC236}">
                <a16:creationId xmlns:a16="http://schemas.microsoft.com/office/drawing/2014/main" id="{C5184197-F335-FB56-B78E-D78C944B9322}"/>
              </a:ext>
            </a:extLst>
          </p:cNvPr>
          <p:cNvSpPr txBox="1"/>
          <p:nvPr/>
        </p:nvSpPr>
        <p:spPr>
          <a:xfrm>
            <a:off x="6626225" y="888832"/>
            <a:ext cx="5562600" cy="5447645"/>
          </a:xfrm>
          <a:prstGeom prst="rect">
            <a:avLst/>
          </a:prstGeom>
          <a:noFill/>
        </p:spPr>
        <p:txBody>
          <a:bodyPr wrap="square">
            <a:spAutoFit/>
          </a:bodyPr>
          <a:lstStyle/>
          <a:p>
            <a:pPr>
              <a:lnSpc>
                <a:spcPct val="90000"/>
              </a:lnSpc>
              <a:spcBef>
                <a:spcPts val="1800"/>
              </a:spcBef>
              <a:buClr>
                <a:schemeClr val="accent1">
                  <a:lumMod val="75000"/>
                </a:schemeClr>
              </a:buClr>
            </a:pPr>
            <a:r>
              <a:rPr lang="en-US" sz="2000" dirty="0"/>
              <a:t>case 'D' :</a:t>
            </a:r>
          </a:p>
          <a:p>
            <a:pPr>
              <a:lnSpc>
                <a:spcPct val="90000"/>
              </a:lnSpc>
              <a:spcBef>
                <a:spcPts val="1800"/>
              </a:spcBef>
              <a:buClr>
                <a:schemeClr val="accent1">
                  <a:lumMod val="75000"/>
                </a:schemeClr>
              </a:buClr>
            </a:pPr>
            <a:r>
              <a:rPr lang="en-US" sz="2000" dirty="0"/>
              <a:t>            </a:t>
            </a:r>
            <a:r>
              <a:rPr lang="en-US" sz="2000" dirty="0" err="1"/>
              <a:t>System.out.println</a:t>
            </a:r>
            <a:r>
              <a:rPr lang="en-US" sz="2000" dirty="0"/>
              <a:t>("You passed");</a:t>
            </a:r>
          </a:p>
          <a:p>
            <a:pPr>
              <a:lnSpc>
                <a:spcPct val="90000"/>
              </a:lnSpc>
              <a:spcBef>
                <a:spcPts val="1800"/>
              </a:spcBef>
              <a:buClr>
                <a:schemeClr val="accent1">
                  <a:lumMod val="75000"/>
                </a:schemeClr>
              </a:buClr>
            </a:pPr>
            <a:r>
              <a:rPr lang="en-US" sz="2000" dirty="0"/>
              <a:t>default :</a:t>
            </a:r>
          </a:p>
          <a:p>
            <a:pPr>
              <a:lnSpc>
                <a:spcPct val="90000"/>
              </a:lnSpc>
              <a:spcBef>
                <a:spcPts val="1800"/>
              </a:spcBef>
              <a:buClr>
                <a:schemeClr val="accent1">
                  <a:lumMod val="75000"/>
                </a:schemeClr>
              </a:buClr>
            </a:pPr>
            <a:r>
              <a:rPr lang="en-US" sz="2000" dirty="0"/>
              <a:t>            </a:t>
            </a:r>
            <a:r>
              <a:rPr lang="en-US" sz="2000" dirty="0" err="1"/>
              <a:t>System.out.println</a:t>
            </a:r>
            <a:r>
              <a:rPr lang="en-US" sz="2000" dirty="0"/>
              <a:t>("Invalid grade");</a:t>
            </a:r>
          </a:p>
          <a:p>
            <a:pPr>
              <a:lnSpc>
                <a:spcPct val="90000"/>
              </a:lnSpc>
              <a:spcBef>
                <a:spcPts val="1800"/>
              </a:spcBef>
              <a:buClr>
                <a:schemeClr val="accent1">
                  <a:lumMod val="75000"/>
                </a:schemeClr>
              </a:buClr>
            </a:pPr>
            <a:r>
              <a:rPr lang="en-US" sz="2000" dirty="0"/>
              <a:t>      }</a:t>
            </a:r>
          </a:p>
          <a:p>
            <a:pPr>
              <a:lnSpc>
                <a:spcPct val="90000"/>
              </a:lnSpc>
              <a:spcBef>
                <a:spcPts val="1800"/>
              </a:spcBef>
              <a:buClr>
                <a:schemeClr val="accent1">
                  <a:lumMod val="75000"/>
                </a:schemeClr>
              </a:buClr>
            </a:pPr>
            <a:r>
              <a:rPr lang="en-US" sz="2000" dirty="0"/>
              <a:t>      </a:t>
            </a:r>
            <a:r>
              <a:rPr lang="en-US" sz="2000" dirty="0" err="1"/>
              <a:t>System.out.println</a:t>
            </a:r>
            <a:r>
              <a:rPr lang="en-US" sz="2000" dirty="0"/>
              <a:t>("Your grade is " + grade);</a:t>
            </a:r>
          </a:p>
          <a:p>
            <a:pPr>
              <a:lnSpc>
                <a:spcPct val="90000"/>
              </a:lnSpc>
              <a:spcBef>
                <a:spcPts val="1800"/>
              </a:spcBef>
              <a:buClr>
                <a:schemeClr val="accent1">
                  <a:lumMod val="75000"/>
                </a:schemeClr>
              </a:buClr>
            </a:pPr>
            <a:r>
              <a:rPr lang="en-US" sz="2000" dirty="0"/>
              <a:t>   }</a:t>
            </a:r>
          </a:p>
          <a:p>
            <a:pPr>
              <a:lnSpc>
                <a:spcPct val="90000"/>
              </a:lnSpc>
              <a:spcBef>
                <a:spcPts val="1800"/>
              </a:spcBef>
              <a:buClr>
                <a:schemeClr val="accent1">
                  <a:lumMod val="75000"/>
                </a:schemeClr>
              </a:buClr>
            </a:pPr>
            <a:r>
              <a:rPr lang="en-US" sz="2000" dirty="0"/>
              <a:t>}</a:t>
            </a:r>
          </a:p>
          <a:p>
            <a:pPr>
              <a:lnSpc>
                <a:spcPct val="90000"/>
              </a:lnSpc>
              <a:spcBef>
                <a:spcPts val="1800"/>
              </a:spcBef>
              <a:buClr>
                <a:schemeClr val="accent1">
                  <a:lumMod val="75000"/>
                </a:schemeClr>
              </a:buClr>
            </a:pPr>
            <a:r>
              <a:rPr lang="en-US" sz="2000" b="1" dirty="0"/>
              <a:t>Output</a:t>
            </a:r>
            <a:r>
              <a:rPr lang="en-US" sz="2000" dirty="0"/>
              <a:t>:</a:t>
            </a:r>
          </a:p>
          <a:p>
            <a:pPr>
              <a:lnSpc>
                <a:spcPct val="90000"/>
              </a:lnSpc>
              <a:spcBef>
                <a:spcPts val="1800"/>
              </a:spcBef>
              <a:buClr>
                <a:schemeClr val="accent1">
                  <a:lumMod val="75000"/>
                </a:schemeClr>
              </a:buClr>
            </a:pPr>
            <a:r>
              <a:rPr lang="en-US" sz="2000" dirty="0"/>
              <a:t>Well done</a:t>
            </a:r>
          </a:p>
          <a:p>
            <a:pPr>
              <a:lnSpc>
                <a:spcPct val="90000"/>
              </a:lnSpc>
              <a:spcBef>
                <a:spcPts val="1800"/>
              </a:spcBef>
              <a:buClr>
                <a:schemeClr val="accent1">
                  <a:lumMod val="75000"/>
                </a:schemeClr>
              </a:buClr>
            </a:pPr>
            <a:r>
              <a:rPr lang="en-US" sz="2000" dirty="0"/>
              <a:t>Your grade is C</a:t>
            </a:r>
            <a:endParaRPr lang="en-IN" sz="2000" dirty="0"/>
          </a:p>
        </p:txBody>
      </p:sp>
      <p:sp>
        <p:nvSpPr>
          <p:cNvPr id="7" name="Rectangle 6">
            <a:extLst>
              <a:ext uri="{FF2B5EF4-FFF2-40B4-BE49-F238E27FC236}">
                <a16:creationId xmlns:a16="http://schemas.microsoft.com/office/drawing/2014/main" id="{AE467CFE-BF62-9E84-A5FF-373AA25180B0}"/>
              </a:ext>
            </a:extLst>
          </p:cNvPr>
          <p:cNvSpPr/>
          <p:nvPr/>
        </p:nvSpPr>
        <p:spPr>
          <a:xfrm flipH="1">
            <a:off x="6094411" y="381001"/>
            <a:ext cx="45719" cy="6172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22017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Looping Statements </a:t>
            </a:r>
          </a:p>
        </p:txBody>
      </p:sp>
      <p:graphicFrame>
        <p:nvGraphicFramePr>
          <p:cNvPr id="7" name="Table 6">
            <a:extLst>
              <a:ext uri="{FF2B5EF4-FFF2-40B4-BE49-F238E27FC236}">
                <a16:creationId xmlns:a16="http://schemas.microsoft.com/office/drawing/2014/main" id="{9E3BA4CD-AFA6-0EFA-C1BC-A4DF0B56BDD7}"/>
              </a:ext>
            </a:extLst>
          </p:cNvPr>
          <p:cNvGraphicFramePr>
            <a:graphicFrameLocks noGrp="1"/>
          </p:cNvGraphicFramePr>
          <p:nvPr>
            <p:extLst>
              <p:ext uri="{D42A27DB-BD31-4B8C-83A1-F6EECF244321}">
                <p14:modId xmlns:p14="http://schemas.microsoft.com/office/powerpoint/2010/main" val="1363900238"/>
              </p:ext>
            </p:extLst>
          </p:nvPr>
        </p:nvGraphicFramePr>
        <p:xfrm>
          <a:off x="1217612" y="838200"/>
          <a:ext cx="10515600" cy="5777395"/>
        </p:xfrm>
        <a:graphic>
          <a:graphicData uri="http://schemas.openxmlformats.org/drawingml/2006/table">
            <a:tbl>
              <a:tblPr firstRow="1" bandRow="1">
                <a:tableStyleId>{EB9631B5-78F2-41C9-869B-9F39066F8104}</a:tableStyleId>
              </a:tblPr>
              <a:tblGrid>
                <a:gridCol w="1110306">
                  <a:extLst>
                    <a:ext uri="{9D8B030D-6E8A-4147-A177-3AD203B41FA5}">
                      <a16:colId xmlns:a16="http://schemas.microsoft.com/office/drawing/2014/main" val="20000"/>
                    </a:ext>
                  </a:extLst>
                </a:gridCol>
                <a:gridCol w="9405294">
                  <a:extLst>
                    <a:ext uri="{9D8B030D-6E8A-4147-A177-3AD203B41FA5}">
                      <a16:colId xmlns:a16="http://schemas.microsoft.com/office/drawing/2014/main" val="2392900803"/>
                    </a:ext>
                  </a:extLst>
                </a:gridCol>
              </a:tblGrid>
              <a:tr h="584365">
                <a:tc>
                  <a:txBody>
                    <a:bodyPr/>
                    <a:lstStyle/>
                    <a:p>
                      <a:pPr algn="l" fontAlgn="t"/>
                      <a:r>
                        <a:rPr lang="en-IN">
                          <a:effectLst/>
                        </a:rPr>
                        <a:t>Sr.No.</a:t>
                      </a:r>
                    </a:p>
                  </a:txBody>
                  <a:tcPr marL="76200" marR="76200" marT="76200" marB="76200"/>
                </a:tc>
                <a:tc>
                  <a:txBody>
                    <a:bodyPr/>
                    <a:lstStyle/>
                    <a:p>
                      <a:pPr algn="ctr" fontAlgn="t"/>
                      <a:r>
                        <a:rPr lang="en-IN">
                          <a:effectLst/>
                        </a:rPr>
                        <a:t>Statement &amp; Description</a:t>
                      </a:r>
                    </a:p>
                  </a:txBody>
                  <a:tcPr marL="76200" marR="76200" marT="76200" marB="76200"/>
                </a:tc>
                <a:extLst>
                  <a:ext uri="{0D108BD9-81ED-4DB2-BD59-A6C34878D82A}">
                    <a16:rowId xmlns:a16="http://schemas.microsoft.com/office/drawing/2014/main" val="10000"/>
                  </a:ext>
                </a:extLst>
              </a:tr>
              <a:tr h="433449">
                <a:tc>
                  <a:txBody>
                    <a:bodyPr/>
                    <a:lstStyle/>
                    <a:p>
                      <a:pPr algn="ctr"/>
                      <a:r>
                        <a:rPr lang="en-IN" sz="2400">
                          <a:effectLst/>
                          <a:latin typeface="+mn-lt"/>
                        </a:rPr>
                        <a:t>1</a:t>
                      </a:r>
                    </a:p>
                  </a:txBody>
                  <a:tcPr marL="95250" marR="95250" marT="47625" marB="47625" anchor="ctr"/>
                </a:tc>
                <a:tc>
                  <a:txBody>
                    <a:bodyPr/>
                    <a:lstStyle/>
                    <a:p>
                      <a:r>
                        <a:rPr lang="en-GB" sz="2400" b="1" dirty="0">
                          <a:effectLst/>
                          <a:latin typeface="+mn-lt"/>
                        </a:rPr>
                        <a:t>while loop</a:t>
                      </a:r>
                      <a:br>
                        <a:rPr lang="en-GB" sz="2400" dirty="0">
                          <a:effectLst/>
                          <a:latin typeface="+mn-lt"/>
                        </a:rPr>
                      </a:br>
                      <a:r>
                        <a:rPr lang="en-GB" sz="2400" dirty="0">
                          <a:effectLst/>
                          <a:latin typeface="+mn-lt"/>
                        </a:rPr>
                        <a:t>Repeats a statement or group of statements while a given condition is true. It tests the condition before executing the loop body.</a:t>
                      </a:r>
                      <a:br>
                        <a:rPr lang="en-GB" sz="2400" dirty="0">
                          <a:effectLst/>
                          <a:latin typeface="+mn-lt"/>
                        </a:rPr>
                      </a:br>
                      <a:endParaRPr lang="en-GB" sz="2400" dirty="0">
                        <a:effectLst/>
                        <a:latin typeface="+mn-lt"/>
                      </a:endParaRPr>
                    </a:p>
                  </a:txBody>
                  <a:tcPr marL="95250" marR="95250" marT="47625" marB="47625" anchor="ctr"/>
                </a:tc>
                <a:extLst>
                  <a:ext uri="{0D108BD9-81ED-4DB2-BD59-A6C34878D82A}">
                    <a16:rowId xmlns:a16="http://schemas.microsoft.com/office/drawing/2014/main" val="3717925243"/>
                  </a:ext>
                </a:extLst>
              </a:tr>
              <a:tr h="718457">
                <a:tc>
                  <a:txBody>
                    <a:bodyPr/>
                    <a:lstStyle/>
                    <a:p>
                      <a:pPr algn="ctr"/>
                      <a:r>
                        <a:rPr lang="en-IN" sz="2400">
                          <a:effectLst/>
                          <a:latin typeface="+mn-lt"/>
                        </a:rPr>
                        <a:t>2</a:t>
                      </a:r>
                    </a:p>
                  </a:txBody>
                  <a:tcPr marL="95250" marR="95250" marT="47625" marB="47625" anchor="ctr"/>
                </a:tc>
                <a:tc>
                  <a:txBody>
                    <a:bodyPr/>
                    <a:lstStyle/>
                    <a:p>
                      <a:r>
                        <a:rPr lang="en-GB" sz="2400" b="1" dirty="0">
                          <a:effectLst/>
                          <a:latin typeface="+mn-lt"/>
                        </a:rPr>
                        <a:t>for loop</a:t>
                      </a:r>
                      <a:br>
                        <a:rPr lang="en-GB" sz="2400" dirty="0">
                          <a:effectLst/>
                          <a:latin typeface="+mn-lt"/>
                        </a:rPr>
                      </a:br>
                      <a:r>
                        <a:rPr lang="en-GB" sz="2400" dirty="0">
                          <a:effectLst/>
                          <a:latin typeface="+mn-lt"/>
                        </a:rPr>
                        <a:t>Execute a sequence of statements multiple times and abbreviates the code that manages the loop variable.</a:t>
                      </a:r>
                      <a:br>
                        <a:rPr lang="en-GB" sz="2400" dirty="0">
                          <a:effectLst/>
                          <a:latin typeface="+mn-lt"/>
                        </a:rPr>
                      </a:br>
                      <a:endParaRPr lang="en-GB" sz="2400" dirty="0">
                        <a:effectLst/>
                        <a:latin typeface="+mn-lt"/>
                      </a:endParaRPr>
                    </a:p>
                  </a:txBody>
                  <a:tcPr marL="95250" marR="95250" marT="47625" marB="47625" anchor="ctr"/>
                </a:tc>
                <a:extLst>
                  <a:ext uri="{0D108BD9-81ED-4DB2-BD59-A6C34878D82A}">
                    <a16:rowId xmlns:a16="http://schemas.microsoft.com/office/drawing/2014/main" val="76829077"/>
                  </a:ext>
                </a:extLst>
              </a:tr>
              <a:tr h="718457">
                <a:tc>
                  <a:txBody>
                    <a:bodyPr/>
                    <a:lstStyle/>
                    <a:p>
                      <a:pPr algn="ctr"/>
                      <a:r>
                        <a:rPr lang="en-IN" sz="2400" dirty="0">
                          <a:effectLst/>
                          <a:latin typeface="+mn-lt"/>
                        </a:rPr>
                        <a:t>3</a:t>
                      </a:r>
                    </a:p>
                  </a:txBody>
                  <a:tcPr marL="95250" marR="95250" marT="47625" marB="47625" anchor="ctr"/>
                </a:tc>
                <a:tc>
                  <a:txBody>
                    <a:bodyPr/>
                    <a:lstStyle/>
                    <a:p>
                      <a:r>
                        <a:rPr lang="en-GB" sz="2400" b="1" dirty="0">
                          <a:effectLst/>
                          <a:latin typeface="+mn-lt"/>
                        </a:rPr>
                        <a:t>do...while loop</a:t>
                      </a:r>
                      <a:br>
                        <a:rPr lang="en-GB" sz="2400" dirty="0">
                          <a:effectLst/>
                          <a:latin typeface="+mn-lt"/>
                        </a:rPr>
                      </a:br>
                      <a:r>
                        <a:rPr lang="en-GB" sz="2400" dirty="0">
                          <a:effectLst/>
                          <a:latin typeface="+mn-lt"/>
                        </a:rPr>
                        <a:t>Like a while statement, except that it tests the condition at the end of the loop body.</a:t>
                      </a:r>
                    </a:p>
                  </a:txBody>
                  <a:tcPr marL="95250" marR="95250" marT="47625" marB="47625" anchor="ctr"/>
                </a:tc>
                <a:extLst>
                  <a:ext uri="{0D108BD9-81ED-4DB2-BD59-A6C34878D82A}">
                    <a16:rowId xmlns:a16="http://schemas.microsoft.com/office/drawing/2014/main" val="3561785872"/>
                  </a:ext>
                </a:extLst>
              </a:tr>
              <a:tr h="718457">
                <a:tc>
                  <a:txBody>
                    <a:bodyPr/>
                    <a:lstStyle/>
                    <a:p>
                      <a:pPr fontAlgn="t"/>
                      <a:r>
                        <a:rPr lang="en-IN" dirty="0">
                          <a:effectLst/>
                        </a:rPr>
                        <a:t>     4</a:t>
                      </a:r>
                    </a:p>
                  </a:txBody>
                  <a:tcPr marL="76200" marR="76200" marT="76200" marB="76200"/>
                </a:tc>
                <a:tc>
                  <a:txBody>
                    <a:bodyPr/>
                    <a:lstStyle/>
                    <a:p>
                      <a:pPr algn="just" fontAlgn="t"/>
                      <a:r>
                        <a:rPr lang="en-GB" b="1" u="none" strike="noStrike" dirty="0">
                          <a:solidFill>
                            <a:schemeClr val="tx1"/>
                          </a:solidFill>
                          <a:effectLst/>
                        </a:rPr>
                        <a:t>for-each loop</a:t>
                      </a:r>
                    </a:p>
                    <a:p>
                      <a:pPr algn="just" fontAlgn="t"/>
                      <a:r>
                        <a:rPr lang="en-GB" sz="2400" b="0" i="0" kern="1200" dirty="0">
                          <a:solidFill>
                            <a:schemeClr val="dk1"/>
                          </a:solidFill>
                          <a:effectLst/>
                          <a:latin typeface="+mn-lt"/>
                          <a:ea typeface="+mn-ea"/>
                          <a:cs typeface="+mn-cs"/>
                        </a:rPr>
                        <a:t>The for-each loop is used to traverse array or collection in Java</a:t>
                      </a:r>
                      <a:endParaRPr lang="en-GB" dirty="0">
                        <a:solidFill>
                          <a:srgbClr val="000000"/>
                        </a:solidFill>
                        <a:effectLst/>
                      </a:endParaRPr>
                    </a:p>
                  </a:txBody>
                  <a:tcPr marL="76200" marR="76200" marT="76200" marB="76200"/>
                </a:tc>
                <a:extLst>
                  <a:ext uri="{0D108BD9-81ED-4DB2-BD59-A6C34878D82A}">
                    <a16:rowId xmlns:a16="http://schemas.microsoft.com/office/drawing/2014/main" val="2878422729"/>
                  </a:ext>
                </a:extLst>
              </a:tr>
            </a:tbl>
          </a:graphicData>
        </a:graphic>
      </p:graphicFrame>
    </p:spTree>
    <p:extLst>
      <p:ext uri="{BB962C8B-B14F-4D97-AF65-F5344CB8AC3E}">
        <p14:creationId xmlns:p14="http://schemas.microsoft.com/office/powerpoint/2010/main" val="4085514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while loop</a:t>
            </a:r>
          </a:p>
        </p:txBody>
      </p:sp>
      <p:sp>
        <p:nvSpPr>
          <p:cNvPr id="4" name="TextBox 3">
            <a:extLst>
              <a:ext uri="{FF2B5EF4-FFF2-40B4-BE49-F238E27FC236}">
                <a16:creationId xmlns:a16="http://schemas.microsoft.com/office/drawing/2014/main" id="{783F428D-738E-53CF-805D-B30BE5E8205D}"/>
              </a:ext>
            </a:extLst>
          </p:cNvPr>
          <p:cNvSpPr txBox="1"/>
          <p:nvPr/>
        </p:nvSpPr>
        <p:spPr>
          <a:xfrm>
            <a:off x="303212" y="1524000"/>
            <a:ext cx="5029199" cy="3416320"/>
          </a:xfrm>
          <a:prstGeom prst="rect">
            <a:avLst/>
          </a:prstGeom>
          <a:noFill/>
        </p:spPr>
        <p:txBody>
          <a:bodyPr wrap="square">
            <a:spAutoFit/>
          </a:bodyPr>
          <a:lstStyle/>
          <a:p>
            <a:r>
              <a:rPr lang="en-IN" b="1" dirty="0"/>
              <a:t>Syntax-</a:t>
            </a:r>
          </a:p>
          <a:p>
            <a:endParaRPr lang="en-IN" dirty="0"/>
          </a:p>
          <a:p>
            <a:r>
              <a:rPr lang="en-GB" dirty="0">
                <a:solidFill>
                  <a:schemeClr val="accent2">
                    <a:lumMod val="50000"/>
                  </a:schemeClr>
                </a:solidFill>
              </a:rPr>
              <a:t>while (condition) {</a:t>
            </a:r>
          </a:p>
          <a:p>
            <a:r>
              <a:rPr lang="en-GB" dirty="0">
                <a:solidFill>
                  <a:schemeClr val="accent2">
                    <a:lumMod val="50000"/>
                  </a:schemeClr>
                </a:solidFill>
              </a:rPr>
              <a:t>  // code block to be executed</a:t>
            </a:r>
          </a:p>
          <a:p>
            <a:r>
              <a:rPr lang="en-GB" dirty="0">
                <a:solidFill>
                  <a:schemeClr val="accent2">
                    <a:lumMod val="50000"/>
                  </a:schemeClr>
                </a:solidFill>
              </a:rPr>
              <a:t>}</a:t>
            </a:r>
          </a:p>
          <a:p>
            <a:endParaRPr lang="en-GB" dirty="0"/>
          </a:p>
          <a:p>
            <a:r>
              <a:rPr lang="en-GB" dirty="0"/>
              <a:t>The while loop loops through a block of code as long as a specified condition is true:</a:t>
            </a:r>
            <a:endParaRPr lang="en-IN" dirty="0"/>
          </a:p>
        </p:txBody>
      </p:sp>
      <p:sp>
        <p:nvSpPr>
          <p:cNvPr id="8" name="TextBox 7">
            <a:extLst>
              <a:ext uri="{FF2B5EF4-FFF2-40B4-BE49-F238E27FC236}">
                <a16:creationId xmlns:a16="http://schemas.microsoft.com/office/drawing/2014/main" id="{514B36D1-96BA-B31C-A445-FC1EAE604912}"/>
              </a:ext>
            </a:extLst>
          </p:cNvPr>
          <p:cNvSpPr txBox="1"/>
          <p:nvPr/>
        </p:nvSpPr>
        <p:spPr>
          <a:xfrm>
            <a:off x="5711825" y="401783"/>
            <a:ext cx="6206836" cy="5262979"/>
          </a:xfrm>
          <a:prstGeom prst="rect">
            <a:avLst/>
          </a:prstGeom>
          <a:noFill/>
          <a:ln w="28575">
            <a:solidFill>
              <a:schemeClr val="accent1"/>
            </a:solidFill>
          </a:ln>
        </p:spPr>
        <p:txBody>
          <a:bodyPr wrap="square">
            <a:spAutoFit/>
          </a:bodyPr>
          <a:lstStyle/>
          <a:p>
            <a:r>
              <a:rPr lang="en-IN" b="1" dirty="0"/>
              <a:t>Example-</a:t>
            </a:r>
          </a:p>
          <a:p>
            <a:endParaRPr lang="en-IN" dirty="0"/>
          </a:p>
          <a:p>
            <a:r>
              <a:rPr lang="en-IN" dirty="0"/>
              <a:t>public class Main {</a:t>
            </a:r>
          </a:p>
          <a:p>
            <a:r>
              <a:rPr lang="en-IN" dirty="0"/>
              <a:t>  public static void main(String[] </a:t>
            </a:r>
            <a:r>
              <a:rPr lang="en-IN" dirty="0" err="1"/>
              <a:t>args</a:t>
            </a:r>
            <a:r>
              <a:rPr lang="en-IN" dirty="0"/>
              <a:t>) {</a:t>
            </a:r>
          </a:p>
          <a:p>
            <a:r>
              <a:rPr lang="en-IN" dirty="0"/>
              <a:t>    int </a:t>
            </a:r>
            <a:r>
              <a:rPr lang="en-IN" dirty="0" err="1"/>
              <a:t>i</a:t>
            </a:r>
            <a:r>
              <a:rPr lang="en-IN" dirty="0"/>
              <a:t> = 0;</a:t>
            </a:r>
          </a:p>
          <a:p>
            <a:r>
              <a:rPr lang="en-IN" dirty="0"/>
              <a:t>    while (</a:t>
            </a:r>
            <a:r>
              <a:rPr lang="en-IN" dirty="0" err="1"/>
              <a:t>i</a:t>
            </a:r>
            <a:r>
              <a:rPr lang="en-IN" dirty="0"/>
              <a:t> &lt; 5) {</a:t>
            </a:r>
          </a:p>
          <a:p>
            <a:r>
              <a:rPr lang="en-IN" dirty="0"/>
              <a:t>      </a:t>
            </a:r>
            <a:r>
              <a:rPr lang="en-IN" dirty="0" err="1"/>
              <a:t>System.out.print</a:t>
            </a:r>
            <a:r>
              <a:rPr lang="en-IN" dirty="0"/>
              <a:t>(</a:t>
            </a:r>
            <a:r>
              <a:rPr lang="en-IN" dirty="0" err="1"/>
              <a:t>i</a:t>
            </a:r>
            <a:r>
              <a:rPr lang="en-IN" dirty="0"/>
              <a:t>);</a:t>
            </a:r>
          </a:p>
          <a:p>
            <a:r>
              <a:rPr lang="en-IN" dirty="0"/>
              <a:t>      </a:t>
            </a:r>
            <a:r>
              <a:rPr lang="en-IN" dirty="0" err="1"/>
              <a:t>i</a:t>
            </a:r>
            <a:r>
              <a:rPr lang="en-IN" dirty="0"/>
              <a:t>++;</a:t>
            </a:r>
          </a:p>
          <a:p>
            <a:r>
              <a:rPr lang="en-IN" dirty="0"/>
              <a:t>    }  </a:t>
            </a:r>
          </a:p>
          <a:p>
            <a:r>
              <a:rPr lang="en-IN" dirty="0"/>
              <a:t>  }</a:t>
            </a:r>
          </a:p>
          <a:p>
            <a:r>
              <a:rPr lang="en-IN" dirty="0"/>
              <a:t>}</a:t>
            </a:r>
          </a:p>
          <a:p>
            <a:endParaRPr lang="en-IN" dirty="0"/>
          </a:p>
          <a:p>
            <a:r>
              <a:rPr lang="en-IN" b="1" dirty="0"/>
              <a:t>Output:</a:t>
            </a:r>
          </a:p>
          <a:p>
            <a:r>
              <a:rPr lang="en-IN" dirty="0"/>
              <a:t>	01234</a:t>
            </a:r>
          </a:p>
        </p:txBody>
      </p:sp>
    </p:spTree>
    <p:extLst>
      <p:ext uri="{BB962C8B-B14F-4D97-AF65-F5344CB8AC3E}">
        <p14:creationId xmlns:p14="http://schemas.microsoft.com/office/powerpoint/2010/main" val="3656472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for loop</a:t>
            </a:r>
          </a:p>
        </p:txBody>
      </p:sp>
      <p:sp>
        <p:nvSpPr>
          <p:cNvPr id="4" name="TextBox 3">
            <a:extLst>
              <a:ext uri="{FF2B5EF4-FFF2-40B4-BE49-F238E27FC236}">
                <a16:creationId xmlns:a16="http://schemas.microsoft.com/office/drawing/2014/main" id="{783F428D-738E-53CF-805D-B30BE5E8205D}"/>
              </a:ext>
            </a:extLst>
          </p:cNvPr>
          <p:cNvSpPr txBox="1"/>
          <p:nvPr/>
        </p:nvSpPr>
        <p:spPr>
          <a:xfrm>
            <a:off x="292518" y="1371600"/>
            <a:ext cx="6324600" cy="5139869"/>
          </a:xfrm>
          <a:prstGeom prst="rect">
            <a:avLst/>
          </a:prstGeom>
          <a:noFill/>
        </p:spPr>
        <p:txBody>
          <a:bodyPr wrap="square">
            <a:spAutoFit/>
          </a:bodyPr>
          <a:lstStyle/>
          <a:p>
            <a:r>
              <a:rPr lang="en-IN" b="1" dirty="0"/>
              <a:t>Syntax-</a:t>
            </a:r>
          </a:p>
          <a:p>
            <a:endParaRPr lang="en-IN" dirty="0"/>
          </a:p>
          <a:p>
            <a:r>
              <a:rPr lang="en-GB" sz="2000" dirty="0">
                <a:solidFill>
                  <a:schemeClr val="accent2">
                    <a:lumMod val="50000"/>
                  </a:schemeClr>
                </a:solidFill>
              </a:rPr>
              <a:t>for (statement 1; statement 2; statement 3) {</a:t>
            </a:r>
          </a:p>
          <a:p>
            <a:r>
              <a:rPr lang="en-GB" sz="2000" dirty="0">
                <a:solidFill>
                  <a:schemeClr val="accent2">
                    <a:lumMod val="50000"/>
                  </a:schemeClr>
                </a:solidFill>
              </a:rPr>
              <a:t>  // code block to be executed</a:t>
            </a:r>
          </a:p>
          <a:p>
            <a:r>
              <a:rPr lang="en-GB" sz="2000" dirty="0">
                <a:solidFill>
                  <a:schemeClr val="accent2">
                    <a:lumMod val="50000"/>
                  </a:schemeClr>
                </a:solidFill>
              </a:rPr>
              <a:t>}</a:t>
            </a:r>
          </a:p>
          <a:p>
            <a:endParaRPr lang="en-GB" sz="2000" dirty="0"/>
          </a:p>
          <a:p>
            <a:pPr marL="342900" indent="-342900">
              <a:buFont typeface="Wingdings" panose="05000000000000000000" pitchFamily="2" charset="2"/>
              <a:buChar char="ü"/>
            </a:pPr>
            <a:r>
              <a:rPr lang="en-GB" sz="2000" dirty="0"/>
              <a:t>Statement 1 is executed (one time) before the execution of the code block.</a:t>
            </a:r>
          </a:p>
          <a:p>
            <a:pPr marL="342900" indent="-342900">
              <a:buFont typeface="Wingdings" panose="05000000000000000000" pitchFamily="2" charset="2"/>
              <a:buChar char="ü"/>
            </a:pPr>
            <a:r>
              <a:rPr lang="en-GB" sz="2000" dirty="0"/>
              <a:t>Statement 2 defines the condition for executing the code block.</a:t>
            </a:r>
          </a:p>
          <a:p>
            <a:pPr marL="342900" indent="-342900">
              <a:buFont typeface="Wingdings" panose="05000000000000000000" pitchFamily="2" charset="2"/>
              <a:buChar char="ü"/>
            </a:pPr>
            <a:r>
              <a:rPr lang="en-GB" sz="2000" dirty="0"/>
              <a:t>Statement 3 is executed (every time) after the code block has been executed.</a:t>
            </a:r>
          </a:p>
          <a:p>
            <a:endParaRPr lang="en-IN" sz="2000" dirty="0"/>
          </a:p>
          <a:p>
            <a:r>
              <a:rPr lang="en-GB" sz="2000" dirty="0"/>
              <a:t>When you know exactly how many times you want to loop through a block of code, use the for loop instead of a while loop:</a:t>
            </a:r>
            <a:endParaRPr lang="en-IN" sz="2000" dirty="0"/>
          </a:p>
        </p:txBody>
      </p:sp>
      <p:sp>
        <p:nvSpPr>
          <p:cNvPr id="8" name="TextBox 7">
            <a:extLst>
              <a:ext uri="{FF2B5EF4-FFF2-40B4-BE49-F238E27FC236}">
                <a16:creationId xmlns:a16="http://schemas.microsoft.com/office/drawing/2014/main" id="{514B36D1-96BA-B31C-A445-FC1EAE604912}"/>
              </a:ext>
            </a:extLst>
          </p:cNvPr>
          <p:cNvSpPr txBox="1"/>
          <p:nvPr/>
        </p:nvSpPr>
        <p:spPr>
          <a:xfrm>
            <a:off x="6617119" y="401783"/>
            <a:ext cx="5420894" cy="5262979"/>
          </a:xfrm>
          <a:prstGeom prst="rect">
            <a:avLst/>
          </a:prstGeom>
          <a:noFill/>
          <a:ln w="28575">
            <a:solidFill>
              <a:schemeClr val="accent1"/>
            </a:solidFill>
          </a:ln>
        </p:spPr>
        <p:txBody>
          <a:bodyPr wrap="square">
            <a:spAutoFit/>
          </a:bodyPr>
          <a:lstStyle/>
          <a:p>
            <a:r>
              <a:rPr lang="en-IN" b="1" dirty="0"/>
              <a:t>Example-</a:t>
            </a:r>
          </a:p>
          <a:p>
            <a:endParaRPr lang="en-IN" b="1" dirty="0"/>
          </a:p>
          <a:p>
            <a:r>
              <a:rPr lang="en-IN" dirty="0"/>
              <a:t>public class Main {</a:t>
            </a:r>
          </a:p>
          <a:p>
            <a:r>
              <a:rPr lang="en-IN" dirty="0"/>
              <a:t>  public static void main(String[] </a:t>
            </a:r>
            <a:r>
              <a:rPr lang="en-IN" dirty="0" err="1"/>
              <a:t>args</a:t>
            </a:r>
            <a:r>
              <a:rPr lang="en-IN" dirty="0"/>
              <a:t>) {</a:t>
            </a:r>
          </a:p>
          <a:p>
            <a:r>
              <a:rPr lang="en-IN" dirty="0"/>
              <a:t>    </a:t>
            </a:r>
          </a:p>
          <a:p>
            <a:r>
              <a:rPr lang="en-IN" dirty="0"/>
              <a:t>      for (int </a:t>
            </a:r>
            <a:r>
              <a:rPr lang="en-IN" dirty="0" err="1"/>
              <a:t>i</a:t>
            </a:r>
            <a:r>
              <a:rPr lang="en-IN" dirty="0"/>
              <a:t> = 0; </a:t>
            </a:r>
            <a:r>
              <a:rPr lang="en-IN" dirty="0" err="1"/>
              <a:t>i</a:t>
            </a:r>
            <a:r>
              <a:rPr lang="en-IN" dirty="0"/>
              <a:t> &lt; 5; </a:t>
            </a:r>
            <a:r>
              <a:rPr lang="en-IN" dirty="0" err="1"/>
              <a:t>i</a:t>
            </a:r>
            <a:r>
              <a:rPr lang="en-IN" dirty="0"/>
              <a:t>++) {</a:t>
            </a:r>
          </a:p>
          <a:p>
            <a:r>
              <a:rPr lang="en-IN" dirty="0"/>
              <a:t>         </a:t>
            </a:r>
            <a:r>
              <a:rPr lang="en-IN" dirty="0" err="1"/>
              <a:t>System.out.print</a:t>
            </a:r>
            <a:r>
              <a:rPr lang="en-IN" dirty="0"/>
              <a:t>(</a:t>
            </a:r>
            <a:r>
              <a:rPr lang="en-IN" dirty="0" err="1"/>
              <a:t>i</a:t>
            </a:r>
            <a:r>
              <a:rPr lang="en-IN" dirty="0"/>
              <a:t>);</a:t>
            </a:r>
          </a:p>
          <a:p>
            <a:r>
              <a:rPr lang="en-IN" dirty="0"/>
              <a:t>      }  </a:t>
            </a:r>
          </a:p>
          <a:p>
            <a:r>
              <a:rPr lang="en-IN" dirty="0"/>
              <a:t>  }</a:t>
            </a:r>
          </a:p>
          <a:p>
            <a:r>
              <a:rPr lang="en-IN" dirty="0"/>
              <a:t>}</a:t>
            </a:r>
          </a:p>
          <a:p>
            <a:endParaRPr lang="en-IN" dirty="0"/>
          </a:p>
          <a:p>
            <a:r>
              <a:rPr lang="en-IN" b="1" dirty="0"/>
              <a:t>Output:</a:t>
            </a:r>
          </a:p>
          <a:p>
            <a:r>
              <a:rPr lang="en-IN" dirty="0"/>
              <a:t>	01234</a:t>
            </a:r>
          </a:p>
          <a:p>
            <a:endParaRPr lang="en-IN" dirty="0"/>
          </a:p>
        </p:txBody>
      </p:sp>
    </p:spTree>
    <p:extLst>
      <p:ext uri="{BB962C8B-B14F-4D97-AF65-F5344CB8AC3E}">
        <p14:creationId xmlns:p14="http://schemas.microsoft.com/office/powerpoint/2010/main" val="393553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do…while loop</a:t>
            </a:r>
          </a:p>
        </p:txBody>
      </p:sp>
      <p:sp>
        <p:nvSpPr>
          <p:cNvPr id="4" name="TextBox 3">
            <a:extLst>
              <a:ext uri="{FF2B5EF4-FFF2-40B4-BE49-F238E27FC236}">
                <a16:creationId xmlns:a16="http://schemas.microsoft.com/office/drawing/2014/main" id="{783F428D-738E-53CF-805D-B30BE5E8205D}"/>
              </a:ext>
            </a:extLst>
          </p:cNvPr>
          <p:cNvSpPr txBox="1"/>
          <p:nvPr/>
        </p:nvSpPr>
        <p:spPr>
          <a:xfrm>
            <a:off x="303212" y="1371600"/>
            <a:ext cx="5486400" cy="5262979"/>
          </a:xfrm>
          <a:prstGeom prst="rect">
            <a:avLst/>
          </a:prstGeom>
          <a:noFill/>
        </p:spPr>
        <p:txBody>
          <a:bodyPr wrap="square">
            <a:spAutoFit/>
          </a:bodyPr>
          <a:lstStyle/>
          <a:p>
            <a:r>
              <a:rPr lang="en-IN" b="1" dirty="0"/>
              <a:t>Syntax-</a:t>
            </a:r>
          </a:p>
          <a:p>
            <a:endParaRPr lang="en-IN" dirty="0"/>
          </a:p>
          <a:p>
            <a:r>
              <a:rPr lang="en-GB" dirty="0">
                <a:solidFill>
                  <a:schemeClr val="accent2">
                    <a:lumMod val="50000"/>
                  </a:schemeClr>
                </a:solidFill>
              </a:rPr>
              <a:t>do{    </a:t>
            </a:r>
          </a:p>
          <a:p>
            <a:r>
              <a:rPr lang="en-GB" dirty="0">
                <a:solidFill>
                  <a:schemeClr val="accent2">
                    <a:lumMod val="50000"/>
                  </a:schemeClr>
                </a:solidFill>
              </a:rPr>
              <a:t>     //code to be executed / loop body  </a:t>
            </a:r>
          </a:p>
          <a:p>
            <a:r>
              <a:rPr lang="en-GB" dirty="0">
                <a:solidFill>
                  <a:schemeClr val="accent2">
                    <a:lumMod val="50000"/>
                  </a:schemeClr>
                </a:solidFill>
              </a:rPr>
              <a:t>    //update statement   </a:t>
            </a:r>
          </a:p>
          <a:p>
            <a:r>
              <a:rPr lang="en-GB" dirty="0">
                <a:solidFill>
                  <a:schemeClr val="accent2">
                    <a:lumMod val="50000"/>
                  </a:schemeClr>
                </a:solidFill>
              </a:rPr>
              <a:t>}while (condition);   </a:t>
            </a:r>
          </a:p>
          <a:p>
            <a:endParaRPr lang="en-GB" dirty="0"/>
          </a:p>
          <a:p>
            <a:r>
              <a:rPr lang="en-GB" dirty="0"/>
              <a:t>The Java do-while loop is used to iterate a part of the program repeatedly, until the specified condition is true. </a:t>
            </a:r>
          </a:p>
          <a:p>
            <a:r>
              <a:rPr lang="en-GB" b="1" dirty="0"/>
              <a:t>If the number of iteration is not fixed and you must have to execute the loop at least once, use a do-while loop</a:t>
            </a:r>
            <a:r>
              <a:rPr lang="en-GB" dirty="0"/>
              <a:t>. it is an exit control loop.</a:t>
            </a:r>
            <a:endParaRPr lang="en-IN" dirty="0"/>
          </a:p>
        </p:txBody>
      </p:sp>
      <p:sp>
        <p:nvSpPr>
          <p:cNvPr id="8" name="TextBox 7">
            <a:extLst>
              <a:ext uri="{FF2B5EF4-FFF2-40B4-BE49-F238E27FC236}">
                <a16:creationId xmlns:a16="http://schemas.microsoft.com/office/drawing/2014/main" id="{514B36D1-96BA-B31C-A445-FC1EAE604912}"/>
              </a:ext>
            </a:extLst>
          </p:cNvPr>
          <p:cNvSpPr txBox="1"/>
          <p:nvPr/>
        </p:nvSpPr>
        <p:spPr>
          <a:xfrm>
            <a:off x="6094411" y="334625"/>
            <a:ext cx="5824249" cy="6001643"/>
          </a:xfrm>
          <a:prstGeom prst="rect">
            <a:avLst/>
          </a:prstGeom>
          <a:noFill/>
          <a:ln w="28575">
            <a:solidFill>
              <a:schemeClr val="accent1"/>
            </a:solidFill>
          </a:ln>
        </p:spPr>
        <p:txBody>
          <a:bodyPr wrap="square">
            <a:spAutoFit/>
          </a:bodyPr>
          <a:lstStyle/>
          <a:p>
            <a:r>
              <a:rPr lang="en-IN" b="1" dirty="0"/>
              <a:t>Example-</a:t>
            </a:r>
          </a:p>
          <a:p>
            <a:endParaRPr lang="en-IN" b="1" dirty="0"/>
          </a:p>
          <a:p>
            <a:r>
              <a:rPr lang="en-IN" dirty="0"/>
              <a:t>public class Main {</a:t>
            </a:r>
          </a:p>
          <a:p>
            <a:r>
              <a:rPr lang="en-IN" dirty="0"/>
              <a:t>  public static void main(String[] </a:t>
            </a:r>
            <a:r>
              <a:rPr lang="en-IN" dirty="0" err="1"/>
              <a:t>args</a:t>
            </a:r>
            <a:r>
              <a:rPr lang="en-IN" dirty="0"/>
              <a:t>) {</a:t>
            </a:r>
          </a:p>
          <a:p>
            <a:r>
              <a:rPr lang="en-IN" dirty="0"/>
              <a:t>   int </a:t>
            </a:r>
            <a:r>
              <a:rPr lang="en-IN" dirty="0" err="1"/>
              <a:t>i</a:t>
            </a:r>
            <a:r>
              <a:rPr lang="en-IN" dirty="0"/>
              <a:t>=1;    </a:t>
            </a:r>
          </a:p>
          <a:p>
            <a:r>
              <a:rPr lang="en-IN" dirty="0"/>
              <a:t>    do{    </a:t>
            </a:r>
          </a:p>
          <a:p>
            <a:r>
              <a:rPr lang="en-IN" dirty="0"/>
              <a:t>        </a:t>
            </a:r>
            <a:r>
              <a:rPr lang="en-IN" dirty="0" err="1"/>
              <a:t>System.out.print</a:t>
            </a:r>
            <a:r>
              <a:rPr lang="en-IN" dirty="0"/>
              <a:t>(</a:t>
            </a:r>
            <a:r>
              <a:rPr lang="en-IN" dirty="0" err="1"/>
              <a:t>i</a:t>
            </a:r>
            <a:r>
              <a:rPr lang="en-IN" dirty="0"/>
              <a:t>+" ");    </a:t>
            </a:r>
          </a:p>
          <a:p>
            <a:r>
              <a:rPr lang="en-IN" dirty="0"/>
              <a:t>    </a:t>
            </a:r>
            <a:r>
              <a:rPr lang="en-IN" dirty="0" err="1"/>
              <a:t>i</a:t>
            </a:r>
            <a:r>
              <a:rPr lang="en-IN" dirty="0"/>
              <a:t>++;    </a:t>
            </a:r>
          </a:p>
          <a:p>
            <a:r>
              <a:rPr lang="en-IN" dirty="0"/>
              <a:t>    }while(</a:t>
            </a:r>
            <a:r>
              <a:rPr lang="en-IN" dirty="0" err="1"/>
              <a:t>i</a:t>
            </a:r>
            <a:r>
              <a:rPr lang="en-IN" dirty="0"/>
              <a:t>&lt;=3);   </a:t>
            </a:r>
          </a:p>
          <a:p>
            <a:r>
              <a:rPr lang="en-IN" dirty="0"/>
              <a:t>  }</a:t>
            </a:r>
          </a:p>
          <a:p>
            <a:r>
              <a:rPr lang="en-IN" dirty="0"/>
              <a:t>}</a:t>
            </a:r>
          </a:p>
          <a:p>
            <a:endParaRPr lang="en-IN" dirty="0"/>
          </a:p>
          <a:p>
            <a:r>
              <a:rPr lang="en-IN" b="1" dirty="0"/>
              <a:t>Output:  </a:t>
            </a:r>
            <a:r>
              <a:rPr lang="en-IN" dirty="0"/>
              <a:t>1 2 3</a:t>
            </a:r>
          </a:p>
          <a:p>
            <a:endParaRPr lang="en-IN" dirty="0"/>
          </a:p>
          <a:p>
            <a:endParaRPr lang="en-IN" dirty="0"/>
          </a:p>
          <a:p>
            <a:endParaRPr lang="en-IN" dirty="0"/>
          </a:p>
        </p:txBody>
      </p:sp>
    </p:spTree>
    <p:extLst>
      <p:ext uri="{BB962C8B-B14F-4D97-AF65-F5344CB8AC3E}">
        <p14:creationId xmlns:p14="http://schemas.microsoft.com/office/powerpoint/2010/main" val="441534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for-each loop</a:t>
            </a:r>
          </a:p>
        </p:txBody>
      </p:sp>
      <p:sp>
        <p:nvSpPr>
          <p:cNvPr id="4" name="TextBox 3">
            <a:extLst>
              <a:ext uri="{FF2B5EF4-FFF2-40B4-BE49-F238E27FC236}">
                <a16:creationId xmlns:a16="http://schemas.microsoft.com/office/drawing/2014/main" id="{783F428D-738E-53CF-805D-B30BE5E8205D}"/>
              </a:ext>
            </a:extLst>
          </p:cNvPr>
          <p:cNvSpPr txBox="1"/>
          <p:nvPr/>
        </p:nvSpPr>
        <p:spPr>
          <a:xfrm>
            <a:off x="303212" y="1524000"/>
            <a:ext cx="5029199" cy="3785652"/>
          </a:xfrm>
          <a:prstGeom prst="rect">
            <a:avLst/>
          </a:prstGeom>
          <a:noFill/>
        </p:spPr>
        <p:txBody>
          <a:bodyPr wrap="square">
            <a:spAutoFit/>
          </a:bodyPr>
          <a:lstStyle/>
          <a:p>
            <a:r>
              <a:rPr lang="en-IN" b="1" dirty="0"/>
              <a:t>Syntax-</a:t>
            </a:r>
          </a:p>
          <a:p>
            <a:endParaRPr lang="en-IN" dirty="0"/>
          </a:p>
          <a:p>
            <a:r>
              <a:rPr lang="en-GB" dirty="0">
                <a:solidFill>
                  <a:schemeClr val="accent2">
                    <a:lumMod val="50000"/>
                  </a:schemeClr>
                </a:solidFill>
              </a:rPr>
              <a:t>for (type </a:t>
            </a:r>
            <a:r>
              <a:rPr lang="en-GB" dirty="0" err="1">
                <a:solidFill>
                  <a:schemeClr val="accent2">
                    <a:lumMod val="50000"/>
                  </a:schemeClr>
                </a:solidFill>
              </a:rPr>
              <a:t>variableName</a:t>
            </a:r>
            <a:r>
              <a:rPr lang="en-GB" dirty="0">
                <a:solidFill>
                  <a:schemeClr val="accent2">
                    <a:lumMod val="50000"/>
                  </a:schemeClr>
                </a:solidFill>
              </a:rPr>
              <a:t> : </a:t>
            </a:r>
            <a:r>
              <a:rPr lang="en-GB" dirty="0" err="1">
                <a:solidFill>
                  <a:schemeClr val="accent2">
                    <a:lumMod val="50000"/>
                  </a:schemeClr>
                </a:solidFill>
              </a:rPr>
              <a:t>arrayName</a:t>
            </a:r>
            <a:r>
              <a:rPr lang="en-GB" dirty="0">
                <a:solidFill>
                  <a:schemeClr val="accent2">
                    <a:lumMod val="50000"/>
                  </a:schemeClr>
                </a:solidFill>
              </a:rPr>
              <a:t>) {</a:t>
            </a:r>
          </a:p>
          <a:p>
            <a:r>
              <a:rPr lang="en-GB" dirty="0">
                <a:solidFill>
                  <a:schemeClr val="accent2">
                    <a:lumMod val="50000"/>
                  </a:schemeClr>
                </a:solidFill>
              </a:rPr>
              <a:t>  // code block to be executed</a:t>
            </a:r>
          </a:p>
          <a:p>
            <a:r>
              <a:rPr lang="en-GB" dirty="0">
                <a:solidFill>
                  <a:schemeClr val="accent2">
                    <a:lumMod val="50000"/>
                  </a:schemeClr>
                </a:solidFill>
              </a:rPr>
              <a:t>}</a:t>
            </a:r>
          </a:p>
          <a:p>
            <a:endParaRPr lang="en-GB" dirty="0"/>
          </a:p>
          <a:p>
            <a:r>
              <a:rPr lang="en-GB" dirty="0"/>
              <a:t>for-each loop, which is used exclusively to loop through elements in an array:</a:t>
            </a:r>
            <a:endParaRPr lang="en-IN" dirty="0"/>
          </a:p>
        </p:txBody>
      </p:sp>
      <p:sp>
        <p:nvSpPr>
          <p:cNvPr id="8" name="TextBox 7">
            <a:extLst>
              <a:ext uri="{FF2B5EF4-FFF2-40B4-BE49-F238E27FC236}">
                <a16:creationId xmlns:a16="http://schemas.microsoft.com/office/drawing/2014/main" id="{514B36D1-96BA-B31C-A445-FC1EAE604912}"/>
              </a:ext>
            </a:extLst>
          </p:cNvPr>
          <p:cNvSpPr txBox="1"/>
          <p:nvPr/>
        </p:nvSpPr>
        <p:spPr>
          <a:xfrm>
            <a:off x="5711825" y="401783"/>
            <a:ext cx="6206836" cy="6740307"/>
          </a:xfrm>
          <a:prstGeom prst="rect">
            <a:avLst/>
          </a:prstGeom>
          <a:noFill/>
          <a:ln w="28575">
            <a:solidFill>
              <a:schemeClr val="accent1"/>
            </a:solidFill>
          </a:ln>
        </p:spPr>
        <p:txBody>
          <a:bodyPr wrap="square">
            <a:spAutoFit/>
          </a:bodyPr>
          <a:lstStyle/>
          <a:p>
            <a:r>
              <a:rPr lang="en-IN" b="1" dirty="0"/>
              <a:t>Example-</a:t>
            </a:r>
          </a:p>
          <a:p>
            <a:endParaRPr lang="en-IN" b="1" dirty="0"/>
          </a:p>
          <a:p>
            <a:r>
              <a:rPr lang="en-IN" dirty="0"/>
              <a:t>public class Main {</a:t>
            </a:r>
          </a:p>
          <a:p>
            <a:r>
              <a:rPr lang="en-IN" dirty="0"/>
              <a:t>  public static void main(String[] </a:t>
            </a:r>
            <a:r>
              <a:rPr lang="en-IN" dirty="0" err="1"/>
              <a:t>args</a:t>
            </a:r>
            <a:r>
              <a:rPr lang="en-IN" dirty="0"/>
              <a:t>) {</a:t>
            </a:r>
          </a:p>
          <a:p>
            <a:r>
              <a:rPr lang="en-IN" dirty="0"/>
              <a:t>    String[] lang = {"CPP", "JAVA", "PYTHON", "RUBY"};</a:t>
            </a:r>
          </a:p>
          <a:p>
            <a:r>
              <a:rPr lang="en-IN" dirty="0"/>
              <a:t>    for (String </a:t>
            </a:r>
            <a:r>
              <a:rPr lang="en-IN" dirty="0" err="1"/>
              <a:t>i</a:t>
            </a:r>
            <a:r>
              <a:rPr lang="en-IN" dirty="0"/>
              <a:t> : lang) {</a:t>
            </a:r>
          </a:p>
          <a:p>
            <a:r>
              <a:rPr lang="en-IN" dirty="0"/>
              <a:t>      </a:t>
            </a:r>
            <a:r>
              <a:rPr lang="en-IN" dirty="0" err="1"/>
              <a:t>System.out.println</a:t>
            </a:r>
            <a:r>
              <a:rPr lang="en-IN" dirty="0"/>
              <a:t>(</a:t>
            </a:r>
            <a:r>
              <a:rPr lang="en-IN" dirty="0" err="1"/>
              <a:t>i</a:t>
            </a:r>
            <a:r>
              <a:rPr lang="en-IN" dirty="0"/>
              <a:t>);</a:t>
            </a:r>
          </a:p>
          <a:p>
            <a:r>
              <a:rPr lang="en-IN" dirty="0"/>
              <a:t>    }    </a:t>
            </a:r>
          </a:p>
          <a:p>
            <a:r>
              <a:rPr lang="en-IN" dirty="0"/>
              <a:t>  }</a:t>
            </a:r>
          </a:p>
          <a:p>
            <a:r>
              <a:rPr lang="en-IN" dirty="0"/>
              <a:t>}</a:t>
            </a:r>
          </a:p>
          <a:p>
            <a:r>
              <a:rPr lang="en-IN" b="1" dirty="0"/>
              <a:t>Output:</a:t>
            </a:r>
          </a:p>
          <a:p>
            <a:r>
              <a:rPr lang="en-IN" dirty="0"/>
              <a:t>	</a:t>
            </a:r>
          </a:p>
          <a:p>
            <a:r>
              <a:rPr lang="en-IN" dirty="0"/>
              <a:t>CPP</a:t>
            </a:r>
          </a:p>
          <a:p>
            <a:r>
              <a:rPr lang="en-IN" dirty="0"/>
              <a:t>JAVA</a:t>
            </a:r>
          </a:p>
          <a:p>
            <a:r>
              <a:rPr lang="en-IN" dirty="0"/>
              <a:t>PYTHON</a:t>
            </a:r>
          </a:p>
          <a:p>
            <a:r>
              <a:rPr lang="en-IN" dirty="0"/>
              <a:t>RUBY</a:t>
            </a:r>
          </a:p>
          <a:p>
            <a:endParaRPr lang="en-IN" dirty="0"/>
          </a:p>
        </p:txBody>
      </p:sp>
    </p:spTree>
    <p:extLst>
      <p:ext uri="{BB962C8B-B14F-4D97-AF65-F5344CB8AC3E}">
        <p14:creationId xmlns:p14="http://schemas.microsoft.com/office/powerpoint/2010/main" val="2303814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Jump statements </a:t>
            </a:r>
          </a:p>
        </p:txBody>
      </p:sp>
      <p:sp>
        <p:nvSpPr>
          <p:cNvPr id="5" name="TextBox 4">
            <a:extLst>
              <a:ext uri="{FF2B5EF4-FFF2-40B4-BE49-F238E27FC236}">
                <a16:creationId xmlns:a16="http://schemas.microsoft.com/office/drawing/2014/main" id="{F9768917-CAE3-26C6-089A-08A8EC114860}"/>
              </a:ext>
            </a:extLst>
          </p:cNvPr>
          <p:cNvSpPr txBox="1"/>
          <p:nvPr/>
        </p:nvSpPr>
        <p:spPr>
          <a:xfrm>
            <a:off x="265111" y="1442357"/>
            <a:ext cx="11506200" cy="3730252"/>
          </a:xfrm>
          <a:prstGeom prst="rect">
            <a:avLst/>
          </a:prstGeom>
          <a:noFill/>
        </p:spPr>
        <p:txBody>
          <a:bodyPr wrap="square">
            <a:spAutoFit/>
          </a:bodyPr>
          <a:lstStyle>
            <a:defPPr>
              <a:defRPr lang="en-US"/>
            </a:defPPr>
            <a:lvl1pPr marL="304747" indent="-304747">
              <a:lnSpc>
                <a:spcPct val="90000"/>
              </a:lnSpc>
              <a:spcBef>
                <a:spcPts val="1800"/>
              </a:spcBef>
              <a:buClr>
                <a:schemeClr val="accent1">
                  <a:lumMod val="75000"/>
                </a:schemeClr>
              </a:buClr>
              <a:buFont typeface="Arial" pitchFamily="34" charset="0"/>
              <a:buChar char="•"/>
              <a:defRPr sz="2800" b="1">
                <a:solidFill>
                  <a:schemeClr val="accent6">
                    <a:lumMod val="75000"/>
                  </a:schemeClr>
                </a:solidFill>
              </a:defRPr>
            </a:lvl1pPr>
          </a:lstStyle>
          <a:p>
            <a:pPr marL="0" indent="0">
              <a:buNone/>
            </a:pPr>
            <a:r>
              <a:rPr lang="en-GB" b="0" dirty="0">
                <a:solidFill>
                  <a:schemeClr val="tx1"/>
                </a:solidFill>
              </a:rPr>
              <a:t>Jumping statements are control statements that transfer execution control from one point to another point in the program. </a:t>
            </a:r>
          </a:p>
          <a:p>
            <a:pPr marL="0" indent="0">
              <a:buNone/>
            </a:pPr>
            <a:r>
              <a:rPr lang="en-GB" b="0" dirty="0">
                <a:solidFill>
                  <a:schemeClr val="tx1"/>
                </a:solidFill>
              </a:rPr>
              <a:t>There are two Jump statements that are provided in the Java programming language:</a:t>
            </a:r>
          </a:p>
          <a:p>
            <a:pPr marL="0" indent="0">
              <a:buNone/>
            </a:pPr>
            <a:endParaRPr lang="en-GB" b="0" dirty="0">
              <a:solidFill>
                <a:schemeClr val="tx1"/>
              </a:solidFill>
            </a:endParaRPr>
          </a:p>
          <a:p>
            <a:pPr marL="514350" indent="-514350">
              <a:buFont typeface="+mj-lt"/>
              <a:buAutoNum type="arabicPeriod"/>
            </a:pPr>
            <a:r>
              <a:rPr lang="en-GB" b="0" dirty="0">
                <a:solidFill>
                  <a:schemeClr val="accent2">
                    <a:lumMod val="50000"/>
                  </a:schemeClr>
                </a:solidFill>
              </a:rPr>
              <a:t>Break</a:t>
            </a:r>
            <a:r>
              <a:rPr lang="en-GB" b="0" dirty="0">
                <a:solidFill>
                  <a:schemeClr val="tx1"/>
                </a:solidFill>
              </a:rPr>
              <a:t> statement.</a:t>
            </a:r>
          </a:p>
          <a:p>
            <a:pPr marL="514350" indent="-514350">
              <a:buFont typeface="+mj-lt"/>
              <a:buAutoNum type="arabicPeriod"/>
            </a:pPr>
            <a:r>
              <a:rPr lang="en-GB" b="0" dirty="0">
                <a:solidFill>
                  <a:schemeClr val="accent2">
                    <a:lumMod val="50000"/>
                  </a:schemeClr>
                </a:solidFill>
              </a:rPr>
              <a:t>Continue</a:t>
            </a:r>
            <a:r>
              <a:rPr lang="en-GB" b="0" dirty="0">
                <a:solidFill>
                  <a:schemeClr val="tx1"/>
                </a:solidFill>
              </a:rPr>
              <a:t> statement.</a:t>
            </a:r>
            <a:endParaRPr lang="en-US" b="0" dirty="0">
              <a:solidFill>
                <a:schemeClr val="tx1"/>
              </a:solidFill>
            </a:endParaRPr>
          </a:p>
        </p:txBody>
      </p:sp>
    </p:spTree>
    <p:extLst>
      <p:ext uri="{BB962C8B-B14F-4D97-AF65-F5344CB8AC3E}">
        <p14:creationId xmlns:p14="http://schemas.microsoft.com/office/powerpoint/2010/main" val="1404792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Break statement</a:t>
            </a:r>
          </a:p>
        </p:txBody>
      </p:sp>
      <p:sp>
        <p:nvSpPr>
          <p:cNvPr id="5" name="TextBox 4">
            <a:extLst>
              <a:ext uri="{FF2B5EF4-FFF2-40B4-BE49-F238E27FC236}">
                <a16:creationId xmlns:a16="http://schemas.microsoft.com/office/drawing/2014/main" id="{F9768917-CAE3-26C6-089A-08A8EC114860}"/>
              </a:ext>
            </a:extLst>
          </p:cNvPr>
          <p:cNvSpPr txBox="1"/>
          <p:nvPr/>
        </p:nvSpPr>
        <p:spPr>
          <a:xfrm>
            <a:off x="455612" y="1447800"/>
            <a:ext cx="11506200" cy="5262979"/>
          </a:xfrm>
          <a:prstGeom prst="rect">
            <a:avLst/>
          </a:prstGeom>
          <a:noFill/>
        </p:spPr>
        <p:txBody>
          <a:bodyPr wrap="square">
            <a:spAutoFit/>
          </a:bodyPr>
          <a:lstStyle>
            <a:defPPr>
              <a:defRPr lang="en-US"/>
            </a:defPPr>
            <a:lvl1pPr marL="304747" indent="-304747">
              <a:lnSpc>
                <a:spcPct val="90000"/>
              </a:lnSpc>
              <a:spcBef>
                <a:spcPts val="1800"/>
              </a:spcBef>
              <a:buClr>
                <a:schemeClr val="accent1">
                  <a:lumMod val="75000"/>
                </a:schemeClr>
              </a:buClr>
              <a:buFont typeface="Arial" pitchFamily="34" charset="0"/>
              <a:buChar char="•"/>
              <a:defRPr sz="2800" b="1">
                <a:solidFill>
                  <a:schemeClr val="accent6">
                    <a:lumMod val="75000"/>
                  </a:schemeClr>
                </a:solidFill>
              </a:defRPr>
            </a:lvl1pPr>
          </a:lstStyle>
          <a:p>
            <a:pPr>
              <a:lnSpc>
                <a:spcPct val="100000"/>
              </a:lnSpc>
              <a:spcBef>
                <a:spcPts val="0"/>
              </a:spcBef>
            </a:pPr>
            <a:r>
              <a:rPr lang="en-GB" sz="2400" dirty="0">
                <a:solidFill>
                  <a:schemeClr val="tx1"/>
                </a:solidFill>
                <a:latin typeface="+mj-lt"/>
              </a:rPr>
              <a:t>Example</a:t>
            </a:r>
            <a:r>
              <a:rPr lang="en-GB" sz="2400" b="0" dirty="0">
                <a:solidFill>
                  <a:schemeClr val="tx1"/>
                </a:solidFill>
                <a:latin typeface="+mj-lt"/>
              </a:rPr>
              <a:t>:</a:t>
            </a:r>
          </a:p>
          <a:p>
            <a:pPr>
              <a:lnSpc>
                <a:spcPct val="100000"/>
              </a:lnSpc>
              <a:spcBef>
                <a:spcPts val="0"/>
              </a:spcBef>
            </a:pPr>
            <a:endParaRPr lang="en-GB" sz="2400" b="0" dirty="0">
              <a:solidFill>
                <a:schemeClr val="tx1"/>
              </a:solidFill>
              <a:latin typeface="+mj-lt"/>
            </a:endParaRPr>
          </a:p>
          <a:p>
            <a:pPr marL="0" indent="0" algn="l">
              <a:lnSpc>
                <a:spcPct val="100000"/>
              </a:lnSpc>
              <a:spcBef>
                <a:spcPts val="0"/>
              </a:spcBef>
              <a:buNone/>
            </a:pPr>
            <a:r>
              <a:rPr lang="en-GB" sz="2400" b="0" dirty="0">
                <a:solidFill>
                  <a:schemeClr val="tx1"/>
                </a:solidFill>
                <a:latin typeface="+mj-lt"/>
              </a:rPr>
              <a:t>public class Main {</a:t>
            </a:r>
          </a:p>
          <a:p>
            <a:pPr marL="0" indent="0" algn="l">
              <a:lnSpc>
                <a:spcPct val="100000"/>
              </a:lnSpc>
              <a:spcBef>
                <a:spcPts val="0"/>
              </a:spcBef>
              <a:buNone/>
            </a:pPr>
            <a:r>
              <a:rPr lang="en-GB" sz="2400" b="0" dirty="0">
                <a:solidFill>
                  <a:schemeClr val="tx1"/>
                </a:solidFill>
                <a:latin typeface="+mj-lt"/>
              </a:rPr>
              <a:t>public static void main(String[] </a:t>
            </a:r>
            <a:r>
              <a:rPr lang="en-GB" sz="2400" b="0" dirty="0" err="1">
                <a:solidFill>
                  <a:schemeClr val="tx1"/>
                </a:solidFill>
                <a:latin typeface="+mj-lt"/>
              </a:rPr>
              <a:t>args</a:t>
            </a:r>
            <a:r>
              <a:rPr lang="en-GB" sz="2400" b="0" dirty="0">
                <a:solidFill>
                  <a:schemeClr val="tx1"/>
                </a:solidFill>
                <a:latin typeface="+mj-lt"/>
              </a:rPr>
              <a:t>) {</a:t>
            </a:r>
          </a:p>
          <a:p>
            <a:pPr marL="0" indent="0" algn="l">
              <a:lnSpc>
                <a:spcPct val="100000"/>
              </a:lnSpc>
              <a:spcBef>
                <a:spcPts val="0"/>
              </a:spcBef>
              <a:buNone/>
            </a:pPr>
            <a:r>
              <a:rPr lang="en-GB" sz="2400" b="0" dirty="0">
                <a:solidFill>
                  <a:schemeClr val="tx1"/>
                </a:solidFill>
                <a:latin typeface="+mj-lt"/>
              </a:rPr>
              <a:t>    for (int </a:t>
            </a:r>
            <a:r>
              <a:rPr lang="en-GB" sz="2400" b="0" dirty="0" err="1">
                <a:solidFill>
                  <a:schemeClr val="tx1"/>
                </a:solidFill>
                <a:latin typeface="+mj-lt"/>
              </a:rPr>
              <a:t>i</a:t>
            </a:r>
            <a:r>
              <a:rPr lang="en-GB" sz="2400" b="0" dirty="0">
                <a:solidFill>
                  <a:schemeClr val="tx1"/>
                </a:solidFill>
                <a:latin typeface="+mj-lt"/>
              </a:rPr>
              <a:t> = 0; </a:t>
            </a:r>
            <a:r>
              <a:rPr lang="en-GB" sz="2400" b="0" dirty="0" err="1">
                <a:solidFill>
                  <a:schemeClr val="tx1"/>
                </a:solidFill>
                <a:latin typeface="+mj-lt"/>
              </a:rPr>
              <a:t>i</a:t>
            </a:r>
            <a:r>
              <a:rPr lang="en-GB" sz="2400" b="0" dirty="0">
                <a:solidFill>
                  <a:schemeClr val="tx1"/>
                </a:solidFill>
                <a:latin typeface="+mj-lt"/>
              </a:rPr>
              <a:t> &lt; 10; </a:t>
            </a:r>
            <a:r>
              <a:rPr lang="en-GB" sz="2400" b="0" dirty="0" err="1">
                <a:solidFill>
                  <a:schemeClr val="tx1"/>
                </a:solidFill>
                <a:latin typeface="+mj-lt"/>
              </a:rPr>
              <a:t>i</a:t>
            </a:r>
            <a:r>
              <a:rPr lang="en-GB" sz="2400" b="0" dirty="0">
                <a:solidFill>
                  <a:schemeClr val="tx1"/>
                </a:solidFill>
                <a:latin typeface="+mj-lt"/>
              </a:rPr>
              <a:t>++) {</a:t>
            </a:r>
          </a:p>
          <a:p>
            <a:pPr marL="0" indent="0" algn="l">
              <a:lnSpc>
                <a:spcPct val="100000"/>
              </a:lnSpc>
              <a:spcBef>
                <a:spcPts val="0"/>
              </a:spcBef>
              <a:buNone/>
            </a:pPr>
            <a:r>
              <a:rPr lang="en-GB" sz="2400" b="0" dirty="0">
                <a:solidFill>
                  <a:schemeClr val="tx1"/>
                </a:solidFill>
                <a:latin typeface="+mj-lt"/>
              </a:rPr>
              <a:t>      if (</a:t>
            </a:r>
            <a:r>
              <a:rPr lang="en-GB" sz="2400" b="0" dirty="0" err="1">
                <a:solidFill>
                  <a:schemeClr val="tx1"/>
                </a:solidFill>
                <a:latin typeface="+mj-lt"/>
              </a:rPr>
              <a:t>i</a:t>
            </a:r>
            <a:r>
              <a:rPr lang="en-GB" sz="2400" b="0" dirty="0">
                <a:solidFill>
                  <a:schemeClr val="tx1"/>
                </a:solidFill>
                <a:latin typeface="+mj-lt"/>
              </a:rPr>
              <a:t> == 4) {</a:t>
            </a:r>
          </a:p>
          <a:p>
            <a:pPr marL="0" indent="0" algn="l">
              <a:lnSpc>
                <a:spcPct val="100000"/>
              </a:lnSpc>
              <a:spcBef>
                <a:spcPts val="0"/>
              </a:spcBef>
              <a:buNone/>
            </a:pPr>
            <a:r>
              <a:rPr lang="en-GB" sz="2400" b="0" dirty="0">
                <a:solidFill>
                  <a:schemeClr val="tx1"/>
                </a:solidFill>
                <a:latin typeface="+mj-lt"/>
              </a:rPr>
              <a:t>        </a:t>
            </a:r>
            <a:r>
              <a:rPr lang="en-GB" sz="2400" b="0" dirty="0">
                <a:solidFill>
                  <a:schemeClr val="accent1">
                    <a:lumMod val="50000"/>
                  </a:schemeClr>
                </a:solidFill>
                <a:latin typeface="+mj-lt"/>
              </a:rPr>
              <a:t>break</a:t>
            </a:r>
            <a:r>
              <a:rPr lang="en-GB" sz="2400" b="0" dirty="0">
                <a:solidFill>
                  <a:schemeClr val="tx1"/>
                </a:solidFill>
                <a:latin typeface="+mj-lt"/>
              </a:rPr>
              <a:t>; </a:t>
            </a:r>
            <a:r>
              <a:rPr lang="en-GB" sz="2400" b="0" dirty="0">
                <a:solidFill>
                  <a:schemeClr val="accent2">
                    <a:lumMod val="50000"/>
                  </a:schemeClr>
                </a:solidFill>
                <a:latin typeface="+mj-lt"/>
              </a:rPr>
              <a:t>// stops the loop when </a:t>
            </a:r>
            <a:r>
              <a:rPr lang="en-GB" sz="2400" b="0" dirty="0" err="1">
                <a:solidFill>
                  <a:schemeClr val="accent2">
                    <a:lumMod val="50000"/>
                  </a:schemeClr>
                </a:solidFill>
                <a:latin typeface="+mj-lt"/>
              </a:rPr>
              <a:t>i</a:t>
            </a:r>
            <a:r>
              <a:rPr lang="en-GB" sz="2400" b="0" dirty="0">
                <a:solidFill>
                  <a:schemeClr val="accent2">
                    <a:lumMod val="50000"/>
                  </a:schemeClr>
                </a:solidFill>
                <a:latin typeface="+mj-lt"/>
              </a:rPr>
              <a:t> is equal to 4:</a:t>
            </a:r>
          </a:p>
          <a:p>
            <a:pPr marL="0" indent="0" algn="l">
              <a:lnSpc>
                <a:spcPct val="100000"/>
              </a:lnSpc>
              <a:spcBef>
                <a:spcPts val="0"/>
              </a:spcBef>
              <a:buNone/>
            </a:pPr>
            <a:r>
              <a:rPr lang="en-GB" sz="2400" b="0" dirty="0">
                <a:solidFill>
                  <a:schemeClr val="tx1"/>
                </a:solidFill>
                <a:latin typeface="+mj-lt"/>
              </a:rPr>
              <a:t>      }</a:t>
            </a:r>
          </a:p>
          <a:p>
            <a:pPr marL="0" indent="0" algn="l">
              <a:lnSpc>
                <a:spcPct val="100000"/>
              </a:lnSpc>
              <a:spcBef>
                <a:spcPts val="0"/>
              </a:spcBef>
              <a:buNone/>
            </a:pPr>
            <a:r>
              <a:rPr lang="en-GB" sz="2400" b="0" dirty="0">
                <a:solidFill>
                  <a:schemeClr val="tx1"/>
                </a:solidFill>
                <a:latin typeface="+mj-lt"/>
              </a:rPr>
              <a:t>      </a:t>
            </a:r>
            <a:r>
              <a:rPr lang="en-GB" sz="2400" b="0" dirty="0" err="1">
                <a:solidFill>
                  <a:schemeClr val="tx1"/>
                </a:solidFill>
                <a:latin typeface="+mj-lt"/>
              </a:rPr>
              <a:t>System.out.print</a:t>
            </a:r>
            <a:r>
              <a:rPr lang="en-GB" sz="2400" b="0" dirty="0">
                <a:solidFill>
                  <a:schemeClr val="tx1"/>
                </a:solidFill>
                <a:latin typeface="+mj-lt"/>
              </a:rPr>
              <a:t>(</a:t>
            </a:r>
            <a:r>
              <a:rPr lang="en-GB" sz="2400" b="0" dirty="0" err="1">
                <a:solidFill>
                  <a:schemeClr val="tx1"/>
                </a:solidFill>
                <a:latin typeface="+mj-lt"/>
              </a:rPr>
              <a:t>i</a:t>
            </a:r>
            <a:r>
              <a:rPr lang="en-GB" sz="2400" b="0" dirty="0">
                <a:solidFill>
                  <a:schemeClr val="tx1"/>
                </a:solidFill>
                <a:latin typeface="+mj-lt"/>
              </a:rPr>
              <a:t>);</a:t>
            </a:r>
          </a:p>
          <a:p>
            <a:pPr marL="0" indent="0" algn="l">
              <a:lnSpc>
                <a:spcPct val="100000"/>
              </a:lnSpc>
              <a:spcBef>
                <a:spcPts val="0"/>
              </a:spcBef>
              <a:buNone/>
            </a:pPr>
            <a:r>
              <a:rPr lang="en-GB" sz="2400" b="0" dirty="0">
                <a:solidFill>
                  <a:schemeClr val="tx1"/>
                </a:solidFill>
                <a:latin typeface="+mj-lt"/>
              </a:rPr>
              <a:t>    }  </a:t>
            </a:r>
          </a:p>
          <a:p>
            <a:pPr marL="0" indent="0" algn="l">
              <a:lnSpc>
                <a:spcPct val="100000"/>
              </a:lnSpc>
              <a:spcBef>
                <a:spcPts val="0"/>
              </a:spcBef>
              <a:buNone/>
            </a:pPr>
            <a:r>
              <a:rPr lang="en-GB" sz="2400" b="0" dirty="0">
                <a:solidFill>
                  <a:schemeClr val="tx1"/>
                </a:solidFill>
                <a:latin typeface="+mj-lt"/>
              </a:rPr>
              <a:t>  }</a:t>
            </a:r>
          </a:p>
          <a:p>
            <a:pPr marL="0" indent="0" algn="l">
              <a:lnSpc>
                <a:spcPct val="100000"/>
              </a:lnSpc>
              <a:spcBef>
                <a:spcPts val="0"/>
              </a:spcBef>
              <a:buNone/>
            </a:pPr>
            <a:r>
              <a:rPr lang="en-GB" sz="2400" b="0" dirty="0">
                <a:solidFill>
                  <a:schemeClr val="tx1"/>
                </a:solidFill>
                <a:latin typeface="+mj-lt"/>
              </a:rPr>
              <a:t>}</a:t>
            </a:r>
          </a:p>
          <a:p>
            <a:pPr marL="0" indent="0" algn="l">
              <a:lnSpc>
                <a:spcPct val="100000"/>
              </a:lnSpc>
              <a:spcBef>
                <a:spcPts val="0"/>
              </a:spcBef>
              <a:buNone/>
            </a:pPr>
            <a:r>
              <a:rPr lang="en-GB" sz="2400" dirty="0">
                <a:solidFill>
                  <a:schemeClr val="tx1"/>
                </a:solidFill>
                <a:latin typeface="+mj-lt"/>
              </a:rPr>
              <a:t>Output</a:t>
            </a:r>
            <a:r>
              <a:rPr lang="en-GB" sz="2400" b="0" dirty="0">
                <a:solidFill>
                  <a:schemeClr val="tx1"/>
                </a:solidFill>
                <a:latin typeface="+mj-lt"/>
              </a:rPr>
              <a:t>:</a:t>
            </a:r>
          </a:p>
          <a:p>
            <a:pPr marL="0" indent="0" algn="l">
              <a:lnSpc>
                <a:spcPct val="100000"/>
              </a:lnSpc>
              <a:spcBef>
                <a:spcPts val="0"/>
              </a:spcBef>
              <a:buNone/>
            </a:pPr>
            <a:r>
              <a:rPr lang="en-GB" sz="2400" b="0" dirty="0">
                <a:solidFill>
                  <a:schemeClr val="tx1"/>
                </a:solidFill>
                <a:latin typeface="+mj-lt"/>
              </a:rPr>
              <a:t>      0123</a:t>
            </a:r>
            <a:endParaRPr lang="en-US" sz="2400" b="0" dirty="0">
              <a:solidFill>
                <a:schemeClr val="tx1"/>
              </a:solidFill>
              <a:latin typeface="+mj-lt"/>
            </a:endParaRPr>
          </a:p>
        </p:txBody>
      </p:sp>
      <p:sp>
        <p:nvSpPr>
          <p:cNvPr id="4" name="TextBox 3">
            <a:extLst>
              <a:ext uri="{FF2B5EF4-FFF2-40B4-BE49-F238E27FC236}">
                <a16:creationId xmlns:a16="http://schemas.microsoft.com/office/drawing/2014/main" id="{6080C5D3-3047-B1F7-E60E-F961C1032BD9}"/>
              </a:ext>
            </a:extLst>
          </p:cNvPr>
          <p:cNvSpPr txBox="1"/>
          <p:nvPr/>
        </p:nvSpPr>
        <p:spPr>
          <a:xfrm>
            <a:off x="1446212" y="762001"/>
            <a:ext cx="10058400" cy="461665"/>
          </a:xfrm>
          <a:prstGeom prst="rect">
            <a:avLst/>
          </a:prstGeom>
          <a:noFill/>
        </p:spPr>
        <p:txBody>
          <a:bodyPr wrap="square">
            <a:spAutoFit/>
          </a:bodyPr>
          <a:lstStyle/>
          <a:p>
            <a:pPr marL="0" indent="0" algn="l">
              <a:buNone/>
            </a:pPr>
            <a:r>
              <a:rPr lang="en-GB" sz="2400" b="0" dirty="0">
                <a:solidFill>
                  <a:schemeClr val="tx1"/>
                </a:solidFill>
                <a:latin typeface="+mj-lt"/>
              </a:rPr>
              <a:t>The break statement  used to jump out of a loop or switch statement.</a:t>
            </a:r>
          </a:p>
        </p:txBody>
      </p:sp>
    </p:spTree>
    <p:extLst>
      <p:ext uri="{BB962C8B-B14F-4D97-AF65-F5344CB8AC3E}">
        <p14:creationId xmlns:p14="http://schemas.microsoft.com/office/powerpoint/2010/main" val="1040345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Continue  statement</a:t>
            </a:r>
          </a:p>
        </p:txBody>
      </p:sp>
      <p:sp>
        <p:nvSpPr>
          <p:cNvPr id="5" name="TextBox 4">
            <a:extLst>
              <a:ext uri="{FF2B5EF4-FFF2-40B4-BE49-F238E27FC236}">
                <a16:creationId xmlns:a16="http://schemas.microsoft.com/office/drawing/2014/main" id="{F9768917-CAE3-26C6-089A-08A8EC114860}"/>
              </a:ext>
            </a:extLst>
          </p:cNvPr>
          <p:cNvSpPr txBox="1"/>
          <p:nvPr/>
        </p:nvSpPr>
        <p:spPr>
          <a:xfrm>
            <a:off x="455612" y="1447800"/>
            <a:ext cx="11506200" cy="5262979"/>
          </a:xfrm>
          <a:prstGeom prst="rect">
            <a:avLst/>
          </a:prstGeom>
          <a:noFill/>
        </p:spPr>
        <p:txBody>
          <a:bodyPr wrap="square">
            <a:spAutoFit/>
          </a:bodyPr>
          <a:lstStyle>
            <a:defPPr>
              <a:defRPr lang="en-US"/>
            </a:defPPr>
            <a:lvl1pPr marL="304747" indent="-304747">
              <a:lnSpc>
                <a:spcPct val="90000"/>
              </a:lnSpc>
              <a:spcBef>
                <a:spcPts val="1800"/>
              </a:spcBef>
              <a:buClr>
                <a:schemeClr val="accent1">
                  <a:lumMod val="75000"/>
                </a:schemeClr>
              </a:buClr>
              <a:buFont typeface="Arial" pitchFamily="34" charset="0"/>
              <a:buChar char="•"/>
              <a:defRPr sz="2800" b="1">
                <a:solidFill>
                  <a:schemeClr val="accent6">
                    <a:lumMod val="75000"/>
                  </a:schemeClr>
                </a:solidFill>
              </a:defRPr>
            </a:lvl1pPr>
          </a:lstStyle>
          <a:p>
            <a:pPr>
              <a:lnSpc>
                <a:spcPct val="100000"/>
              </a:lnSpc>
              <a:spcBef>
                <a:spcPts val="0"/>
              </a:spcBef>
            </a:pPr>
            <a:r>
              <a:rPr lang="en-GB" sz="2400" dirty="0">
                <a:solidFill>
                  <a:schemeClr val="tx1"/>
                </a:solidFill>
                <a:latin typeface="+mj-lt"/>
              </a:rPr>
              <a:t>Example</a:t>
            </a:r>
            <a:r>
              <a:rPr lang="en-GB" sz="2400" b="0" dirty="0">
                <a:solidFill>
                  <a:schemeClr val="tx1"/>
                </a:solidFill>
                <a:latin typeface="+mj-lt"/>
              </a:rPr>
              <a:t>:</a:t>
            </a:r>
          </a:p>
          <a:p>
            <a:pPr marL="0" indent="0">
              <a:lnSpc>
                <a:spcPct val="100000"/>
              </a:lnSpc>
              <a:spcBef>
                <a:spcPts val="0"/>
              </a:spcBef>
              <a:buNone/>
            </a:pPr>
            <a:endParaRPr lang="en-GB" sz="2400" b="0" dirty="0">
              <a:solidFill>
                <a:schemeClr val="tx1"/>
              </a:solidFill>
              <a:latin typeface="+mj-lt"/>
            </a:endParaRPr>
          </a:p>
          <a:p>
            <a:pPr marL="0" indent="0" algn="l">
              <a:lnSpc>
                <a:spcPct val="100000"/>
              </a:lnSpc>
              <a:spcBef>
                <a:spcPts val="0"/>
              </a:spcBef>
              <a:buNone/>
            </a:pPr>
            <a:r>
              <a:rPr lang="en-GB" sz="2400" b="0" dirty="0">
                <a:solidFill>
                  <a:schemeClr val="tx1"/>
                </a:solidFill>
                <a:latin typeface="+mj-lt"/>
              </a:rPr>
              <a:t>public class Main {</a:t>
            </a:r>
          </a:p>
          <a:p>
            <a:pPr marL="0" indent="0" algn="l">
              <a:lnSpc>
                <a:spcPct val="100000"/>
              </a:lnSpc>
              <a:spcBef>
                <a:spcPts val="0"/>
              </a:spcBef>
              <a:buNone/>
            </a:pPr>
            <a:r>
              <a:rPr lang="en-GB" sz="2400" b="0" dirty="0">
                <a:solidFill>
                  <a:schemeClr val="tx1"/>
                </a:solidFill>
                <a:latin typeface="+mj-lt"/>
              </a:rPr>
              <a:t>  public static void main(String[] </a:t>
            </a:r>
            <a:r>
              <a:rPr lang="en-GB" sz="2400" b="0" dirty="0" err="1">
                <a:solidFill>
                  <a:schemeClr val="tx1"/>
                </a:solidFill>
                <a:latin typeface="+mj-lt"/>
              </a:rPr>
              <a:t>args</a:t>
            </a:r>
            <a:r>
              <a:rPr lang="en-GB" sz="2400" b="0" dirty="0">
                <a:solidFill>
                  <a:schemeClr val="tx1"/>
                </a:solidFill>
                <a:latin typeface="+mj-lt"/>
              </a:rPr>
              <a:t>) {</a:t>
            </a:r>
          </a:p>
          <a:p>
            <a:pPr marL="0" indent="0" algn="l">
              <a:lnSpc>
                <a:spcPct val="100000"/>
              </a:lnSpc>
              <a:spcBef>
                <a:spcPts val="0"/>
              </a:spcBef>
              <a:buNone/>
            </a:pPr>
            <a:r>
              <a:rPr lang="en-GB" sz="2400" b="0" dirty="0">
                <a:solidFill>
                  <a:schemeClr val="tx1"/>
                </a:solidFill>
                <a:latin typeface="+mj-lt"/>
              </a:rPr>
              <a:t>    for (int </a:t>
            </a:r>
            <a:r>
              <a:rPr lang="en-GB" sz="2400" b="0" dirty="0" err="1">
                <a:solidFill>
                  <a:schemeClr val="tx1"/>
                </a:solidFill>
                <a:latin typeface="+mj-lt"/>
              </a:rPr>
              <a:t>i</a:t>
            </a:r>
            <a:r>
              <a:rPr lang="en-GB" sz="2400" b="0" dirty="0">
                <a:solidFill>
                  <a:schemeClr val="tx1"/>
                </a:solidFill>
                <a:latin typeface="+mj-lt"/>
              </a:rPr>
              <a:t> = 0; </a:t>
            </a:r>
            <a:r>
              <a:rPr lang="en-GB" sz="2400" b="0" dirty="0" err="1">
                <a:solidFill>
                  <a:schemeClr val="tx1"/>
                </a:solidFill>
                <a:latin typeface="+mj-lt"/>
              </a:rPr>
              <a:t>i</a:t>
            </a:r>
            <a:r>
              <a:rPr lang="en-GB" sz="2400" b="0" dirty="0">
                <a:solidFill>
                  <a:schemeClr val="tx1"/>
                </a:solidFill>
                <a:latin typeface="+mj-lt"/>
              </a:rPr>
              <a:t> &lt; 10; </a:t>
            </a:r>
            <a:r>
              <a:rPr lang="en-GB" sz="2400" b="0" dirty="0" err="1">
                <a:solidFill>
                  <a:schemeClr val="tx1"/>
                </a:solidFill>
                <a:latin typeface="+mj-lt"/>
              </a:rPr>
              <a:t>i</a:t>
            </a:r>
            <a:r>
              <a:rPr lang="en-GB" sz="2400" b="0" dirty="0">
                <a:solidFill>
                  <a:schemeClr val="tx1"/>
                </a:solidFill>
                <a:latin typeface="+mj-lt"/>
              </a:rPr>
              <a:t>++) {</a:t>
            </a:r>
          </a:p>
          <a:p>
            <a:pPr marL="0" indent="0" algn="l">
              <a:lnSpc>
                <a:spcPct val="100000"/>
              </a:lnSpc>
              <a:spcBef>
                <a:spcPts val="0"/>
              </a:spcBef>
              <a:buNone/>
            </a:pPr>
            <a:r>
              <a:rPr lang="en-GB" sz="2400" b="0" dirty="0">
                <a:solidFill>
                  <a:schemeClr val="tx1"/>
                </a:solidFill>
                <a:latin typeface="+mj-lt"/>
              </a:rPr>
              <a:t>      if (</a:t>
            </a:r>
            <a:r>
              <a:rPr lang="en-GB" sz="2400" b="0" dirty="0" err="1">
                <a:solidFill>
                  <a:schemeClr val="tx1"/>
                </a:solidFill>
                <a:latin typeface="+mj-lt"/>
              </a:rPr>
              <a:t>i</a:t>
            </a:r>
            <a:r>
              <a:rPr lang="en-GB" sz="2400" b="0" dirty="0">
                <a:solidFill>
                  <a:schemeClr val="tx1"/>
                </a:solidFill>
                <a:latin typeface="+mj-lt"/>
              </a:rPr>
              <a:t> == 4) {</a:t>
            </a:r>
          </a:p>
          <a:p>
            <a:pPr marL="0" indent="0" algn="l">
              <a:lnSpc>
                <a:spcPct val="100000"/>
              </a:lnSpc>
              <a:spcBef>
                <a:spcPts val="0"/>
              </a:spcBef>
              <a:buNone/>
            </a:pPr>
            <a:r>
              <a:rPr lang="en-GB" sz="2400" b="0" dirty="0">
                <a:solidFill>
                  <a:schemeClr val="tx1"/>
                </a:solidFill>
                <a:latin typeface="+mj-lt"/>
              </a:rPr>
              <a:t>        </a:t>
            </a:r>
            <a:r>
              <a:rPr lang="en-GB" sz="2400" b="0" dirty="0">
                <a:solidFill>
                  <a:schemeClr val="accent1">
                    <a:lumMod val="50000"/>
                  </a:schemeClr>
                </a:solidFill>
                <a:latin typeface="+mj-lt"/>
              </a:rPr>
              <a:t>continue; </a:t>
            </a:r>
            <a:r>
              <a:rPr lang="en-GB" sz="2400" b="0" dirty="0">
                <a:solidFill>
                  <a:schemeClr val="accent2">
                    <a:lumMod val="50000"/>
                  </a:schemeClr>
                </a:solidFill>
                <a:latin typeface="+mj-lt"/>
              </a:rPr>
              <a:t>//  skips the value of 4</a:t>
            </a:r>
          </a:p>
          <a:p>
            <a:pPr marL="0" indent="0" algn="l">
              <a:lnSpc>
                <a:spcPct val="100000"/>
              </a:lnSpc>
              <a:spcBef>
                <a:spcPts val="0"/>
              </a:spcBef>
              <a:buNone/>
            </a:pPr>
            <a:r>
              <a:rPr lang="en-GB" sz="2400" b="0" dirty="0">
                <a:solidFill>
                  <a:schemeClr val="tx1"/>
                </a:solidFill>
                <a:latin typeface="+mj-lt"/>
              </a:rPr>
              <a:t>      }</a:t>
            </a:r>
          </a:p>
          <a:p>
            <a:pPr marL="0" indent="0" algn="l">
              <a:lnSpc>
                <a:spcPct val="100000"/>
              </a:lnSpc>
              <a:spcBef>
                <a:spcPts val="0"/>
              </a:spcBef>
              <a:buNone/>
            </a:pPr>
            <a:r>
              <a:rPr lang="en-GB" sz="2400" b="0" dirty="0">
                <a:solidFill>
                  <a:schemeClr val="tx1"/>
                </a:solidFill>
                <a:latin typeface="+mj-lt"/>
              </a:rPr>
              <a:t>      </a:t>
            </a:r>
            <a:r>
              <a:rPr lang="en-GB" sz="2400" b="0" dirty="0" err="1">
                <a:solidFill>
                  <a:schemeClr val="tx1"/>
                </a:solidFill>
                <a:latin typeface="+mj-lt"/>
              </a:rPr>
              <a:t>System.out.print</a:t>
            </a:r>
            <a:r>
              <a:rPr lang="en-GB" sz="2400" b="0" dirty="0">
                <a:solidFill>
                  <a:schemeClr val="tx1"/>
                </a:solidFill>
                <a:latin typeface="+mj-lt"/>
              </a:rPr>
              <a:t>(</a:t>
            </a:r>
            <a:r>
              <a:rPr lang="en-GB" sz="2400" b="0" dirty="0" err="1">
                <a:solidFill>
                  <a:schemeClr val="tx1"/>
                </a:solidFill>
                <a:latin typeface="+mj-lt"/>
              </a:rPr>
              <a:t>i</a:t>
            </a:r>
            <a:r>
              <a:rPr lang="en-GB" sz="2400" b="0" dirty="0">
                <a:solidFill>
                  <a:schemeClr val="tx1"/>
                </a:solidFill>
                <a:latin typeface="+mj-lt"/>
              </a:rPr>
              <a:t>);</a:t>
            </a:r>
          </a:p>
          <a:p>
            <a:pPr marL="0" indent="0" algn="l">
              <a:lnSpc>
                <a:spcPct val="100000"/>
              </a:lnSpc>
              <a:spcBef>
                <a:spcPts val="0"/>
              </a:spcBef>
              <a:buNone/>
            </a:pPr>
            <a:r>
              <a:rPr lang="en-GB" sz="2400" b="0" dirty="0">
                <a:solidFill>
                  <a:schemeClr val="tx1"/>
                </a:solidFill>
                <a:latin typeface="+mj-lt"/>
              </a:rPr>
              <a:t>    }  </a:t>
            </a:r>
          </a:p>
          <a:p>
            <a:pPr marL="0" indent="0" algn="l">
              <a:lnSpc>
                <a:spcPct val="100000"/>
              </a:lnSpc>
              <a:spcBef>
                <a:spcPts val="0"/>
              </a:spcBef>
              <a:buNone/>
            </a:pPr>
            <a:r>
              <a:rPr lang="en-GB" sz="2400" b="0" dirty="0">
                <a:solidFill>
                  <a:schemeClr val="tx1"/>
                </a:solidFill>
                <a:latin typeface="+mj-lt"/>
              </a:rPr>
              <a:t>  }</a:t>
            </a:r>
          </a:p>
          <a:p>
            <a:pPr marL="0" indent="0" algn="l">
              <a:lnSpc>
                <a:spcPct val="100000"/>
              </a:lnSpc>
              <a:spcBef>
                <a:spcPts val="0"/>
              </a:spcBef>
              <a:buNone/>
            </a:pPr>
            <a:r>
              <a:rPr lang="en-GB" sz="2400" b="0" dirty="0">
                <a:solidFill>
                  <a:schemeClr val="tx1"/>
                </a:solidFill>
                <a:latin typeface="+mj-lt"/>
              </a:rPr>
              <a:t>}</a:t>
            </a:r>
          </a:p>
          <a:p>
            <a:pPr marL="0" indent="0" algn="l">
              <a:lnSpc>
                <a:spcPct val="100000"/>
              </a:lnSpc>
              <a:spcBef>
                <a:spcPts val="0"/>
              </a:spcBef>
              <a:buNone/>
            </a:pPr>
            <a:r>
              <a:rPr lang="en-GB" sz="2400" dirty="0">
                <a:solidFill>
                  <a:schemeClr val="tx1"/>
                </a:solidFill>
                <a:latin typeface="+mj-lt"/>
              </a:rPr>
              <a:t>Output</a:t>
            </a:r>
            <a:r>
              <a:rPr lang="en-GB" sz="2400" b="0" dirty="0">
                <a:solidFill>
                  <a:schemeClr val="tx1"/>
                </a:solidFill>
                <a:latin typeface="+mj-lt"/>
              </a:rPr>
              <a:t>:</a:t>
            </a:r>
          </a:p>
          <a:p>
            <a:pPr marL="0" indent="0" algn="l">
              <a:lnSpc>
                <a:spcPct val="100000"/>
              </a:lnSpc>
              <a:spcBef>
                <a:spcPts val="0"/>
              </a:spcBef>
              <a:buNone/>
            </a:pPr>
            <a:r>
              <a:rPr lang="en-GB" sz="2400" b="0" dirty="0">
                <a:solidFill>
                  <a:schemeClr val="tx1"/>
                </a:solidFill>
                <a:latin typeface="+mj-lt"/>
              </a:rPr>
              <a:t>      012356789</a:t>
            </a:r>
            <a:endParaRPr lang="en-US" sz="2400" b="0" dirty="0">
              <a:solidFill>
                <a:schemeClr val="tx1"/>
              </a:solidFill>
              <a:latin typeface="+mj-lt"/>
            </a:endParaRPr>
          </a:p>
        </p:txBody>
      </p:sp>
      <p:sp>
        <p:nvSpPr>
          <p:cNvPr id="4" name="TextBox 3">
            <a:extLst>
              <a:ext uri="{FF2B5EF4-FFF2-40B4-BE49-F238E27FC236}">
                <a16:creationId xmlns:a16="http://schemas.microsoft.com/office/drawing/2014/main" id="{6080C5D3-3047-B1F7-E60E-F961C1032BD9}"/>
              </a:ext>
            </a:extLst>
          </p:cNvPr>
          <p:cNvSpPr txBox="1"/>
          <p:nvPr/>
        </p:nvSpPr>
        <p:spPr>
          <a:xfrm>
            <a:off x="1446212" y="762001"/>
            <a:ext cx="10515600" cy="830997"/>
          </a:xfrm>
          <a:prstGeom prst="rect">
            <a:avLst/>
          </a:prstGeom>
          <a:noFill/>
        </p:spPr>
        <p:txBody>
          <a:bodyPr wrap="square">
            <a:spAutoFit/>
          </a:bodyPr>
          <a:lstStyle/>
          <a:p>
            <a:pPr marL="0" indent="0" algn="l">
              <a:buNone/>
            </a:pPr>
            <a:r>
              <a:rPr lang="en-GB" sz="2400" b="0" dirty="0">
                <a:solidFill>
                  <a:schemeClr val="tx1"/>
                </a:solidFill>
                <a:latin typeface="+mj-lt"/>
              </a:rPr>
              <a:t>The continue statement breaks one iteration (in the loop), if a specified condition occurs, and continues with the next iteration in the loop.</a:t>
            </a:r>
          </a:p>
        </p:txBody>
      </p:sp>
    </p:spTree>
    <p:extLst>
      <p:ext uri="{BB962C8B-B14F-4D97-AF65-F5344CB8AC3E}">
        <p14:creationId xmlns:p14="http://schemas.microsoft.com/office/powerpoint/2010/main" val="2157468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Decision Making Statements</a:t>
            </a:r>
          </a:p>
        </p:txBody>
      </p:sp>
      <p:sp>
        <p:nvSpPr>
          <p:cNvPr id="4" name="TextBox 3">
            <a:extLst>
              <a:ext uri="{FF2B5EF4-FFF2-40B4-BE49-F238E27FC236}">
                <a16:creationId xmlns:a16="http://schemas.microsoft.com/office/drawing/2014/main" id="{8D113CE4-3813-4971-9361-BB559BE662ED}"/>
              </a:ext>
            </a:extLst>
          </p:cNvPr>
          <p:cNvSpPr txBox="1"/>
          <p:nvPr/>
        </p:nvSpPr>
        <p:spPr>
          <a:xfrm>
            <a:off x="332206" y="2286000"/>
            <a:ext cx="5486400" cy="3046988"/>
          </a:xfrm>
          <a:prstGeom prst="rect">
            <a:avLst/>
          </a:prstGeom>
          <a:noFill/>
        </p:spPr>
        <p:txBody>
          <a:bodyPr wrap="square">
            <a:spAutoFit/>
          </a:bodyPr>
          <a:lstStyle/>
          <a:p>
            <a:pPr algn="just"/>
            <a:r>
              <a:rPr lang="en-GB" b="0" i="0" dirty="0">
                <a:solidFill>
                  <a:srgbClr val="000000"/>
                </a:solidFill>
                <a:effectLst/>
              </a:rPr>
              <a:t>Decision making structures have one or more conditions to be evaluated or tested by the program, along with a statement or statements that are to be executed if the condition is determined to be true, and optionally, other statements to be executed if the condition is determined to be false.</a:t>
            </a:r>
            <a:endParaRPr lang="en-IN" dirty="0"/>
          </a:p>
        </p:txBody>
      </p:sp>
      <p:pic>
        <p:nvPicPr>
          <p:cNvPr id="3074" name="Picture 2" descr="Decision Making">
            <a:extLst>
              <a:ext uri="{FF2B5EF4-FFF2-40B4-BE49-F238E27FC236}">
                <a16:creationId xmlns:a16="http://schemas.microsoft.com/office/drawing/2014/main" id="{ED9B6F72-A95D-011B-5D42-3CF9CE5B3F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8412" y="2286000"/>
            <a:ext cx="3408357" cy="436012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87DF735-EA0B-6B8C-F710-35B33D3CB602}"/>
              </a:ext>
            </a:extLst>
          </p:cNvPr>
          <p:cNvSpPr txBox="1"/>
          <p:nvPr/>
        </p:nvSpPr>
        <p:spPr>
          <a:xfrm>
            <a:off x="6094412" y="866916"/>
            <a:ext cx="5410200" cy="2308324"/>
          </a:xfrm>
          <a:prstGeom prst="rect">
            <a:avLst/>
          </a:prstGeom>
          <a:noFill/>
        </p:spPr>
        <p:txBody>
          <a:bodyPr wrap="square">
            <a:spAutoFit/>
          </a:bodyPr>
          <a:lstStyle/>
          <a:p>
            <a:pPr algn="just"/>
            <a:r>
              <a:rPr lang="en-GB" b="0" i="0" dirty="0">
                <a:solidFill>
                  <a:srgbClr val="000000"/>
                </a:solidFill>
                <a:effectLst/>
              </a:rPr>
              <a:t>Following is the general form of a typical decision making structure found in most of the programming languages −</a:t>
            </a:r>
          </a:p>
          <a:p>
            <a:br>
              <a:rPr lang="en-GB" dirty="0"/>
            </a:br>
            <a:endParaRPr lang="en-IN" dirty="0"/>
          </a:p>
        </p:txBody>
      </p:sp>
    </p:spTree>
    <p:extLst>
      <p:ext uri="{BB962C8B-B14F-4D97-AF65-F5344CB8AC3E}">
        <p14:creationId xmlns:p14="http://schemas.microsoft.com/office/powerpoint/2010/main" val="416718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exit() method in JAVA</a:t>
            </a:r>
          </a:p>
        </p:txBody>
      </p:sp>
      <p:sp>
        <p:nvSpPr>
          <p:cNvPr id="6" name="TextBox 5">
            <a:extLst>
              <a:ext uri="{FF2B5EF4-FFF2-40B4-BE49-F238E27FC236}">
                <a16:creationId xmlns:a16="http://schemas.microsoft.com/office/drawing/2014/main" id="{CE86681D-1CE6-459C-2129-9E591FFE9C43}"/>
              </a:ext>
            </a:extLst>
          </p:cNvPr>
          <p:cNvSpPr txBox="1"/>
          <p:nvPr/>
        </p:nvSpPr>
        <p:spPr>
          <a:xfrm>
            <a:off x="608012" y="1600200"/>
            <a:ext cx="11277600" cy="4524315"/>
          </a:xfrm>
          <a:prstGeom prst="rect">
            <a:avLst/>
          </a:prstGeom>
          <a:noFill/>
        </p:spPr>
        <p:txBody>
          <a:bodyPr wrap="square">
            <a:spAutoFit/>
          </a:bodyPr>
          <a:lstStyle/>
          <a:p>
            <a:r>
              <a:rPr lang="en-IN" dirty="0"/>
              <a:t>The exit() method of System class terminates the current Java virtual machine running on system. This method takes status code as an argument.</a:t>
            </a:r>
          </a:p>
          <a:p>
            <a:endParaRPr lang="en-IN" dirty="0"/>
          </a:p>
          <a:p>
            <a:r>
              <a:rPr lang="en-IN" b="1" dirty="0"/>
              <a:t>Syntax</a:t>
            </a:r>
          </a:p>
          <a:p>
            <a:r>
              <a:rPr lang="en-IN" dirty="0"/>
              <a:t>public static void exit(int status) </a:t>
            </a:r>
          </a:p>
          <a:p>
            <a:endParaRPr lang="en-IN" dirty="0"/>
          </a:p>
          <a:p>
            <a:r>
              <a:rPr lang="en-IN" dirty="0"/>
              <a:t>Status - exit(0) - indicates Successful termination</a:t>
            </a:r>
          </a:p>
          <a:p>
            <a:r>
              <a:rPr lang="en-IN" dirty="0"/>
              <a:t>Status - exit(-1) - indicates unsuccessful termination with Exception</a:t>
            </a:r>
          </a:p>
          <a:p>
            <a:r>
              <a:rPr lang="en-IN" dirty="0"/>
              <a:t>Status - exit(1) - indicates Unsuccessful termination</a:t>
            </a:r>
          </a:p>
          <a:p>
            <a:endParaRPr lang="en-IN" b="1" dirty="0"/>
          </a:p>
          <a:p>
            <a:r>
              <a:rPr lang="en-IN" b="1" dirty="0"/>
              <a:t>Example:</a:t>
            </a:r>
          </a:p>
          <a:p>
            <a:r>
              <a:rPr lang="en-IN" dirty="0" err="1"/>
              <a:t>System.exit</a:t>
            </a:r>
            <a:r>
              <a:rPr lang="en-IN" dirty="0"/>
              <a:t>(0); //terminate the JVM</a:t>
            </a:r>
          </a:p>
        </p:txBody>
      </p:sp>
    </p:spTree>
    <p:extLst>
      <p:ext uri="{BB962C8B-B14F-4D97-AF65-F5344CB8AC3E}">
        <p14:creationId xmlns:p14="http://schemas.microsoft.com/office/powerpoint/2010/main" val="1200293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0559" y="838200"/>
            <a:ext cx="9141619" cy="2105367"/>
          </a:xfrm>
        </p:spPr>
        <p:txBody>
          <a:bodyPr/>
          <a:lstStyle/>
          <a:p>
            <a:r>
              <a:rPr lang="en-US" dirty="0"/>
              <a:t>Thanks</a:t>
            </a:r>
          </a:p>
        </p:txBody>
      </p:sp>
      <p:sp>
        <p:nvSpPr>
          <p:cNvPr id="4" name="文本框 9"/>
          <p:cNvSpPr txBox="1">
            <a:spLocks noGrp="1"/>
          </p:cNvSpPr>
          <p:nvPr>
            <p:ph type="body" idx="1"/>
          </p:nvPr>
        </p:nvSpPr>
        <p:spPr>
          <a:xfrm>
            <a:off x="2459303" y="3124200"/>
            <a:ext cx="8763000" cy="2424918"/>
          </a:xfrm>
          <a:prstGeom prst="rect">
            <a:avLst/>
          </a:prstGeom>
        </p:spPr>
        <p:txBody>
          <a:bodyPr vert="horz" lIns="121899" tIns="60949" rIns="121899" bIns="60949" rtlCol="0" anchor="b">
            <a:normAutofit/>
          </a:bodyPr>
          <a:lstStyle/>
          <a:p>
            <a:pPr algn="r"/>
            <a:r>
              <a:rPr lang="en-US" sz="3200" b="1" dirty="0"/>
              <a:t>Anirudha Gaikwad</a:t>
            </a:r>
          </a:p>
          <a:p>
            <a:pPr algn="r"/>
            <a:endParaRPr lang="en-US" sz="3200" b="1" dirty="0"/>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Decision Making Statements </a:t>
            </a:r>
          </a:p>
        </p:txBody>
      </p:sp>
      <p:graphicFrame>
        <p:nvGraphicFramePr>
          <p:cNvPr id="7" name="Table 6">
            <a:extLst>
              <a:ext uri="{FF2B5EF4-FFF2-40B4-BE49-F238E27FC236}">
                <a16:creationId xmlns:a16="http://schemas.microsoft.com/office/drawing/2014/main" id="{9E3BA4CD-AFA6-0EFA-C1BC-A4DF0B56BDD7}"/>
              </a:ext>
            </a:extLst>
          </p:cNvPr>
          <p:cNvGraphicFramePr>
            <a:graphicFrameLocks noGrp="1"/>
          </p:cNvGraphicFramePr>
          <p:nvPr>
            <p:extLst>
              <p:ext uri="{D42A27DB-BD31-4B8C-83A1-F6EECF244321}">
                <p14:modId xmlns:p14="http://schemas.microsoft.com/office/powerpoint/2010/main" val="3001223569"/>
              </p:ext>
            </p:extLst>
          </p:nvPr>
        </p:nvGraphicFramePr>
        <p:xfrm>
          <a:off x="1217612" y="990600"/>
          <a:ext cx="10220480" cy="5583085"/>
        </p:xfrm>
        <a:graphic>
          <a:graphicData uri="http://schemas.openxmlformats.org/drawingml/2006/table">
            <a:tbl>
              <a:tblPr firstRow="1" bandRow="1">
                <a:tableStyleId>{EB9631B5-78F2-41C9-869B-9F39066F8104}</a:tableStyleId>
              </a:tblPr>
              <a:tblGrid>
                <a:gridCol w="1079145">
                  <a:extLst>
                    <a:ext uri="{9D8B030D-6E8A-4147-A177-3AD203B41FA5}">
                      <a16:colId xmlns:a16="http://schemas.microsoft.com/office/drawing/2014/main" val="20000"/>
                    </a:ext>
                  </a:extLst>
                </a:gridCol>
                <a:gridCol w="9141335">
                  <a:extLst>
                    <a:ext uri="{9D8B030D-6E8A-4147-A177-3AD203B41FA5}">
                      <a16:colId xmlns:a16="http://schemas.microsoft.com/office/drawing/2014/main" val="2392900803"/>
                    </a:ext>
                  </a:extLst>
                </a:gridCol>
              </a:tblGrid>
              <a:tr h="584365">
                <a:tc>
                  <a:txBody>
                    <a:bodyPr/>
                    <a:lstStyle/>
                    <a:p>
                      <a:pPr algn="l" fontAlgn="t"/>
                      <a:r>
                        <a:rPr lang="en-IN">
                          <a:effectLst/>
                        </a:rPr>
                        <a:t>Sr.No.</a:t>
                      </a:r>
                    </a:p>
                  </a:txBody>
                  <a:tcPr marL="76200" marR="76200" marT="76200" marB="76200"/>
                </a:tc>
                <a:tc>
                  <a:txBody>
                    <a:bodyPr/>
                    <a:lstStyle/>
                    <a:p>
                      <a:pPr algn="ctr" fontAlgn="t"/>
                      <a:r>
                        <a:rPr lang="en-IN">
                          <a:effectLst/>
                        </a:rPr>
                        <a:t>Statement &amp; Description</a:t>
                      </a:r>
                    </a:p>
                  </a:txBody>
                  <a:tcPr marL="76200" marR="76200" marT="76200" marB="76200"/>
                </a:tc>
                <a:extLst>
                  <a:ext uri="{0D108BD9-81ED-4DB2-BD59-A6C34878D82A}">
                    <a16:rowId xmlns:a16="http://schemas.microsoft.com/office/drawing/2014/main" val="10000"/>
                  </a:ext>
                </a:extLst>
              </a:tr>
              <a:tr h="433449">
                <a:tc>
                  <a:txBody>
                    <a:bodyPr/>
                    <a:lstStyle/>
                    <a:p>
                      <a:pPr fontAlgn="t"/>
                      <a:r>
                        <a:rPr lang="en-IN">
                          <a:effectLst/>
                        </a:rPr>
                        <a:t>1</a:t>
                      </a:r>
                    </a:p>
                  </a:txBody>
                  <a:tcPr marL="76200" marR="76200" marT="76200" marB="76200"/>
                </a:tc>
                <a:tc>
                  <a:txBody>
                    <a:bodyPr/>
                    <a:lstStyle/>
                    <a:p>
                      <a:pPr algn="just" fontAlgn="t"/>
                      <a:r>
                        <a:rPr lang="en-GB" b="0" u="none" strike="noStrike" dirty="0">
                          <a:solidFill>
                            <a:srgbClr val="313131"/>
                          </a:solidFill>
                          <a:effectLst/>
                        </a:rPr>
                        <a:t>if statement </a:t>
                      </a:r>
                    </a:p>
                    <a:p>
                      <a:pPr algn="just" fontAlgn="t"/>
                      <a:r>
                        <a:rPr lang="en-GB" dirty="0">
                          <a:solidFill>
                            <a:srgbClr val="000000"/>
                          </a:solidFill>
                          <a:effectLst/>
                        </a:rPr>
                        <a:t>An </a:t>
                      </a:r>
                      <a:r>
                        <a:rPr lang="en-GB" b="1" dirty="0">
                          <a:solidFill>
                            <a:srgbClr val="000000"/>
                          </a:solidFill>
                          <a:effectLst/>
                        </a:rPr>
                        <a:t>if statement</a:t>
                      </a:r>
                      <a:r>
                        <a:rPr lang="en-GB" dirty="0">
                          <a:solidFill>
                            <a:srgbClr val="000000"/>
                          </a:solidFill>
                          <a:effectLst/>
                        </a:rPr>
                        <a:t> consists of a </a:t>
                      </a:r>
                      <a:r>
                        <a:rPr lang="en-GB" dirty="0" err="1">
                          <a:solidFill>
                            <a:srgbClr val="000000"/>
                          </a:solidFill>
                          <a:effectLst/>
                        </a:rPr>
                        <a:t>boolean</a:t>
                      </a:r>
                      <a:r>
                        <a:rPr lang="en-GB" dirty="0">
                          <a:solidFill>
                            <a:srgbClr val="000000"/>
                          </a:solidFill>
                          <a:effectLst/>
                        </a:rPr>
                        <a:t> expression followed by one or more statements.</a:t>
                      </a:r>
                    </a:p>
                  </a:txBody>
                  <a:tcPr marL="76200" marR="76200" marT="76200" marB="76200"/>
                </a:tc>
                <a:extLst>
                  <a:ext uri="{0D108BD9-81ED-4DB2-BD59-A6C34878D82A}">
                    <a16:rowId xmlns:a16="http://schemas.microsoft.com/office/drawing/2014/main" val="3717925243"/>
                  </a:ext>
                </a:extLst>
              </a:tr>
              <a:tr h="718457">
                <a:tc>
                  <a:txBody>
                    <a:bodyPr/>
                    <a:lstStyle/>
                    <a:p>
                      <a:pPr fontAlgn="t"/>
                      <a:r>
                        <a:rPr lang="en-IN">
                          <a:effectLst/>
                        </a:rPr>
                        <a:t>2</a:t>
                      </a:r>
                    </a:p>
                  </a:txBody>
                  <a:tcPr marL="76200" marR="76200" marT="76200" marB="76200"/>
                </a:tc>
                <a:tc>
                  <a:txBody>
                    <a:bodyPr/>
                    <a:lstStyle/>
                    <a:p>
                      <a:pPr algn="just" fontAlgn="t"/>
                      <a:r>
                        <a:rPr lang="en-GB" b="0" u="none" strike="noStrike" dirty="0">
                          <a:solidFill>
                            <a:srgbClr val="313131"/>
                          </a:solidFill>
                          <a:effectLst/>
                        </a:rPr>
                        <a:t>if...else statement</a:t>
                      </a:r>
                    </a:p>
                    <a:p>
                      <a:pPr algn="just" fontAlgn="t"/>
                      <a:r>
                        <a:rPr lang="en-GB" dirty="0">
                          <a:solidFill>
                            <a:srgbClr val="000000"/>
                          </a:solidFill>
                          <a:effectLst/>
                        </a:rPr>
                        <a:t>An </a:t>
                      </a:r>
                      <a:r>
                        <a:rPr lang="en-GB" b="1" dirty="0">
                          <a:solidFill>
                            <a:srgbClr val="000000"/>
                          </a:solidFill>
                          <a:effectLst/>
                        </a:rPr>
                        <a:t>if statement</a:t>
                      </a:r>
                      <a:r>
                        <a:rPr lang="en-GB" dirty="0">
                          <a:solidFill>
                            <a:srgbClr val="000000"/>
                          </a:solidFill>
                          <a:effectLst/>
                        </a:rPr>
                        <a:t> can be followed by an optional </a:t>
                      </a:r>
                      <a:r>
                        <a:rPr lang="en-GB" b="1" dirty="0">
                          <a:solidFill>
                            <a:srgbClr val="000000"/>
                          </a:solidFill>
                          <a:effectLst/>
                        </a:rPr>
                        <a:t>else statement</a:t>
                      </a:r>
                      <a:r>
                        <a:rPr lang="en-GB" dirty="0">
                          <a:solidFill>
                            <a:srgbClr val="000000"/>
                          </a:solidFill>
                          <a:effectLst/>
                        </a:rPr>
                        <a:t>, which executes when the </a:t>
                      </a:r>
                      <a:r>
                        <a:rPr lang="en-GB" dirty="0" err="1">
                          <a:solidFill>
                            <a:srgbClr val="000000"/>
                          </a:solidFill>
                          <a:effectLst/>
                        </a:rPr>
                        <a:t>boolean</a:t>
                      </a:r>
                      <a:r>
                        <a:rPr lang="en-GB" dirty="0">
                          <a:solidFill>
                            <a:srgbClr val="000000"/>
                          </a:solidFill>
                          <a:effectLst/>
                        </a:rPr>
                        <a:t> expression is false.</a:t>
                      </a:r>
                    </a:p>
                  </a:txBody>
                  <a:tcPr marL="76200" marR="76200" marT="76200" marB="76200"/>
                </a:tc>
                <a:extLst>
                  <a:ext uri="{0D108BD9-81ED-4DB2-BD59-A6C34878D82A}">
                    <a16:rowId xmlns:a16="http://schemas.microsoft.com/office/drawing/2014/main" val="76829077"/>
                  </a:ext>
                </a:extLst>
              </a:tr>
              <a:tr h="718457">
                <a:tc>
                  <a:txBody>
                    <a:bodyPr/>
                    <a:lstStyle/>
                    <a:p>
                      <a:pPr fontAlgn="t"/>
                      <a:r>
                        <a:rPr lang="en-IN">
                          <a:effectLst/>
                        </a:rPr>
                        <a:t>3</a:t>
                      </a:r>
                    </a:p>
                  </a:txBody>
                  <a:tcPr marL="76200" marR="76200" marT="76200" marB="76200"/>
                </a:tc>
                <a:tc>
                  <a:txBody>
                    <a:bodyPr/>
                    <a:lstStyle/>
                    <a:p>
                      <a:pPr algn="just" fontAlgn="t"/>
                      <a:r>
                        <a:rPr lang="en-GB" b="0" u="none" strike="noStrike" dirty="0">
                          <a:solidFill>
                            <a:srgbClr val="313131"/>
                          </a:solidFill>
                          <a:effectLst/>
                        </a:rPr>
                        <a:t>nested if statement</a:t>
                      </a:r>
                    </a:p>
                    <a:p>
                      <a:pPr algn="just" fontAlgn="t"/>
                      <a:r>
                        <a:rPr lang="en-GB" dirty="0">
                          <a:solidFill>
                            <a:srgbClr val="000000"/>
                          </a:solidFill>
                          <a:effectLst/>
                        </a:rPr>
                        <a:t>You can use one </a:t>
                      </a:r>
                      <a:r>
                        <a:rPr lang="en-GB" b="1" dirty="0">
                          <a:solidFill>
                            <a:srgbClr val="000000"/>
                          </a:solidFill>
                          <a:effectLst/>
                        </a:rPr>
                        <a:t>if</a:t>
                      </a:r>
                      <a:r>
                        <a:rPr lang="en-GB" dirty="0">
                          <a:solidFill>
                            <a:srgbClr val="000000"/>
                          </a:solidFill>
                          <a:effectLst/>
                        </a:rPr>
                        <a:t> or </a:t>
                      </a:r>
                      <a:r>
                        <a:rPr lang="en-GB" b="1" dirty="0">
                          <a:solidFill>
                            <a:srgbClr val="000000"/>
                          </a:solidFill>
                          <a:effectLst/>
                        </a:rPr>
                        <a:t>else if</a:t>
                      </a:r>
                      <a:r>
                        <a:rPr lang="en-GB" dirty="0">
                          <a:solidFill>
                            <a:srgbClr val="000000"/>
                          </a:solidFill>
                          <a:effectLst/>
                        </a:rPr>
                        <a:t> statement inside another </a:t>
                      </a:r>
                      <a:r>
                        <a:rPr lang="en-GB" b="1" dirty="0">
                          <a:solidFill>
                            <a:srgbClr val="000000"/>
                          </a:solidFill>
                          <a:effectLst/>
                        </a:rPr>
                        <a:t>if</a:t>
                      </a:r>
                      <a:r>
                        <a:rPr lang="en-GB" dirty="0">
                          <a:solidFill>
                            <a:srgbClr val="000000"/>
                          </a:solidFill>
                          <a:effectLst/>
                        </a:rPr>
                        <a:t> or </a:t>
                      </a:r>
                      <a:r>
                        <a:rPr lang="en-GB" b="1" dirty="0">
                          <a:solidFill>
                            <a:srgbClr val="000000"/>
                          </a:solidFill>
                          <a:effectLst/>
                        </a:rPr>
                        <a:t>else if</a:t>
                      </a:r>
                      <a:r>
                        <a:rPr lang="en-GB" dirty="0">
                          <a:solidFill>
                            <a:srgbClr val="000000"/>
                          </a:solidFill>
                          <a:effectLst/>
                        </a:rPr>
                        <a:t> statement(s).</a:t>
                      </a:r>
                    </a:p>
                  </a:txBody>
                  <a:tcPr marL="76200" marR="76200" marT="76200" marB="76200"/>
                </a:tc>
                <a:extLst>
                  <a:ext uri="{0D108BD9-81ED-4DB2-BD59-A6C34878D82A}">
                    <a16:rowId xmlns:a16="http://schemas.microsoft.com/office/drawing/2014/main" val="3561785872"/>
                  </a:ext>
                </a:extLst>
              </a:tr>
              <a:tr h="718457">
                <a:tc>
                  <a:txBody>
                    <a:bodyPr/>
                    <a:lstStyle/>
                    <a:p>
                      <a:pPr fontAlgn="t"/>
                      <a:r>
                        <a:rPr lang="en-IN">
                          <a:effectLst/>
                        </a:rPr>
                        <a:t>4</a:t>
                      </a:r>
                    </a:p>
                  </a:txBody>
                  <a:tcPr marL="76200" marR="76200" marT="76200" marB="76200"/>
                </a:tc>
                <a:tc>
                  <a:txBody>
                    <a:bodyPr/>
                    <a:lstStyle/>
                    <a:p>
                      <a:pPr algn="just" fontAlgn="t"/>
                      <a:r>
                        <a:rPr lang="en-GB" b="0" u="none" strike="noStrike" dirty="0">
                          <a:solidFill>
                            <a:srgbClr val="313131"/>
                          </a:solidFill>
                          <a:effectLst/>
                        </a:rPr>
                        <a:t>switch statement</a:t>
                      </a:r>
                    </a:p>
                    <a:p>
                      <a:pPr algn="just" fontAlgn="t"/>
                      <a:r>
                        <a:rPr lang="en-GB" dirty="0">
                          <a:solidFill>
                            <a:srgbClr val="000000"/>
                          </a:solidFill>
                          <a:effectLst/>
                        </a:rPr>
                        <a:t>A </a:t>
                      </a:r>
                      <a:r>
                        <a:rPr lang="en-GB" b="1" dirty="0">
                          <a:solidFill>
                            <a:srgbClr val="000000"/>
                          </a:solidFill>
                          <a:effectLst/>
                        </a:rPr>
                        <a:t>switch</a:t>
                      </a:r>
                      <a:r>
                        <a:rPr lang="en-GB" dirty="0">
                          <a:solidFill>
                            <a:srgbClr val="000000"/>
                          </a:solidFill>
                          <a:effectLst/>
                        </a:rPr>
                        <a:t> statement allows a variable to be tested for equality against a list of values.</a:t>
                      </a:r>
                    </a:p>
                  </a:txBody>
                  <a:tcPr marL="76200" marR="76200" marT="76200" marB="76200"/>
                </a:tc>
                <a:extLst>
                  <a:ext uri="{0D108BD9-81ED-4DB2-BD59-A6C34878D82A}">
                    <a16:rowId xmlns:a16="http://schemas.microsoft.com/office/drawing/2014/main" val="2878422729"/>
                  </a:ext>
                </a:extLst>
              </a:tr>
            </a:tbl>
          </a:graphicData>
        </a:graphic>
      </p:graphicFrame>
    </p:spTree>
    <p:extLst>
      <p:ext uri="{BB962C8B-B14F-4D97-AF65-F5344CB8AC3E}">
        <p14:creationId xmlns:p14="http://schemas.microsoft.com/office/powerpoint/2010/main" val="350105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if statement</a:t>
            </a:r>
          </a:p>
        </p:txBody>
      </p:sp>
      <p:sp>
        <p:nvSpPr>
          <p:cNvPr id="4" name="TextBox 3">
            <a:extLst>
              <a:ext uri="{FF2B5EF4-FFF2-40B4-BE49-F238E27FC236}">
                <a16:creationId xmlns:a16="http://schemas.microsoft.com/office/drawing/2014/main" id="{783F428D-738E-53CF-805D-B30BE5E8205D}"/>
              </a:ext>
            </a:extLst>
          </p:cNvPr>
          <p:cNvSpPr txBox="1"/>
          <p:nvPr/>
        </p:nvSpPr>
        <p:spPr>
          <a:xfrm>
            <a:off x="303212" y="1524000"/>
            <a:ext cx="5029199" cy="4893647"/>
          </a:xfrm>
          <a:prstGeom prst="rect">
            <a:avLst/>
          </a:prstGeom>
          <a:noFill/>
        </p:spPr>
        <p:txBody>
          <a:bodyPr wrap="square">
            <a:spAutoFit/>
          </a:bodyPr>
          <a:lstStyle/>
          <a:p>
            <a:r>
              <a:rPr lang="en-IN" b="1" dirty="0"/>
              <a:t>Syntax-</a:t>
            </a:r>
          </a:p>
          <a:p>
            <a:endParaRPr lang="en-IN" dirty="0"/>
          </a:p>
          <a:p>
            <a:r>
              <a:rPr lang="en-IN" dirty="0">
                <a:solidFill>
                  <a:schemeClr val="accent2">
                    <a:lumMod val="50000"/>
                  </a:schemeClr>
                </a:solidFill>
              </a:rPr>
              <a:t>if(</a:t>
            </a:r>
            <a:r>
              <a:rPr lang="en-IN" dirty="0" err="1">
                <a:solidFill>
                  <a:schemeClr val="accent2">
                    <a:lumMod val="50000"/>
                  </a:schemeClr>
                </a:solidFill>
              </a:rPr>
              <a:t>Boolean_expression</a:t>
            </a:r>
            <a:r>
              <a:rPr lang="en-IN" dirty="0">
                <a:solidFill>
                  <a:schemeClr val="accent2">
                    <a:lumMod val="50000"/>
                  </a:schemeClr>
                </a:solidFill>
              </a:rPr>
              <a:t>) {</a:t>
            </a:r>
          </a:p>
          <a:p>
            <a:r>
              <a:rPr lang="en-IN" dirty="0">
                <a:solidFill>
                  <a:schemeClr val="accent2">
                    <a:lumMod val="50000"/>
                  </a:schemeClr>
                </a:solidFill>
              </a:rPr>
              <a:t>   // Statements will execute if the Boolean expression is true</a:t>
            </a:r>
          </a:p>
          <a:p>
            <a:r>
              <a:rPr lang="en-IN" dirty="0">
                <a:solidFill>
                  <a:schemeClr val="accent2">
                    <a:lumMod val="50000"/>
                  </a:schemeClr>
                </a:solidFill>
              </a:rPr>
              <a:t>}</a:t>
            </a:r>
          </a:p>
          <a:p>
            <a:endParaRPr lang="en-IN" dirty="0"/>
          </a:p>
          <a:p>
            <a:r>
              <a:rPr lang="en-IN" dirty="0"/>
              <a:t>If the Boolean expression evaluates to true then the block of code inside the if statement will be executed. If not, the first set of code after the end of the if statement (after the closing curly brace) will be executed.</a:t>
            </a:r>
          </a:p>
        </p:txBody>
      </p:sp>
      <p:sp>
        <p:nvSpPr>
          <p:cNvPr id="8" name="TextBox 7">
            <a:extLst>
              <a:ext uri="{FF2B5EF4-FFF2-40B4-BE49-F238E27FC236}">
                <a16:creationId xmlns:a16="http://schemas.microsoft.com/office/drawing/2014/main" id="{514B36D1-96BA-B31C-A445-FC1EAE604912}"/>
              </a:ext>
            </a:extLst>
          </p:cNvPr>
          <p:cNvSpPr txBox="1"/>
          <p:nvPr/>
        </p:nvSpPr>
        <p:spPr>
          <a:xfrm>
            <a:off x="5711825" y="401783"/>
            <a:ext cx="6206836" cy="5632311"/>
          </a:xfrm>
          <a:prstGeom prst="rect">
            <a:avLst/>
          </a:prstGeom>
          <a:noFill/>
          <a:ln w="28575">
            <a:solidFill>
              <a:schemeClr val="accent1"/>
            </a:solidFill>
          </a:ln>
        </p:spPr>
        <p:txBody>
          <a:bodyPr wrap="square">
            <a:spAutoFit/>
          </a:bodyPr>
          <a:lstStyle/>
          <a:p>
            <a:r>
              <a:rPr lang="en-IN" b="1" dirty="0"/>
              <a:t>Example-</a:t>
            </a:r>
          </a:p>
          <a:p>
            <a:endParaRPr lang="en-IN" b="1" dirty="0"/>
          </a:p>
          <a:p>
            <a:r>
              <a:rPr lang="en-IN" dirty="0"/>
              <a:t>public class Test {</a:t>
            </a:r>
          </a:p>
          <a:p>
            <a:endParaRPr lang="en-IN" dirty="0"/>
          </a:p>
          <a:p>
            <a:r>
              <a:rPr lang="en-IN" dirty="0"/>
              <a:t>   public static void main(String </a:t>
            </a:r>
            <a:r>
              <a:rPr lang="en-IN" dirty="0" err="1"/>
              <a:t>args</a:t>
            </a:r>
            <a:r>
              <a:rPr lang="en-IN" dirty="0"/>
              <a:t>[]) {</a:t>
            </a:r>
          </a:p>
          <a:p>
            <a:r>
              <a:rPr lang="en-IN" dirty="0"/>
              <a:t>      int x = 10;</a:t>
            </a:r>
          </a:p>
          <a:p>
            <a:endParaRPr lang="en-IN" dirty="0"/>
          </a:p>
          <a:p>
            <a:r>
              <a:rPr lang="en-IN" dirty="0"/>
              <a:t>      if( x &lt; 20 ) {</a:t>
            </a:r>
          </a:p>
          <a:p>
            <a:r>
              <a:rPr lang="en-IN" dirty="0"/>
              <a:t>         </a:t>
            </a:r>
            <a:r>
              <a:rPr lang="en-IN" dirty="0" err="1"/>
              <a:t>System.out.print</a:t>
            </a:r>
            <a:r>
              <a:rPr lang="en-IN" dirty="0"/>
              <a:t>("This is if statement");</a:t>
            </a:r>
          </a:p>
          <a:p>
            <a:r>
              <a:rPr lang="en-IN" dirty="0"/>
              <a:t>      }</a:t>
            </a:r>
          </a:p>
          <a:p>
            <a:r>
              <a:rPr lang="en-IN" dirty="0"/>
              <a:t>   }</a:t>
            </a:r>
          </a:p>
          <a:p>
            <a:r>
              <a:rPr lang="en-IN" dirty="0"/>
              <a:t>}</a:t>
            </a:r>
          </a:p>
          <a:p>
            <a:endParaRPr lang="en-IN" dirty="0"/>
          </a:p>
          <a:p>
            <a:r>
              <a:rPr lang="en-IN" b="1" dirty="0"/>
              <a:t>Output:</a:t>
            </a:r>
          </a:p>
          <a:p>
            <a:r>
              <a:rPr lang="en-IN" dirty="0"/>
              <a:t>	This is if statement</a:t>
            </a:r>
          </a:p>
        </p:txBody>
      </p:sp>
    </p:spTree>
    <p:extLst>
      <p:ext uri="{BB962C8B-B14F-4D97-AF65-F5344CB8AC3E}">
        <p14:creationId xmlns:p14="http://schemas.microsoft.com/office/powerpoint/2010/main" val="114357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if-else statement</a:t>
            </a:r>
          </a:p>
        </p:txBody>
      </p:sp>
      <p:sp>
        <p:nvSpPr>
          <p:cNvPr id="4" name="TextBox 3">
            <a:extLst>
              <a:ext uri="{FF2B5EF4-FFF2-40B4-BE49-F238E27FC236}">
                <a16:creationId xmlns:a16="http://schemas.microsoft.com/office/drawing/2014/main" id="{783F428D-738E-53CF-805D-B30BE5E8205D}"/>
              </a:ext>
            </a:extLst>
          </p:cNvPr>
          <p:cNvSpPr txBox="1"/>
          <p:nvPr/>
        </p:nvSpPr>
        <p:spPr>
          <a:xfrm>
            <a:off x="270164" y="1371600"/>
            <a:ext cx="5029199" cy="5262979"/>
          </a:xfrm>
          <a:prstGeom prst="rect">
            <a:avLst/>
          </a:prstGeom>
          <a:noFill/>
        </p:spPr>
        <p:txBody>
          <a:bodyPr wrap="square">
            <a:spAutoFit/>
          </a:bodyPr>
          <a:lstStyle/>
          <a:p>
            <a:r>
              <a:rPr lang="en-IN" b="1" dirty="0"/>
              <a:t>Syntax-</a:t>
            </a:r>
          </a:p>
          <a:p>
            <a:endParaRPr lang="en-IN" dirty="0"/>
          </a:p>
          <a:p>
            <a:r>
              <a:rPr lang="en-GB" dirty="0">
                <a:solidFill>
                  <a:schemeClr val="accent2">
                    <a:lumMod val="50000"/>
                  </a:schemeClr>
                </a:solidFill>
              </a:rPr>
              <a:t>if(</a:t>
            </a:r>
            <a:r>
              <a:rPr lang="en-GB" dirty="0" err="1">
                <a:solidFill>
                  <a:schemeClr val="accent2">
                    <a:lumMod val="50000"/>
                  </a:schemeClr>
                </a:solidFill>
              </a:rPr>
              <a:t>Boolean_expression</a:t>
            </a:r>
            <a:r>
              <a:rPr lang="en-GB" dirty="0">
                <a:solidFill>
                  <a:schemeClr val="accent2">
                    <a:lumMod val="50000"/>
                  </a:schemeClr>
                </a:solidFill>
              </a:rPr>
              <a:t>) {</a:t>
            </a:r>
          </a:p>
          <a:p>
            <a:r>
              <a:rPr lang="en-GB" dirty="0">
                <a:solidFill>
                  <a:schemeClr val="accent2">
                    <a:lumMod val="50000"/>
                  </a:schemeClr>
                </a:solidFill>
              </a:rPr>
              <a:t>   // Executes when the Boolean expression is true</a:t>
            </a:r>
          </a:p>
          <a:p>
            <a:r>
              <a:rPr lang="en-GB" dirty="0">
                <a:solidFill>
                  <a:schemeClr val="accent2">
                    <a:lumMod val="50000"/>
                  </a:schemeClr>
                </a:solidFill>
              </a:rPr>
              <a:t>}else {</a:t>
            </a:r>
          </a:p>
          <a:p>
            <a:r>
              <a:rPr lang="en-GB" dirty="0">
                <a:solidFill>
                  <a:schemeClr val="accent2">
                    <a:lumMod val="50000"/>
                  </a:schemeClr>
                </a:solidFill>
              </a:rPr>
              <a:t>   // Executes when the Boolean    expression is false</a:t>
            </a:r>
          </a:p>
          <a:p>
            <a:r>
              <a:rPr lang="en-GB" dirty="0">
                <a:solidFill>
                  <a:schemeClr val="accent2">
                    <a:lumMod val="50000"/>
                  </a:schemeClr>
                </a:solidFill>
              </a:rPr>
              <a:t>}</a:t>
            </a:r>
          </a:p>
          <a:p>
            <a:endParaRPr lang="en-GB" dirty="0"/>
          </a:p>
          <a:p>
            <a:r>
              <a:rPr lang="en-GB" dirty="0"/>
              <a:t>If the </a:t>
            </a:r>
            <a:r>
              <a:rPr lang="en-GB" dirty="0" err="1"/>
              <a:t>boolean</a:t>
            </a:r>
            <a:r>
              <a:rPr lang="en-GB" dirty="0"/>
              <a:t> expression evaluates to true, then the if block of code will be executed, otherwise else block of code will be executed.</a:t>
            </a:r>
            <a:endParaRPr lang="en-IN" dirty="0"/>
          </a:p>
        </p:txBody>
      </p:sp>
      <p:sp>
        <p:nvSpPr>
          <p:cNvPr id="8" name="TextBox 7">
            <a:extLst>
              <a:ext uri="{FF2B5EF4-FFF2-40B4-BE49-F238E27FC236}">
                <a16:creationId xmlns:a16="http://schemas.microsoft.com/office/drawing/2014/main" id="{514B36D1-96BA-B31C-A445-FC1EAE604912}"/>
              </a:ext>
            </a:extLst>
          </p:cNvPr>
          <p:cNvSpPr txBox="1"/>
          <p:nvPr/>
        </p:nvSpPr>
        <p:spPr>
          <a:xfrm>
            <a:off x="5711825" y="27709"/>
            <a:ext cx="6206836" cy="6740307"/>
          </a:xfrm>
          <a:prstGeom prst="rect">
            <a:avLst/>
          </a:prstGeom>
          <a:noFill/>
          <a:ln w="28575">
            <a:solidFill>
              <a:schemeClr val="accent1"/>
            </a:solidFill>
          </a:ln>
        </p:spPr>
        <p:txBody>
          <a:bodyPr wrap="square">
            <a:spAutoFit/>
          </a:bodyPr>
          <a:lstStyle/>
          <a:p>
            <a:r>
              <a:rPr lang="en-IN" b="1" dirty="0"/>
              <a:t>Example-</a:t>
            </a:r>
          </a:p>
          <a:p>
            <a:endParaRPr lang="en-IN" b="1" dirty="0"/>
          </a:p>
          <a:p>
            <a:r>
              <a:rPr lang="en-IN" dirty="0"/>
              <a:t>public class Test {</a:t>
            </a:r>
          </a:p>
          <a:p>
            <a:endParaRPr lang="en-IN" dirty="0"/>
          </a:p>
          <a:p>
            <a:r>
              <a:rPr lang="en-IN" dirty="0"/>
              <a:t>   public static void main(String </a:t>
            </a:r>
            <a:r>
              <a:rPr lang="en-IN" dirty="0" err="1"/>
              <a:t>args</a:t>
            </a:r>
            <a:r>
              <a:rPr lang="en-IN" dirty="0"/>
              <a:t>[]) {</a:t>
            </a:r>
          </a:p>
          <a:p>
            <a:r>
              <a:rPr lang="en-IN" dirty="0"/>
              <a:t>      int x = 30;</a:t>
            </a:r>
          </a:p>
          <a:p>
            <a:endParaRPr lang="en-IN" dirty="0"/>
          </a:p>
          <a:p>
            <a:r>
              <a:rPr lang="en-IN" dirty="0"/>
              <a:t>      if( x &lt; 20 ) {</a:t>
            </a:r>
          </a:p>
          <a:p>
            <a:r>
              <a:rPr lang="en-IN" dirty="0"/>
              <a:t>         </a:t>
            </a:r>
            <a:r>
              <a:rPr lang="en-IN" dirty="0" err="1"/>
              <a:t>System.out.print</a:t>
            </a:r>
            <a:r>
              <a:rPr lang="en-IN" dirty="0"/>
              <a:t>("This is if statement");</a:t>
            </a:r>
          </a:p>
          <a:p>
            <a:r>
              <a:rPr lang="en-IN" dirty="0"/>
              <a:t>      }else {</a:t>
            </a:r>
          </a:p>
          <a:p>
            <a:r>
              <a:rPr lang="en-IN" dirty="0"/>
              <a:t>         </a:t>
            </a:r>
            <a:r>
              <a:rPr lang="en-IN" dirty="0" err="1"/>
              <a:t>System.out.print</a:t>
            </a:r>
            <a:r>
              <a:rPr lang="en-IN" dirty="0"/>
              <a:t>("This is else statement");</a:t>
            </a:r>
          </a:p>
          <a:p>
            <a:r>
              <a:rPr lang="en-IN" dirty="0"/>
              <a:t>      }</a:t>
            </a:r>
          </a:p>
          <a:p>
            <a:r>
              <a:rPr lang="en-IN" dirty="0"/>
              <a:t>   }</a:t>
            </a:r>
          </a:p>
          <a:p>
            <a:r>
              <a:rPr lang="en-IN" dirty="0"/>
              <a:t>}</a:t>
            </a:r>
          </a:p>
          <a:p>
            <a:endParaRPr lang="en-IN" dirty="0"/>
          </a:p>
          <a:p>
            <a:r>
              <a:rPr lang="en-IN" b="1" dirty="0"/>
              <a:t>Output:</a:t>
            </a:r>
          </a:p>
          <a:p>
            <a:r>
              <a:rPr lang="en-IN" dirty="0"/>
              <a:t>	This is else statement</a:t>
            </a:r>
          </a:p>
        </p:txBody>
      </p:sp>
    </p:spTree>
    <p:extLst>
      <p:ext uri="{BB962C8B-B14F-4D97-AF65-F5344CB8AC3E}">
        <p14:creationId xmlns:p14="http://schemas.microsoft.com/office/powerpoint/2010/main" val="2957146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if-else </a:t>
            </a:r>
            <a:r>
              <a:rPr lang="en-US" sz="4000" b="1" dirty="0" err="1"/>
              <a:t>if-else</a:t>
            </a:r>
            <a:r>
              <a:rPr lang="en-US" sz="4000" b="1" dirty="0"/>
              <a:t> statement</a:t>
            </a:r>
          </a:p>
        </p:txBody>
      </p:sp>
      <p:sp>
        <p:nvSpPr>
          <p:cNvPr id="4" name="TextBox 3">
            <a:extLst>
              <a:ext uri="{FF2B5EF4-FFF2-40B4-BE49-F238E27FC236}">
                <a16:creationId xmlns:a16="http://schemas.microsoft.com/office/drawing/2014/main" id="{783F428D-738E-53CF-805D-B30BE5E8205D}"/>
              </a:ext>
            </a:extLst>
          </p:cNvPr>
          <p:cNvSpPr txBox="1"/>
          <p:nvPr/>
        </p:nvSpPr>
        <p:spPr>
          <a:xfrm>
            <a:off x="270164" y="1219200"/>
            <a:ext cx="5029199" cy="5632311"/>
          </a:xfrm>
          <a:prstGeom prst="rect">
            <a:avLst/>
          </a:prstGeom>
          <a:noFill/>
        </p:spPr>
        <p:txBody>
          <a:bodyPr wrap="square">
            <a:spAutoFit/>
          </a:bodyPr>
          <a:lstStyle/>
          <a:p>
            <a:r>
              <a:rPr lang="en-IN" b="1" dirty="0"/>
              <a:t>Syntax-</a:t>
            </a:r>
          </a:p>
          <a:p>
            <a:endParaRPr lang="en-IN" dirty="0"/>
          </a:p>
          <a:p>
            <a:r>
              <a:rPr lang="en-GB" dirty="0">
                <a:solidFill>
                  <a:schemeClr val="accent2">
                    <a:lumMod val="50000"/>
                  </a:schemeClr>
                </a:solidFill>
              </a:rPr>
              <a:t>if(</a:t>
            </a:r>
            <a:r>
              <a:rPr lang="en-GB" dirty="0" err="1">
                <a:solidFill>
                  <a:schemeClr val="accent2">
                    <a:lumMod val="50000"/>
                  </a:schemeClr>
                </a:solidFill>
              </a:rPr>
              <a:t>Boolean_expression</a:t>
            </a:r>
            <a:r>
              <a:rPr lang="en-GB" dirty="0">
                <a:solidFill>
                  <a:schemeClr val="accent2">
                    <a:lumMod val="50000"/>
                  </a:schemeClr>
                </a:solidFill>
              </a:rPr>
              <a:t> 1) {</a:t>
            </a:r>
          </a:p>
          <a:p>
            <a:r>
              <a:rPr lang="en-GB" dirty="0">
                <a:solidFill>
                  <a:schemeClr val="accent2">
                    <a:lumMod val="50000"/>
                  </a:schemeClr>
                </a:solidFill>
              </a:rPr>
              <a:t>   // Executes when the Boolean expression 1 is true</a:t>
            </a:r>
          </a:p>
          <a:p>
            <a:r>
              <a:rPr lang="en-GB" dirty="0">
                <a:solidFill>
                  <a:schemeClr val="accent2">
                    <a:lumMod val="50000"/>
                  </a:schemeClr>
                </a:solidFill>
              </a:rPr>
              <a:t>}else if(</a:t>
            </a:r>
            <a:r>
              <a:rPr lang="en-GB" dirty="0" err="1">
                <a:solidFill>
                  <a:schemeClr val="accent2">
                    <a:lumMod val="50000"/>
                  </a:schemeClr>
                </a:solidFill>
              </a:rPr>
              <a:t>Boolean_expression</a:t>
            </a:r>
            <a:r>
              <a:rPr lang="en-GB" dirty="0">
                <a:solidFill>
                  <a:schemeClr val="accent2">
                    <a:lumMod val="50000"/>
                  </a:schemeClr>
                </a:solidFill>
              </a:rPr>
              <a:t> 2) {</a:t>
            </a:r>
          </a:p>
          <a:p>
            <a:r>
              <a:rPr lang="en-GB" dirty="0">
                <a:solidFill>
                  <a:schemeClr val="accent2">
                    <a:lumMod val="50000"/>
                  </a:schemeClr>
                </a:solidFill>
              </a:rPr>
              <a:t>   // Executes when the Boolean expression 2 is true</a:t>
            </a:r>
          </a:p>
          <a:p>
            <a:r>
              <a:rPr lang="en-GB" dirty="0">
                <a:solidFill>
                  <a:schemeClr val="accent2">
                    <a:lumMod val="50000"/>
                  </a:schemeClr>
                </a:solidFill>
              </a:rPr>
              <a:t>}else if(</a:t>
            </a:r>
            <a:r>
              <a:rPr lang="en-GB" dirty="0" err="1">
                <a:solidFill>
                  <a:schemeClr val="accent2">
                    <a:lumMod val="50000"/>
                  </a:schemeClr>
                </a:solidFill>
              </a:rPr>
              <a:t>Boolean_expression</a:t>
            </a:r>
            <a:r>
              <a:rPr lang="en-GB" dirty="0">
                <a:solidFill>
                  <a:schemeClr val="accent2">
                    <a:lumMod val="50000"/>
                  </a:schemeClr>
                </a:solidFill>
              </a:rPr>
              <a:t> 3) {</a:t>
            </a:r>
          </a:p>
          <a:p>
            <a:r>
              <a:rPr lang="en-GB" dirty="0">
                <a:solidFill>
                  <a:schemeClr val="accent2">
                    <a:lumMod val="50000"/>
                  </a:schemeClr>
                </a:solidFill>
              </a:rPr>
              <a:t>   // Executes when the Boolean expression 3 is true</a:t>
            </a:r>
          </a:p>
          <a:p>
            <a:r>
              <a:rPr lang="en-GB" dirty="0">
                <a:solidFill>
                  <a:schemeClr val="accent2">
                    <a:lumMod val="50000"/>
                  </a:schemeClr>
                </a:solidFill>
              </a:rPr>
              <a:t>}else {</a:t>
            </a:r>
          </a:p>
          <a:p>
            <a:r>
              <a:rPr lang="en-GB" dirty="0">
                <a:solidFill>
                  <a:schemeClr val="accent2">
                    <a:lumMod val="50000"/>
                  </a:schemeClr>
                </a:solidFill>
              </a:rPr>
              <a:t>   // Executes when the none of the above condition is true.</a:t>
            </a:r>
          </a:p>
          <a:p>
            <a:r>
              <a:rPr lang="en-GB" dirty="0">
                <a:solidFill>
                  <a:schemeClr val="accent2">
                    <a:lumMod val="50000"/>
                  </a:schemeClr>
                </a:solidFill>
              </a:rPr>
              <a:t>}</a:t>
            </a:r>
          </a:p>
        </p:txBody>
      </p:sp>
      <p:sp>
        <p:nvSpPr>
          <p:cNvPr id="8" name="TextBox 7">
            <a:extLst>
              <a:ext uri="{FF2B5EF4-FFF2-40B4-BE49-F238E27FC236}">
                <a16:creationId xmlns:a16="http://schemas.microsoft.com/office/drawing/2014/main" id="{514B36D1-96BA-B31C-A445-FC1EAE604912}"/>
              </a:ext>
            </a:extLst>
          </p:cNvPr>
          <p:cNvSpPr txBox="1"/>
          <p:nvPr/>
        </p:nvSpPr>
        <p:spPr>
          <a:xfrm>
            <a:off x="5680363" y="0"/>
            <a:ext cx="6510049" cy="6740307"/>
          </a:xfrm>
          <a:prstGeom prst="rect">
            <a:avLst/>
          </a:prstGeom>
          <a:noFill/>
          <a:ln w="38100">
            <a:solidFill>
              <a:schemeClr val="accent1"/>
            </a:solidFill>
          </a:ln>
        </p:spPr>
        <p:txBody>
          <a:bodyPr wrap="square">
            <a:spAutoFit/>
          </a:bodyPr>
          <a:lstStyle/>
          <a:p>
            <a:r>
              <a:rPr lang="en-IN" b="1" dirty="0"/>
              <a:t>Example-</a:t>
            </a:r>
          </a:p>
          <a:p>
            <a:endParaRPr lang="en-IN" b="1" dirty="0"/>
          </a:p>
          <a:p>
            <a:r>
              <a:rPr lang="en-IN" dirty="0"/>
              <a:t>public class Test {</a:t>
            </a:r>
          </a:p>
          <a:p>
            <a:r>
              <a:rPr lang="en-IN" dirty="0"/>
              <a:t>   public static void main(String </a:t>
            </a:r>
            <a:r>
              <a:rPr lang="en-IN" dirty="0" err="1"/>
              <a:t>args</a:t>
            </a:r>
            <a:r>
              <a:rPr lang="en-IN" dirty="0"/>
              <a:t>[]) {</a:t>
            </a:r>
          </a:p>
          <a:p>
            <a:r>
              <a:rPr lang="en-IN" dirty="0"/>
              <a:t>      int x = 30;</a:t>
            </a:r>
          </a:p>
          <a:p>
            <a:r>
              <a:rPr lang="en-IN" dirty="0"/>
              <a:t>      if( x == 10 ) {</a:t>
            </a:r>
          </a:p>
          <a:p>
            <a:r>
              <a:rPr lang="en-IN" dirty="0"/>
              <a:t>         </a:t>
            </a:r>
            <a:r>
              <a:rPr lang="en-IN" dirty="0" err="1"/>
              <a:t>System.out.print</a:t>
            </a:r>
            <a:r>
              <a:rPr lang="en-IN" dirty="0"/>
              <a:t>("Value of X is 10");</a:t>
            </a:r>
          </a:p>
          <a:p>
            <a:r>
              <a:rPr lang="en-IN" dirty="0"/>
              <a:t>      }else if( x == 20 ) {</a:t>
            </a:r>
          </a:p>
          <a:p>
            <a:r>
              <a:rPr lang="en-IN" dirty="0"/>
              <a:t>         </a:t>
            </a:r>
            <a:r>
              <a:rPr lang="en-IN" dirty="0" err="1"/>
              <a:t>System.out.print</a:t>
            </a:r>
            <a:r>
              <a:rPr lang="en-IN" dirty="0"/>
              <a:t>("Value of X is 20");</a:t>
            </a:r>
          </a:p>
          <a:p>
            <a:r>
              <a:rPr lang="en-IN" dirty="0"/>
              <a:t>      }else if( x == 30 ) {</a:t>
            </a:r>
          </a:p>
          <a:p>
            <a:r>
              <a:rPr lang="en-IN" dirty="0"/>
              <a:t>         </a:t>
            </a:r>
            <a:r>
              <a:rPr lang="en-IN" dirty="0" err="1"/>
              <a:t>System.out.print</a:t>
            </a:r>
            <a:r>
              <a:rPr lang="en-IN" dirty="0"/>
              <a:t>("Value of X is 30");</a:t>
            </a:r>
          </a:p>
          <a:p>
            <a:r>
              <a:rPr lang="en-IN" dirty="0"/>
              <a:t>      }else {</a:t>
            </a:r>
          </a:p>
          <a:p>
            <a:r>
              <a:rPr lang="en-IN" dirty="0"/>
              <a:t>         </a:t>
            </a:r>
            <a:r>
              <a:rPr lang="en-IN" dirty="0" err="1"/>
              <a:t>System.out.print</a:t>
            </a:r>
            <a:r>
              <a:rPr lang="en-IN" dirty="0"/>
              <a:t>("This is else statement");</a:t>
            </a:r>
          </a:p>
          <a:p>
            <a:r>
              <a:rPr lang="en-IN" dirty="0"/>
              <a:t>      }</a:t>
            </a:r>
          </a:p>
          <a:p>
            <a:r>
              <a:rPr lang="en-IN" dirty="0"/>
              <a:t>   }</a:t>
            </a:r>
          </a:p>
          <a:p>
            <a:r>
              <a:rPr lang="en-IN" dirty="0"/>
              <a:t>}</a:t>
            </a:r>
          </a:p>
          <a:p>
            <a:r>
              <a:rPr lang="en-IN" b="1" dirty="0"/>
              <a:t>Output:</a:t>
            </a:r>
          </a:p>
          <a:p>
            <a:r>
              <a:rPr lang="en-IN" dirty="0"/>
              <a:t>	 Value of X is 30</a:t>
            </a:r>
          </a:p>
        </p:txBody>
      </p:sp>
    </p:spTree>
    <p:extLst>
      <p:ext uri="{BB962C8B-B14F-4D97-AF65-F5344CB8AC3E}">
        <p14:creationId xmlns:p14="http://schemas.microsoft.com/office/powerpoint/2010/main" val="4184745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Nested if statement</a:t>
            </a:r>
          </a:p>
        </p:txBody>
      </p:sp>
      <p:sp>
        <p:nvSpPr>
          <p:cNvPr id="4" name="TextBox 3">
            <a:extLst>
              <a:ext uri="{FF2B5EF4-FFF2-40B4-BE49-F238E27FC236}">
                <a16:creationId xmlns:a16="http://schemas.microsoft.com/office/drawing/2014/main" id="{783F428D-738E-53CF-805D-B30BE5E8205D}"/>
              </a:ext>
            </a:extLst>
          </p:cNvPr>
          <p:cNvSpPr txBox="1"/>
          <p:nvPr/>
        </p:nvSpPr>
        <p:spPr>
          <a:xfrm>
            <a:off x="270164" y="1371600"/>
            <a:ext cx="5138448" cy="6001643"/>
          </a:xfrm>
          <a:prstGeom prst="rect">
            <a:avLst/>
          </a:prstGeom>
          <a:noFill/>
        </p:spPr>
        <p:txBody>
          <a:bodyPr wrap="square">
            <a:spAutoFit/>
          </a:bodyPr>
          <a:lstStyle/>
          <a:p>
            <a:r>
              <a:rPr lang="en-IN" b="1" dirty="0"/>
              <a:t>Syntax-</a:t>
            </a:r>
          </a:p>
          <a:p>
            <a:endParaRPr lang="en-IN" dirty="0">
              <a:solidFill>
                <a:schemeClr val="accent2">
                  <a:lumMod val="50000"/>
                </a:schemeClr>
              </a:solidFill>
            </a:endParaRPr>
          </a:p>
          <a:p>
            <a:r>
              <a:rPr lang="en-GB" dirty="0">
                <a:solidFill>
                  <a:schemeClr val="accent2">
                    <a:lumMod val="50000"/>
                  </a:schemeClr>
                </a:solidFill>
              </a:rPr>
              <a:t>if(</a:t>
            </a:r>
            <a:r>
              <a:rPr lang="en-GB" dirty="0" err="1">
                <a:solidFill>
                  <a:schemeClr val="accent2">
                    <a:lumMod val="50000"/>
                  </a:schemeClr>
                </a:solidFill>
              </a:rPr>
              <a:t>Boolean_expression</a:t>
            </a:r>
            <a:r>
              <a:rPr lang="en-GB" dirty="0">
                <a:solidFill>
                  <a:schemeClr val="accent2">
                    <a:lumMod val="50000"/>
                  </a:schemeClr>
                </a:solidFill>
              </a:rPr>
              <a:t> 1) {</a:t>
            </a:r>
          </a:p>
          <a:p>
            <a:r>
              <a:rPr lang="en-GB" dirty="0">
                <a:solidFill>
                  <a:schemeClr val="accent2">
                    <a:lumMod val="50000"/>
                  </a:schemeClr>
                </a:solidFill>
              </a:rPr>
              <a:t>   // Executes when the Boolean expression 1 is true</a:t>
            </a:r>
          </a:p>
          <a:p>
            <a:r>
              <a:rPr lang="en-GB" dirty="0">
                <a:solidFill>
                  <a:schemeClr val="accent2">
                    <a:lumMod val="50000"/>
                  </a:schemeClr>
                </a:solidFill>
              </a:rPr>
              <a:t>   if(</a:t>
            </a:r>
            <a:r>
              <a:rPr lang="en-GB" dirty="0" err="1">
                <a:solidFill>
                  <a:schemeClr val="accent2">
                    <a:lumMod val="50000"/>
                  </a:schemeClr>
                </a:solidFill>
              </a:rPr>
              <a:t>Boolean_expression</a:t>
            </a:r>
            <a:r>
              <a:rPr lang="en-GB" dirty="0">
                <a:solidFill>
                  <a:schemeClr val="accent2">
                    <a:lumMod val="50000"/>
                  </a:schemeClr>
                </a:solidFill>
              </a:rPr>
              <a:t> 2) {</a:t>
            </a:r>
          </a:p>
          <a:p>
            <a:r>
              <a:rPr lang="en-GB" dirty="0">
                <a:solidFill>
                  <a:schemeClr val="accent2">
                    <a:lumMod val="50000"/>
                  </a:schemeClr>
                </a:solidFill>
              </a:rPr>
              <a:t>      // Executes when the Boolean expression 2 is true</a:t>
            </a:r>
          </a:p>
          <a:p>
            <a:r>
              <a:rPr lang="en-GB" dirty="0">
                <a:solidFill>
                  <a:schemeClr val="accent2">
                    <a:lumMod val="50000"/>
                  </a:schemeClr>
                </a:solidFill>
              </a:rPr>
              <a:t>   }</a:t>
            </a:r>
          </a:p>
          <a:p>
            <a:r>
              <a:rPr lang="en-GB" dirty="0">
                <a:solidFill>
                  <a:schemeClr val="accent2">
                    <a:lumMod val="50000"/>
                  </a:schemeClr>
                </a:solidFill>
              </a:rPr>
              <a:t>}</a:t>
            </a:r>
          </a:p>
          <a:p>
            <a:endParaRPr lang="en-GB" dirty="0"/>
          </a:p>
          <a:p>
            <a:r>
              <a:rPr lang="en-GB" dirty="0"/>
              <a:t>You can nest else if...else in the similar way as we have nested if statement.</a:t>
            </a:r>
          </a:p>
          <a:p>
            <a:endParaRPr lang="en-GB" dirty="0"/>
          </a:p>
          <a:p>
            <a:endParaRPr lang="en-IN" dirty="0"/>
          </a:p>
        </p:txBody>
      </p:sp>
      <p:sp>
        <p:nvSpPr>
          <p:cNvPr id="8" name="TextBox 7">
            <a:extLst>
              <a:ext uri="{FF2B5EF4-FFF2-40B4-BE49-F238E27FC236}">
                <a16:creationId xmlns:a16="http://schemas.microsoft.com/office/drawing/2014/main" id="{514B36D1-96BA-B31C-A445-FC1EAE604912}"/>
              </a:ext>
            </a:extLst>
          </p:cNvPr>
          <p:cNvSpPr txBox="1"/>
          <p:nvPr/>
        </p:nvSpPr>
        <p:spPr>
          <a:xfrm>
            <a:off x="5737947" y="0"/>
            <a:ext cx="6510049" cy="6370975"/>
          </a:xfrm>
          <a:prstGeom prst="rect">
            <a:avLst/>
          </a:prstGeom>
          <a:noFill/>
          <a:ln w="28575">
            <a:solidFill>
              <a:schemeClr val="accent1"/>
            </a:solidFill>
          </a:ln>
        </p:spPr>
        <p:txBody>
          <a:bodyPr wrap="square">
            <a:spAutoFit/>
          </a:bodyPr>
          <a:lstStyle/>
          <a:p>
            <a:r>
              <a:rPr lang="en-IN" b="1" dirty="0"/>
              <a:t>Example-</a:t>
            </a:r>
          </a:p>
          <a:p>
            <a:endParaRPr lang="en-IN" b="1" dirty="0"/>
          </a:p>
          <a:p>
            <a:r>
              <a:rPr lang="en-IN" dirty="0"/>
              <a:t>public class Test {</a:t>
            </a:r>
          </a:p>
          <a:p>
            <a:endParaRPr lang="en-IN" dirty="0"/>
          </a:p>
          <a:p>
            <a:r>
              <a:rPr lang="en-IN" dirty="0"/>
              <a:t>   public static void main(String </a:t>
            </a:r>
            <a:r>
              <a:rPr lang="en-IN" dirty="0" err="1"/>
              <a:t>args</a:t>
            </a:r>
            <a:r>
              <a:rPr lang="en-IN" dirty="0"/>
              <a:t>[]) {</a:t>
            </a:r>
          </a:p>
          <a:p>
            <a:r>
              <a:rPr lang="en-IN" dirty="0"/>
              <a:t>      int x = 30;</a:t>
            </a:r>
          </a:p>
          <a:p>
            <a:r>
              <a:rPr lang="en-IN" dirty="0"/>
              <a:t>      int y = 10;</a:t>
            </a:r>
          </a:p>
          <a:p>
            <a:endParaRPr lang="en-IN" dirty="0"/>
          </a:p>
          <a:p>
            <a:r>
              <a:rPr lang="en-IN" dirty="0"/>
              <a:t>      if( x == 30 ) {</a:t>
            </a:r>
          </a:p>
          <a:p>
            <a:r>
              <a:rPr lang="en-IN" dirty="0"/>
              <a:t>         if( y == 10 ) {</a:t>
            </a:r>
          </a:p>
          <a:p>
            <a:r>
              <a:rPr lang="en-IN" dirty="0"/>
              <a:t>            </a:t>
            </a:r>
            <a:r>
              <a:rPr lang="en-IN" dirty="0" err="1"/>
              <a:t>System.out.print</a:t>
            </a:r>
            <a:r>
              <a:rPr lang="en-IN" dirty="0"/>
              <a:t>("X = 30 and Y = 10");</a:t>
            </a:r>
          </a:p>
          <a:p>
            <a:r>
              <a:rPr lang="en-IN" dirty="0"/>
              <a:t>         }</a:t>
            </a:r>
          </a:p>
          <a:p>
            <a:r>
              <a:rPr lang="en-IN" dirty="0"/>
              <a:t>      }</a:t>
            </a:r>
          </a:p>
          <a:p>
            <a:r>
              <a:rPr lang="en-IN" dirty="0"/>
              <a:t>   }</a:t>
            </a:r>
          </a:p>
          <a:p>
            <a:r>
              <a:rPr lang="en-IN" dirty="0"/>
              <a:t>}</a:t>
            </a:r>
          </a:p>
          <a:p>
            <a:r>
              <a:rPr lang="en-IN" b="1" dirty="0"/>
              <a:t>Output:</a:t>
            </a:r>
          </a:p>
          <a:p>
            <a:r>
              <a:rPr lang="en-IN" dirty="0"/>
              <a:t>	 X = 30 and Y = 10 </a:t>
            </a:r>
          </a:p>
        </p:txBody>
      </p:sp>
    </p:spTree>
    <p:extLst>
      <p:ext uri="{BB962C8B-B14F-4D97-AF65-F5344CB8AC3E}">
        <p14:creationId xmlns:p14="http://schemas.microsoft.com/office/powerpoint/2010/main" val="2700775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Ternary operator</a:t>
            </a:r>
          </a:p>
        </p:txBody>
      </p:sp>
      <p:sp>
        <p:nvSpPr>
          <p:cNvPr id="4" name="TextBox 3">
            <a:extLst>
              <a:ext uri="{FF2B5EF4-FFF2-40B4-BE49-F238E27FC236}">
                <a16:creationId xmlns:a16="http://schemas.microsoft.com/office/drawing/2014/main" id="{783F428D-738E-53CF-805D-B30BE5E8205D}"/>
              </a:ext>
            </a:extLst>
          </p:cNvPr>
          <p:cNvSpPr txBox="1"/>
          <p:nvPr/>
        </p:nvSpPr>
        <p:spPr>
          <a:xfrm>
            <a:off x="399724" y="1430953"/>
            <a:ext cx="11767848" cy="4893647"/>
          </a:xfrm>
          <a:prstGeom prst="rect">
            <a:avLst/>
          </a:prstGeom>
          <a:noFill/>
        </p:spPr>
        <p:txBody>
          <a:bodyPr wrap="square">
            <a:spAutoFit/>
          </a:bodyPr>
          <a:lstStyle/>
          <a:p>
            <a:r>
              <a:rPr lang="en-GB" dirty="0"/>
              <a:t>Java ternary operator is the only conditional operator that takes three operands. It’s a one-liner replacement for the if-then-else statement and is used a lot in Java programming. </a:t>
            </a:r>
          </a:p>
          <a:p>
            <a:endParaRPr lang="en-GB" dirty="0"/>
          </a:p>
          <a:p>
            <a:r>
              <a:rPr lang="en-GB" b="1" dirty="0"/>
              <a:t>Syntax: </a:t>
            </a:r>
            <a:endParaRPr lang="en-GB" dirty="0"/>
          </a:p>
          <a:p>
            <a:r>
              <a:rPr lang="en-GB" dirty="0">
                <a:solidFill>
                  <a:schemeClr val="accent2">
                    <a:lumMod val="75000"/>
                  </a:schemeClr>
                </a:solidFill>
              </a:rPr>
              <a:t>variable = Expression1 ? Expression2: Expression3</a:t>
            </a:r>
          </a:p>
          <a:p>
            <a:r>
              <a:rPr lang="en-GB" dirty="0"/>
              <a:t>If operates similarly to that of the if-else statement as in Exression2 is executed if Expression1 is true else Expression3 is executed.  </a:t>
            </a:r>
          </a:p>
          <a:p>
            <a:endParaRPr lang="en-GB" dirty="0"/>
          </a:p>
          <a:p>
            <a:r>
              <a:rPr lang="en-GB" b="1" dirty="0"/>
              <a:t>Example:</a:t>
            </a:r>
            <a:endParaRPr lang="en-GB" dirty="0"/>
          </a:p>
          <a:p>
            <a:r>
              <a:rPr lang="en-GB" dirty="0"/>
              <a:t>num1 = 10;</a:t>
            </a:r>
          </a:p>
          <a:p>
            <a:r>
              <a:rPr lang="en-GB" dirty="0"/>
              <a:t>num2 = 20;</a:t>
            </a:r>
          </a:p>
          <a:p>
            <a:r>
              <a:rPr lang="en-GB" dirty="0"/>
              <a:t>res=(num1&gt;num2) ? (num1+num2):(num1-num2)</a:t>
            </a:r>
            <a:endParaRPr lang="en-IN" dirty="0"/>
          </a:p>
        </p:txBody>
      </p:sp>
    </p:spTree>
    <p:extLst>
      <p:ext uri="{BB962C8B-B14F-4D97-AF65-F5344CB8AC3E}">
        <p14:creationId xmlns:p14="http://schemas.microsoft.com/office/powerpoint/2010/main" val="20809157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switch statement</a:t>
            </a:r>
          </a:p>
        </p:txBody>
      </p:sp>
      <p:sp>
        <p:nvSpPr>
          <p:cNvPr id="2" name="TextBox 1">
            <a:extLst>
              <a:ext uri="{FF2B5EF4-FFF2-40B4-BE49-F238E27FC236}">
                <a16:creationId xmlns:a16="http://schemas.microsoft.com/office/drawing/2014/main" id="{4C7DA55C-5A4F-3970-CD82-0C60DCCC430D}"/>
              </a:ext>
            </a:extLst>
          </p:cNvPr>
          <p:cNvSpPr txBox="1"/>
          <p:nvPr/>
        </p:nvSpPr>
        <p:spPr>
          <a:xfrm>
            <a:off x="1141412" y="727365"/>
            <a:ext cx="11190989" cy="1661993"/>
          </a:xfrm>
          <a:prstGeom prst="rect">
            <a:avLst/>
          </a:prstGeom>
          <a:noFill/>
        </p:spPr>
        <p:txBody>
          <a:bodyPr wrap="square">
            <a:spAutoFit/>
          </a:bodyPr>
          <a:lstStyle/>
          <a:p>
            <a:pPr>
              <a:lnSpc>
                <a:spcPct val="90000"/>
              </a:lnSpc>
              <a:spcBef>
                <a:spcPts val="1800"/>
              </a:spcBef>
              <a:buClr>
                <a:schemeClr val="accent1">
                  <a:lumMod val="75000"/>
                </a:schemeClr>
              </a:buClr>
            </a:pPr>
            <a:r>
              <a:rPr lang="en-GB" sz="2000" dirty="0"/>
              <a:t>A switch statement allows a variable to be tested for equality against a list of values. Each value is called a case, and the variable being switched on is checked for each case.</a:t>
            </a:r>
          </a:p>
          <a:p>
            <a:pPr>
              <a:lnSpc>
                <a:spcPct val="90000"/>
              </a:lnSpc>
              <a:spcBef>
                <a:spcPts val="1800"/>
              </a:spcBef>
              <a:buClr>
                <a:schemeClr val="accent1">
                  <a:lumMod val="75000"/>
                </a:schemeClr>
              </a:buClr>
            </a:pPr>
            <a:r>
              <a:rPr lang="en-GB" sz="2000" b="1" dirty="0"/>
              <a:t>Syntax-</a:t>
            </a:r>
          </a:p>
          <a:p>
            <a:pPr>
              <a:lnSpc>
                <a:spcPct val="90000"/>
              </a:lnSpc>
              <a:spcBef>
                <a:spcPts val="1800"/>
              </a:spcBef>
              <a:buClr>
                <a:schemeClr val="accent1">
                  <a:lumMod val="75000"/>
                </a:schemeClr>
              </a:buClr>
            </a:pPr>
            <a:endParaRPr lang="en-US" sz="2000" dirty="0"/>
          </a:p>
        </p:txBody>
      </p:sp>
      <p:sp>
        <p:nvSpPr>
          <p:cNvPr id="5" name="TextBox 4">
            <a:extLst>
              <a:ext uri="{FF2B5EF4-FFF2-40B4-BE49-F238E27FC236}">
                <a16:creationId xmlns:a16="http://schemas.microsoft.com/office/drawing/2014/main" id="{668E88CA-BC0B-F6BE-6BEA-F2275B039B6E}"/>
              </a:ext>
            </a:extLst>
          </p:cNvPr>
          <p:cNvSpPr txBox="1"/>
          <p:nvPr/>
        </p:nvSpPr>
        <p:spPr>
          <a:xfrm>
            <a:off x="2589212" y="1489365"/>
            <a:ext cx="6248400" cy="5447645"/>
          </a:xfrm>
          <a:prstGeom prst="rect">
            <a:avLst/>
          </a:prstGeom>
          <a:noFill/>
        </p:spPr>
        <p:txBody>
          <a:bodyPr wrap="square">
            <a:spAutoFit/>
          </a:bodyPr>
          <a:lstStyle/>
          <a:p>
            <a:pPr>
              <a:lnSpc>
                <a:spcPct val="90000"/>
              </a:lnSpc>
              <a:spcBef>
                <a:spcPts val="1800"/>
              </a:spcBef>
              <a:buClr>
                <a:schemeClr val="accent1">
                  <a:lumMod val="75000"/>
                </a:schemeClr>
              </a:buClr>
            </a:pPr>
            <a:r>
              <a:rPr lang="en-GB" sz="2000" dirty="0"/>
              <a:t>switch(expression) {</a:t>
            </a:r>
          </a:p>
          <a:p>
            <a:pPr>
              <a:lnSpc>
                <a:spcPct val="90000"/>
              </a:lnSpc>
              <a:spcBef>
                <a:spcPts val="1800"/>
              </a:spcBef>
              <a:buClr>
                <a:schemeClr val="accent1">
                  <a:lumMod val="75000"/>
                </a:schemeClr>
              </a:buClr>
            </a:pPr>
            <a:r>
              <a:rPr lang="en-GB" sz="2000" dirty="0"/>
              <a:t>   case value :</a:t>
            </a:r>
          </a:p>
          <a:p>
            <a:pPr>
              <a:lnSpc>
                <a:spcPct val="90000"/>
              </a:lnSpc>
              <a:spcBef>
                <a:spcPts val="1800"/>
              </a:spcBef>
              <a:buClr>
                <a:schemeClr val="accent1">
                  <a:lumMod val="75000"/>
                </a:schemeClr>
              </a:buClr>
            </a:pPr>
            <a:r>
              <a:rPr lang="en-GB" sz="2000" dirty="0"/>
              <a:t>      // Statements</a:t>
            </a:r>
          </a:p>
          <a:p>
            <a:pPr>
              <a:lnSpc>
                <a:spcPct val="90000"/>
              </a:lnSpc>
              <a:spcBef>
                <a:spcPts val="1800"/>
              </a:spcBef>
              <a:buClr>
                <a:schemeClr val="accent1">
                  <a:lumMod val="75000"/>
                </a:schemeClr>
              </a:buClr>
            </a:pPr>
            <a:r>
              <a:rPr lang="en-GB" sz="2000" dirty="0"/>
              <a:t>      break; // optional</a:t>
            </a:r>
          </a:p>
          <a:p>
            <a:pPr>
              <a:lnSpc>
                <a:spcPct val="90000"/>
              </a:lnSpc>
              <a:spcBef>
                <a:spcPts val="1800"/>
              </a:spcBef>
              <a:buClr>
                <a:schemeClr val="accent1">
                  <a:lumMod val="75000"/>
                </a:schemeClr>
              </a:buClr>
            </a:pPr>
            <a:r>
              <a:rPr lang="en-GB" sz="2000" dirty="0"/>
              <a:t>   case value :</a:t>
            </a:r>
          </a:p>
          <a:p>
            <a:pPr>
              <a:lnSpc>
                <a:spcPct val="90000"/>
              </a:lnSpc>
              <a:spcBef>
                <a:spcPts val="1800"/>
              </a:spcBef>
              <a:buClr>
                <a:schemeClr val="accent1">
                  <a:lumMod val="75000"/>
                </a:schemeClr>
              </a:buClr>
            </a:pPr>
            <a:r>
              <a:rPr lang="en-GB" sz="2000" dirty="0"/>
              <a:t>      // Statements</a:t>
            </a:r>
          </a:p>
          <a:p>
            <a:pPr>
              <a:lnSpc>
                <a:spcPct val="90000"/>
              </a:lnSpc>
              <a:spcBef>
                <a:spcPts val="1800"/>
              </a:spcBef>
              <a:buClr>
                <a:schemeClr val="accent1">
                  <a:lumMod val="75000"/>
                </a:schemeClr>
              </a:buClr>
            </a:pPr>
            <a:r>
              <a:rPr lang="en-GB" sz="2000" dirty="0"/>
              <a:t>      break; // optional</a:t>
            </a:r>
          </a:p>
          <a:p>
            <a:pPr>
              <a:lnSpc>
                <a:spcPct val="90000"/>
              </a:lnSpc>
              <a:spcBef>
                <a:spcPts val="1800"/>
              </a:spcBef>
              <a:buClr>
                <a:schemeClr val="accent1">
                  <a:lumMod val="75000"/>
                </a:schemeClr>
              </a:buClr>
            </a:pPr>
            <a:r>
              <a:rPr lang="en-GB" sz="2000" dirty="0"/>
              <a:t>   // You can have any number of case statements.</a:t>
            </a:r>
          </a:p>
          <a:p>
            <a:pPr>
              <a:lnSpc>
                <a:spcPct val="90000"/>
              </a:lnSpc>
              <a:spcBef>
                <a:spcPts val="1800"/>
              </a:spcBef>
              <a:buClr>
                <a:schemeClr val="accent1">
                  <a:lumMod val="75000"/>
                </a:schemeClr>
              </a:buClr>
            </a:pPr>
            <a:r>
              <a:rPr lang="en-GB" sz="2000" dirty="0"/>
              <a:t>   default : // Optional</a:t>
            </a:r>
          </a:p>
          <a:p>
            <a:pPr>
              <a:lnSpc>
                <a:spcPct val="90000"/>
              </a:lnSpc>
              <a:spcBef>
                <a:spcPts val="1800"/>
              </a:spcBef>
              <a:buClr>
                <a:schemeClr val="accent1">
                  <a:lumMod val="75000"/>
                </a:schemeClr>
              </a:buClr>
            </a:pPr>
            <a:r>
              <a:rPr lang="en-GB" sz="2000" dirty="0"/>
              <a:t>      // Statements</a:t>
            </a:r>
          </a:p>
          <a:p>
            <a:pPr>
              <a:lnSpc>
                <a:spcPct val="90000"/>
              </a:lnSpc>
              <a:spcBef>
                <a:spcPts val="1800"/>
              </a:spcBef>
              <a:buClr>
                <a:schemeClr val="accent1">
                  <a:lumMod val="75000"/>
                </a:schemeClr>
              </a:buClr>
            </a:pPr>
            <a:r>
              <a:rPr lang="en-GB" sz="2000" dirty="0"/>
              <a:t>}</a:t>
            </a:r>
          </a:p>
        </p:txBody>
      </p:sp>
    </p:spTree>
    <p:extLst>
      <p:ext uri="{BB962C8B-B14F-4D97-AF65-F5344CB8AC3E}">
        <p14:creationId xmlns:p14="http://schemas.microsoft.com/office/powerpoint/2010/main" val="1373381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E700CCB-20BA-4760-AB9F-AC3B63ED32E0}">
  <ds:schemaRefs>
    <ds:schemaRef ds:uri="http://schemas.microsoft.com/office/infopath/2007/PartnerControls"/>
    <ds:schemaRef ds:uri="http://purl.org/dc/terms/"/>
    <ds:schemaRef ds:uri="http://www.w3.org/XML/1998/namespace"/>
    <ds:schemaRef ds:uri="a4f35948-e619-41b3-aa29-22878b09cfd2"/>
    <ds:schemaRef ds:uri="40262f94-9f35-4ac3-9a90-690165a166b7"/>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3.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653</TotalTime>
  <Words>2064</Words>
  <Application>Microsoft Office PowerPoint</Application>
  <PresentationFormat>Custom</PresentationFormat>
  <Paragraphs>351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Constantia</vt:lpstr>
      <vt:lpstr>Verdana</vt:lpstr>
      <vt:lpstr>Wingdings</vt:lpstr>
      <vt:lpstr>Cooking 16x9</vt:lpstr>
      <vt:lpstr>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Windows User</dc:creator>
  <cp:lastModifiedBy>Vaibhavi Dixit</cp:lastModifiedBy>
  <cp:revision>298</cp:revision>
  <dcterms:created xsi:type="dcterms:W3CDTF">2021-12-19T05:09:16Z</dcterms:created>
  <dcterms:modified xsi:type="dcterms:W3CDTF">2023-03-17T16:51:46Z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