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zh-CN"/>
    </a:defPPr>
    <a:lvl1pPr marL="0" lvl="0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1pPr>
    <a:lvl2pPr marL="457200" lvl="1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2pPr>
    <a:lvl3pPr marL="914400" lvl="2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3pPr>
    <a:lvl4pPr marL="1371600" lvl="3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4pPr>
    <a:lvl5pPr marL="1828800" lvl="4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5pPr>
    <a:lvl6pPr marL="2286000" lvl="5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6pPr>
    <a:lvl7pPr marL="2743200" lvl="6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7pPr>
    <a:lvl8pPr marL="3200400" lvl="7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8pPr>
    <a:lvl9pPr marL="3657600" lvl="8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Calibri"/>
        <a:ea typeface="SimSun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0A15C55-8517-42AA-B614-E9B94910E393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  <a:fill>
          <a:solidFill>
            <a:schemeClr val="accent4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E171933-4619-4E11-9A3F-F7608DF75F80}" styleName="Medium Style 1 - Accent 4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accent4"/>
              </a:solidFill>
            </a:ln>
          </a:left>
          <a:right>
            <a:ln w="12700">
              <a:solidFill>
                <a:schemeClr val="accent4"/>
              </a:solidFill>
            </a:ln>
          </a:right>
          <a:top>
            <a:ln w="12700">
              <a:solidFill>
                <a:schemeClr val="accent4"/>
              </a:solidFill>
            </a:ln>
          </a:top>
          <a:bottom>
            <a:ln w="12700">
              <a:solidFill>
                <a:schemeClr val="accent4"/>
              </a:solidFill>
            </a:ln>
          </a:bottom>
          <a:insideH>
            <a:ln w="12700">
              <a:solidFill>
                <a:schemeClr val="accent4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band2V>
      <a:tcStyle>
        <a:tcBdr/>
        <a:fill>
          <a:solidFill>
            <a:schemeClr val="accent4">
              <a:tint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2V>
    <a:lastCol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lastCol>
    <a:firstCol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firstCol>
    <a:lastRow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noFill/>
              <a:round/>
            </a:ln>
          </a:left>
          <a:right>
            <a:ln w="12700">
              <a:noFill/>
            </a:ln>
          </a:right>
          <a:top>
            <a:ln w="25400">
              <a:solidFill>
                <a:schemeClr val="dk1"/>
              </a:solidFill>
            </a:ln>
          </a:top>
          <a:bottom>
            <a:ln w="25400">
              <a:solidFill>
                <a:schemeClr val="dk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  <a:miter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  <a:fill>
          <a:solidFill>
            <a:schemeClr val="dk1">
              <a:tint val="20000"/>
            </a:schemeClr>
          </a:solidFill>
        </a:fill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Style>
        <a:tcBdr>
          <a:top>
            <a:ln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83" d="100"/>
          <a:sy n="83" d="100"/>
        </p:scale>
        <p:origin x="60" y="462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 strike="noStrike"/>
              <a:t>Click to edit Master title style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 strike="noStrike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33_标题幻灯片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47_标题和内容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36_标题幻灯片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38_标题幻灯片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32_标题幻灯片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6_标题和内容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24_标题和内容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trike="noStrike"/>
              <a:t>Click to edit Master title style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 strike="noStrike"/>
              <a:t>Click to edit Master text style</a:t>
            </a:r>
            <a:endParaRPr/>
          </a:p>
          <a:p>
            <a:pPr lvl="1">
              <a:defRPr/>
            </a:pPr>
            <a:r>
              <a:rPr lang="zh-CN" strike="noStrike"/>
              <a:t>Second level</a:t>
            </a:r>
            <a:endParaRPr/>
          </a:p>
          <a:p>
            <a:pPr lvl="2">
              <a:defRPr/>
            </a:pPr>
            <a:r>
              <a:rPr lang="zh-CN" strike="noStrike"/>
              <a:t>Third level</a:t>
            </a:r>
            <a:endParaRPr/>
          </a:p>
          <a:p>
            <a:pPr lvl="3">
              <a:defRPr/>
            </a:pPr>
            <a:r>
              <a:rPr lang="zh-CN" strike="noStrike"/>
              <a:t>Fourth level</a:t>
            </a:r>
            <a:endParaRPr/>
          </a:p>
          <a:p>
            <a:pPr lvl="4">
              <a:defRPr/>
            </a:pPr>
            <a:r>
              <a:rPr lang="zh-CN" strike="noStrike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56_标题和内容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30_标题和内容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_标题幻灯片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Main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lang="en-US" sz="1200" b="0" i="0" u="none" strike="noStrike" cap="none" spc="0">
                <a:ln>
                  <a:noFill/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/>
            </a:fld>
            <a:endParaRPr lang="en-US" sz="1200" b="0" i="0" u="none" strike="noStrike" cap="none" spc="0">
              <a:ln>
                <a:noFill/>
              </a:ln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37_标题和内容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67_标题和内容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34_标题和内容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>
              <a:defRPr/>
            </a:pPr>
            <a:r>
              <a:rPr lang="zh-CN"/>
              <a:t>Click to edit Master title style</a:t>
            </a:r>
            <a:endParaRPr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>
              <a:defRPr/>
            </a:pPr>
            <a:r>
              <a:rPr lang="zh-CN"/>
              <a:t>Click to edit Master text style</a:t>
            </a:r>
            <a:endParaRPr/>
          </a:p>
          <a:p>
            <a:pPr lvl="1" indent="-228600">
              <a:defRPr/>
            </a:pPr>
            <a:r>
              <a:rPr lang="zh-CN"/>
              <a:t>Second level</a:t>
            </a:r>
            <a:endParaRPr/>
          </a:p>
          <a:p>
            <a:pPr lvl="2" indent="-228600">
              <a:defRPr/>
            </a:pPr>
            <a:r>
              <a:rPr lang="zh-CN"/>
              <a:t>Third level</a:t>
            </a:r>
            <a:endParaRPr/>
          </a:p>
          <a:p>
            <a:pPr lvl="3" indent="-228600">
              <a:defRPr/>
            </a:pPr>
            <a:r>
              <a:rPr lang="zh-CN"/>
              <a:t>Fourth level</a:t>
            </a:r>
            <a:endParaRPr/>
          </a:p>
          <a:p>
            <a:pPr lvl="4" indent="-228600">
              <a:defRPr/>
            </a:pPr>
            <a:r>
              <a:rPr lang="zh-CN"/>
              <a:t>Fifth level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lang="zh-CN" sz="1200" b="0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lvl1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  <a:ea typeface="SimSun"/>
        </a:defRPr>
      </a:lvl2pPr>
      <a:lvl3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  <a:ea typeface="SimSun"/>
        </a:defRPr>
      </a:lvl3pPr>
      <a:lvl4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  <a:ea typeface="SimSun"/>
        </a:defRPr>
      </a:lvl4pPr>
      <a:lvl5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  <a:ea typeface="SimSun"/>
        </a:defRPr>
      </a:lvl5pPr>
      <a:lvl6pPr marL="4572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  <a:ea typeface="SimSun"/>
        </a:defRPr>
      </a:lvl6pPr>
      <a:lvl7pPr marL="9144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  <a:ea typeface="SimSun"/>
        </a:defRPr>
      </a:lvl7pPr>
      <a:lvl8pPr marL="13716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  <a:ea typeface="SimSun"/>
        </a:defRPr>
      </a:lvl8pPr>
      <a:lvl9pPr marL="18288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  <a:ea typeface="SimSun"/>
        </a:defRPr>
      </a:lvl9pPr>
    </p:titleStyle>
    <p:bodyStyle>
      <a:lvl1pPr marL="228600" indent="-228600" algn="l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文本框 8"/>
          <p:cNvSpPr txBox="1"/>
          <p:nvPr/>
        </p:nvSpPr>
        <p:spPr bwMode="auto"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>
              <a:defRPr/>
            </a:pPr>
            <a:r>
              <a:rPr lang="en-US" sz="4000" b="1">
                <a:solidFill>
                  <a:srgbClr val="262626"/>
                </a:solidFill>
                <a:latin typeface="Arial"/>
                <a:ea typeface="Microsoft YaHei"/>
              </a:rPr>
              <a:t>What you </a:t>
            </a:r>
            <a:r>
              <a:rPr lang="en-US" sz="4000" b="1">
                <a:solidFill>
                  <a:srgbClr val="262626"/>
                </a:solidFill>
                <a:latin typeface="Arial"/>
                <a:ea typeface="Microsoft YaHei"/>
              </a:rPr>
              <a:t>learn ? </a:t>
            </a:r>
            <a:endParaRPr lang="en-US" sz="4000" b="1">
              <a:solidFill>
                <a:srgbClr val="262626"/>
              </a:solidFill>
              <a:latin typeface="Arial"/>
              <a:ea typeface="Microsoft YaHei"/>
            </a:endParaRPr>
          </a:p>
        </p:txBody>
      </p:sp>
      <p:graphicFrame>
        <p:nvGraphicFramePr>
          <p:cNvPr id="9" name="Table 8"/>
          <p:cNvGraphicFramePr>
            <a:graphicFrameLocks xmlns:a="http://schemas.openxmlformats.org/drawingml/2006/main" noGrp="1"/>
          </p:cNvGraphicFramePr>
          <p:nvPr/>
        </p:nvGraphicFramePr>
        <p:xfrm>
          <a:off x="545908" y="2479836"/>
          <a:ext cx="10931858" cy="18288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+mn-cs"/>
                        </a:rPr>
                        <a:t>RegEx 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3473">
                <a:tc>
                  <a:txBody>
                    <a:bodyPr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/>
                        <a:t>Regular Expression</a:t>
                      </a:r>
                      <a:endParaRPr lang="en-US" sz="24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defTabSz="914400">
                        <a:defRPr/>
                      </a:pPr>
                      <a:endParaRPr lang="en-US" sz="24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/>
                        <a:t>Metacharacters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/>
                        <a:t>Match object</a:t>
                      </a:r>
                      <a:endParaRPr lang="en-US" sz="24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p>
                      <a:pPr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4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defRPr/>
                      </a:pPr>
                      <a:endParaRPr lang="en-US" sz="24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? </a:t>
            </a:r>
            <a:r>
              <a:rPr lang="en-US" sz="4000" b="1"/>
              <a:t> </a:t>
            </a:r>
            <a:r>
              <a:rPr lang="en-US" sz="4000" b="1"/>
              <a:t>Question Mark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362855" y="1211724"/>
            <a:ext cx="11190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question mark symbol ? matches zero or one occurrence of the pattern left to it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7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838200" y="2785495"/>
          <a:ext cx="10515600" cy="2674620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2166257"/>
                <a:gridCol w="3599543"/>
                <a:gridCol w="4749800"/>
              </a:tblGrid>
              <a:tr h="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rowSpan="5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ma?n</a:t>
                      </a:r>
                      <a:endParaRPr lang="en-US" sz="2400" b="1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maaan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(more than one a character)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main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(a is not followed by n)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woman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{}  Braces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116369" y="1200755"/>
            <a:ext cx="10900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Consider this code: {</a:t>
            </a:r>
            <a:r>
              <a:rPr lang="en-US" sz="2400"/>
              <a:t>n,m</a:t>
            </a:r>
            <a:r>
              <a:rPr lang="en-US" sz="2400"/>
              <a:t>}. This means at least n, and at most m repetitions of the pattern left to it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7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562428" y="2307524"/>
          <a:ext cx="11194144" cy="1924050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2367843"/>
                <a:gridCol w="4218083"/>
                <a:gridCol w="4608218"/>
              </a:tblGrid>
              <a:tr h="2797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279746">
                <a:tc row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a{2,3}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abc dat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abc daat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 (at d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t)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aabc</a:t>
                      </a:r>
                      <a:r>
                        <a:rPr lang="en-US" sz="2400"/>
                        <a:t> </a:t>
                      </a:r>
                      <a:r>
                        <a:rPr lang="en-US" sz="2400"/>
                        <a:t>daaat</a:t>
                      </a:r>
                      <a:endParaRPr lang="en-US" sz="240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bc and d</a:t>
                      </a:r>
                      <a:r>
                        <a:rPr lang="en-US" sz="2400" u="sng"/>
                        <a:t>aaa</a:t>
                      </a:r>
                      <a:r>
                        <a:rPr lang="en-US" sz="2400"/>
                        <a:t>t)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aabc</a:t>
                      </a:r>
                      <a:r>
                        <a:rPr lang="en-US" sz="2400"/>
                        <a:t> </a:t>
                      </a:r>
                      <a:r>
                        <a:rPr lang="en-US" sz="2400"/>
                        <a:t>daaaat</a:t>
                      </a:r>
                      <a:endParaRPr lang="en-US" sz="240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bc</a:t>
                      </a:r>
                      <a:r>
                        <a:rPr lang="en-US" sz="2400"/>
                        <a:t> and </a:t>
                      </a:r>
                      <a:r>
                        <a:rPr lang="en-US" sz="2400"/>
                        <a:t>d</a:t>
                      </a:r>
                      <a:r>
                        <a:rPr lang="en-US" sz="2400" u="sng"/>
                        <a:t>aaa</a:t>
                      </a:r>
                      <a:r>
                        <a:rPr lang="en-US" sz="2400"/>
                        <a:t>at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xmlns:a="http://schemas.openxmlformats.org/drawingml/2006/main" noGrp="1"/>
          </p:cNvGraphicFramePr>
          <p:nvPr/>
        </p:nvGraphicFramePr>
        <p:xfrm>
          <a:off x="500998" y="4601029"/>
          <a:ext cx="11342658" cy="1539240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3084031"/>
                <a:gridCol w="3788228"/>
                <a:gridCol w="4470399"/>
              </a:tblGrid>
              <a:tr h="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[0-9]{2,4}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ab123csde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 (match at ab</a:t>
                      </a:r>
                      <a:r>
                        <a:rPr lang="en-US" sz="2400" u="sng"/>
                        <a:t>123</a:t>
                      </a:r>
                      <a:r>
                        <a:rPr lang="en-US" sz="2400"/>
                        <a:t>csde)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12 and 345673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3 matches (</a:t>
                      </a:r>
                      <a:r>
                        <a:rPr lang="en-US" sz="2400" u="sng"/>
                        <a:t>12</a:t>
                      </a:r>
                      <a:r>
                        <a:rPr lang="en-US" sz="2400"/>
                        <a:t>, </a:t>
                      </a:r>
                      <a:r>
                        <a:rPr lang="en-US" sz="2400" u="sng"/>
                        <a:t>3456</a:t>
                      </a:r>
                      <a:r>
                        <a:rPr lang="en-US" sz="2400"/>
                        <a:t>, </a:t>
                      </a:r>
                      <a:r>
                        <a:rPr lang="en-US" sz="2400" u="sng"/>
                        <a:t>73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and 2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|  Alternation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532718" y="1083573"/>
            <a:ext cx="82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Vertical bar | is used for alternation (or operator).</a:t>
            </a:r>
            <a:endParaRPr/>
          </a:p>
        </p:txBody>
      </p:sp>
      <p:graphicFrame>
        <p:nvGraphicFramePr>
          <p:cNvPr id="7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532718" y="2395967"/>
          <a:ext cx="11165796" cy="2190920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3721932"/>
                <a:gridCol w="3721932"/>
                <a:gridCol w="3721932"/>
              </a:tblGrid>
              <a:tr h="54773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47730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a|b</a:t>
                      </a:r>
                      <a:endParaRPr lang="en-US" sz="2400" b="1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cde</a:t>
                      </a:r>
                      <a:endParaRPr lang="en-US" sz="240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4773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ade</a:t>
                      </a:r>
                      <a:endParaRPr lang="en-US" sz="240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 (match at 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de)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4773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acdbea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3 matches (at 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cd</a:t>
                      </a:r>
                      <a:r>
                        <a:rPr lang="en-US" sz="2400" u="sng"/>
                        <a:t>b</a:t>
                      </a:r>
                      <a:r>
                        <a:rPr lang="en-US" sz="2400"/>
                        <a:t>e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451428" y="4785940"/>
            <a:ext cx="892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Here, </a:t>
            </a:r>
            <a:r>
              <a:rPr lang="en-US" sz="2400"/>
              <a:t>a|b</a:t>
            </a:r>
            <a:r>
              <a:rPr lang="en-US" sz="2400"/>
              <a:t> match any string that contains either a or 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()  Group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0" y="1374131"/>
            <a:ext cx="11712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Parentheses () is used to group sub-patterns. For example, (</a:t>
            </a:r>
            <a:r>
              <a:rPr lang="en-US" sz="2400"/>
              <a:t>a|b|c</a:t>
            </a:r>
            <a:r>
              <a:rPr lang="en-US" sz="2400"/>
              <a:t>)</a:t>
            </a:r>
            <a:r>
              <a:rPr lang="en-US" sz="2400"/>
              <a:t>xz</a:t>
            </a:r>
            <a:r>
              <a:rPr lang="en-US" sz="2400"/>
              <a:t> match any string that matches either a or b or c followed by </a:t>
            </a:r>
            <a:r>
              <a:rPr lang="en-US" sz="2400"/>
              <a:t>xz</a:t>
            </a:r>
            <a:endParaRPr lang="en-US" sz="2400"/>
          </a:p>
        </p:txBody>
      </p:sp>
      <p:graphicFrame>
        <p:nvGraphicFramePr>
          <p:cNvPr id="7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489857" y="2583565"/>
          <a:ext cx="11222916" cy="2772208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3211286"/>
                <a:gridCol w="3657600"/>
                <a:gridCol w="4354030"/>
              </a:tblGrid>
              <a:tr h="69305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693052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(</a:t>
                      </a:r>
                      <a:r>
                        <a:rPr lang="en-US" sz="2400" b="1"/>
                        <a:t>a|b|c</a:t>
                      </a:r>
                      <a:r>
                        <a:rPr lang="en-US" sz="2400" b="1"/>
                        <a:t>)</a:t>
                      </a:r>
                      <a:r>
                        <a:rPr lang="en-US" sz="2400" b="1"/>
                        <a:t>xz</a:t>
                      </a:r>
                      <a:endParaRPr lang="en-US" sz="2400" b="1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 xz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69305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abxz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 (match at a</a:t>
                      </a:r>
                      <a:r>
                        <a:rPr lang="en-US" sz="2400" u="sng"/>
                        <a:t>bxz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69305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axz cabxz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axz</a:t>
                      </a:r>
                      <a:r>
                        <a:rPr lang="en-US" sz="2400"/>
                        <a:t>bc</a:t>
                      </a:r>
                      <a:r>
                        <a:rPr lang="en-US" sz="2400"/>
                        <a:t> </a:t>
                      </a:r>
                      <a:r>
                        <a:rPr lang="en-US" sz="2400"/>
                        <a:t>ca</a:t>
                      </a:r>
                      <a:r>
                        <a:rPr lang="en-US" sz="2400" u="sng"/>
                        <a:t>bxz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\  Backslash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116369" y="871837"/>
            <a:ext cx="11727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Backlash</a:t>
            </a:r>
            <a:r>
              <a:rPr lang="en-US" sz="2400" b="1"/>
              <a:t> \ </a:t>
            </a:r>
            <a:r>
              <a:rPr lang="en-US" sz="2400"/>
              <a:t>is used to escape various characters including all </a:t>
            </a:r>
            <a:r>
              <a:rPr lang="en-US" sz="2400"/>
              <a:t>metacharacters</a:t>
            </a:r>
            <a:r>
              <a:rPr lang="en-US" sz="2400"/>
              <a:t>. For example,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 b="1"/>
              <a:t>\$a </a:t>
            </a:r>
            <a:r>
              <a:rPr lang="en-US" sz="2400"/>
              <a:t>match if a string contains</a:t>
            </a:r>
            <a:r>
              <a:rPr lang="en-US" sz="2400" b="1"/>
              <a:t> $ </a:t>
            </a:r>
            <a:r>
              <a:rPr lang="en-US" sz="2400"/>
              <a:t>followed by a. Here, </a:t>
            </a:r>
            <a:r>
              <a:rPr lang="en-US" sz="2400" b="1"/>
              <a:t>$</a:t>
            </a:r>
            <a:r>
              <a:rPr lang="en-US" sz="2400"/>
              <a:t> is not interpreted by a RegEx engine in a special way.</a:t>
            </a:r>
            <a:endParaRPr/>
          </a:p>
          <a:p>
            <a:pPr>
              <a:defRPr/>
            </a:pPr>
            <a:r>
              <a:rPr lang="en-US" sz="2400"/>
              <a:t>If </a:t>
            </a:r>
            <a:r>
              <a:rPr lang="en-US" sz="2400"/>
              <a:t>you are unsure if a character has special meaning or not, you can put </a:t>
            </a:r>
            <a:r>
              <a:rPr lang="en-US" sz="2400" b="1"/>
              <a:t>\ </a:t>
            </a:r>
            <a:r>
              <a:rPr lang="en-US" sz="2400"/>
              <a:t>in front of it. This makes sure the character is not treated in a special way.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196070" y="3564755"/>
            <a:ext cx="11567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/>
              <a:t>\A - Matches if the specified characters are at the start of a string.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\b - Matches if the specified characters are at the beginning or end of a word.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\B - Opposite of \b. Matches if the specified characters are not at the beginning or end </a:t>
            </a:r>
            <a:endParaRPr lang="en-US" sz="2400" b="1"/>
          </a:p>
          <a:p>
            <a:pPr>
              <a:defRPr/>
            </a:pPr>
            <a:r>
              <a:rPr lang="en-US" sz="2400" b="1"/>
              <a:t> </a:t>
            </a:r>
            <a:r>
              <a:rPr lang="en-US" sz="2400" b="1"/>
              <a:t>      of </a:t>
            </a:r>
            <a:r>
              <a:rPr lang="en-US" sz="2400" b="1"/>
              <a:t>a word</a:t>
            </a:r>
            <a:r>
              <a:rPr lang="en-US" sz="2400" b="1"/>
              <a:t>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\d - Matches any decimal digit. Equivalent to [0-9]</a:t>
            </a:r>
            <a:endParaRPr/>
          </a:p>
          <a:p>
            <a:pPr>
              <a:defRPr/>
            </a:pP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\  </a:t>
            </a:r>
            <a:r>
              <a:rPr lang="en-US" sz="4000" b="1"/>
              <a:t>Backslash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290284" y="1010821"/>
            <a:ext cx="114372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\D - Matches any non-decimal digit. Equivalent to [^0-9]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\s - Matches where a string contains any whitespace character. Equivalent </a:t>
            </a:r>
            <a:r>
              <a:rPr lang="en-US" b="1"/>
              <a:t>to [ \t\n\r\f\v].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\S - Matches where a string contains any non-whitespace character. Equivalent </a:t>
            </a:r>
            <a:r>
              <a:rPr lang="en-US" sz="2400" b="1"/>
              <a:t>to</a:t>
            </a:r>
            <a:endParaRPr/>
          </a:p>
          <a:p>
            <a:pPr>
              <a:defRPr/>
            </a:pPr>
            <a:r>
              <a:rPr lang="en-US" sz="2400" b="1"/>
              <a:t> </a:t>
            </a:r>
            <a:r>
              <a:rPr lang="en-US" sz="2400" b="1"/>
              <a:t>      </a:t>
            </a:r>
            <a:r>
              <a:rPr lang="en-US" sz="2400" b="1"/>
              <a:t>[^ \t\n\r\f\v].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\w - Matches any alphanumeric character (digits and alphabets). Equivalent </a:t>
            </a:r>
            <a:r>
              <a:rPr lang="en-US" sz="2400" b="1"/>
              <a:t>to</a:t>
            </a:r>
            <a:endParaRPr/>
          </a:p>
          <a:p>
            <a:pPr>
              <a:defRPr/>
            </a:pPr>
            <a:r>
              <a:rPr lang="en-US" sz="2400" b="1"/>
              <a:t> </a:t>
            </a:r>
            <a:r>
              <a:rPr lang="en-US" sz="2400" b="1"/>
              <a:t>       </a:t>
            </a:r>
            <a:r>
              <a:rPr lang="en-US" sz="2400" b="1"/>
              <a:t>[a-zA-Z0-9_]. By the way, underscore _ is also considered an alphanumeric character</a:t>
            </a:r>
            <a:r>
              <a:rPr lang="en-US" sz="2400" b="1"/>
              <a:t>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\W - Matches any non-alphanumeric character. Equivalent to [^a-zA-Z0-9_]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\Z - Matches if the specified characters are at the end of a string.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468" name="文本框 8"/>
          <p:cNvSpPr txBox="1"/>
          <p:nvPr/>
        </p:nvSpPr>
        <p:spPr bwMode="auto"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defTabSz="914400">
              <a:defRPr/>
            </a:pPr>
            <a:r>
              <a:rPr lang="en-US" sz="6000" b="1">
                <a:solidFill>
                  <a:srgbClr val="262626"/>
                </a:solidFill>
                <a:latin typeface="Arial"/>
                <a:ea typeface="Microsoft YaHei"/>
              </a:rPr>
              <a:t>THANKS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58057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Regular </a:t>
            </a:r>
            <a:r>
              <a:rPr lang="en-US" sz="4000" b="1"/>
              <a:t>Expression </a:t>
            </a:r>
            <a:endParaRPr/>
          </a:p>
          <a:p>
            <a:pPr>
              <a:defRPr/>
            </a:pPr>
            <a:endParaRPr lang="en-US" sz="4000"/>
          </a:p>
        </p:txBody>
      </p:sp>
      <p:sp>
        <p:nvSpPr>
          <p:cNvPr id="13" name="Rectangle 12"/>
          <p:cNvSpPr/>
          <p:nvPr/>
        </p:nvSpPr>
        <p:spPr bwMode="auto">
          <a:xfrm>
            <a:off x="116369" y="980271"/>
            <a:ext cx="11756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A Regular Expression (RegEx) is a sequence of characters that defines a search pattern.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A pattern defined using RegEx can be used to match against a string.</a:t>
            </a:r>
            <a:endParaRPr/>
          </a:p>
        </p:txBody>
      </p:sp>
      <p:graphicFrame>
        <p:nvGraphicFramePr>
          <p:cNvPr id="14" name="Table 13"/>
          <p:cNvGraphicFramePr>
            <a:graphicFrameLocks xmlns:a="http://schemas.openxmlformats.org/drawingml/2006/main" noGrp="1"/>
          </p:cNvGraphicFramePr>
          <p:nvPr/>
        </p:nvGraphicFramePr>
        <p:xfrm>
          <a:off x="602342" y="2700336"/>
          <a:ext cx="10515600" cy="20040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{00A15C55-8517-42AA-B614-E9B94910E393}</a:tableStyleId>
              </a:tblPr>
              <a:tblGrid>
                <a:gridCol w="3505199"/>
                <a:gridCol w="3505199"/>
                <a:gridCol w="3505199"/>
              </a:tblGrid>
              <a:tr h="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rowSpan="5">
                  <a:txBody>
                    <a:bodyPr/>
                    <a:p>
                      <a:pPr algn="ctr">
                        <a:defRPr/>
                      </a:pPr>
                      <a:r>
                        <a:rPr lang="en-US" sz="2800" b="1"/>
                        <a:t>^a...s$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abs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alias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abyss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Alias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An abacus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362857" y="5442235"/>
            <a:ext cx="10755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pattern is: </a:t>
            </a:r>
            <a:r>
              <a:rPr lang="en-US" sz="2400" b="1"/>
              <a:t>any five letter string starting with </a:t>
            </a:r>
            <a:r>
              <a:rPr lang="en-US" sz="2400" b="1"/>
              <a:t>‘</a:t>
            </a:r>
            <a:r>
              <a:rPr lang="en-US" sz="2400" b="1" i="1"/>
              <a:t>a’</a:t>
            </a:r>
            <a:r>
              <a:rPr lang="en-US" sz="2400" b="1"/>
              <a:t> </a:t>
            </a:r>
            <a:r>
              <a:rPr lang="en-US" sz="2400" b="1"/>
              <a:t>and ending with </a:t>
            </a:r>
            <a:r>
              <a:rPr lang="en-US" sz="2400" b="1"/>
              <a:t>‘</a:t>
            </a:r>
            <a:r>
              <a:rPr lang="en-US" sz="2400" b="1" i="1"/>
              <a:t>s’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MetaCharacters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261257" y="1166474"/>
            <a:ext cx="11713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Metacharacters </a:t>
            </a:r>
            <a:r>
              <a:rPr lang="en-US" sz="2400"/>
              <a:t>are characters that are interpreted in a special way by a RegEx engine. Here's a list of </a:t>
            </a:r>
            <a:r>
              <a:rPr lang="en-US" sz="2400"/>
              <a:t>metacharacters</a:t>
            </a:r>
            <a:r>
              <a:rPr lang="en-US" sz="2400"/>
              <a:t>: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 b="1"/>
              <a:t>[] . ^ $ * + ? {} () \ |</a:t>
            </a:r>
            <a:endParaRPr/>
          </a:p>
        </p:txBody>
      </p:sp>
      <p:graphicFrame>
        <p:nvGraphicFramePr>
          <p:cNvPr id="9" name="Table 8"/>
          <p:cNvGraphicFramePr>
            <a:graphicFrameLocks xmlns:a="http://schemas.openxmlformats.org/drawingml/2006/main" noGrp="1"/>
          </p:cNvGraphicFramePr>
          <p:nvPr/>
        </p:nvGraphicFramePr>
        <p:xfrm>
          <a:off x="441511" y="4748536"/>
          <a:ext cx="10515600" cy="161925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{775DCB02-9BB8-47FD-8907-85C794F793BA}</a:tableStyleId>
              </a:tblPr>
              <a:tblGrid>
                <a:gridCol w="3505199"/>
                <a:gridCol w="3505199"/>
                <a:gridCol w="3505199"/>
              </a:tblGrid>
              <a:tr h="0"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rowSpan="4"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matches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Hey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Juderr</a:t>
                      </a:r>
                      <a:endParaRPr lang="en-US" sz="2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caty</a:t>
                      </a:r>
                      <a:endParaRPr lang="en-US" sz="20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matches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17335" y="3329921"/>
            <a:ext cx="3463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/>
              <a:t>[] - Square brackets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2112732" y="4168055"/>
            <a:ext cx="8010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Square brackets specifies a set of characters you wish to match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-8568" y="153858"/>
            <a:ext cx="4288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/>
              <a:t>[] - Square brackets</a:t>
            </a:r>
            <a:endParaRPr/>
          </a:p>
        </p:txBody>
      </p:sp>
      <p:sp>
        <p:nvSpPr>
          <p:cNvPr id="13" name="Rectangle 12"/>
          <p:cNvSpPr/>
          <p:nvPr/>
        </p:nvSpPr>
        <p:spPr bwMode="auto">
          <a:xfrm>
            <a:off x="147180" y="1588696"/>
            <a:ext cx="11350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[</a:t>
            </a:r>
            <a:r>
              <a:rPr lang="en-US" sz="2400"/>
              <a:t>abc</a:t>
            </a:r>
            <a:r>
              <a:rPr lang="en-US" sz="2400"/>
              <a:t>] will match if the string you are trying to match contains any of the a, b or c.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You can also specify a range of characters using - inside square brackets.</a:t>
            </a:r>
            <a:endParaRPr/>
          </a:p>
          <a:p>
            <a:pPr>
              <a:defRPr/>
            </a:pPr>
            <a:endParaRPr lang="en-US" sz="2400"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[a-e] is the same as [</a:t>
            </a:r>
            <a:r>
              <a:rPr lang="en-US" sz="2400"/>
              <a:t>abcde</a:t>
            </a:r>
            <a:r>
              <a:rPr lang="en-US" sz="2400"/>
              <a:t>].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[1-4] is the same as [1234].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[0-39] is the same as [01239].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You can complement (invert) the character set by using caret ^ symbol at the start of a square-bracket.</a:t>
            </a:r>
            <a:endParaRPr/>
          </a:p>
          <a:p>
            <a:pPr>
              <a:defRPr/>
            </a:pPr>
            <a:endParaRPr lang="en-US" sz="2400"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[^</a:t>
            </a:r>
            <a:r>
              <a:rPr lang="en-US" sz="2400"/>
              <a:t>abc</a:t>
            </a:r>
            <a:r>
              <a:rPr lang="en-US" sz="2400"/>
              <a:t>] means any character except a or b or c.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[^0-9] means any non-digit character.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5400"/>
              <a:t>. </a:t>
            </a:r>
            <a:r>
              <a:rPr lang="en-US" sz="4000"/>
              <a:t> Period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597399" y="1477754"/>
            <a:ext cx="9025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A </a:t>
            </a:r>
            <a:r>
              <a:rPr lang="en-US" sz="2400"/>
              <a:t>period matches any single character (except newline '\n').</a:t>
            </a:r>
            <a:endParaRPr/>
          </a:p>
        </p:txBody>
      </p:sp>
      <p:graphicFrame>
        <p:nvGraphicFramePr>
          <p:cNvPr id="7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736599" y="2765742"/>
          <a:ext cx="11092543" cy="2401345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3127194"/>
                <a:gridCol w="3613305"/>
                <a:gridCol w="4352044"/>
              </a:tblGrid>
              <a:tr h="4035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03554">
                <a:tc row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3600"/>
                        <a:t>..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03554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03554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acd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787129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acde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2 matches (contains 4 characters)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^  </a:t>
            </a:r>
            <a:r>
              <a:rPr lang="en-US" sz="4000" b="1"/>
              <a:t>Caret </a:t>
            </a:r>
            <a:endParaRPr/>
          </a:p>
          <a:p>
            <a:pPr>
              <a:defRPr/>
            </a:pPr>
            <a:endParaRPr lang="en-US" sz="4000"/>
          </a:p>
        </p:txBody>
      </p:sp>
      <p:sp>
        <p:nvSpPr>
          <p:cNvPr id="7" name="Rectangle 6"/>
          <p:cNvSpPr/>
          <p:nvPr/>
        </p:nvSpPr>
        <p:spPr bwMode="auto">
          <a:xfrm>
            <a:off x="116369" y="1285826"/>
            <a:ext cx="11393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caret symbol ^ is used to check if a string starts with a certain character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9" name="Table 8"/>
          <p:cNvGraphicFramePr>
            <a:graphicFrameLocks xmlns:a="http://schemas.openxmlformats.org/drawingml/2006/main" noGrp="1"/>
          </p:cNvGraphicFramePr>
          <p:nvPr/>
        </p:nvGraphicFramePr>
        <p:xfrm>
          <a:off x="290284" y="2223412"/>
          <a:ext cx="11495315" cy="3751953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2844079"/>
                <a:gridCol w="3681038"/>
                <a:gridCol w="4970197"/>
              </a:tblGrid>
              <a:tr h="53981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39811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^a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39811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abc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39811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bac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39811"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^</a:t>
                      </a:r>
                      <a:r>
                        <a:rPr lang="en-US" sz="2400" b="1"/>
                        <a:t>ab</a:t>
                      </a:r>
                      <a:endParaRPr lang="en-US" sz="2400" b="1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abc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105289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acb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(starts with a but not followed by b)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$  Dollar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116369" y="1079550"/>
            <a:ext cx="11263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dollar symbol $ is used to check if a string ends with a certain character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7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489858" y="2361644"/>
          <a:ext cx="11092542" cy="2681444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3697514"/>
                <a:gridCol w="3697514"/>
                <a:gridCol w="3697514"/>
              </a:tblGrid>
              <a:tr h="67036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670361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a$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670361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formula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670361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cab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*  Star</a:t>
            </a:r>
            <a:endParaRPr lang="en-US" sz="4000" b="1"/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504371" y="2555127"/>
          <a:ext cx="11063515" cy="2858700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2920493"/>
                <a:gridCol w="3603851"/>
                <a:gridCol w="4539171"/>
              </a:tblGrid>
              <a:tr h="47645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76450">
                <a:tc rowSpan="5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ma*n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maaan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main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(a is not followed by n)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woman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348343" y="1382989"/>
            <a:ext cx="10145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star symbol * matches zero or more occurrences of the pattern left to it.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 bwMode="auto">
          <a:xfrm flipH="1" flipV="1">
            <a:off x="4076699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+  Plus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 bwMode="auto">
          <a:xfrm>
            <a:off x="116369" y="1166474"/>
            <a:ext cx="1110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plus symbol + matches one or more occurrences of the pattern left to it.</a:t>
            </a:r>
            <a:endParaRPr/>
          </a:p>
        </p:txBody>
      </p:sp>
      <p:graphicFrame>
        <p:nvGraphicFramePr>
          <p:cNvPr id="7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838198" y="2246024"/>
          <a:ext cx="10990943" cy="3132288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{1E171933-4619-4E11-9A3F-F7608DF75F80}</a:tableStyleId>
              </a:tblPr>
              <a:tblGrid>
                <a:gridCol w="2931677"/>
                <a:gridCol w="2877667"/>
                <a:gridCol w="5181599"/>
              </a:tblGrid>
              <a:tr h="52204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22048">
                <a:tc rowSpan="5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ma+n</a:t>
                      </a:r>
                      <a:endParaRPr lang="en-US" sz="2400" b="1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(no a character)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maaan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main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(a is not followed by n)</a:t>
                      </a:r>
                      <a:endParaRPr/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woman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subject/>
  <dc:creator>Anirudha Anil Gaikwad</dc:creator>
  <cp:keywords>Python</cp:keywords>
  <dc:description>Python Introduction</dc:description>
  <dc:identifier/>
  <dc:language/>
  <cp:lastModifiedBy/>
  <cp:revision>199</cp:revision>
  <dcterms:created xsi:type="dcterms:W3CDTF">2016-01-14T13:25:00Z</dcterms:created>
  <dcterms:modified xsi:type="dcterms:W3CDTF">2023-05-04T02:56:35Z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