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1.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s/slide4.xml" ContentType="application/vnd.openxmlformats-officedocument.presentationml.slide+xml"/>
  <Override PartName="/ppt/slideLayouts/slideLayout4.xml" ContentType="application/vnd.openxmlformats-officedocument.presentationml.slideLayout+xml"/>
  <Override PartName="/customXml/itemProps3.xml" ContentType="application/vnd.openxmlformats-officedocument.customXmlProperties+xml"/>
  <Override PartName="/ppt/theme/theme1.xml" ContentType="application/vnd.openxmlformats-officedocument.theme+xml"/>
  <Override PartName="/customXml/itemProps2.xml" ContentType="application/vnd.openxmlformats-officedocument.customXmlProperties+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7.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a:noFill/>
            </a:ln>
          </a:left>
          <a:right>
            <a:ln>
              <a:noFill/>
            </a:ln>
          </a:right>
          <a:top>
            <a:ln w="38100">
              <a:solidFill>
                <a:schemeClr val="dk1"/>
              </a:solidFill>
            </a:ln>
          </a:top>
          <a:bottom>
            <a:ln w="38100">
              <a:solidFill>
                <a:schemeClr val="dk1"/>
              </a:solidFill>
            </a:ln>
          </a:bottom>
          <a:insideH>
            <a:ln>
              <a:no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9" d="100"/>
          <a:sy n="69" d="100"/>
        </p:scale>
        <p:origin x="918" y="66"/>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 Id="rId15" Type="http://schemas.openxmlformats.org/officeDocument/2006/relationships/tableStyles" Target="tableStyles.xml" /><Relationship Id="rId16"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scaler.com/topics/hashcode-in-java/"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1601818"/>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Array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Single dimensional array </a:t>
                      </a:r>
                      <a:endParaRPr/>
                    </a:p>
                  </a:txBody>
                  <a:tcPr anchor="ctr"/>
                </a:tc>
              </a:tr>
              <a:tr h="5723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Multi dimensional array</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Array Class </a:t>
                      </a:r>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Method of Arrays Class </a:t>
            </a:r>
            <a:endParaRPr/>
          </a:p>
        </p:txBody>
      </p:sp>
      <p:graphicFrame>
        <p:nvGraphicFramePr>
          <p:cNvPr id="2" name="Table 1"/>
          <p:cNvGraphicFramePr>
            <a:graphicFrameLocks xmlns:a="http://schemas.openxmlformats.org/drawingml/2006/main" noGrp="1"/>
          </p:cNvGraphicFramePr>
          <p:nvPr/>
        </p:nvGraphicFramePr>
        <p:xfrm>
          <a:off x="227012" y="685800"/>
          <a:ext cx="11277600" cy="6158280"/>
        </p:xfrm>
        <a:graphic>
          <a:graphicData uri="http://schemas.openxmlformats.org/drawingml/2006/table">
            <a:tbl>
              <a:tblPr firstRow="0" firstCol="0" lastRow="0" lastCol="0" bandRow="0" bandCol="0"/>
              <a:tblGrid>
                <a:gridCol w="5458680"/>
                <a:gridCol w="5818920"/>
              </a:tblGrid>
              <a:tr h="61617">
                <a:tc>
                  <a:txBody>
                    <a:bodyPr/>
                    <a:p>
                      <a:pPr algn="ctr">
                        <a:defRPr/>
                      </a:pPr>
                      <a:r>
                        <a:rPr lang="en-IN" sz="1800">
                          <a:solidFill>
                            <a:schemeClr val="bg1"/>
                          </a:solidFill>
                        </a:rPr>
                        <a:t>Method Name</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solidFill>
                      <a:schemeClr val="accent1"/>
                    </a:solidFill>
                  </a:tcPr>
                </a:tc>
                <a:tc>
                  <a:txBody>
                    <a:bodyPr/>
                    <a:p>
                      <a:pPr algn="ctr">
                        <a:defRPr/>
                      </a:pPr>
                      <a:r>
                        <a:rPr lang="en-IN" sz="1800">
                          <a:solidFill>
                            <a:schemeClr val="bg1"/>
                          </a:solidFill>
                        </a:rPr>
                        <a:t>Function</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solidFill>
                      <a:schemeClr val="accent1"/>
                    </a:solidFill>
                  </a:tcPr>
                </a:tc>
              </a:tr>
              <a:tr h="209499">
                <a:tc>
                  <a:txBody>
                    <a:bodyPr/>
                    <a:p>
                      <a:pPr algn="ctr">
                        <a:defRPr/>
                      </a:pPr>
                      <a:r>
                        <a:rPr lang="en-IN" sz="1800"/>
                        <a:t>hashCode</a:t>
                      </a:r>
                      <a:r>
                        <a:rPr lang="en-IN" sz="1800"/>
                        <a:t>(</a:t>
                      </a:r>
                      <a:r>
                        <a:rPr lang="en-IN" sz="1800"/>
                        <a:t>originalArray</a:t>
                      </a:r>
                      <a:r>
                        <a:rPr lang="en-IN" sz="1800"/>
                        <a:t>)</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An integer </a:t>
                      </a:r>
                      <a:r>
                        <a:rPr lang="en-GB" sz="1800" u="sng" strike="noStrike">
                          <a:hlinkClick r:id="rId2" tooltip="https://www.scaler.com/topics/hashcode-in-java/"/>
                        </a:rPr>
                        <a:t>hashCode</a:t>
                      </a:r>
                      <a:r>
                        <a:rPr lang="en-GB" sz="1800"/>
                        <a:t> of the array instance is returned. A </a:t>
                      </a:r>
                      <a:r>
                        <a:rPr lang="en-GB" sz="1800"/>
                        <a:t>hashcode</a:t>
                      </a:r>
                      <a:r>
                        <a:rPr lang="en-GB" sz="1800"/>
                        <a:t> is a unique integer that represents an object in Java.</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308086">
                <a:tc>
                  <a:txBody>
                    <a:bodyPr/>
                    <a:p>
                      <a:pPr algn="ctr">
                        <a:defRPr/>
                      </a:pPr>
                      <a:r>
                        <a:rPr lang="en-IN" sz="1800"/>
                        <a:t>equals (array1, array2)</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Two arrays are considered equal if both arrays contain the same number of elements, and all corresponding pairs of elements in the two arrays are equal.</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10911">
                <a:tc>
                  <a:txBody>
                    <a:bodyPr/>
                    <a:p>
                      <a:pPr algn="ctr">
                        <a:defRPr/>
                      </a:pPr>
                      <a:r>
                        <a:rPr lang="en-IN" sz="1800"/>
                        <a:t>fill(</a:t>
                      </a:r>
                      <a:r>
                        <a:rPr lang="en-IN" sz="1800"/>
                        <a:t>originalArray</a:t>
                      </a:r>
                      <a:r>
                        <a:rPr lang="en-IN" sz="1800"/>
                        <a:t>, </a:t>
                      </a:r>
                      <a:r>
                        <a:rPr lang="en-IN" sz="1800"/>
                        <a:t>fillValue</a:t>
                      </a:r>
                      <a:r>
                        <a:rPr lang="en-IN" sz="1800"/>
                        <a:t>)</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The fill value is assigned to each index of the arrays.</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60205">
                <a:tc>
                  <a:txBody>
                    <a:bodyPr/>
                    <a:p>
                      <a:pPr algn="ctr">
                        <a:defRPr/>
                      </a:pPr>
                      <a:r>
                        <a:rPr lang="en-IN" sz="1800"/>
                        <a:t>deepToString</a:t>
                      </a:r>
                      <a:r>
                        <a:rPr lang="en-IN" sz="1800"/>
                        <a:t>(Object[]a)</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A string representation is returned of the deep contents and details of the concerned array.</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209499">
                <a:tc>
                  <a:txBody>
                    <a:bodyPr/>
                    <a:p>
                      <a:pPr algn="ctr">
                        <a:defRPr/>
                      </a:pPr>
                      <a:r>
                        <a:rPr lang="en-IN" sz="1800"/>
                        <a:t>deepHashcode</a:t>
                      </a:r>
                      <a:r>
                        <a:rPr lang="en-IN" sz="1800"/>
                        <a:t>(Object[]a)</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This method will receive an array and compute hash code based on the deep content in an array and return it in an integer.</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10911">
                <a:tc>
                  <a:txBody>
                    <a:bodyPr/>
                    <a:p>
                      <a:pPr algn="ctr">
                        <a:defRPr/>
                      </a:pPr>
                      <a:r>
                        <a:rPr lang="en-GB" sz="1800"/>
                        <a:t>deepEquals</a:t>
                      </a:r>
                      <a:r>
                        <a:rPr lang="en-GB" sz="1800"/>
                        <a:t>(Object[]a1, Object[]a2)</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It returns true only if the 2 concerned arrays are equal to one another.</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10911">
                <a:tc>
                  <a:txBody>
                    <a:bodyPr/>
                    <a:p>
                      <a:pPr algn="ctr">
                        <a:defRPr/>
                      </a:pPr>
                      <a:r>
                        <a:rPr lang="en-IN" sz="1800"/>
                        <a:t>copyOfRange</a:t>
                      </a:r>
                      <a:r>
                        <a:rPr lang="en-IN" sz="1800"/>
                        <a:t>(</a:t>
                      </a:r>
                      <a:r>
                        <a:rPr lang="en-IN" sz="1800"/>
                        <a:t>originalArray</a:t>
                      </a:r>
                      <a:r>
                        <a:rPr lang="en-IN" sz="1800"/>
                        <a:t>, </a:t>
                      </a:r>
                      <a:r>
                        <a:rPr lang="en-IN" sz="1800"/>
                        <a:t>fromIndex</a:t>
                      </a:r>
                      <a:r>
                        <a:rPr lang="en-IN" sz="1800"/>
                        <a:t>, </a:t>
                      </a:r>
                      <a:r>
                        <a:rPr lang="en-IN" sz="1800"/>
                        <a:t>endIndex</a:t>
                      </a:r>
                      <a:r>
                        <a:rPr lang="en-IN" sz="1800"/>
                        <a:t>)</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The concerned range of the concerned array is copied into the new array.</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209499">
                <a:tc>
                  <a:txBody>
                    <a:bodyPr/>
                    <a:p>
                      <a:pPr algn="ctr">
                        <a:defRPr/>
                      </a:pPr>
                      <a:r>
                        <a:rPr lang="en-IN" sz="1800"/>
                        <a:t>copyOf</a:t>
                      </a:r>
                      <a:r>
                        <a:rPr lang="en-IN" sz="1800"/>
                        <a:t>(</a:t>
                      </a:r>
                      <a:r>
                        <a:rPr lang="en-IN" sz="1800"/>
                        <a:t>originalArray</a:t>
                      </a:r>
                      <a:r>
                        <a:rPr lang="en-IN" sz="1800"/>
                        <a:t>, </a:t>
                      </a:r>
                      <a:r>
                        <a:rPr lang="en-IN" sz="1800"/>
                        <a:t>newLength</a:t>
                      </a:r>
                      <a:r>
                        <a:rPr lang="en-IN" sz="1800"/>
                        <a:t>)</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Copies the specified array, truncating or padding with the default value (if necessary) so the copy has the specified length.</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r h="160205">
                <a:tc>
                  <a:txBody>
                    <a:bodyPr/>
                    <a:p>
                      <a:pPr algn="ctr">
                        <a:defRPr/>
                      </a:pPr>
                      <a:r>
                        <a:rPr lang="en-IN" sz="1800"/>
                        <a:t>compare(array 1, array2)</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c>
                  <a:txBody>
                    <a:bodyPr/>
                    <a:p>
                      <a:pPr algn="ctr">
                        <a:defRPr/>
                      </a:pPr>
                      <a:r>
                        <a:rPr lang="en-GB" sz="1800"/>
                        <a:t>Two arrays that are passed as parameters lexicographically are compared to each other</a:t>
                      </a:r>
                      <a:endParaRPr/>
                    </a:p>
                  </a:txBody>
                  <a:tcPr marL="12322" marR="12322" marT="6162" marB="6162" anchor="ctr">
                    <a:lnL w="19049" algn="ctr">
                      <a:solidFill>
                        <a:srgbClr val="89C01C"/>
                      </a:solidFill>
                    </a:lnL>
                    <a:lnR w="19049" algn="ctr">
                      <a:solidFill>
                        <a:srgbClr val="89C01C"/>
                      </a:solidFill>
                    </a:lnR>
                    <a:lnT w="19049" algn="ctr">
                      <a:solidFill>
                        <a:srgbClr val="89C01C"/>
                      </a:solidFill>
                    </a:lnT>
                    <a:lnB w="19049" algn="ctr">
                      <a:solidFill>
                        <a:srgbClr val="89C01C"/>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Array  </a:t>
            </a:r>
            <a:endParaRPr/>
          </a:p>
        </p:txBody>
      </p:sp>
      <p:sp>
        <p:nvSpPr>
          <p:cNvPr id="4" name="TextBox 3"/>
          <p:cNvSpPr txBox="1"/>
          <p:nvPr/>
        </p:nvSpPr>
        <p:spPr bwMode="auto">
          <a:xfrm>
            <a:off x="1370012" y="850938"/>
            <a:ext cx="10515600" cy="1089529"/>
          </a:xfrm>
          <a:prstGeom prst="rect">
            <a:avLst/>
          </a:prstGeom>
          <a:noFill/>
        </p:spPr>
        <p:txBody>
          <a:bodyPr wrap="square">
            <a:spAutoFit/>
          </a:bodyPr>
          <a:lstStyle/>
          <a:p>
            <a:pPr>
              <a:lnSpc>
                <a:spcPct val="90000"/>
              </a:lnSpc>
              <a:spcBef>
                <a:spcPts val="1800"/>
              </a:spcBef>
              <a:buClr>
                <a:schemeClr val="accent1">
                  <a:lumMod val="75000"/>
                </a:schemeClr>
              </a:buClr>
              <a:defRPr/>
            </a:pPr>
            <a:r>
              <a:rPr lang="en-GB" b="1" i="0"/>
              <a:t>Java array</a:t>
            </a:r>
            <a:r>
              <a:rPr lang="en-GB" b="0" i="0"/>
              <a:t> is an object which contains elements of a similar data type. Additionally, The elements of an array are stored in a contiguous memory location.</a:t>
            </a:r>
            <a:endParaRPr lang="en-GB" sz="2400" b="0" i="0"/>
          </a:p>
        </p:txBody>
      </p:sp>
      <p:sp>
        <p:nvSpPr>
          <p:cNvPr id="5" name="TextBox 4"/>
          <p:cNvSpPr txBox="1"/>
          <p:nvPr/>
        </p:nvSpPr>
        <p:spPr bwMode="auto">
          <a:xfrm>
            <a:off x="684212" y="3429000"/>
            <a:ext cx="10591799" cy="3416320"/>
          </a:xfrm>
          <a:prstGeom prst="rect">
            <a:avLst/>
          </a:prstGeom>
          <a:noFill/>
        </p:spPr>
        <p:txBody>
          <a:bodyPr wrap="square">
            <a:spAutoFit/>
          </a:bodyPr>
          <a:lstStyle/>
          <a:p>
            <a:pPr algn="just">
              <a:defRPr/>
            </a:pPr>
            <a:r>
              <a:rPr lang="en-GB" b="1" i="0">
                <a:solidFill>
                  <a:schemeClr val="accent1">
                    <a:lumMod val="50000"/>
                  </a:schemeClr>
                </a:solidFill>
              </a:rPr>
              <a:t>Advantages-</a:t>
            </a:r>
            <a:endParaRPr/>
          </a:p>
          <a:p>
            <a:pPr algn="just">
              <a:buFont typeface="Arial"/>
              <a:buChar char="•"/>
              <a:defRPr/>
            </a:pPr>
            <a:r>
              <a:rPr lang="en-GB" b="1" i="0"/>
              <a:t>Code Optimization:</a:t>
            </a:r>
            <a:r>
              <a:rPr lang="en-GB" b="0" i="0"/>
              <a:t> It makes the code optimized, we can retrieve or sort the data efficiently.</a:t>
            </a:r>
            <a:endParaRPr/>
          </a:p>
          <a:p>
            <a:pPr algn="just">
              <a:buFont typeface="Arial"/>
              <a:buChar char="•"/>
              <a:defRPr/>
            </a:pPr>
            <a:r>
              <a:rPr lang="en-GB" b="1" i="0"/>
              <a:t>Random access:</a:t>
            </a:r>
            <a:r>
              <a:rPr lang="en-GB" b="0" i="0"/>
              <a:t> We can get any data located at an index position.</a:t>
            </a:r>
            <a:endParaRPr/>
          </a:p>
          <a:p>
            <a:pPr algn="just">
              <a:defRPr/>
            </a:pPr>
            <a:endParaRPr lang="en-GB" b="0" i="0"/>
          </a:p>
          <a:p>
            <a:pPr algn="just">
              <a:defRPr/>
            </a:pPr>
            <a:r>
              <a:rPr lang="en-GB" b="1" i="0">
                <a:solidFill>
                  <a:schemeClr val="accent1">
                    <a:lumMod val="50000"/>
                  </a:schemeClr>
                </a:solidFill>
              </a:rPr>
              <a:t>Disadvantages-</a:t>
            </a:r>
            <a:endParaRPr/>
          </a:p>
          <a:p>
            <a:pPr algn="just">
              <a:buFont typeface="Arial"/>
              <a:buChar char="•"/>
              <a:defRPr/>
            </a:pPr>
            <a:r>
              <a:rPr lang="en-GB" b="1" i="0"/>
              <a:t>Size Limit:</a:t>
            </a:r>
            <a:r>
              <a:rPr lang="en-GB" b="0" i="0"/>
              <a:t> We can store only the fixed size of elements in the array. It doesn't grow its size at runtime. To solve this problem, collection framework is used in Java which grows automatically.</a:t>
            </a:r>
            <a:endParaRPr/>
          </a:p>
        </p:txBody>
      </p:sp>
      <p:pic>
        <p:nvPicPr>
          <p:cNvPr id="6" name="Picture 2" descr="Java array"/>
          <p:cNvPicPr>
            <a:picLocks noChangeAspect="1" noChangeArrowheads="1"/>
          </p:cNvPicPr>
          <p:nvPr/>
        </p:nvPicPr>
        <p:blipFill>
          <a:blip r:embed="rId2"/>
          <a:stretch/>
        </p:blipFill>
        <p:spPr bwMode="auto">
          <a:xfrm>
            <a:off x="3351212" y="1686179"/>
            <a:ext cx="5300970" cy="19621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Single Dimensional Array </a:t>
            </a:r>
            <a:endParaRPr/>
          </a:p>
        </p:txBody>
      </p:sp>
      <p:sp>
        <p:nvSpPr>
          <p:cNvPr id="4" name="TextBox 3"/>
          <p:cNvSpPr txBox="1"/>
          <p:nvPr/>
        </p:nvSpPr>
        <p:spPr bwMode="auto">
          <a:xfrm>
            <a:off x="760412" y="1447800"/>
            <a:ext cx="10058400" cy="4154984"/>
          </a:xfrm>
          <a:prstGeom prst="rect">
            <a:avLst/>
          </a:prstGeom>
          <a:noFill/>
        </p:spPr>
        <p:txBody>
          <a:bodyPr wrap="square">
            <a:spAutoFit/>
          </a:bodyPr>
          <a:lstStyle/>
          <a:p>
            <a:pPr>
              <a:defRPr/>
            </a:pPr>
            <a:r>
              <a:rPr lang="en-GB" b="0" i="0"/>
              <a:t>//Java Program to illustrate the use of declaration, instantiation   </a:t>
            </a:r>
            <a:endParaRPr/>
          </a:p>
          <a:p>
            <a:pPr>
              <a:defRPr/>
            </a:pPr>
            <a:r>
              <a:rPr lang="en-GB" b="0" i="0"/>
              <a:t>//and initialization of Java array in a single line  </a:t>
            </a:r>
            <a:endParaRPr/>
          </a:p>
          <a:p>
            <a:pPr>
              <a:defRPr/>
            </a:pPr>
            <a:endParaRPr lang="en-GB" b="0" i="0"/>
          </a:p>
          <a:p>
            <a:pPr>
              <a:defRPr/>
            </a:pPr>
            <a:r>
              <a:rPr lang="en-GB" b="1" i="0"/>
              <a:t>class</a:t>
            </a:r>
            <a:r>
              <a:rPr lang="en-GB" b="0" i="0"/>
              <a:t> Testarray1{  </a:t>
            </a:r>
            <a:endParaRPr/>
          </a:p>
          <a:p>
            <a:pPr lvl="1">
              <a:defRPr/>
            </a:pPr>
            <a:r>
              <a:rPr lang="en-GB" b="1" i="0"/>
              <a:t>public</a:t>
            </a:r>
            <a:r>
              <a:rPr lang="en-GB" b="0" i="0"/>
              <a:t> </a:t>
            </a:r>
            <a:r>
              <a:rPr lang="en-GB" b="1" i="0"/>
              <a:t>static</a:t>
            </a:r>
            <a:r>
              <a:rPr lang="en-GB" b="0" i="0"/>
              <a:t> </a:t>
            </a:r>
            <a:r>
              <a:rPr lang="en-GB" b="1" i="0"/>
              <a:t>void</a:t>
            </a:r>
            <a:r>
              <a:rPr lang="en-GB" b="0" i="0"/>
              <a:t> main(String </a:t>
            </a:r>
            <a:r>
              <a:rPr lang="en-GB" b="0" i="0"/>
              <a:t>args</a:t>
            </a:r>
            <a:r>
              <a:rPr lang="en-GB" b="0" i="0"/>
              <a:t>[]){  </a:t>
            </a:r>
            <a:endParaRPr/>
          </a:p>
          <a:p>
            <a:pPr lvl="2">
              <a:defRPr/>
            </a:pPr>
            <a:r>
              <a:rPr lang="en-GB" b="1" i="0"/>
              <a:t>int</a:t>
            </a:r>
            <a:r>
              <a:rPr lang="en-GB" b="0" i="0"/>
              <a:t> a[]={33,3,4,5};//declaration, instantiation and initialization  </a:t>
            </a:r>
            <a:endParaRPr/>
          </a:p>
          <a:p>
            <a:pPr lvl="2">
              <a:defRPr/>
            </a:pPr>
            <a:r>
              <a:rPr lang="en-GB" b="0" i="0"/>
              <a:t>//printing array  </a:t>
            </a:r>
            <a:endParaRPr/>
          </a:p>
          <a:p>
            <a:pPr lvl="2">
              <a:defRPr/>
            </a:pPr>
            <a:r>
              <a:rPr lang="en-GB" b="1" i="0"/>
              <a:t>for</a:t>
            </a:r>
            <a:r>
              <a:rPr lang="en-GB" b="0" i="0"/>
              <a:t>(</a:t>
            </a:r>
            <a:r>
              <a:rPr lang="en-GB" b="1" i="0"/>
              <a:t>int</a:t>
            </a:r>
            <a:r>
              <a:rPr lang="en-GB" b="0" i="0"/>
              <a:t> </a:t>
            </a:r>
            <a:r>
              <a:rPr lang="en-GB" b="0" i="0"/>
              <a:t>i</a:t>
            </a:r>
            <a:r>
              <a:rPr lang="en-GB" b="0" i="0"/>
              <a:t>=0;i&lt;</a:t>
            </a:r>
            <a:r>
              <a:rPr lang="en-GB" b="0" i="0"/>
              <a:t>a.length;i</a:t>
            </a:r>
            <a:r>
              <a:rPr lang="en-GB" b="0" i="0"/>
              <a:t>++)//length is the property of array  </a:t>
            </a:r>
            <a:endParaRPr/>
          </a:p>
          <a:p>
            <a:pPr lvl="2">
              <a:defRPr/>
            </a:pPr>
            <a:r>
              <a:rPr lang="en-GB" b="0" i="0"/>
              <a:t>System.out.println</a:t>
            </a:r>
            <a:r>
              <a:rPr lang="en-GB" b="0" i="0"/>
              <a:t>(a[</a:t>
            </a:r>
            <a:r>
              <a:rPr lang="en-GB" b="0" i="0"/>
              <a:t>i</a:t>
            </a:r>
            <a:r>
              <a:rPr lang="en-GB" b="0" i="0"/>
              <a:t>]);  </a:t>
            </a:r>
            <a:endParaRPr/>
          </a:p>
          <a:p>
            <a:pPr>
              <a:defRPr/>
            </a:pPr>
            <a:r>
              <a:rPr lang="en-GB" b="0" i="0"/>
              <a:t>      }</a:t>
            </a:r>
            <a:endParaRPr/>
          </a:p>
          <a:p>
            <a:pPr>
              <a:defRPr/>
            </a:pPr>
            <a:r>
              <a:rPr lang="en-GB" b="0" i="0"/>
              <a:t>}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Multi Dimensional Array </a:t>
            </a:r>
            <a:endParaRPr/>
          </a:p>
        </p:txBody>
      </p:sp>
      <p:sp>
        <p:nvSpPr>
          <p:cNvPr id="4" name="TextBox 3"/>
          <p:cNvSpPr txBox="1"/>
          <p:nvPr/>
        </p:nvSpPr>
        <p:spPr bwMode="auto">
          <a:xfrm>
            <a:off x="760412" y="1447800"/>
            <a:ext cx="10058400" cy="4893647"/>
          </a:xfrm>
          <a:prstGeom prst="rect">
            <a:avLst/>
          </a:prstGeom>
          <a:noFill/>
        </p:spPr>
        <p:txBody>
          <a:bodyPr wrap="square">
            <a:spAutoFit/>
          </a:bodyPr>
          <a:lstStyle/>
          <a:p>
            <a:pPr>
              <a:defRPr/>
            </a:pPr>
            <a:r>
              <a:rPr lang="en-GB" b="0" i="0"/>
              <a:t>A multidimensional array is an array of arrays.</a:t>
            </a:r>
            <a:endParaRPr/>
          </a:p>
          <a:p>
            <a:pPr>
              <a:defRPr/>
            </a:pPr>
            <a:endParaRPr lang="en-GB" b="0" i="0"/>
          </a:p>
          <a:p>
            <a:pPr>
              <a:defRPr/>
            </a:pPr>
            <a:r>
              <a:rPr lang="en-GB" b="0" i="0"/>
              <a:t>Multidimensional arrays are useful when you want to store data as a tabular form, like a table with rows and columns.</a:t>
            </a:r>
            <a:endParaRPr/>
          </a:p>
          <a:p>
            <a:pPr>
              <a:defRPr/>
            </a:pPr>
            <a:endParaRPr lang="en-GB" b="0" i="0"/>
          </a:p>
          <a:p>
            <a:pPr>
              <a:defRPr/>
            </a:pPr>
            <a:r>
              <a:rPr lang="en-GB" b="0" i="0"/>
              <a:t>To create a two-dimensional array, add each array within its own set of curly braces:</a:t>
            </a:r>
            <a:endParaRPr/>
          </a:p>
          <a:p>
            <a:pPr>
              <a:defRPr/>
            </a:pPr>
            <a:endParaRPr lang="en-GB" b="0" i="0"/>
          </a:p>
          <a:p>
            <a:pPr>
              <a:defRPr/>
            </a:pPr>
            <a:r>
              <a:rPr lang="en-GB" b="0" i="0">
                <a:solidFill>
                  <a:schemeClr val="accent1"/>
                </a:solidFill>
              </a:rPr>
              <a:t>Example:</a:t>
            </a:r>
            <a:endParaRPr/>
          </a:p>
          <a:p>
            <a:pPr>
              <a:defRPr/>
            </a:pPr>
            <a:endParaRPr lang="en-GB"/>
          </a:p>
          <a:p>
            <a:pPr>
              <a:defRPr/>
            </a:pPr>
            <a:r>
              <a:rPr lang="en-GB" b="0" i="0"/>
              <a:t>int[][] </a:t>
            </a:r>
            <a:r>
              <a:rPr lang="en-GB" b="0" i="0"/>
              <a:t>myNumbers</a:t>
            </a:r>
            <a:r>
              <a:rPr lang="en-GB" b="0" i="0"/>
              <a:t> = { {1, 2, 3, 4}, {5, 6, 7} };</a:t>
            </a:r>
            <a:endParaRPr/>
          </a:p>
          <a:p>
            <a:pPr>
              <a:defRPr/>
            </a:pPr>
            <a:r>
              <a:rPr lang="en-GB" b="0" i="0"/>
              <a:t>myNumbers</a:t>
            </a:r>
            <a:r>
              <a:rPr lang="en-GB" b="0" i="0"/>
              <a:t>[1][2] = 9;</a:t>
            </a:r>
            <a:endParaRPr/>
          </a:p>
          <a:p>
            <a:pPr>
              <a:defRPr/>
            </a:pPr>
            <a:r>
              <a:rPr lang="en-GB" b="0" i="0"/>
              <a:t>System.out.println</a:t>
            </a:r>
            <a:r>
              <a:rPr lang="en-GB" b="0" i="0"/>
              <a:t>(</a:t>
            </a:r>
            <a:r>
              <a:rPr lang="en-GB" b="0" i="0"/>
              <a:t>myNumbers</a:t>
            </a:r>
            <a:r>
              <a:rPr lang="en-GB" b="0" i="0"/>
              <a:t>[1][2]); // Outputs 9 instead of 7</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Jagged Array </a:t>
            </a:r>
            <a:endParaRPr/>
          </a:p>
        </p:txBody>
      </p:sp>
      <p:sp>
        <p:nvSpPr>
          <p:cNvPr id="4" name="TextBox 3"/>
          <p:cNvSpPr txBox="1"/>
          <p:nvPr/>
        </p:nvSpPr>
        <p:spPr bwMode="auto">
          <a:xfrm>
            <a:off x="531812" y="1540566"/>
            <a:ext cx="5562600" cy="5016758"/>
          </a:xfrm>
          <a:prstGeom prst="rect">
            <a:avLst/>
          </a:prstGeom>
          <a:noFill/>
        </p:spPr>
        <p:txBody>
          <a:bodyPr wrap="square">
            <a:spAutoFit/>
          </a:bodyPr>
          <a:lstStyle/>
          <a:p>
            <a:pPr>
              <a:defRPr/>
            </a:pPr>
            <a:r>
              <a:rPr lang="en-GB" sz="2000" b="0" i="0">
                <a:solidFill>
                  <a:srgbClr val="FFC000"/>
                </a:solidFill>
              </a:rPr>
              <a:t>//Java Program to illustrate the jagged array  </a:t>
            </a:r>
            <a:endParaRPr/>
          </a:p>
          <a:p>
            <a:pPr>
              <a:defRPr/>
            </a:pPr>
            <a:r>
              <a:rPr lang="en-GB" sz="2000" b="1" i="0"/>
              <a:t>class</a:t>
            </a:r>
            <a:r>
              <a:rPr lang="en-GB" sz="2000" b="0" i="0"/>
              <a:t> </a:t>
            </a:r>
            <a:r>
              <a:rPr lang="en-GB" sz="2000" b="0" i="0"/>
              <a:t>TestJaggedArray</a:t>
            </a:r>
            <a:r>
              <a:rPr lang="en-GB" sz="2000" b="0" i="0"/>
              <a:t>{  </a:t>
            </a:r>
            <a:endParaRPr/>
          </a:p>
          <a:p>
            <a:pPr>
              <a:defRPr/>
            </a:pPr>
            <a:r>
              <a:rPr lang="en-GB" sz="2000" b="0" i="0"/>
              <a:t>    </a:t>
            </a:r>
            <a:r>
              <a:rPr lang="en-GB" sz="2000" b="1" i="0"/>
              <a:t>public</a:t>
            </a:r>
            <a:r>
              <a:rPr lang="en-GB" sz="2000" b="0" i="0"/>
              <a:t> </a:t>
            </a:r>
            <a:r>
              <a:rPr lang="en-GB" sz="2000" b="1" i="0"/>
              <a:t>static</a:t>
            </a:r>
            <a:r>
              <a:rPr lang="en-GB" sz="2000" b="0" i="0"/>
              <a:t> </a:t>
            </a:r>
            <a:r>
              <a:rPr lang="en-GB" sz="2000" b="1" i="0"/>
              <a:t>void</a:t>
            </a:r>
            <a:r>
              <a:rPr lang="en-GB" sz="2000" b="0" i="0"/>
              <a:t> main(String[] </a:t>
            </a:r>
            <a:r>
              <a:rPr lang="en-GB" sz="2000" b="0" i="0"/>
              <a:t>args</a:t>
            </a:r>
            <a:r>
              <a:rPr lang="en-GB" sz="2000" b="0" i="0"/>
              <a:t>){  </a:t>
            </a:r>
            <a:endParaRPr/>
          </a:p>
          <a:p>
            <a:pPr>
              <a:defRPr/>
            </a:pPr>
            <a:r>
              <a:rPr lang="en-GB" sz="2000" b="0" i="0"/>
              <a:t>        //declaring a 2D array with odd columns  </a:t>
            </a:r>
            <a:endParaRPr/>
          </a:p>
          <a:p>
            <a:pPr>
              <a:defRPr/>
            </a:pPr>
            <a:r>
              <a:rPr lang="en-GB" sz="2000" b="0" i="0"/>
              <a:t>        </a:t>
            </a:r>
            <a:r>
              <a:rPr lang="en-GB" sz="2000" b="1" i="0"/>
              <a:t>int</a:t>
            </a:r>
            <a:r>
              <a:rPr lang="en-GB" sz="2000" b="0" i="0"/>
              <a:t> </a:t>
            </a:r>
            <a:r>
              <a:rPr lang="en-GB" sz="2000" b="0" i="0"/>
              <a:t>arr</a:t>
            </a:r>
            <a:r>
              <a:rPr lang="en-GB" sz="2000" b="0" i="0"/>
              <a:t>[][] = </a:t>
            </a:r>
            <a:r>
              <a:rPr lang="en-GB" sz="2000" b="1" i="0"/>
              <a:t>new</a:t>
            </a:r>
            <a:r>
              <a:rPr lang="en-GB" sz="2000" b="0" i="0"/>
              <a:t> </a:t>
            </a:r>
            <a:r>
              <a:rPr lang="en-GB" sz="2000" b="1" i="0"/>
              <a:t>int</a:t>
            </a:r>
            <a:r>
              <a:rPr lang="en-GB" sz="2000" b="0" i="0"/>
              <a:t>[3][];  </a:t>
            </a:r>
            <a:endParaRPr/>
          </a:p>
          <a:p>
            <a:pPr>
              <a:defRPr/>
            </a:pPr>
            <a:r>
              <a:rPr lang="en-GB" sz="2000" b="0" i="0"/>
              <a:t>        </a:t>
            </a:r>
            <a:r>
              <a:rPr lang="en-GB" sz="2000" b="0" i="0"/>
              <a:t>arr</a:t>
            </a:r>
            <a:r>
              <a:rPr lang="en-GB" sz="2000" b="0" i="0"/>
              <a:t>[0] = </a:t>
            </a:r>
            <a:r>
              <a:rPr lang="en-GB" sz="2000" b="1" i="0"/>
              <a:t>new</a:t>
            </a:r>
            <a:r>
              <a:rPr lang="en-GB" sz="2000" b="0" i="0"/>
              <a:t> </a:t>
            </a:r>
            <a:r>
              <a:rPr lang="en-GB" sz="2000" b="1" i="0"/>
              <a:t>int</a:t>
            </a:r>
            <a:r>
              <a:rPr lang="en-GB" sz="2000" b="0" i="0"/>
              <a:t>[3];  </a:t>
            </a:r>
            <a:endParaRPr/>
          </a:p>
          <a:p>
            <a:pPr>
              <a:defRPr/>
            </a:pPr>
            <a:r>
              <a:rPr lang="en-GB" sz="2000" b="0" i="0"/>
              <a:t>        </a:t>
            </a:r>
            <a:r>
              <a:rPr lang="en-GB" sz="2000" b="0" i="0"/>
              <a:t>arr</a:t>
            </a:r>
            <a:r>
              <a:rPr lang="en-GB" sz="2000" b="0" i="0"/>
              <a:t>[1] = </a:t>
            </a:r>
            <a:r>
              <a:rPr lang="en-GB" sz="2000" b="1" i="0"/>
              <a:t>new</a:t>
            </a:r>
            <a:r>
              <a:rPr lang="en-GB" sz="2000" b="0" i="0"/>
              <a:t> </a:t>
            </a:r>
            <a:r>
              <a:rPr lang="en-GB" sz="2000" b="1" i="0"/>
              <a:t>int</a:t>
            </a:r>
            <a:r>
              <a:rPr lang="en-GB" sz="2000" b="0" i="0"/>
              <a:t>[4];  </a:t>
            </a:r>
            <a:endParaRPr/>
          </a:p>
          <a:p>
            <a:pPr>
              <a:defRPr/>
            </a:pPr>
            <a:r>
              <a:rPr lang="en-GB" sz="2000" b="0" i="0"/>
              <a:t>        </a:t>
            </a:r>
            <a:r>
              <a:rPr lang="en-GB" sz="2000" b="0" i="0"/>
              <a:t>arr</a:t>
            </a:r>
            <a:r>
              <a:rPr lang="en-GB" sz="2000" b="0" i="0"/>
              <a:t>[2] = </a:t>
            </a:r>
            <a:r>
              <a:rPr lang="en-GB" sz="2000" b="1" i="0"/>
              <a:t>new</a:t>
            </a:r>
            <a:r>
              <a:rPr lang="en-GB" sz="2000" b="0" i="0"/>
              <a:t> </a:t>
            </a:r>
            <a:r>
              <a:rPr lang="en-GB" sz="2000" b="1" i="0"/>
              <a:t>int</a:t>
            </a:r>
            <a:r>
              <a:rPr lang="en-GB" sz="2000" b="0" i="0"/>
              <a:t>[2];  </a:t>
            </a:r>
            <a:endParaRPr/>
          </a:p>
          <a:p>
            <a:pPr>
              <a:defRPr/>
            </a:pPr>
            <a:r>
              <a:rPr lang="en-GB" sz="2000" b="0" i="0"/>
              <a:t>        //initializing a jagged array  </a:t>
            </a:r>
            <a:endParaRPr/>
          </a:p>
          <a:p>
            <a:pPr>
              <a:defRPr/>
            </a:pPr>
            <a:r>
              <a:rPr lang="en-GB" sz="2000" b="0" i="0"/>
              <a:t>        </a:t>
            </a:r>
            <a:r>
              <a:rPr lang="en-GB" sz="2000" b="1" i="0"/>
              <a:t>int</a:t>
            </a:r>
            <a:r>
              <a:rPr lang="en-GB" sz="2000" b="0" i="0"/>
              <a:t> count = 0;  </a:t>
            </a:r>
            <a:endParaRPr/>
          </a:p>
          <a:p>
            <a:pPr>
              <a:defRPr/>
            </a:pPr>
            <a:r>
              <a:rPr lang="en-GB" sz="2000" b="0" i="0"/>
              <a:t>        </a:t>
            </a:r>
            <a:r>
              <a:rPr lang="en-GB" sz="2000" b="1" i="0"/>
              <a:t>for</a:t>
            </a:r>
            <a:r>
              <a:rPr lang="en-GB" sz="2000" b="0" i="0"/>
              <a:t> (</a:t>
            </a:r>
            <a:r>
              <a:rPr lang="en-GB" sz="2000" b="1" i="0"/>
              <a:t>int</a:t>
            </a:r>
            <a:r>
              <a:rPr lang="en-GB" sz="2000" b="0" i="0"/>
              <a:t> </a:t>
            </a:r>
            <a:r>
              <a:rPr lang="en-GB" sz="2000" b="0" i="0"/>
              <a:t>i</a:t>
            </a:r>
            <a:r>
              <a:rPr lang="en-GB" sz="2000" b="0" i="0"/>
              <a:t>=0; </a:t>
            </a:r>
            <a:r>
              <a:rPr lang="en-GB" sz="2000" b="0" i="0"/>
              <a:t>i</a:t>
            </a:r>
            <a:r>
              <a:rPr lang="en-GB" sz="2000" b="0" i="0"/>
              <a:t>&lt;</a:t>
            </a:r>
            <a:r>
              <a:rPr lang="en-GB" sz="2000" b="0" i="0"/>
              <a:t>arr.length</a:t>
            </a:r>
            <a:r>
              <a:rPr lang="en-GB" sz="2000" b="0" i="0"/>
              <a:t>; </a:t>
            </a:r>
            <a:r>
              <a:rPr lang="en-GB" sz="2000" b="0" i="0"/>
              <a:t>i</a:t>
            </a:r>
            <a:r>
              <a:rPr lang="en-GB" sz="2000" b="0" i="0"/>
              <a:t>++)  {</a:t>
            </a:r>
            <a:endParaRPr/>
          </a:p>
          <a:p>
            <a:pPr>
              <a:defRPr/>
            </a:pPr>
            <a:r>
              <a:rPr lang="en-GB" sz="2000" b="0" i="0"/>
              <a:t>            </a:t>
            </a:r>
            <a:r>
              <a:rPr lang="en-GB" sz="2000" b="1" i="0"/>
              <a:t>for</a:t>
            </a:r>
            <a:r>
              <a:rPr lang="en-GB" sz="2000" b="0" i="0"/>
              <a:t>(</a:t>
            </a:r>
            <a:r>
              <a:rPr lang="en-GB" sz="2000" b="1" i="0"/>
              <a:t>int</a:t>
            </a:r>
            <a:r>
              <a:rPr lang="en-GB" sz="2000" b="0" i="0"/>
              <a:t> j=0; j&lt;</a:t>
            </a:r>
            <a:r>
              <a:rPr lang="en-GB" sz="2000" b="0" i="0"/>
              <a:t>arr</a:t>
            </a:r>
            <a:r>
              <a:rPr lang="en-GB" sz="2000" b="0" i="0"/>
              <a:t>[</a:t>
            </a:r>
            <a:r>
              <a:rPr lang="en-GB" sz="2000" b="0" i="0"/>
              <a:t>i</a:t>
            </a:r>
            <a:r>
              <a:rPr lang="en-GB" sz="2000" b="0" i="0"/>
              <a:t>].length; </a:t>
            </a:r>
            <a:r>
              <a:rPr lang="en-GB" sz="2000" b="0" i="0"/>
              <a:t>j++</a:t>
            </a:r>
            <a:r>
              <a:rPr lang="en-GB" sz="2000" b="0" i="0"/>
              <a:t>)  {</a:t>
            </a:r>
            <a:endParaRPr/>
          </a:p>
          <a:p>
            <a:pPr>
              <a:defRPr/>
            </a:pPr>
            <a:r>
              <a:rPr lang="en-GB" sz="2000" b="0" i="0"/>
              <a:t>                </a:t>
            </a:r>
            <a:r>
              <a:rPr lang="en-GB" sz="2000" b="0" i="0"/>
              <a:t>arr</a:t>
            </a:r>
            <a:r>
              <a:rPr lang="en-GB" sz="2000" b="0" i="0"/>
              <a:t>[</a:t>
            </a:r>
            <a:r>
              <a:rPr lang="en-GB" sz="2000" b="0" i="0"/>
              <a:t>i</a:t>
            </a:r>
            <a:r>
              <a:rPr lang="en-GB" sz="2000" b="0" i="0"/>
              <a:t>][j] = count++;  </a:t>
            </a:r>
            <a:endParaRPr/>
          </a:p>
          <a:p>
            <a:pPr>
              <a:defRPr/>
            </a:pPr>
            <a:r>
              <a:rPr lang="en-GB" sz="2000"/>
              <a:t>          }</a:t>
            </a:r>
            <a:endParaRPr/>
          </a:p>
          <a:p>
            <a:pPr>
              <a:defRPr/>
            </a:pPr>
            <a:r>
              <a:rPr lang="en-GB" sz="2000"/>
              <a:t>       </a:t>
            </a:r>
            <a:r>
              <a:rPr lang="en-GB" sz="2000" b="0" i="0"/>
              <a:t>}</a:t>
            </a:r>
            <a:endParaRPr/>
          </a:p>
          <a:p>
            <a:pPr>
              <a:defRPr/>
            </a:pPr>
            <a:r>
              <a:rPr lang="en-GB" sz="2000" b="0" i="0"/>
              <a:t>   </a:t>
            </a:r>
            <a:endParaRPr/>
          </a:p>
        </p:txBody>
      </p:sp>
      <p:sp>
        <p:nvSpPr>
          <p:cNvPr id="5" name="TextBox 4"/>
          <p:cNvSpPr txBox="1"/>
          <p:nvPr/>
        </p:nvSpPr>
        <p:spPr bwMode="auto">
          <a:xfrm>
            <a:off x="1192833" y="689402"/>
            <a:ext cx="10971213" cy="830997"/>
          </a:xfrm>
          <a:prstGeom prst="rect">
            <a:avLst/>
          </a:prstGeom>
          <a:noFill/>
        </p:spPr>
        <p:txBody>
          <a:bodyPr wrap="square">
            <a:spAutoFit/>
          </a:bodyPr>
          <a:lstStyle/>
          <a:p>
            <a:pPr>
              <a:defRPr/>
            </a:pPr>
            <a:r>
              <a:rPr lang="en-GB" b="0" i="0"/>
              <a:t>If we are creating odd number of columns in a 2D array, it is known as a jagged array. In other words, it is an array of arrays with different number of columns.</a:t>
            </a:r>
            <a:endParaRPr/>
          </a:p>
        </p:txBody>
      </p:sp>
      <p:sp>
        <p:nvSpPr>
          <p:cNvPr id="7" name="TextBox 6"/>
          <p:cNvSpPr txBox="1"/>
          <p:nvPr/>
        </p:nvSpPr>
        <p:spPr bwMode="auto">
          <a:xfrm>
            <a:off x="6246812" y="1524000"/>
            <a:ext cx="6208642" cy="4401205"/>
          </a:xfrm>
          <a:prstGeom prst="rect">
            <a:avLst/>
          </a:prstGeom>
          <a:noFill/>
        </p:spPr>
        <p:txBody>
          <a:bodyPr wrap="square">
            <a:spAutoFit/>
          </a:bodyPr>
          <a:lstStyle/>
          <a:p>
            <a:pPr>
              <a:defRPr/>
            </a:pPr>
            <a:endParaRPr lang="en-GB" sz="2000" b="0" i="0"/>
          </a:p>
          <a:p>
            <a:pPr>
              <a:defRPr/>
            </a:pPr>
            <a:r>
              <a:rPr lang="en-GB" sz="2000" b="0" i="0"/>
              <a:t>        //printing the data of a jagged array   </a:t>
            </a:r>
            <a:endParaRPr/>
          </a:p>
          <a:p>
            <a:pPr>
              <a:defRPr/>
            </a:pPr>
            <a:r>
              <a:rPr lang="en-GB" sz="2000" b="0" i="0"/>
              <a:t>        </a:t>
            </a:r>
            <a:r>
              <a:rPr lang="en-GB" sz="2000" b="1" i="0"/>
              <a:t>for</a:t>
            </a:r>
            <a:r>
              <a:rPr lang="en-GB" sz="2000" b="0" i="0"/>
              <a:t> (</a:t>
            </a:r>
            <a:r>
              <a:rPr lang="en-GB" sz="2000" b="1" i="0"/>
              <a:t>int</a:t>
            </a:r>
            <a:r>
              <a:rPr lang="en-GB" sz="2000" b="0" i="0"/>
              <a:t> </a:t>
            </a:r>
            <a:r>
              <a:rPr lang="en-GB" sz="2000" b="0" i="0"/>
              <a:t>i</a:t>
            </a:r>
            <a:r>
              <a:rPr lang="en-GB" sz="2000" b="0" i="0"/>
              <a:t>=0; </a:t>
            </a:r>
            <a:r>
              <a:rPr lang="en-GB" sz="2000" b="0" i="0"/>
              <a:t>i</a:t>
            </a:r>
            <a:r>
              <a:rPr lang="en-GB" sz="2000" b="0" i="0"/>
              <a:t>&lt;</a:t>
            </a:r>
            <a:r>
              <a:rPr lang="en-GB" sz="2000" b="0" i="0"/>
              <a:t>arr.length</a:t>
            </a:r>
            <a:r>
              <a:rPr lang="en-GB" sz="2000" b="0" i="0"/>
              <a:t>; </a:t>
            </a:r>
            <a:r>
              <a:rPr lang="en-GB" sz="2000" b="0" i="0"/>
              <a:t>i</a:t>
            </a:r>
            <a:r>
              <a:rPr lang="en-GB" sz="2000" b="0" i="0"/>
              <a:t>++){  </a:t>
            </a:r>
            <a:endParaRPr/>
          </a:p>
          <a:p>
            <a:pPr>
              <a:defRPr/>
            </a:pPr>
            <a:r>
              <a:rPr lang="en-GB" sz="2000" b="0" i="0"/>
              <a:t>            </a:t>
            </a:r>
            <a:r>
              <a:rPr lang="en-GB" sz="2000" b="1" i="0"/>
              <a:t>for</a:t>
            </a:r>
            <a:r>
              <a:rPr lang="en-GB" sz="2000" b="0" i="0"/>
              <a:t> (</a:t>
            </a:r>
            <a:r>
              <a:rPr lang="en-GB" sz="2000" b="1" i="0"/>
              <a:t>int</a:t>
            </a:r>
            <a:r>
              <a:rPr lang="en-GB" sz="2000" b="0" i="0"/>
              <a:t> j=0; j&lt;</a:t>
            </a:r>
            <a:r>
              <a:rPr lang="en-GB" sz="2000" b="0" i="0"/>
              <a:t>arr</a:t>
            </a:r>
            <a:r>
              <a:rPr lang="en-GB" sz="2000" b="0" i="0"/>
              <a:t>[</a:t>
            </a:r>
            <a:r>
              <a:rPr lang="en-GB" sz="2000" b="0" i="0"/>
              <a:t>i</a:t>
            </a:r>
            <a:r>
              <a:rPr lang="en-GB" sz="2000" b="0" i="0"/>
              <a:t>].length; </a:t>
            </a:r>
            <a:r>
              <a:rPr lang="en-GB" sz="2000" b="0" i="0"/>
              <a:t>j++</a:t>
            </a:r>
            <a:r>
              <a:rPr lang="en-GB" sz="2000" b="0" i="0"/>
              <a:t>){  </a:t>
            </a:r>
            <a:endParaRPr/>
          </a:p>
          <a:p>
            <a:pPr>
              <a:defRPr/>
            </a:pPr>
            <a:r>
              <a:rPr lang="en-GB" sz="2000" b="0" i="0"/>
              <a:t>                </a:t>
            </a:r>
            <a:r>
              <a:rPr lang="en-GB" sz="2000" b="0" i="0"/>
              <a:t>System.out.print</a:t>
            </a:r>
            <a:r>
              <a:rPr lang="en-GB" sz="2000" b="0" i="0"/>
              <a:t>(</a:t>
            </a:r>
            <a:r>
              <a:rPr lang="en-GB" sz="2000" b="0" i="0"/>
              <a:t>arr</a:t>
            </a:r>
            <a:r>
              <a:rPr lang="en-GB" sz="2000" b="0" i="0"/>
              <a:t>[</a:t>
            </a:r>
            <a:r>
              <a:rPr lang="en-GB" sz="2000" b="0" i="0"/>
              <a:t>i</a:t>
            </a:r>
            <a:r>
              <a:rPr lang="en-GB" sz="2000" b="0" i="0"/>
              <a:t>][j]+" ");  </a:t>
            </a:r>
            <a:endParaRPr/>
          </a:p>
          <a:p>
            <a:pPr>
              <a:defRPr/>
            </a:pPr>
            <a:r>
              <a:rPr lang="en-GB" sz="2000" b="0" i="0"/>
              <a:t>            }  </a:t>
            </a:r>
            <a:endParaRPr/>
          </a:p>
          <a:p>
            <a:pPr>
              <a:defRPr/>
            </a:pPr>
            <a:r>
              <a:rPr lang="en-GB" sz="2000" b="0" i="0"/>
              <a:t>            </a:t>
            </a:r>
            <a:r>
              <a:rPr lang="en-GB" sz="2000" b="0" i="0"/>
              <a:t>System.out.println</a:t>
            </a:r>
            <a:r>
              <a:rPr lang="en-GB" sz="2000" b="0" i="0"/>
              <a:t>();//new line  </a:t>
            </a:r>
            <a:endParaRPr/>
          </a:p>
          <a:p>
            <a:pPr>
              <a:defRPr/>
            </a:pPr>
            <a:r>
              <a:rPr lang="en-GB" sz="2000" b="0" i="0"/>
              <a:t>        }  </a:t>
            </a:r>
            <a:endParaRPr/>
          </a:p>
          <a:p>
            <a:pPr>
              <a:defRPr/>
            </a:pPr>
            <a:r>
              <a:rPr lang="en-GB" sz="2000" b="0" i="0"/>
              <a:t>    }  </a:t>
            </a:r>
            <a:endParaRPr/>
          </a:p>
          <a:p>
            <a:pPr>
              <a:defRPr/>
            </a:pPr>
            <a:r>
              <a:rPr lang="en-GB" sz="2000" b="0" i="0"/>
              <a:t>} </a:t>
            </a:r>
            <a:endParaRPr/>
          </a:p>
          <a:p>
            <a:pPr>
              <a:defRPr/>
            </a:pPr>
            <a:r>
              <a:rPr lang="en-GB" sz="2000" b="1">
                <a:solidFill>
                  <a:schemeClr val="accent1"/>
                </a:solidFill>
              </a:rPr>
              <a:t>output</a:t>
            </a:r>
            <a:r>
              <a:rPr lang="en-GB" sz="2000" b="0" i="0"/>
              <a:t>:</a:t>
            </a:r>
            <a:endParaRPr/>
          </a:p>
          <a:p>
            <a:pPr>
              <a:defRPr/>
            </a:pPr>
            <a:r>
              <a:rPr lang="en-GB" sz="2000" b="0" i="0"/>
              <a:t>0 1 2 </a:t>
            </a:r>
            <a:endParaRPr/>
          </a:p>
          <a:p>
            <a:pPr>
              <a:defRPr/>
            </a:pPr>
            <a:r>
              <a:rPr lang="en-GB" sz="2000" b="0" i="0"/>
              <a:t>3 4 5 6 </a:t>
            </a:r>
            <a:endParaRPr/>
          </a:p>
          <a:p>
            <a:pPr>
              <a:defRPr/>
            </a:pPr>
            <a:r>
              <a:rPr lang="en-GB" sz="2000" b="0" i="0"/>
              <a:t>7 8  </a:t>
            </a:r>
            <a:endParaRPr lang="en-IN" sz="2000"/>
          </a:p>
        </p:txBody>
      </p:sp>
      <p:sp>
        <p:nvSpPr>
          <p:cNvPr id="8" name="Rectangle 7"/>
          <p:cNvSpPr/>
          <p:nvPr/>
        </p:nvSpPr>
        <p:spPr bwMode="auto">
          <a:xfrm>
            <a:off x="6094412" y="1828800"/>
            <a:ext cx="45719"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Anonymous Array </a:t>
            </a:r>
            <a:endParaRPr/>
          </a:p>
        </p:txBody>
      </p:sp>
      <p:sp>
        <p:nvSpPr>
          <p:cNvPr id="6" name="TextBox 5"/>
          <p:cNvSpPr txBox="1"/>
          <p:nvPr/>
        </p:nvSpPr>
        <p:spPr bwMode="auto">
          <a:xfrm>
            <a:off x="1141412" y="856357"/>
            <a:ext cx="10591799" cy="5632311"/>
          </a:xfrm>
          <a:prstGeom prst="rect">
            <a:avLst/>
          </a:prstGeom>
          <a:noFill/>
        </p:spPr>
        <p:txBody>
          <a:bodyPr wrap="square">
            <a:spAutoFit/>
          </a:bodyPr>
          <a:lstStyle/>
          <a:p>
            <a:pPr>
              <a:defRPr/>
            </a:pPr>
            <a:r>
              <a:rPr lang="en-IN"/>
              <a:t>As its name suggests, arrays having no name are called Anonymous arrays in java. This type of array is used only when we require an array instantly. We can also pass this array to any method without any reference variable.</a:t>
            </a:r>
            <a:endParaRPr/>
          </a:p>
          <a:p>
            <a:pPr>
              <a:defRPr/>
            </a:pPr>
            <a:endParaRPr lang="en-IN"/>
          </a:p>
          <a:p>
            <a:pPr>
              <a:defRPr/>
            </a:pPr>
            <a:r>
              <a:rPr lang="en-IN" b="1"/>
              <a:t>Syntax:</a:t>
            </a:r>
            <a:endParaRPr/>
          </a:p>
          <a:p>
            <a:pPr>
              <a:defRPr/>
            </a:pPr>
            <a:endParaRPr lang="en-IN"/>
          </a:p>
          <a:p>
            <a:pPr>
              <a:defRPr/>
            </a:pPr>
            <a:r>
              <a:rPr lang="en-IN"/>
              <a:t>new datatype[] {values separated by comma}</a:t>
            </a:r>
            <a:endParaRPr/>
          </a:p>
          <a:p>
            <a:pPr>
              <a:defRPr/>
            </a:pPr>
            <a:endParaRPr lang="en-IN"/>
          </a:p>
          <a:p>
            <a:pPr>
              <a:defRPr/>
            </a:pPr>
            <a:r>
              <a:rPr lang="en-IN" b="1"/>
              <a:t>Example:</a:t>
            </a:r>
            <a:endParaRPr/>
          </a:p>
          <a:p>
            <a:pPr>
              <a:defRPr/>
            </a:pPr>
            <a:endParaRPr lang="en-IN"/>
          </a:p>
          <a:p>
            <a:pPr>
              <a:defRPr/>
            </a:pPr>
            <a:r>
              <a:rPr lang="en-IN"/>
              <a:t>//One-dimensional integer type anonymous array</a:t>
            </a:r>
            <a:endParaRPr/>
          </a:p>
          <a:p>
            <a:pPr>
              <a:defRPr/>
            </a:pPr>
            <a:r>
              <a:rPr lang="en-IN"/>
              <a:t>new int[] {2,4,6,8};</a:t>
            </a:r>
            <a:endParaRPr/>
          </a:p>
          <a:p>
            <a:pPr>
              <a:defRPr/>
            </a:pPr>
            <a:endParaRPr lang="en-IN"/>
          </a:p>
          <a:p>
            <a:pPr>
              <a:defRPr/>
            </a:pPr>
            <a:r>
              <a:rPr lang="en-IN"/>
              <a:t>// Multi-dimensional integer type anonymous array</a:t>
            </a:r>
            <a:endParaRPr/>
          </a:p>
          <a:p>
            <a:pPr>
              <a:defRPr/>
            </a:pPr>
            <a:r>
              <a:rPr lang="en-IN"/>
              <a:t>new int[][] { {1,3,5}, {2,4,6}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Array Class </a:t>
            </a:r>
            <a:endParaRPr/>
          </a:p>
        </p:txBody>
      </p:sp>
      <p:sp>
        <p:nvSpPr>
          <p:cNvPr id="6" name="TextBox 5"/>
          <p:cNvSpPr txBox="1"/>
          <p:nvPr/>
        </p:nvSpPr>
        <p:spPr bwMode="auto">
          <a:xfrm>
            <a:off x="227012" y="1295400"/>
            <a:ext cx="6629400" cy="6001643"/>
          </a:xfrm>
          <a:prstGeom prst="rect">
            <a:avLst/>
          </a:prstGeom>
          <a:noFill/>
        </p:spPr>
        <p:txBody>
          <a:bodyPr wrap="square">
            <a:spAutoFit/>
          </a:bodyPr>
          <a:lstStyle/>
          <a:p>
            <a:pPr>
              <a:defRPr/>
            </a:pPr>
            <a:r>
              <a:rPr lang="en-IN">
                <a:solidFill>
                  <a:schemeClr val="accent1"/>
                </a:solidFill>
              </a:rPr>
              <a:t>public class Arrays</a:t>
            </a:r>
            <a:endParaRPr/>
          </a:p>
          <a:p>
            <a:pPr>
              <a:defRPr/>
            </a:pPr>
            <a:r>
              <a:rPr lang="en-IN">
                <a:solidFill>
                  <a:schemeClr val="accent1"/>
                </a:solidFill>
              </a:rPr>
              <a:t>extends Object</a:t>
            </a:r>
            <a:endParaRPr/>
          </a:p>
          <a:p>
            <a:pPr>
              <a:defRPr/>
            </a:pPr>
            <a:endParaRPr lang="en-IN">
              <a:solidFill>
                <a:schemeClr val="accent1"/>
              </a:solidFill>
            </a:endParaRPr>
          </a:p>
          <a:p>
            <a:pPr>
              <a:defRPr/>
            </a:pPr>
            <a:r>
              <a:rPr lang="en-IN">
                <a:solidFill>
                  <a:schemeClr val="accent2"/>
                </a:solidFill>
              </a:rPr>
              <a:t>Arrays class is present in </a:t>
            </a:r>
            <a:r>
              <a:rPr lang="en-IN">
                <a:solidFill>
                  <a:schemeClr val="accent1">
                    <a:lumMod val="50000"/>
                  </a:schemeClr>
                </a:solidFill>
              </a:rPr>
              <a:t>java.util.Arrays</a:t>
            </a:r>
            <a:r>
              <a:rPr lang="en-IN">
                <a:solidFill>
                  <a:schemeClr val="accent1">
                    <a:lumMod val="50000"/>
                  </a:schemeClr>
                </a:solidFill>
              </a:rPr>
              <a:t> </a:t>
            </a:r>
            <a:r>
              <a:rPr lang="en-IN">
                <a:solidFill>
                  <a:schemeClr val="accent2"/>
                </a:solidFill>
              </a:rPr>
              <a:t>Package.</a:t>
            </a:r>
            <a:endParaRPr/>
          </a:p>
          <a:p>
            <a:pPr>
              <a:defRPr/>
            </a:pPr>
            <a:r>
              <a:rPr lang="en-IN"/>
              <a:t>This class contains various methods for manipulating arrays (such as sorting and searching). This class also contains a static factory that allows arrays to be viewed as lists.</a:t>
            </a:r>
            <a:endParaRPr/>
          </a:p>
          <a:p>
            <a:pPr>
              <a:defRPr/>
            </a:pPr>
            <a:endParaRPr lang="en-IN"/>
          </a:p>
          <a:p>
            <a:pPr>
              <a:defRPr/>
            </a:pPr>
            <a:r>
              <a:rPr lang="en-IN"/>
              <a:t>The methods in this class all throw a </a:t>
            </a:r>
            <a:r>
              <a:rPr lang="en-IN"/>
              <a:t>NullPointerException</a:t>
            </a:r>
            <a:r>
              <a:rPr lang="en-IN"/>
              <a:t>, if the specified array reference is null, except where noted.</a:t>
            </a:r>
            <a:endParaRPr/>
          </a:p>
          <a:p>
            <a:pPr>
              <a:defRPr/>
            </a:pPr>
            <a:endParaRPr lang="en-IN" b="1"/>
          </a:p>
          <a:p>
            <a:pPr>
              <a:defRPr/>
            </a:pPr>
            <a:r>
              <a:rPr lang="en-GB" b="1"/>
              <a:t>Syntax: In order to use Arrays  </a:t>
            </a:r>
            <a:endParaRPr/>
          </a:p>
          <a:p>
            <a:pPr>
              <a:defRPr/>
            </a:pPr>
            <a:r>
              <a:rPr lang="en-GB"/>
              <a:t>Arrays.&lt;function name&gt;;</a:t>
            </a:r>
            <a:endParaRPr lang="en-IN"/>
          </a:p>
          <a:p>
            <a:pPr>
              <a:defRPr/>
            </a:pPr>
            <a:endParaRPr lang="en-IN"/>
          </a:p>
        </p:txBody>
      </p:sp>
      <p:sp>
        <p:nvSpPr>
          <p:cNvPr id="4" name="TextBox 3"/>
          <p:cNvSpPr txBox="1"/>
          <p:nvPr/>
        </p:nvSpPr>
        <p:spPr bwMode="auto">
          <a:xfrm>
            <a:off x="7034064" y="1752599"/>
            <a:ext cx="5003948" cy="3785652"/>
          </a:xfrm>
          <a:prstGeom prst="rect">
            <a:avLst/>
          </a:prstGeom>
          <a:effectLst>
            <a:glow rad="101600">
              <a:schemeClr val="accent2">
                <a:satMod val="175000"/>
                <a:alpha val="40000"/>
              </a:schemeClr>
            </a:glow>
            <a:softEdge rad="63500"/>
          </a:effectLst>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IN" b="1">
                <a:solidFill>
                  <a:schemeClr val="accent1">
                    <a:lumMod val="50000"/>
                  </a:schemeClr>
                </a:solidFill>
              </a:rPr>
              <a:t>Benefits of Arrays Class in Java:</a:t>
            </a:r>
            <a:endParaRPr/>
          </a:p>
          <a:p>
            <a:pPr>
              <a:defRPr/>
            </a:pPr>
            <a:endParaRPr lang="en-IN" b="1">
              <a:solidFill>
                <a:schemeClr val="accent1">
                  <a:lumMod val="50000"/>
                </a:schemeClr>
              </a:solidFill>
            </a:endParaRPr>
          </a:p>
          <a:p>
            <a:pPr marL="457200" indent="-457200">
              <a:buFont typeface="+mj-lt"/>
              <a:buAutoNum type="arabicPeriod"/>
              <a:defRPr/>
            </a:pPr>
            <a:r>
              <a:rPr lang="en-IN"/>
              <a:t>Arrays class makes it easier to perform common operations on an array.</a:t>
            </a:r>
            <a:endParaRPr/>
          </a:p>
          <a:p>
            <a:pPr marL="457200" indent="-457200">
              <a:buFont typeface="+mj-lt"/>
              <a:buAutoNum type="arabicPeriod"/>
              <a:defRPr/>
            </a:pPr>
            <a:r>
              <a:rPr lang="en-IN"/>
              <a:t>No need to use complicated loops to work with an array.</a:t>
            </a:r>
            <a:endParaRPr/>
          </a:p>
          <a:p>
            <a:pPr marL="457200" indent="-457200">
              <a:buFont typeface="+mj-lt"/>
              <a:buAutoNum type="arabicPeriod"/>
              <a:defRPr/>
            </a:pPr>
            <a:r>
              <a:rPr lang="en-IN"/>
              <a:t>No need to reinvent the wheel for operations such as binary search and sorting.</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Method of Arrays Class </a:t>
            </a:r>
            <a:endParaRPr/>
          </a:p>
        </p:txBody>
      </p:sp>
      <p:graphicFrame>
        <p:nvGraphicFramePr>
          <p:cNvPr id="2" name="Table 1"/>
          <p:cNvGraphicFramePr>
            <a:graphicFrameLocks xmlns:a="http://schemas.openxmlformats.org/drawingml/2006/main" noGrp="1"/>
          </p:cNvGraphicFramePr>
          <p:nvPr/>
        </p:nvGraphicFramePr>
        <p:xfrm>
          <a:off x="303212" y="766512"/>
          <a:ext cx="11277600" cy="5572668"/>
        </p:xfrm>
        <a:graphic>
          <a:graphicData uri="http://schemas.openxmlformats.org/drawingml/2006/table">
            <a:tbl>
              <a:tblPr firstRow="0" firstCol="0" lastRow="0" lastCol="0" bandRow="0" bandCol="0"/>
              <a:tblGrid>
                <a:gridCol w="5644767"/>
                <a:gridCol w="5632833"/>
              </a:tblGrid>
              <a:tr h="61617">
                <a:tc>
                  <a:txBody>
                    <a:bodyPr/>
                    <a:p>
                      <a:pPr algn="ctr">
                        <a:defRPr/>
                      </a:pPr>
                      <a:r>
                        <a:rPr lang="en-IN" sz="1800">
                          <a:solidFill>
                            <a:schemeClr val="bg1"/>
                          </a:solidFill>
                        </a:rPr>
                        <a:t>Method Name</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1"/>
                    </a:solidFill>
                  </a:tcPr>
                </a:tc>
                <a:tc>
                  <a:txBody>
                    <a:bodyPr/>
                    <a:p>
                      <a:pPr algn="ctr">
                        <a:defRPr/>
                      </a:pPr>
                      <a:r>
                        <a:rPr lang="en-IN" sz="1800">
                          <a:solidFill>
                            <a:schemeClr val="bg1"/>
                          </a:solidFill>
                        </a:rPr>
                        <a:t>Function</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1"/>
                    </a:solidFill>
                  </a:tcPr>
                </a:tc>
              </a:tr>
              <a:tr h="160205">
                <a:tc>
                  <a:txBody>
                    <a:bodyPr/>
                    <a:p>
                      <a:pPr algn="ctr">
                        <a:defRPr/>
                      </a:pPr>
                      <a:r>
                        <a:rPr lang="en-IN" sz="1800"/>
                        <a:t>binary search()</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It searches for an element contained in the sorted array by using Binary Search Algorithm.</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110911">
                <a:tc>
                  <a:txBody>
                    <a:bodyPr/>
                    <a:p>
                      <a:pPr algn="ctr">
                        <a:defRPr/>
                      </a:pPr>
                      <a:r>
                        <a:rPr lang="en-IN" sz="1800"/>
                        <a:t>asList()</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It is used to convert an array to a list of elements.</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160205">
                <a:tc>
                  <a:txBody>
                    <a:bodyPr/>
                    <a:p>
                      <a:pPr algn="ctr">
                        <a:defRPr/>
                      </a:pPr>
                      <a:r>
                        <a:rPr lang="en-GB" sz="1800"/>
                        <a:t>binarySearch(array, fromIndex, toIndex, key, Comparator)</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A range of specified arrays for the specified object is searched using the Binary Search Algorithm.</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406674">
                <a:tc>
                  <a:txBody>
                    <a:bodyPr/>
                    <a:p>
                      <a:pPr algn="ctr">
                        <a:defRPr/>
                      </a:pPr>
                      <a:r>
                        <a:rPr lang="en-IN" sz="1800"/>
                        <a:t>toString</a:t>
                      </a:r>
                      <a:r>
                        <a:rPr lang="en-IN" sz="1800"/>
                        <a:t>(original array)</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A string representation of the contents of the array is returned. This representation consists of a list of the elements of the array enclosed in square brackets ([]). The elements are separated by a comma and a space and each element is converted to a string by the String. value of() function.</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357380">
                <a:tc>
                  <a:txBody>
                    <a:bodyPr/>
                    <a:p>
                      <a:pPr algn="ctr">
                        <a:defRPr/>
                      </a:pPr>
                      <a:r>
                        <a:rPr lang="en-IN" sz="1800"/>
                        <a:t>stream(original array)</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A sequential stream will be returned with an array that is specified by its source. The stream is a sequence of objects represented as a channel of data that​ has a source where the data is situated, and a destination where it is transmitted.</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258792">
                <a:tc>
                  <a:txBody>
                    <a:bodyPr/>
                    <a:p>
                      <a:pPr algn="ctr">
                        <a:defRPr/>
                      </a:pPr>
                      <a:r>
                        <a:rPr lang="en-GB" sz="1800"/>
                        <a:t>spliterator(original array,fromIndex, endIndex )</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ctr">
                        <a:defRPr/>
                      </a:pPr>
                      <a:r>
                        <a:rPr lang="en-GB" sz="1800"/>
                        <a:t>A </a:t>
                      </a:r>
                      <a:r>
                        <a:rPr lang="en-GB" sz="1800"/>
                        <a:t>spliterator</a:t>
                      </a:r>
                      <a:r>
                        <a:rPr lang="en-GB" sz="1800"/>
                        <a:t> is returned which covers the range of the specified arrays. The </a:t>
                      </a:r>
                      <a:r>
                        <a:rPr lang="en-GB" sz="1800"/>
                        <a:t>Spliterator</a:t>
                      </a:r>
                      <a:r>
                        <a:rPr lang="en-GB" sz="1800"/>
                        <a:t> interface can be used for traversing and partitioning sequences.</a:t>
                      </a:r>
                      <a:endParaRPr/>
                    </a:p>
                  </a:txBody>
                  <a:tcPr marL="12322" marR="12322" marT="6162" marB="6162" anchor="ctr">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Method of Arrays Class </a:t>
            </a:r>
            <a:endParaRPr/>
          </a:p>
        </p:txBody>
      </p:sp>
      <p:graphicFrame>
        <p:nvGraphicFramePr>
          <p:cNvPr id="2" name="Table 1"/>
          <p:cNvGraphicFramePr>
            <a:graphicFrameLocks xmlns:a="http://schemas.openxmlformats.org/drawingml/2006/main" noGrp="1"/>
          </p:cNvGraphicFramePr>
          <p:nvPr/>
        </p:nvGraphicFramePr>
        <p:xfrm>
          <a:off x="303212" y="766512"/>
          <a:ext cx="11277600" cy="5634288"/>
        </p:xfrm>
        <a:graphic>
          <a:graphicData uri="http://schemas.openxmlformats.org/drawingml/2006/table">
            <a:tbl>
              <a:tblPr firstRow="0" firstCol="0" lastRow="0" lastCol="0" bandRow="0" bandCol="0"/>
              <a:tblGrid>
                <a:gridCol w="5644767"/>
                <a:gridCol w="5632833"/>
              </a:tblGrid>
              <a:tr h="61617">
                <a:tc>
                  <a:txBody>
                    <a:bodyPr/>
                    <a:p>
                      <a:pPr algn="ctr">
                        <a:defRPr/>
                      </a:pPr>
                      <a:r>
                        <a:rPr lang="en-IN" sz="1800">
                          <a:solidFill>
                            <a:schemeClr val="bg1"/>
                          </a:solidFill>
                        </a:rPr>
                        <a:t>Method Name</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solidFill>
                      <a:schemeClr val="accent1"/>
                    </a:solidFill>
                  </a:tcPr>
                </a:tc>
                <a:tc>
                  <a:txBody>
                    <a:bodyPr/>
                    <a:p>
                      <a:pPr algn="ctr">
                        <a:defRPr/>
                      </a:pPr>
                      <a:r>
                        <a:rPr lang="en-IN" sz="1800">
                          <a:solidFill>
                            <a:schemeClr val="bg1"/>
                          </a:solidFill>
                        </a:rPr>
                        <a:t>Function</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solidFill>
                      <a:schemeClr val="accent1"/>
                    </a:solidFill>
                  </a:tcPr>
                </a:tc>
              </a:tr>
              <a:tr h="110911">
                <a:tc>
                  <a:txBody>
                    <a:bodyPr/>
                    <a:p>
                      <a:pPr algn="ctr">
                        <a:defRPr/>
                      </a:pPr>
                      <a:r>
                        <a:rPr lang="en-IN" sz="1800"/>
                        <a:t>spliterator</a:t>
                      </a:r>
                      <a:r>
                        <a:rPr lang="en-IN" sz="1800"/>
                        <a:t>(original array)</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A </a:t>
                      </a:r>
                      <a:r>
                        <a:rPr lang="en-GB" sz="1800"/>
                        <a:t>spliterator</a:t>
                      </a:r>
                      <a:r>
                        <a:rPr lang="en-GB" sz="1800"/>
                        <a:t> covering all the elements of the array is returned.</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60205">
                <a:tc>
                  <a:txBody>
                    <a:bodyPr/>
                    <a:p>
                      <a:pPr algn="ctr">
                        <a:defRPr/>
                      </a:pPr>
                      <a:r>
                        <a:rPr lang="fr-FR" sz="1800"/>
                        <a:t>sort(T[]a,Comparator &lt;super T&gt;c)</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The specified array of the objects according to the order which is induced by the comparator is sorted by this.</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sort(originalArray, fromIndex, endIndex)</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The specified range of the array is sorted in ascending order.</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60205">
                <a:tc>
                  <a:txBody>
                    <a:bodyPr/>
                    <a:p>
                      <a:pPr algn="ctr">
                        <a:defRPr/>
                      </a:pPr>
                      <a:r>
                        <a:rPr lang="fr-FR" sz="1800"/>
                        <a:t>sort(T[]a, </a:t>
                      </a:r>
                      <a:r>
                        <a:rPr lang="fr-FR" sz="1800"/>
                        <a:t>int</a:t>
                      </a:r>
                      <a:r>
                        <a:rPr lang="fr-FR" sz="1800"/>
                        <a:t> </a:t>
                      </a:r>
                      <a:r>
                        <a:rPr lang="fr-FR" sz="1800"/>
                        <a:t>fromIndex</a:t>
                      </a:r>
                      <a:r>
                        <a:rPr lang="fr-FR" sz="1800"/>
                        <a:t>, </a:t>
                      </a:r>
                      <a:r>
                        <a:rPr lang="fr-FR" sz="1800"/>
                        <a:t>int</a:t>
                      </a:r>
                      <a:r>
                        <a:rPr lang="fr-FR" sz="1800"/>
                        <a:t> </a:t>
                      </a:r>
                      <a:r>
                        <a:rPr lang="fr-FR" sz="1800"/>
                        <a:t>toIndex,Comparator</a:t>
                      </a:r>
                      <a:r>
                        <a:rPr lang="fr-FR" sz="1800"/>
                        <a:t>&lt;super T&gt;c)</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The specified range of the specified array of objects according to the specified comparator is sorted.</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sort(original array)</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The entire array is sorted in ascending order</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setAll</a:t>
                      </a:r>
                      <a:r>
                        <a:rPr lang="en-IN" sz="1800"/>
                        <a:t>(</a:t>
                      </a:r>
                      <a:r>
                        <a:rPr lang="en-IN" sz="1800"/>
                        <a:t>originalArray</a:t>
                      </a:r>
                      <a:r>
                        <a:rPr lang="en-IN" sz="1800"/>
                        <a:t>, </a:t>
                      </a:r>
                      <a:r>
                        <a:rPr lang="en-IN" sz="1800"/>
                        <a:t>functionalGenerator</a:t>
                      </a:r>
                      <a:r>
                        <a:rPr lang="en-IN" sz="1800"/>
                        <a:t>)</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Sets the elements of the array using the generator function which is already provided.</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parallel Sort(original array)</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Sorts the concerned array using the parallel sort.</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paralleSetAll</a:t>
                      </a:r>
                      <a:r>
                        <a:rPr lang="en-IN" sz="1800"/>
                        <a:t>(</a:t>
                      </a:r>
                      <a:r>
                        <a:rPr lang="en-IN" sz="1800"/>
                        <a:t>originalArray</a:t>
                      </a:r>
                      <a:r>
                        <a:rPr lang="en-IN" sz="1800"/>
                        <a:t>, </a:t>
                      </a:r>
                      <a:r>
                        <a:rPr lang="en-IN" sz="1800"/>
                        <a:t>functionalGenerator</a:t>
                      </a:r>
                      <a:r>
                        <a:rPr lang="en-IN" sz="1800"/>
                        <a:t>)</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All elements are set into parallel by using the generator function.</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parallelPrefix</a:t>
                      </a:r>
                      <a:r>
                        <a:rPr lang="en-IN" sz="1800"/>
                        <a:t>(</a:t>
                      </a:r>
                      <a:r>
                        <a:rPr lang="en-IN" sz="1800"/>
                        <a:t>originalArray</a:t>
                      </a:r>
                      <a:r>
                        <a:rPr lang="en-IN" sz="1800"/>
                        <a:t>, operator)</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For a complete array it performs </a:t>
                      </a:r>
                      <a:r>
                        <a:rPr lang="en-GB" sz="1800"/>
                        <a:t>parallelPrefix</a:t>
                      </a:r>
                      <a:r>
                        <a:rPr lang="en-GB" sz="1800"/>
                        <a:t> function.</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GB" sz="1800"/>
                        <a:t>parallelPrefix</a:t>
                      </a:r>
                      <a:r>
                        <a:rPr lang="en-GB" sz="1800"/>
                        <a:t>(</a:t>
                      </a:r>
                      <a:r>
                        <a:rPr lang="en-GB" sz="1800"/>
                        <a:t>originalArray</a:t>
                      </a:r>
                      <a:r>
                        <a:rPr lang="en-GB" sz="1800"/>
                        <a:t>, </a:t>
                      </a:r>
                      <a:r>
                        <a:rPr lang="en-GB" sz="1800"/>
                        <a:t>fromIndex</a:t>
                      </a:r>
                      <a:r>
                        <a:rPr lang="en-GB" sz="1800"/>
                        <a:t>, </a:t>
                      </a:r>
                      <a:r>
                        <a:rPr lang="en-GB" sz="1800"/>
                        <a:t>endIndex</a:t>
                      </a:r>
                      <a:r>
                        <a:rPr lang="en-GB" sz="1800"/>
                        <a:t>, </a:t>
                      </a:r>
                      <a:r>
                        <a:rPr lang="en-GB" sz="1800"/>
                        <a:t>functionalOperator</a:t>
                      </a:r>
                      <a:r>
                        <a:rPr lang="en-GB" sz="1800"/>
                        <a:t>)</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It performs </a:t>
                      </a:r>
                      <a:r>
                        <a:rPr lang="en-GB" sz="1800"/>
                        <a:t>parallelPrefix</a:t>
                      </a:r>
                      <a:r>
                        <a:rPr lang="en-GB" sz="1800"/>
                        <a:t> for the given range of the array with the specified functional operator.</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r h="110911">
                <a:tc>
                  <a:txBody>
                    <a:bodyPr/>
                    <a:p>
                      <a:pPr algn="ctr">
                        <a:defRPr/>
                      </a:pPr>
                      <a:r>
                        <a:rPr lang="en-IN" sz="1800"/>
                        <a:t>mismatch(array1,array2)</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c>
                  <a:txBody>
                    <a:bodyPr/>
                    <a:p>
                      <a:pPr algn="ctr">
                        <a:defRPr/>
                      </a:pPr>
                      <a:r>
                        <a:rPr lang="en-GB" sz="1800"/>
                        <a:t>It will search and return the index of the first unmatched element between the 2 concerned arrays.</a:t>
                      </a:r>
                      <a:endParaRPr/>
                    </a:p>
                  </a:txBody>
                  <a:tcPr marL="12322" marR="12322" marT="6162" marB="6162" anchor="ctr">
                    <a:lnL w="19049" algn="ctr">
                      <a:solidFill>
                        <a:schemeClr val="accent1"/>
                      </a:solidFill>
                    </a:lnL>
                    <a:lnR w="19049" algn="ctr">
                      <a:solidFill>
                        <a:schemeClr val="accent1"/>
                      </a:solidFill>
                    </a:lnR>
                    <a:lnT w="19049" algn="ctr">
                      <a:solidFill>
                        <a:schemeClr val="accent1"/>
                      </a:solidFill>
                    </a:lnT>
                    <a:lnB w="19049" algn="ctr">
                      <a:solidFill>
                        <a:schemeClr val="accent1"/>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ONLYOFFICE/7.3.0.184</Application>
  <DocSecurity>0</DocSecurity>
  <PresentationFormat>Custom</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Windows User</dc:creator>
  <cp:keywords/>
  <dc:description/>
  <dc:identifier/>
  <dc:language/>
  <cp:lastModifiedBy/>
  <cp:revision>473</cp:revision>
  <dcterms:created xsi:type="dcterms:W3CDTF">2021-12-19T05:09:16Z</dcterms:created>
  <dcterms:modified xsi:type="dcterms:W3CDTF">2023-03-26T04:26:38Z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