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customXml/itemProps3.xml" ContentType="application/vnd.openxmlformats-officedocument.customXmlProperties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88825" cy="6858000"/>
  <p:notesSz cx="12188825" cy="6858000"/>
  <p:defaultTextStyle>
    <a:defPPr>
      <a:defRPr lang="en-US"/>
    </a:defPPr>
    <a:lvl1pPr marL="0" algn="l" defTabSz="1218987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2" d="100"/>
          <a:sy n="72" d="100"/>
        </p:scale>
        <p:origin x="420" y="102"/>
      </p:cViewPr>
      <p:guideLst>
        <p:guide pos="2160" orient="horz"/>
        <p:guide pos="383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324" y="2089595"/>
            <a:ext cx="9141619" cy="88634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209051-6E81-43E8-9099-FF6A0C3DCFE8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CEAB04-7709-4C1E-A61A-74684A0170FC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 bwMode="auto">
          <a:xfrm>
            <a:off x="0" y="5395517"/>
            <a:ext cx="12188825" cy="1462483"/>
            <a:chOff x="0" y="4046637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751059" y="1150514"/>
            <a:ext cx="1828324" cy="502168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79BD0D-E0B1-4CED-AC65-708AC79EB9CD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C3EA6D-DF0B-4D4B-B359-5F1D1D0E30A4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87514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86370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7EDB99-15BC-4479-BAC5-1E502E66917A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4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67C2A3-CD19-48AB-9F64-ECCF75182EDD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4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94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3E8C1-7C87-4705-AB97-8CD17D208E3F}" type="datetime1">
              <a:rPr lang="en-US"/>
              <a:t/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0C624E-DF92-4841-B9B9-DD11AA239B85}" type="datetime1">
              <a:rPr lang="en-US"/>
              <a:t/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DA3AE1-4360-4D5B-BDBC-656B872DD533}" type="datetime1">
              <a:rPr lang="en-US"/>
              <a:t/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75529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990708-46A4-4851-883E-8DFB8939107E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88EFFC-86AE-4294-A319-CAFC2651994B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squares"/>
          <p:cNvGrpSpPr/>
          <p:nvPr/>
        </p:nvGrpSpPr>
        <p:grpSpPr bwMode="auto"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18883" y="152400"/>
            <a:ext cx="9751059" cy="1295400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883" y="1600200"/>
            <a:ext cx="9751059" cy="4572000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E8617-6EA8-4B97-A5E8-E18E98765EE2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1218987"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33" y="152400"/>
            <a:ext cx="10427676" cy="838200"/>
          </a:xfrm>
        </p:spPr>
        <p:txBody>
          <a:bodyPr/>
          <a:lstStyle/>
          <a:p>
            <a:pPr>
              <a:defRPr/>
            </a:pPr>
            <a:r>
              <a:rPr lang="en-IN" b="1"/>
              <a:t>JAVA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5612" y="2514600"/>
          <a:ext cx="11041039" cy="217412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520519"/>
                <a:gridCol w="5520519"/>
              </a:tblGrid>
              <a:tr h="41990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Verdana"/>
                          <a:ea typeface="Verdana"/>
                        </a:rPr>
                        <a:t>Java</a:t>
                      </a: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JDBC?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 Drivers</a:t>
                      </a:r>
                      <a:endParaRPr/>
                    </a:p>
                  </a:txBody>
                  <a:tcPr anchor="ctr"/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Database Connectivity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 Architecture</a:t>
                      </a: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 Components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defRPr/>
                      </a:pP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 bwMode="auto"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2800" b="1">
                <a:solidFill>
                  <a:srgbClr val="262626"/>
                </a:solidFill>
                <a:latin typeface="Arial"/>
                <a:ea typeface="Microsoft YaHei"/>
              </a:rPr>
              <a:t>What you learn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0559" y="838200"/>
            <a:ext cx="9141619" cy="2105367"/>
          </a:xfrm>
        </p:spPr>
        <p:txBody>
          <a:bodyPr/>
          <a:lstStyle/>
          <a:p>
            <a:pPr>
              <a:defRPr/>
            </a:pPr>
            <a:r>
              <a:rPr lang="en-US"/>
              <a:t>Thanks</a:t>
            </a:r>
            <a:endParaRPr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 bwMode="auto"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 algn="r">
              <a:defRPr/>
            </a:pPr>
            <a:r>
              <a:rPr lang="en-US" sz="3200" b="1"/>
              <a:t>Anirudha Gaikwad</a:t>
            </a:r>
            <a:endParaRPr/>
          </a:p>
          <a:p>
            <a:pPr algn="r">
              <a:defRPr/>
            </a:pP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What is JDBC? 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588961" y="1219199"/>
            <a:ext cx="11035019" cy="19206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  <a:defRPr/>
            </a:pPr>
            <a:r>
              <a:rPr lang="en-GB" i="0"/>
              <a:t>JDBC stands for </a:t>
            </a:r>
            <a:r>
              <a:rPr lang="en-GB" b="1" i="0">
                <a:solidFill>
                  <a:schemeClr val="accent1"/>
                </a:solidFill>
              </a:rPr>
              <a:t>Java Database Connectivity</a:t>
            </a:r>
            <a:r>
              <a:rPr lang="en-GB" i="0"/>
              <a:t>. JDBC is a Java API to connect and execute the query with the database. It is a part of </a:t>
            </a:r>
            <a:r>
              <a:rPr lang="en-GB" i="0"/>
              <a:t>JavaSE</a:t>
            </a:r>
            <a:r>
              <a:rPr lang="en-GB" i="0"/>
              <a:t> (Java Standard Edition). </a:t>
            </a:r>
            <a:endParaRPr/>
          </a:p>
          <a:p>
            <a:pPr algn="just">
              <a:buClr>
                <a:schemeClr val="accent1"/>
              </a:buClr>
              <a:defRPr/>
            </a:pPr>
            <a:endParaRPr lang="en-GB" i="0"/>
          </a:p>
          <a:p>
            <a:pPr algn="just">
              <a:buClr>
                <a:schemeClr val="accent1"/>
              </a:buClr>
              <a:defRPr/>
            </a:pPr>
            <a:r>
              <a:rPr lang="en-GB" i="0"/>
              <a:t>We can use JDBC API to access tabular data stored in any relational database. By the help of JDBC API, we can save, update, delete and fetch data from the database. </a:t>
            </a:r>
            <a:endParaRPr/>
          </a:p>
        </p:txBody>
      </p:sp>
      <p:pic>
        <p:nvPicPr>
          <p:cNvPr id="1026" name="Picture 2" descr="JDBC (Java Database Connectivity) 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741612" y="3733800"/>
            <a:ext cx="6569341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JDBC Drivers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588962" y="1483816"/>
            <a:ext cx="1101090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  <a:defRPr/>
            </a:pPr>
            <a:r>
              <a:rPr lang="en-GB" i="0"/>
              <a:t>JDBC API uses JDBC drivers to connect with the database. </a:t>
            </a:r>
            <a:endParaRPr/>
          </a:p>
          <a:p>
            <a:pPr algn="just">
              <a:buClr>
                <a:schemeClr val="accent1"/>
              </a:buClr>
              <a:defRPr/>
            </a:pPr>
            <a:endParaRPr lang="en-GB" i="0"/>
          </a:p>
          <a:p>
            <a:pPr algn="just">
              <a:buClr>
                <a:schemeClr val="accent1"/>
              </a:buClr>
              <a:defRPr/>
            </a:pPr>
            <a:r>
              <a:rPr lang="en-GB" b="1" i="0"/>
              <a:t>There are four types of JDBC drivers:</a:t>
            </a:r>
            <a:endParaRPr/>
          </a:p>
          <a:p>
            <a:pPr algn="just">
              <a:buClr>
                <a:schemeClr val="accent1"/>
              </a:buClr>
              <a:defRPr/>
            </a:pPr>
            <a:endParaRPr lang="en-GB" i="0"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r>
              <a:rPr lang="en-GB" i="0"/>
              <a:t>JDBC-ODBC bridge driver</a:t>
            </a:r>
            <a:endParaRPr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r>
              <a:rPr lang="en-GB" i="0"/>
              <a:t>Native-API driver (partially java driver)</a:t>
            </a:r>
            <a:endParaRPr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r>
              <a:rPr lang="en-GB" i="0"/>
              <a:t>Network Protocol driver (fully java driver)</a:t>
            </a:r>
            <a:endParaRPr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r>
              <a:rPr lang="en-GB" i="0"/>
              <a:t>Thin driver (fully java driver)</a:t>
            </a:r>
            <a:endParaRPr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endParaRPr lang="en-GB"/>
          </a:p>
          <a:p>
            <a:pPr marL="342900" indent="-342900" algn="just">
              <a:buClr>
                <a:schemeClr val="accent1"/>
              </a:buClr>
              <a:buFont typeface="Arial"/>
              <a:buChar char="•"/>
              <a:defRPr/>
            </a:pPr>
            <a:endParaRPr lang="en-GB" i="0"/>
          </a:p>
          <a:p>
            <a:pPr algn="just">
              <a:buClr>
                <a:schemeClr val="accent1"/>
              </a:buClr>
              <a:defRPr/>
            </a:pPr>
            <a:endParaRPr lang="en-GB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115366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Java Database Connectivity </a:t>
            </a:r>
            <a:endParaRPr/>
          </a:p>
        </p:txBody>
      </p:sp>
      <p:pic>
        <p:nvPicPr>
          <p:cNvPr id="2050" name="Picture 2" descr="Java Database Connectivity Steps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32012" y="1210258"/>
            <a:ext cx="5562600" cy="56477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115366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JDBC Architecture</a:t>
            </a:r>
            <a:endParaRPr/>
          </a:p>
        </p:txBody>
      </p:sp>
      <p:pic>
        <p:nvPicPr>
          <p:cNvPr id="3076" name="Picture 4" descr="JDBC Architectur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589212" y="762001"/>
            <a:ext cx="7010399" cy="57485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152400"/>
            <a:ext cx="115366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Java Database Connectivity with MYSQL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227012" y="1295400"/>
            <a:ext cx="4953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>
                <a:solidFill>
                  <a:schemeClr val="accent2"/>
                </a:solidFill>
              </a:rPr>
              <a:t>We need to know following </a:t>
            </a:r>
            <a:r>
              <a:rPr lang="en-GB" sz="2000">
                <a:solidFill>
                  <a:schemeClr val="accent2"/>
                </a:solidFill>
              </a:rPr>
              <a:t>informations</a:t>
            </a:r>
            <a:r>
              <a:rPr lang="en-GB" sz="2000">
                <a:solidFill>
                  <a:schemeClr val="accent2"/>
                </a:solidFill>
              </a:rPr>
              <a:t> for the </a:t>
            </a:r>
            <a:r>
              <a:rPr lang="en-GB" sz="2000">
                <a:solidFill>
                  <a:schemeClr val="accent2"/>
                </a:solidFill>
              </a:rPr>
              <a:t>mysql</a:t>
            </a:r>
            <a:r>
              <a:rPr lang="en-GB" sz="2000">
                <a:solidFill>
                  <a:schemeClr val="accent2"/>
                </a:solidFill>
              </a:rPr>
              <a:t> database:</a:t>
            </a:r>
            <a:endParaRPr/>
          </a:p>
          <a:p>
            <a:pPr>
              <a:defRPr/>
            </a:pPr>
            <a:endParaRPr lang="en-IN" sz="20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IN" sz="2000">
                <a:solidFill>
                  <a:schemeClr val="accent1"/>
                </a:solidFill>
              </a:rPr>
              <a:t>Driver class: </a:t>
            </a:r>
            <a:r>
              <a:rPr lang="en-IN" sz="2000"/>
              <a:t>The driver class for the </a:t>
            </a:r>
            <a:r>
              <a:rPr lang="en-IN" sz="2000"/>
              <a:t>mysql</a:t>
            </a:r>
            <a:r>
              <a:rPr lang="en-IN" sz="2000"/>
              <a:t> database is </a:t>
            </a:r>
            <a:r>
              <a:rPr lang="en-IN" sz="2000"/>
              <a:t>com.mysql.jdbc.Driver</a:t>
            </a:r>
            <a:r>
              <a:rPr lang="en-IN" sz="2000"/>
              <a:t>.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>
                <a:solidFill>
                  <a:schemeClr val="accent1"/>
                </a:solidFill>
              </a:rPr>
              <a:t>Connection URL: </a:t>
            </a:r>
            <a:r>
              <a:rPr lang="en-IN" sz="2000"/>
              <a:t>The connection URL for the </a:t>
            </a:r>
            <a:r>
              <a:rPr lang="en-IN" sz="2000"/>
              <a:t>mysql</a:t>
            </a:r>
            <a:r>
              <a:rPr lang="en-IN" sz="2000"/>
              <a:t> database is </a:t>
            </a:r>
            <a:r>
              <a:rPr lang="en-IN" sz="2000"/>
              <a:t>jdbc:mysql</a:t>
            </a:r>
            <a:r>
              <a:rPr lang="en-IN" sz="2000"/>
              <a:t>://localhost:3306/</a:t>
            </a:r>
            <a:r>
              <a:rPr lang="en-IN" sz="2000"/>
              <a:t>dbname</a:t>
            </a:r>
            <a:r>
              <a:rPr lang="en-IN" sz="2000"/>
              <a:t>.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>
                <a:solidFill>
                  <a:schemeClr val="accent1"/>
                </a:solidFill>
              </a:rPr>
              <a:t>Username: </a:t>
            </a:r>
            <a:r>
              <a:rPr lang="en-IN" sz="2000"/>
              <a:t>The default username for the </a:t>
            </a:r>
            <a:r>
              <a:rPr lang="en-IN" sz="2000"/>
              <a:t>mysql</a:t>
            </a:r>
            <a:r>
              <a:rPr lang="en-IN" sz="2000"/>
              <a:t> database is root.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>
                <a:solidFill>
                  <a:schemeClr val="accent1"/>
                </a:solidFill>
              </a:rPr>
              <a:t>Password: </a:t>
            </a:r>
            <a:r>
              <a:rPr lang="en-IN" sz="2000"/>
              <a:t>It is the password given by the user at the time of installing the </a:t>
            </a:r>
            <a:r>
              <a:rPr lang="en-IN" sz="2000"/>
              <a:t>mysql</a:t>
            </a:r>
            <a:r>
              <a:rPr lang="en-IN" sz="2000"/>
              <a:t> database. 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5180012" y="609600"/>
            <a:ext cx="6506496" cy="6247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IN" sz="2000"/>
              <a:t>import </a:t>
            </a:r>
            <a:r>
              <a:rPr lang="en-IN" sz="2000"/>
              <a:t>java.sql</a:t>
            </a:r>
            <a:r>
              <a:rPr lang="en-IN" sz="2000"/>
              <a:t>.*;  </a:t>
            </a:r>
            <a:endParaRPr/>
          </a:p>
          <a:p>
            <a:pPr>
              <a:defRPr/>
            </a:pPr>
            <a:r>
              <a:rPr lang="en-IN" sz="2000"/>
              <a:t>class </a:t>
            </a:r>
            <a:r>
              <a:rPr lang="en-IN" sz="2000"/>
              <a:t>MysqlCon</a:t>
            </a:r>
            <a:r>
              <a:rPr lang="en-IN" sz="2000"/>
              <a:t>{  </a:t>
            </a:r>
            <a:endParaRPr/>
          </a:p>
          <a:p>
            <a:pPr>
              <a:defRPr/>
            </a:pPr>
            <a:r>
              <a:rPr lang="en-IN" sz="2000"/>
              <a:t>public static void main(String </a:t>
            </a:r>
            <a:r>
              <a:rPr lang="en-IN" sz="2000"/>
              <a:t>args</a:t>
            </a:r>
            <a:r>
              <a:rPr lang="en-IN" sz="2000"/>
              <a:t>[]){  </a:t>
            </a:r>
            <a:endParaRPr/>
          </a:p>
          <a:p>
            <a:pPr>
              <a:defRPr/>
            </a:pPr>
            <a:r>
              <a:rPr lang="en-IN" sz="2000"/>
              <a:t>try{  </a:t>
            </a:r>
            <a:endParaRPr/>
          </a:p>
          <a:p>
            <a:pPr>
              <a:defRPr/>
            </a:pPr>
            <a:r>
              <a:rPr lang="en-IN" sz="2000"/>
              <a:t>Class.forName</a:t>
            </a:r>
            <a:r>
              <a:rPr lang="en-IN" sz="2000"/>
              <a:t>("</a:t>
            </a:r>
            <a:r>
              <a:rPr lang="en-IN" sz="2000"/>
              <a:t>com.mysql.jdbc.Driver</a:t>
            </a:r>
            <a:r>
              <a:rPr lang="en-IN" sz="2000"/>
              <a:t>");  </a:t>
            </a:r>
            <a:endParaRPr/>
          </a:p>
          <a:p>
            <a:pPr>
              <a:defRPr/>
            </a:pPr>
            <a:r>
              <a:rPr lang="en-IN" sz="2000"/>
              <a:t>Connection con=</a:t>
            </a:r>
            <a:r>
              <a:rPr lang="en-IN" sz="2000"/>
              <a:t>DriverManager.getConnection</a:t>
            </a:r>
            <a:r>
              <a:rPr lang="en-IN" sz="2000"/>
              <a:t>(  </a:t>
            </a:r>
            <a:endParaRPr/>
          </a:p>
          <a:p>
            <a:pPr>
              <a:defRPr/>
            </a:pPr>
            <a:r>
              <a:rPr lang="en-IN" sz="2000"/>
              <a:t>"</a:t>
            </a:r>
            <a:r>
              <a:rPr lang="en-IN" sz="2000"/>
              <a:t>jdbc:mysql</a:t>
            </a:r>
            <a:r>
              <a:rPr lang="en-IN" sz="2000"/>
              <a:t>://localhost:3306/</a:t>
            </a:r>
            <a:r>
              <a:rPr lang="en-IN" sz="2000"/>
              <a:t>sonoo</a:t>
            </a:r>
            <a:r>
              <a:rPr lang="en-IN" sz="2000"/>
              <a:t>","</a:t>
            </a:r>
            <a:r>
              <a:rPr lang="en-IN" sz="2000"/>
              <a:t>root","root</a:t>
            </a:r>
            <a:r>
              <a:rPr lang="en-IN" sz="2000"/>
              <a:t>");  </a:t>
            </a:r>
            <a:endParaRPr/>
          </a:p>
          <a:p>
            <a:pPr>
              <a:defRPr/>
            </a:pPr>
            <a:r>
              <a:rPr lang="en-IN" sz="2000"/>
              <a:t>//here </a:t>
            </a:r>
            <a:r>
              <a:rPr lang="en-IN" sz="2000"/>
              <a:t>sonoo</a:t>
            </a:r>
            <a:r>
              <a:rPr lang="en-IN" sz="2000"/>
              <a:t> is database name, root is username and password  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/>
              <a:t>Statement </a:t>
            </a:r>
            <a:r>
              <a:rPr lang="en-IN" sz="2000"/>
              <a:t>stmt</a:t>
            </a:r>
            <a:r>
              <a:rPr lang="en-IN" sz="2000"/>
              <a:t>=</a:t>
            </a:r>
            <a:r>
              <a:rPr lang="en-IN" sz="2000"/>
              <a:t>con.createStatement</a:t>
            </a:r>
            <a:r>
              <a:rPr lang="en-IN" sz="2000"/>
              <a:t>();  </a:t>
            </a:r>
            <a:endParaRPr/>
          </a:p>
          <a:p>
            <a:pPr>
              <a:defRPr/>
            </a:pPr>
            <a:r>
              <a:rPr lang="en-IN" sz="2000"/>
              <a:t>ResultSet</a:t>
            </a:r>
            <a:r>
              <a:rPr lang="en-IN" sz="2000"/>
              <a:t> </a:t>
            </a:r>
            <a:r>
              <a:rPr lang="en-IN" sz="2000"/>
              <a:t>rs</a:t>
            </a:r>
            <a:r>
              <a:rPr lang="en-IN" sz="2000"/>
              <a:t>=</a:t>
            </a:r>
            <a:r>
              <a:rPr lang="en-IN" sz="2000"/>
              <a:t>stmt.executeQuery</a:t>
            </a:r>
            <a:r>
              <a:rPr lang="en-IN" sz="2000"/>
              <a:t>("select * from emp");  </a:t>
            </a:r>
            <a:endParaRPr/>
          </a:p>
          <a:p>
            <a:pPr>
              <a:defRPr/>
            </a:pPr>
            <a:r>
              <a:rPr lang="en-IN" sz="2000"/>
              <a:t>while(</a:t>
            </a:r>
            <a:r>
              <a:rPr lang="en-IN" sz="2000"/>
              <a:t>rs.next</a:t>
            </a:r>
            <a:r>
              <a:rPr lang="en-IN" sz="2000"/>
              <a:t>())  {</a:t>
            </a:r>
            <a:endParaRPr/>
          </a:p>
          <a:p>
            <a:pPr>
              <a:defRPr/>
            </a:pPr>
            <a:r>
              <a:rPr lang="en-IN" sz="2000"/>
              <a:t>System.out.println</a:t>
            </a:r>
            <a:r>
              <a:rPr lang="en-IN" sz="2000"/>
              <a:t>(</a:t>
            </a:r>
            <a:r>
              <a:rPr lang="en-IN" sz="2000"/>
              <a:t>rs.getInt</a:t>
            </a:r>
            <a:r>
              <a:rPr lang="en-IN" sz="2000"/>
              <a:t>(1)+"  "+</a:t>
            </a:r>
            <a:r>
              <a:rPr lang="en-IN" sz="2000"/>
              <a:t>rs.getString</a:t>
            </a:r>
            <a:r>
              <a:rPr lang="en-IN" sz="2000"/>
              <a:t>(2)+"  "+</a:t>
            </a:r>
            <a:r>
              <a:rPr lang="en-IN" sz="2000"/>
              <a:t>rs.getString</a:t>
            </a:r>
            <a:r>
              <a:rPr lang="en-IN" sz="2000"/>
              <a:t>(3));  </a:t>
            </a:r>
            <a:endParaRPr/>
          </a:p>
          <a:p>
            <a:pPr>
              <a:defRPr/>
            </a:pPr>
            <a:r>
              <a:rPr lang="en-IN" sz="2000"/>
              <a:t>}</a:t>
            </a:r>
            <a:endParaRPr/>
          </a:p>
          <a:p>
            <a:pPr>
              <a:defRPr/>
            </a:pPr>
            <a:r>
              <a:rPr lang="en-IN" sz="2000"/>
              <a:t>con.close</a:t>
            </a:r>
            <a:r>
              <a:rPr lang="en-IN" sz="2000"/>
              <a:t>();  </a:t>
            </a:r>
            <a:endParaRPr/>
          </a:p>
          <a:p>
            <a:pPr>
              <a:defRPr/>
            </a:pPr>
            <a:r>
              <a:rPr lang="en-IN" sz="2000"/>
              <a:t>}catch(Exception e){ </a:t>
            </a:r>
            <a:r>
              <a:rPr lang="en-IN" sz="2000"/>
              <a:t>System.out.println</a:t>
            </a:r>
            <a:r>
              <a:rPr lang="en-IN" sz="2000"/>
              <a:t>(e);}  </a:t>
            </a:r>
            <a:endParaRPr/>
          </a:p>
          <a:p>
            <a:pPr>
              <a:defRPr/>
            </a:pPr>
            <a:r>
              <a:rPr lang="en-IN" sz="2000"/>
              <a:t>}  </a:t>
            </a:r>
            <a:endParaRPr/>
          </a:p>
          <a:p>
            <a:pPr>
              <a:defRPr/>
            </a:pPr>
            <a:r>
              <a:rPr lang="en-IN" sz="2000"/>
              <a:t>}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76200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JDBC Components    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208831" y="609600"/>
            <a:ext cx="10524382" cy="317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/>
              <a:t>The JDBC API provides the following interfaces and classes −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DriverManager</a:t>
            </a:r>
            <a:r>
              <a:rPr lang="en-IN" sz="2000"/>
              <a:t> − This class manages a list of database drivers. Matches connection requests from the java application with the proper database driver using communication sub protocol. The first driver that recognizes a certain subprotocol under JDBC will be used to establish a database Connection.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Driver</a:t>
            </a:r>
            <a:r>
              <a:rPr lang="en-IN" sz="2000"/>
              <a:t> − This interface handles the communications with the database server. You will interact directly with Driver objects very rarely. Instead, you use </a:t>
            </a:r>
            <a:r>
              <a:rPr lang="en-IN" sz="2000"/>
              <a:t>DriverManager</a:t>
            </a:r>
            <a:r>
              <a:rPr lang="en-IN" sz="2000"/>
              <a:t> objects, which manages objects of this type. It also abstracts the details associated with working with Driver objects.</a:t>
            </a:r>
            <a:endParaRPr/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549889" y="3962400"/>
          <a:ext cx="11201401" cy="28956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10481"/>
                <a:gridCol w="4285350"/>
                <a:gridCol w="5605570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>
                          <a:solidFill>
                            <a:schemeClr val="bg1"/>
                          </a:solidFill>
                        </a:rPr>
                        <a:t>RDBMS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>
                          <a:solidFill>
                            <a:schemeClr val="bg1"/>
                          </a:solidFill>
                        </a:rPr>
                        <a:t>JDBC driver name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>
                          <a:solidFill>
                            <a:schemeClr val="bg1"/>
                          </a:solidFill>
                        </a:rPr>
                        <a:t>URL format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MySQL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com.mysql.jdbc.Driver</a:t>
                      </a:r>
                      <a:endParaRPr lang="en-IN" sz="2000"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 b="1"/>
                        <a:t>jdbc:mysql://</a:t>
                      </a:r>
                      <a:r>
                        <a:rPr lang="en-IN" sz="2000"/>
                        <a:t>hostname/ databaseName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ORACLE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oracle.jdbc.driver.OracleDriver</a:t>
                      </a:r>
                      <a:endParaRPr lang="en-IN" sz="2000"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 b="1"/>
                        <a:t>jdbc:oracle:thin</a:t>
                      </a:r>
                      <a:r>
                        <a:rPr lang="en-IN" sz="2000" b="1"/>
                        <a:t>:@</a:t>
                      </a:r>
                      <a:r>
                        <a:rPr lang="en-IN" sz="2000"/>
                        <a:t>hostname:port</a:t>
                      </a:r>
                      <a:r>
                        <a:rPr lang="en-IN" sz="2000"/>
                        <a:t> </a:t>
                      </a:r>
                      <a:r>
                        <a:rPr lang="en-IN" sz="2000"/>
                        <a:t>Number:databaseName</a:t>
                      </a:r>
                      <a:endParaRPr lang="en-IN" sz="2000"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DB2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COM.ibm.db2.jdbc.net.DB2Driver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 b="1"/>
                        <a:t>jdbc:db2:</a:t>
                      </a:r>
                      <a:r>
                        <a:rPr lang="en-IN" sz="2000"/>
                        <a:t>hostname:port Number/databaseName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Sybase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/>
                        <a:t>com.sybase.jdbc.SybDriver</a:t>
                      </a:r>
                      <a:endParaRPr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2000" b="1"/>
                        <a:t>jdbc:sybase:Tds:</a:t>
                      </a:r>
                      <a:r>
                        <a:rPr lang="en-IN" sz="2000"/>
                        <a:t>hostname</a:t>
                      </a:r>
                      <a:r>
                        <a:rPr lang="en-IN" sz="2000"/>
                        <a:t>: port Number/</a:t>
                      </a:r>
                      <a:r>
                        <a:rPr lang="en-IN" sz="2000"/>
                        <a:t>databaseName</a:t>
                      </a:r>
                      <a:endParaRPr lang="en-IN" sz="2000"/>
                    </a:p>
                  </a:txBody>
                  <a:tcPr marL="76200" marR="76200" marT="76200" marB="76200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76200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JDBC Components    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604414" y="1295400"/>
            <a:ext cx="10979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Connection</a:t>
            </a:r>
            <a:r>
              <a:rPr lang="en-IN" sz="2000"/>
              <a:t> − This interface with all methods for contacting a database. The connection object represents communication context, i.e., all communication with database is through connection object only.</a:t>
            </a:r>
            <a:endParaRPr/>
          </a:p>
          <a:p>
            <a:pPr>
              <a:defRPr/>
            </a:pPr>
            <a:r>
              <a:rPr lang="en-GB" sz="2000">
                <a:solidFill>
                  <a:schemeClr val="accent2"/>
                </a:solidFill>
              </a:rPr>
              <a:t>Connection conn = </a:t>
            </a:r>
            <a:r>
              <a:rPr lang="en-GB" sz="2000">
                <a:solidFill>
                  <a:schemeClr val="accent2"/>
                </a:solidFill>
              </a:rPr>
              <a:t>DriverManager.getConnection</a:t>
            </a:r>
            <a:r>
              <a:rPr lang="en-GB" sz="2000">
                <a:solidFill>
                  <a:schemeClr val="accent2"/>
                </a:solidFill>
              </a:rPr>
              <a:t>(URL)</a:t>
            </a:r>
            <a:endParaRPr lang="en-IN" sz="2000">
              <a:solidFill>
                <a:schemeClr val="accent2"/>
              </a:solidFill>
            </a:endParaRPr>
          </a:p>
          <a:p>
            <a:pPr>
              <a:defRPr/>
            </a:pPr>
            <a:endParaRPr lang="en-IN" sz="2000" b="1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Statement</a:t>
            </a:r>
            <a:r>
              <a:rPr lang="en-IN" sz="2000"/>
              <a:t> − You use objects created from this interface to submit the SQL statements to the database. Some derived interfaces accept parameters in addition to executing stored procedures.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570871" y="3733800"/>
          <a:ext cx="10979995" cy="294111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03698"/>
                <a:gridCol w="8576297"/>
              </a:tblGrid>
              <a:tr h="373414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</a:rPr>
                        <a:t>Interfaces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</a:rPr>
                        <a:t>Recommended Use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880259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800"/>
                        <a:t>Statement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800"/>
                        <a:t>Use this for general-purpose access to your database. Useful when you are using static SQL statements at runtime. The Statement interface cannot accept parameters.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  <a:tr h="62683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800"/>
                        <a:t>PreparedStatement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800"/>
                        <a:t>Use this when you plan to use the SQL statements many times. The PreparedStatement interface accepts input parameters at runtime.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  <a:tr h="978121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800"/>
                        <a:t>CallableStatement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800"/>
                        <a:t>Use this when you want to access the database stored procedures. The </a:t>
                      </a:r>
                      <a:r>
                        <a:rPr lang="en-GB" sz="1800"/>
                        <a:t>CallableStatement</a:t>
                      </a:r>
                      <a:r>
                        <a:rPr lang="en-GB" sz="1800"/>
                        <a:t> interface can also accept runtime input parameters.</a:t>
                      </a:r>
                      <a:endParaRPr/>
                    </a:p>
                  </a:txBody>
                  <a:tcPr marL="64943" marR="64943" marT="64943" marB="64943">
                    <a:lnL w="9525" algn="ctr">
                      <a:solidFill>
                        <a:srgbClr val="DDDDDD"/>
                      </a:solidFill>
                    </a:lnL>
                    <a:lnR w="9525" algn="ctr">
                      <a:solidFill>
                        <a:srgbClr val="DDDDDD"/>
                      </a:solidFill>
                    </a:lnR>
                    <a:lnT w="9525" algn="ctr">
                      <a:solidFill>
                        <a:srgbClr val="DDDDDD"/>
                      </a:solidFill>
                    </a:lnT>
                    <a:lnB w="9525" algn="ctr">
                      <a:solidFill>
                        <a:srgbClr val="DDDDDD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76200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JDBC Components    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604414" y="1865055"/>
            <a:ext cx="109799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ResultSet</a:t>
            </a:r>
            <a:r>
              <a:rPr lang="en-IN" sz="2000"/>
              <a:t> − These objects hold data retrieved from a database after you execute an SQL query using Statement objects. It acts as an iterator to allow you to move through its data.</a:t>
            </a:r>
            <a:endParaRPr/>
          </a:p>
          <a:p>
            <a:pPr>
              <a:defRPr/>
            </a:pPr>
            <a:r>
              <a:rPr lang="en-GB" sz="2000"/>
              <a:t>The object of </a:t>
            </a:r>
            <a:r>
              <a:rPr lang="en-GB" sz="2000"/>
              <a:t>ResultSet</a:t>
            </a:r>
            <a:r>
              <a:rPr lang="en-GB" sz="2000"/>
              <a:t> maintains a cursor pointing to a row of a table. Initially, cursor points to before the first row.</a:t>
            </a:r>
            <a:endParaRPr/>
          </a:p>
          <a:p>
            <a:pPr>
              <a:defRPr/>
            </a:pPr>
            <a:endParaRPr lang="en-GB" sz="2000"/>
          </a:p>
          <a:p>
            <a:pPr>
              <a:defRPr/>
            </a:pPr>
            <a:endParaRPr lang="en-IN" sz="2000"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 b="1">
                <a:solidFill>
                  <a:schemeClr val="accent1"/>
                </a:solidFill>
              </a:rPr>
              <a:t>SQLException</a:t>
            </a:r>
            <a:r>
              <a:rPr lang="en-IN" sz="2000"/>
              <a:t> − This class handles any errors that occur in a database application.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0</Words>
  <Application>ONLYOFFICE/7.3.3.50</Application>
  <DocSecurity>0</DocSecurity>
  <PresentationFormat>Custom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Windows User</dc:creator>
  <cp:keywords/>
  <dc:description/>
  <dc:identifier/>
  <dc:language/>
  <cp:lastModifiedBy/>
  <cp:revision>655</cp:revision>
  <dcterms:created xsi:type="dcterms:W3CDTF">2021-12-19T05:09:16Z</dcterms:created>
  <dcterms:modified xsi:type="dcterms:W3CDTF">2023-05-17T08:06:10Z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