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s/slide27.xml" ContentType="application/vnd.openxmlformats-officedocument.presentationml.slide+xml"/>
  <Override PartName="/ppt/slides/slide4.xml" ContentType="application/vnd.openxmlformats-officedocument.presentationml.slide+xml"/>
  <Override PartName="/ppt/slideLayouts/slideLayout4.xml" ContentType="application/vnd.openxmlformats-officedocument.presentationml.slideLayout+xml"/>
  <Override PartName="/customXml/itemProps3.xml" ContentType="application/vnd.openxmlformats-officedocument.customXmlProperties+xml"/>
  <Override PartName="/ppt/theme/theme1.xml" ContentType="application/vnd.openxmlformats-officedocument.theme+xml"/>
  <Override PartName="/customXml/itemProps2.xml" ContentType="application/vnd.openxmlformats-officedocument.customXmlProperties+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s/slide21.xml" ContentType="application/vnd.openxmlformats-officedocument.presentationml.slide+xml"/>
  <Override PartName="/customXml/itemProps1.xml" ContentType="application/vnd.openxmlformats-officedocument.customXmlProperties+xml"/>
  <Override PartName="/ppt/slides/slide7.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88825" cy="6858000"/>
  <p:notesSz cx="12188825" cy="6858000"/>
  <p:defaultTextStyle>
    <a:defPPr>
      <a:defRPr lang="en-US"/>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rgbClr val="000000"/>
        </a:fontRef>
        <a:schemeClr val="tx1"/>
      </a:tcTxStyle>
      <a:tcStyle>
        <a:tcBdr>
          <a:left>
            <a:ln w="12700">
              <a:noFill/>
            </a:ln>
          </a:left>
          <a:right>
            <a:ln w="12700">
              <a:noFill/>
            </a:ln>
          </a:right>
          <a:top>
            <a:ln w="12700">
              <a:noFill/>
            </a:ln>
          </a:top>
          <a:bottom>
            <a:ln w="12700">
              <a:noFill/>
            </a:ln>
          </a:bottom>
          <a:insideH>
            <a:ln w="12700">
              <a:noFill/>
            </a:ln>
          </a:insideH>
          <a:insideV>
            <a:ln w="12700">
              <a:noFill/>
            </a:ln>
          </a:insideV>
        </a:tcBdr>
        <a:fill>
          <a:no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940675A-B579-460E-94D1-54222C63F5DA}" styleName="No Style, Table Grid">
    <a:wholeTbl>
      <a:tcTxStyle>
        <a:fontRef idx="minor">
          <a:srgbClr val="000000"/>
        </a:fontRef>
        <a:schemeClr val="tx1"/>
      </a:tcTxStyle>
      <a:tcStyle>
        <a:tcBdr>
          <a:left>
            <a:ln w="12700">
              <a:solidFill>
                <a:schemeClr val="tx1"/>
              </a:solidFill>
            </a:ln>
          </a:left>
          <a:right>
            <a:ln w="12700">
              <a:solidFill>
                <a:schemeClr val="tx1"/>
              </a:solidFill>
            </a:ln>
          </a:right>
          <a:top>
            <a:ln w="12700">
              <a:solidFill>
                <a:schemeClr val="tx1"/>
              </a:solidFill>
            </a:ln>
          </a:top>
          <a:bottom>
            <a:ln w="12700">
              <a:solidFill>
                <a:schemeClr val="tx1"/>
              </a:solidFill>
            </a:ln>
          </a:bottom>
          <a:insideH>
            <a:ln w="12700">
              <a:solidFill>
                <a:schemeClr val="tx1"/>
              </a:solidFill>
            </a:ln>
          </a:insideH>
          <a:insideV>
            <a:ln w="12700">
              <a:solidFill>
                <a:schemeClr val="tx1"/>
              </a:solidFill>
            </a:ln>
          </a:insideV>
        </a:tcBdr>
        <a:fill>
          <a:no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EB9631B5-78F2-41C9-869B-9F39066F8104}" styleName="Medium Style 3 - Accent 4">
    <a:wholeTbl>
      <a:tcTxStyle>
        <a:fontRef idx="minor">
          <a:prstClr val="black"/>
        </a:fontRef>
        <a:schemeClr val="dk1"/>
      </a:tcTxStyle>
      <a:tcStyle>
        <a:tcBdr>
          <a:left>
            <a:ln>
              <a:noFill/>
            </a:ln>
          </a:left>
          <a:right>
            <a:ln>
              <a:noFill/>
            </a:ln>
          </a:right>
          <a:top>
            <a:ln w="38100">
              <a:solidFill>
                <a:schemeClr val="dk1"/>
              </a:solidFill>
            </a:ln>
          </a:top>
          <a:bottom>
            <a:ln w="38100">
              <a:solidFill>
                <a:schemeClr val="dk1"/>
              </a:solidFill>
            </a:ln>
          </a:bottom>
          <a:insideH>
            <a:ln>
              <a:no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dk1"/>
      </a:tcTxStyle>
      <a:tcStyle>
        <a:tcBdr>
          <a:top>
            <a:ln w="38100">
              <a:solidFill>
                <a:schemeClr val="dk1"/>
              </a:solidFill>
            </a:ln>
          </a:top>
        </a:tcBdr>
        <a:fill>
          <a:solidFill>
            <a:schemeClr val="lt1"/>
          </a:solidFill>
        </a:fill>
      </a:tcStyle>
    </a:lastRow>
    <a:seCell>
      <a:tcStyle>
        <a:tcBdr/>
      </a:tcStyle>
    </a:seCell>
    <a:swCell>
      <a:tcStyle>
        <a:tcBdr/>
      </a:tcStyle>
    </a:swCell>
    <a:firstRow>
      <a:tcTxStyle b="on">
        <a:fontRef idx="minor">
          <a:prstClr val="black"/>
        </a:fontRef>
        <a:schemeClr val="lt1"/>
      </a:tcTxStyle>
      <a:tcStyle>
        <a:tcBdr>
          <a:bottom>
            <a:ln w="38100">
              <a:solidFill>
                <a:schemeClr val="dk1"/>
              </a:solidFill>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69" d="100"/>
          <a:sy n="69" d="100"/>
        </p:scale>
        <p:origin x="918" y="60"/>
      </p:cViewPr>
      <p:guideLst>
        <p:guide pos="2160" orient="horz"/>
        <p:guide pos="3839"/>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presProps" Target="presProps.xml" /><Relationship Id="rId31" Type="http://schemas.openxmlformats.org/officeDocument/2006/relationships/tableStyles" Target="tableStyles.xml" /><Relationship Id="rId32"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bg>
      <p:bgPr shadeToTitle="0">
        <a:blipFill>
          <a:blip r:embed="rId2">
            <a:lum/>
          </a:blip>
          <a:stretch/>
        </a:blipFill>
      </p:bgPr>
    </p:bg>
    <p:spTree>
      <p:nvGrpSpPr>
        <p:cNvPr id="1" name=""/>
        <p:cNvGrpSpPr/>
        <p:nvPr/>
      </p:nvGrpSpPr>
      <p:grpSpPr bwMode="auto">
        <a:xfrm>
          <a:off x="0" y="0"/>
          <a:ext cx="0" cy="0"/>
          <a:chOff x="0" y="0"/>
          <a:chExt cx="0" cy="0"/>
        </a:xfrm>
      </p:grpSpPr>
      <p:grpSp>
        <p:nvGrpSpPr>
          <p:cNvPr id="7" name="squares"/>
          <p:cNvGrpSpPr/>
          <p:nvPr/>
        </p:nvGrpSpPr>
        <p:grpSpPr bwMode="auto">
          <a:xfrm>
            <a:off x="0" y="1135743"/>
            <a:ext cx="1622332" cy="799981"/>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1"/>
          <p:cNvSpPr>
            <a:spLocks noGrp="1"/>
          </p:cNvSpPr>
          <p:nvPr>
            <p:ph type="ctrTitle"/>
          </p:nvPr>
        </p:nvSpPr>
        <p:spPr bwMode="auto">
          <a:xfrm>
            <a:off x="1828324" y="362396"/>
            <a:ext cx="9141619" cy="1676400"/>
          </a:xfrm>
        </p:spPr>
        <p:txBody>
          <a:bodyPr>
            <a:noAutofit/>
          </a:bodyPr>
          <a:lstStyle>
            <a:lvl1pPr>
              <a:lnSpc>
                <a:spcPct val="80000"/>
              </a:lnSpc>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828324" y="2089595"/>
            <a:ext cx="9141619" cy="886343"/>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a:defRPr/>
            </a:pPr>
            <a:r>
              <a:rPr lang="en-US"/>
              <a:t>Click to edit Master subtitle style</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A7209051-6E81-43E8-9099-FF6A0C3DCFE8}"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EDCEAB04-7709-4C1E-A61A-74684A0170FC}"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7" name="squares"/>
          <p:cNvGrpSpPr/>
          <p:nvPr/>
        </p:nvGrpSpPr>
        <p:grpSpPr bwMode="auto">
          <a:xfrm rot="5400000">
            <a:off x="9583007" y="233864"/>
            <a:ext cx="1063300" cy="524046"/>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5" name="bottom graphic"/>
          <p:cNvGrpSpPr/>
          <p:nvPr/>
        </p:nvGrpSpPr>
        <p:grpSpPr bwMode="auto">
          <a:xfrm>
            <a:off x="0" y="5395517"/>
            <a:ext cx="12188825" cy="1462483"/>
            <a:chOff x="0" y="4046637"/>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7" name="Rectangle 72"/>
            <p:cNvSpPr/>
            <p:nvPr/>
          </p:nvSpPr>
          <p:spPr bwMode="ltGray">
            <a:xfrm rot="5400000">
              <a:off x="4023569" y="23069"/>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Vertical Title 1"/>
          <p:cNvSpPr>
            <a:spLocks noGrp="1"/>
          </p:cNvSpPr>
          <p:nvPr>
            <p:ph type="title" orient="vert"/>
          </p:nvPr>
        </p:nvSpPr>
        <p:spPr bwMode="auto">
          <a:xfrm>
            <a:off x="9751059" y="1150514"/>
            <a:ext cx="1828324" cy="502168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218882" y="1150514"/>
            <a:ext cx="8227457" cy="5021685"/>
          </a:xfrm>
        </p:spPr>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79BD0D-E0B1-4CED-AC65-708AC79EB9CD}"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C3EA6D-DF0B-4D4B-B359-5F1D1D0E30A4}"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7" name="squares"/>
          <p:cNvGrpSpPr/>
          <p:nvPr/>
        </p:nvGrpSpPr>
        <p:grpSpPr bwMode="auto">
          <a:xfrm>
            <a:off x="0" y="3124415"/>
            <a:ext cx="1622332" cy="805061"/>
            <a:chOff x="0" y="2343311"/>
            <a:chExt cx="1217066" cy="603796"/>
          </a:xfrm>
        </p:grpSpPr>
        <p:sp>
          <p:nvSpPr>
            <p:cNvPr id="8" name="Rounded Rectangle 7"/>
            <p:cNvSpPr/>
            <p:nvPr/>
          </p:nvSpPr>
          <p:spPr bwMode="auto">
            <a:xfrm>
              <a:off x="787514" y="2347123"/>
              <a:ext cx="429552" cy="599983"/>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86370" y="2347123"/>
              <a:ext cx="429552" cy="599983"/>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9" name="bottom graphic"/>
          <p:cNvGrpSpPr/>
          <p:nvPr/>
        </p:nvGrpSpPr>
        <p:grpSpPr bwMode="auto">
          <a:xfrm>
            <a:off x="0" y="5409216"/>
            <a:ext cx="12188825" cy="1462483"/>
            <a:chOff x="0" y="4056911"/>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1"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Title 1"/>
          <p:cNvSpPr>
            <a:spLocks noGrp="1"/>
          </p:cNvSpPr>
          <p:nvPr>
            <p:ph type="title"/>
          </p:nvPr>
        </p:nvSpPr>
        <p:spPr bwMode="auto">
          <a:xfrm>
            <a:off x="1828324" y="1932518"/>
            <a:ext cx="9141619" cy="2105367"/>
          </a:xfrm>
        </p:spPr>
        <p:txBody>
          <a:bodyPr anchor="b">
            <a:normAutofit/>
          </a:bodyPr>
          <a:lstStyle>
            <a:lvl1pPr algn="l">
              <a:defRPr sz="6000" b="0" cap="none"/>
            </a:lvl1pPr>
          </a:lstStyle>
          <a:p>
            <a:pPr>
              <a:defRPr/>
            </a:pPr>
            <a:r>
              <a:rPr lang="en-US"/>
              <a:t>Click to edit Master title style</a:t>
            </a:r>
            <a:endParaRPr/>
          </a:p>
        </p:txBody>
      </p:sp>
      <p:sp>
        <p:nvSpPr>
          <p:cNvPr id="3" name="Text Placeholder 2"/>
          <p:cNvSpPr>
            <a:spLocks noGrp="1"/>
          </p:cNvSpPr>
          <p:nvPr>
            <p:ph type="body" idx="1"/>
          </p:nvPr>
        </p:nvSpPr>
        <p:spPr bwMode="auto">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defRPr/>
            </a:pPr>
            <a:r>
              <a:rPr lang="en-US"/>
              <a:t>Edit Master text styles</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977EDB99-15BC-4479-BAC5-1E502E66917A}"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141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094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4067C2A3-CD19-48AB-9F64-ECCF75182EDD}"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141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4" name="Content Placeholder 3"/>
          <p:cNvSpPr>
            <a:spLocks noGrp="1"/>
          </p:cNvSpPr>
          <p:nvPr>
            <p:ph sz="half" idx="2"/>
          </p:nvPr>
        </p:nvSpPr>
        <p:spPr bwMode="auto">
          <a:xfrm>
            <a:off x="1141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094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6" name="Content Placeholder 5"/>
          <p:cNvSpPr>
            <a:spLocks noGrp="1"/>
          </p:cNvSpPr>
          <p:nvPr>
            <p:ph sz="quarter" idx="4"/>
          </p:nvPr>
        </p:nvSpPr>
        <p:spPr bwMode="auto">
          <a:xfrm>
            <a:off x="6094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7"/>
          <p:cNvSpPr>
            <a:spLocks noGrp="1"/>
          </p:cNvSpPr>
          <p:nvPr>
            <p:ph type="ftr" sz="quarter" idx="11"/>
          </p:nvPr>
        </p:nvSpPr>
        <p:spPr bwMode="auto"/>
        <p:txBody>
          <a:bodyPr/>
          <a:lstStyle/>
          <a:p>
            <a:pPr>
              <a:defRPr/>
            </a:pPr>
            <a:r>
              <a:rPr lang="en-US"/>
              <a:t>Add a footer</a:t>
            </a:r>
            <a:endParaRPr/>
          </a:p>
        </p:txBody>
      </p:sp>
      <p:sp>
        <p:nvSpPr>
          <p:cNvPr id="7" name="Date Placeholder 6"/>
          <p:cNvSpPr>
            <a:spLocks noGrp="1"/>
          </p:cNvSpPr>
          <p:nvPr>
            <p:ph type="dt" sz="half" idx="10"/>
          </p:nvPr>
        </p:nvSpPr>
        <p:spPr bwMode="auto"/>
        <p:txBody>
          <a:bodyPr/>
          <a:lstStyle/>
          <a:p>
            <a:pPr>
              <a:defRPr/>
            </a:pPr>
            <a:fld id="{0363E8C1-7C87-4705-AB97-8CD17D208E3F}" type="datetime1">
              <a:rPr lang="en-US"/>
              <a:t/>
            </a:fld>
            <a:endParaRPr/>
          </a:p>
        </p:txBody>
      </p:sp>
      <p:sp>
        <p:nvSpPr>
          <p:cNvPr id="9" name="Slide Number Placeholder 8"/>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4" name="Footer Placeholder 3"/>
          <p:cNvSpPr>
            <a:spLocks noGrp="1"/>
          </p:cNvSpPr>
          <p:nvPr>
            <p:ph type="ftr" sz="quarter" idx="11"/>
          </p:nvPr>
        </p:nvSpPr>
        <p:spPr bwMode="auto"/>
        <p:txBody>
          <a:bodyPr/>
          <a:lstStyle/>
          <a:p>
            <a:pPr>
              <a:defRPr/>
            </a:pPr>
            <a:r>
              <a:rPr lang="en-US"/>
              <a:t>Add a footer</a:t>
            </a:r>
            <a:endParaRPr/>
          </a:p>
        </p:txBody>
      </p:sp>
      <p:sp>
        <p:nvSpPr>
          <p:cNvPr id="3" name="Date Placeholder 2"/>
          <p:cNvSpPr>
            <a:spLocks noGrp="1"/>
          </p:cNvSpPr>
          <p:nvPr>
            <p:ph type="dt" sz="half" idx="10"/>
          </p:nvPr>
        </p:nvSpPr>
        <p:spPr bwMode="auto"/>
        <p:txBody>
          <a:bodyPr/>
          <a:lstStyle/>
          <a:p>
            <a:pPr>
              <a:defRPr/>
            </a:pPr>
            <a:fld id="{E20C624E-DF92-4841-B9B9-DD11AA239B85}" type="datetime1">
              <a:rPr lang="en-US"/>
              <a:t/>
            </a:fld>
            <a:endParaRPr/>
          </a:p>
        </p:txBody>
      </p:sp>
      <p:sp>
        <p:nvSpPr>
          <p:cNvPr id="5" name="Slide Number Placeholder 4"/>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grpSp>
        <p:nvGrpSpPr>
          <p:cNvPr id="8" name="bottom graphic"/>
          <p:cNvGrpSpPr/>
          <p:nvPr/>
        </p:nvGrpSpPr>
        <p:grpSpPr bwMode="auto">
          <a:xfrm>
            <a:off x="0" y="5409216"/>
            <a:ext cx="12188825" cy="1462483"/>
            <a:chOff x="0" y="4056911"/>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3" name="Footer Placeholder 2"/>
          <p:cNvSpPr>
            <a:spLocks noGrp="1"/>
          </p:cNvSpPr>
          <p:nvPr>
            <p:ph type="ftr" sz="quarter" idx="11"/>
          </p:nvPr>
        </p:nvSpPr>
        <p:spPr bwMode="auto"/>
        <p:txBody>
          <a:bodyPr/>
          <a:lstStyle/>
          <a:p>
            <a:pPr>
              <a:defRPr/>
            </a:pPr>
            <a:r>
              <a:rPr lang="en-US"/>
              <a:t>Add a footer</a:t>
            </a:r>
            <a:endParaRPr/>
          </a:p>
        </p:txBody>
      </p:sp>
      <p:sp>
        <p:nvSpPr>
          <p:cNvPr id="2" name="Date Placeholder 1"/>
          <p:cNvSpPr>
            <a:spLocks noGrp="1"/>
          </p:cNvSpPr>
          <p:nvPr>
            <p:ph type="dt" sz="half" idx="10"/>
          </p:nvPr>
        </p:nvSpPr>
        <p:spPr bwMode="auto"/>
        <p:txBody>
          <a:bodyPr/>
          <a:lstStyle/>
          <a:p>
            <a:pPr>
              <a:defRPr/>
            </a:pPr>
            <a:fld id="{FBDA3AE1-4360-4D5B-BDBC-656B872DD533}" type="datetime1">
              <a:rPr lang="en-US"/>
              <a:t/>
            </a:fld>
            <a:endParaRPr/>
          </a:p>
        </p:txBody>
      </p:sp>
      <p:sp>
        <p:nvSpPr>
          <p:cNvPr id="4" name="Slide Number Placeholder 3"/>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Content Placeholder 2"/>
          <p:cNvSpPr>
            <a:spLocks noGrp="1"/>
          </p:cNvSpPr>
          <p:nvPr>
            <p:ph idx="1"/>
          </p:nvPr>
        </p:nvSpPr>
        <p:spPr bwMode="auto">
          <a:xfrm>
            <a:off x="4875529"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20990708-46A4-4851-883E-8DFB8939107E}"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a:defRPr/>
            </a:pPr>
            <a:r>
              <a:rPr lang="en-US"/>
              <a:t>Click icon to add picture</a:t>
            </a:r>
            <a:endParaRPr/>
          </a:p>
        </p:txBody>
      </p:sp>
      <p:sp>
        <p:nvSpPr>
          <p:cNvPr id="4" name="Text Placeholder 3"/>
          <p:cNvSpPr>
            <a:spLocks noGrp="1"/>
          </p:cNvSpPr>
          <p:nvPr>
            <p:ph type="body" sz="half" idx="2"/>
          </p:nvPr>
        </p:nvSpPr>
        <p:spPr bwMode="auto">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AE88EFFC-86AE-4294-A319-CAFC2651994B}"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11" name="bottom graphic"/>
          <p:cNvGrpSpPr/>
          <p:nvPr/>
        </p:nvGrpSpPr>
        <p:grpSpPr bwMode="auto">
          <a:xfrm>
            <a:off x="0" y="5409216"/>
            <a:ext cx="12188825" cy="1462483"/>
            <a:chOff x="0" y="4056911"/>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8"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grpSp>
        <p:nvGrpSpPr>
          <p:cNvPr id="7" name="squares"/>
          <p:cNvGrpSpPr/>
          <p:nvPr/>
        </p:nvGrpSpPr>
        <p:grpSpPr bwMode="auto">
          <a:xfrm>
            <a:off x="1" y="800551"/>
            <a:ext cx="1063023" cy="524183"/>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Placeholder 1"/>
          <p:cNvSpPr>
            <a:spLocks noGrp="1"/>
          </p:cNvSpPr>
          <p:nvPr>
            <p:ph type="title"/>
          </p:nvPr>
        </p:nvSpPr>
        <p:spPr bwMode="auto">
          <a:xfrm>
            <a:off x="1218883" y="152400"/>
            <a:ext cx="9751059" cy="1295400"/>
          </a:xfrm>
          <a:prstGeom prst="rect">
            <a:avLst/>
          </a:prstGeom>
        </p:spPr>
        <p:txBody>
          <a:bodyPr vert="horz" lIns="121898" tIns="60949" rIns="121898" bIns="60949"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218883" y="1600200"/>
            <a:ext cx="9751059" cy="4572000"/>
          </a:xfrm>
          <a:prstGeom prst="rect">
            <a:avLst/>
          </a:prstGeom>
        </p:spPr>
        <p:txBody>
          <a:bodyPr vert="horz" lIns="121898" tIns="60949" rIns="121898" bIns="60949"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3"/>
          </p:nvPr>
        </p:nvSpPr>
        <p:spPr bwMode="auto">
          <a:xfrm>
            <a:off x="1218883" y="6448425"/>
            <a:ext cx="8288401" cy="180976"/>
          </a:xfrm>
          <a:prstGeom prst="rect">
            <a:avLst/>
          </a:prstGeom>
        </p:spPr>
        <p:txBody>
          <a:bodyPr vert="horz" lIns="121898" tIns="60949" rIns="121898" bIns="60949" rtlCol="0" anchor="ctr"/>
          <a:lstStyle>
            <a:lvl1pPr algn="l">
              <a:defRPr sz="1200">
                <a:solidFill>
                  <a:schemeClr val="tx1"/>
                </a:solidFill>
              </a:defRPr>
            </a:lvl1pPr>
          </a:lstStyle>
          <a:p>
            <a:pPr>
              <a:defRPr/>
            </a:pPr>
            <a:r>
              <a:rPr lang="en-US"/>
              <a:t>Add a footer</a:t>
            </a:r>
            <a:endParaRPr/>
          </a:p>
        </p:txBody>
      </p:sp>
      <p:sp>
        <p:nvSpPr>
          <p:cNvPr id="4" name="Date Placeholder 3"/>
          <p:cNvSpPr>
            <a:spLocks noGrp="1"/>
          </p:cNvSpPr>
          <p:nvPr>
            <p:ph type="dt" sz="half" idx="2"/>
          </p:nvPr>
        </p:nvSpPr>
        <p:spPr bwMode="auto">
          <a:xfrm>
            <a:off x="9547913" y="6448425"/>
            <a:ext cx="1422030" cy="180976"/>
          </a:xfrm>
          <a:prstGeom prst="rect">
            <a:avLst/>
          </a:prstGeom>
        </p:spPr>
        <p:txBody>
          <a:bodyPr vert="horz" lIns="121898" tIns="60949" rIns="121898" bIns="60949" rtlCol="0" anchor="ctr"/>
          <a:lstStyle>
            <a:lvl1pPr algn="r">
              <a:defRPr sz="1200">
                <a:solidFill>
                  <a:schemeClr val="tx1"/>
                </a:solidFill>
              </a:defRPr>
            </a:lvl1pPr>
          </a:lstStyle>
          <a:p>
            <a:pPr>
              <a:defRPr/>
            </a:pPr>
            <a:fld id="{D29E8617-6EA8-4B97-A5E8-E18E98765EE2}" type="datetime1">
              <a:rPr lang="en-US"/>
              <a:t/>
            </a:fld>
            <a:endParaRPr/>
          </a:p>
        </p:txBody>
      </p:sp>
      <p:sp>
        <p:nvSpPr>
          <p:cNvPr id="6" name="Slide Number Placeholder 5"/>
          <p:cNvSpPr>
            <a:spLocks noGrp="1"/>
          </p:cNvSpPr>
          <p:nvPr>
            <p:ph type="sldNum" sz="quarter" idx="4"/>
          </p:nvPr>
        </p:nvSpPr>
        <p:spPr bwMode="auto">
          <a:xfrm>
            <a:off x="11071516" y="6448425"/>
            <a:ext cx="812588" cy="180976"/>
          </a:xfrm>
          <a:prstGeom prst="rect">
            <a:avLst/>
          </a:prstGeom>
        </p:spPr>
        <p:txBody>
          <a:bodyPr vert="horz" lIns="121898" tIns="60949" rIns="121898" bIns="60949" rtlCol="0" anchor="ctr"/>
          <a:lstStyle>
            <a:lvl1pPr algn="r">
              <a:defRPr sz="1200">
                <a:solidFill>
                  <a:schemeClr val="tx1"/>
                </a:solidFill>
              </a:defRPr>
            </a:lvl1pPr>
          </a:lstStyle>
          <a:p>
            <a:pPr>
              <a:defRPr/>
            </a:pPr>
            <a:fld id="{34C99D79-8A4B-4031-B1E0-AF26F8EDF2BC}"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1218987">
        <a:spcBef>
          <a:spcPts val="0"/>
        </a:spcBef>
        <a:buNone/>
        <a:defRPr sz="3600">
          <a:solidFill>
            <a:schemeClr val="tx1"/>
          </a:solidFill>
          <a:latin typeface="+mj-lt"/>
          <a:ea typeface="+mj-ea"/>
          <a:cs typeface="+mj-cs"/>
        </a:defRPr>
      </a:lvl1pPr>
    </p:titleStyle>
    <p:bodyStyle>
      <a:lvl1pPr marL="304747" indent="-304747" algn="l" defTabSz="1218987">
        <a:lnSpc>
          <a:spcPct val="90000"/>
        </a:lnSpc>
        <a:spcBef>
          <a:spcPts val="1800"/>
        </a:spcBef>
        <a:buClr>
          <a:schemeClr val="accent1">
            <a:lumMod val="75000"/>
          </a:schemeClr>
        </a:buClr>
        <a:buFont typeface="Arial"/>
        <a:buChar char="•"/>
        <a:defRPr sz="2800">
          <a:solidFill>
            <a:schemeClr val="tx1"/>
          </a:solidFill>
          <a:latin typeface="+mn-lt"/>
          <a:ea typeface="+mn-ea"/>
          <a:cs typeface="+mn-cs"/>
        </a:defRPr>
      </a:lvl1pPr>
      <a:lvl2pPr marL="755772" indent="-304747" algn="l" defTabSz="1218987">
        <a:lnSpc>
          <a:spcPct val="90000"/>
        </a:lnSpc>
        <a:spcBef>
          <a:spcPts val="1200"/>
        </a:spcBef>
        <a:buClr>
          <a:schemeClr val="accent1">
            <a:lumMod val="75000"/>
          </a:schemeClr>
        </a:buClr>
        <a:buFont typeface="Arial"/>
        <a:buChar char="–"/>
        <a:defRPr sz="2400">
          <a:solidFill>
            <a:schemeClr val="tx1"/>
          </a:solidFill>
          <a:latin typeface="+mn-lt"/>
          <a:ea typeface="+mn-ea"/>
          <a:cs typeface="+mn-cs"/>
        </a:defRPr>
      </a:lvl2pPr>
      <a:lvl3pPr marL="120679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3pPr>
      <a:lvl4pPr marL="1657822"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4pPr>
      <a:lvl5pPr marL="210884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5pPr>
      <a:lvl6pPr marL="255987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6pPr>
      <a:lvl7pPr marL="301089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7pPr>
      <a:lvl8pPr marL="346192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8pPr>
      <a:lvl9pPr marL="391294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9pPr>
    </p:bodyStyle>
    <p:otherStyle>
      <a:defPPr>
        <a:defRPr/>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2">
                <a:tint val="90000"/>
                <a:satMod val="92000"/>
                <a:lumMod val="120000"/>
              </a:schemeClr>
            </a:gs>
            <a:gs pos="100000">
              <a:schemeClr val="bg2">
                <a:shade val="98000"/>
                <a:satMod val="120000"/>
                <a:lumMod val="98000"/>
              </a:schemeClr>
            </a:gs>
          </a:gsLst>
          <a:path path="circle"/>
        </a:gradFill>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133" y="152400"/>
            <a:ext cx="10427676" cy="838200"/>
          </a:xfrm>
        </p:spPr>
        <p:txBody>
          <a:bodyPr/>
          <a:lstStyle/>
          <a:p>
            <a:pPr>
              <a:defRPr/>
            </a:pPr>
            <a:r>
              <a:rPr lang="en-IN" b="1"/>
              <a:t>JAVA</a:t>
            </a:r>
            <a:endParaRPr/>
          </a:p>
        </p:txBody>
      </p:sp>
      <p:graphicFrame>
        <p:nvGraphicFramePr>
          <p:cNvPr id="4" name="Table 3"/>
          <p:cNvGraphicFramePr>
            <a:graphicFrameLocks xmlns:a="http://schemas.openxmlformats.org/drawingml/2006/main" noGrp="1"/>
          </p:cNvGraphicFramePr>
          <p:nvPr/>
        </p:nvGraphicFramePr>
        <p:xfrm>
          <a:off x="455612" y="2514600"/>
          <a:ext cx="11041039" cy="2997087"/>
        </p:xfrm>
        <a:graphic>
          <a:graphicData uri="http://schemas.openxmlformats.org/drawingml/2006/table">
            <a:tbl>
              <a:tblPr firstRow="1" firstCol="0" lastRow="0" lastCol="0" bandRow="1" bandCol="0">
                <a:tableStyleId>{EB9631B5-78F2-41C9-869B-9F39066F8104}</a:tableStyleId>
              </a:tblPr>
              <a:tblGrid>
                <a:gridCol w="5520519"/>
                <a:gridCol w="5520519"/>
              </a:tblGrid>
              <a:tr h="419909">
                <a:tc gridSpan="2">
                  <a:txBody>
                    <a:bodyPr/>
                    <a:p>
                      <a:pPr algn="ctr">
                        <a:defRPr/>
                      </a:pPr>
                      <a:r>
                        <a:rPr lang="en-US" sz="2400">
                          <a:solidFill>
                            <a:schemeClr val="tx1"/>
                          </a:solidFill>
                          <a:latin typeface="Verdana"/>
                          <a:ea typeface="Verdana"/>
                        </a:rPr>
                        <a:t>Java</a:t>
                      </a:r>
                      <a:endParaRPr/>
                    </a:p>
                  </a:txBody>
                  <a:tcPr anchor="ctr"/>
                </a:tc>
                <a:tc hMerge="1">
                  <a:txBody>
                    <a:bodyPr/>
                    <a:p>
                      <a:endParaRPr/>
                    </a:p>
                  </a:txBody>
                </a:tc>
              </a:tr>
              <a:tr h="572309">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String   </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String Pool</a:t>
                      </a:r>
                      <a:endParaRPr/>
                    </a:p>
                  </a:txBody>
                  <a:tcPr anchor="ctr"/>
                </a:tc>
              </a:tr>
              <a:tr h="572309">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String methods </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StringBuffer</a:t>
                      </a:r>
                      <a:endParaRPr lang="en-US" sz="2400" b="1">
                        <a:solidFill>
                          <a:schemeClr val="dk1"/>
                        </a:solidFill>
                        <a:latin typeface="+mn-lt"/>
                        <a:ea typeface="+mn-ea"/>
                        <a:cs typeface="+mn-cs"/>
                      </a:endParaRPr>
                    </a:p>
                  </a:txBody>
                  <a:tcPr anchor="ctr"/>
                </a:tc>
              </a:tr>
              <a:tr h="572309">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StringBuilder</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String VS </a:t>
                      </a:r>
                      <a:r>
                        <a:rPr lang="en-US" sz="2400" b="1">
                          <a:solidFill>
                            <a:schemeClr val="dk1"/>
                          </a:solidFill>
                          <a:latin typeface="+mn-lt"/>
                          <a:ea typeface="+mn-ea"/>
                          <a:cs typeface="+mn-cs"/>
                        </a:rPr>
                        <a:t>StringBuffer</a:t>
                      </a:r>
                      <a:r>
                        <a:rPr lang="en-US" sz="2400" b="1">
                          <a:solidFill>
                            <a:schemeClr val="dk1"/>
                          </a:solidFill>
                          <a:latin typeface="+mn-lt"/>
                          <a:ea typeface="+mn-ea"/>
                          <a:cs typeface="+mn-cs"/>
                        </a:rPr>
                        <a:t> Vs StringBuilder</a:t>
                      </a:r>
                      <a:endParaRPr/>
                    </a:p>
                  </a:txBody>
                  <a:tcPr anchor="ctr"/>
                </a:tc>
              </a:tr>
              <a:tr h="572309">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Regular Expression</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endParaRPr lang="en-US" sz="2400" b="1">
                        <a:solidFill>
                          <a:schemeClr val="dk1"/>
                        </a:solidFill>
                        <a:latin typeface="+mn-lt"/>
                        <a:ea typeface="+mn-ea"/>
                        <a:cs typeface="+mn-cs"/>
                      </a:endParaRPr>
                    </a:p>
                  </a:txBody>
                  <a:tcPr anchor="ctr"/>
                </a:tc>
              </a:tr>
            </a:tbl>
          </a:graphicData>
        </a:graphic>
      </p:graphicFrame>
      <p:sp>
        <p:nvSpPr>
          <p:cNvPr id="6" name="文本框 8"/>
          <p:cNvSpPr txBox="1"/>
          <p:nvPr/>
        </p:nvSpPr>
        <p:spPr bwMode="auto">
          <a:xfrm>
            <a:off x="1827212" y="1272879"/>
            <a:ext cx="3179075" cy="523220"/>
          </a:xfrm>
          <a:prstGeom prst="rect">
            <a:avLst/>
          </a:prstGeom>
          <a:noFill/>
          <a:ln w="9525">
            <a:noFill/>
          </a:ln>
        </p:spPr>
        <p:txBody>
          <a:bodyPr wrap="none" anchor="t">
            <a:spAutoFit/>
          </a:bodyPr>
          <a:lstStyle/>
          <a:p>
            <a:pPr defTabSz="914400">
              <a:defRPr/>
            </a:pPr>
            <a:r>
              <a:rPr lang="en-US" sz="2800" b="1">
                <a:solidFill>
                  <a:srgbClr val="262626"/>
                </a:solidFill>
                <a:latin typeface="Arial"/>
                <a:ea typeface="Microsoft YaHei"/>
              </a:rPr>
              <a:t>What you learn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String methods </a:t>
            </a:r>
            <a:endParaRPr/>
          </a:p>
        </p:txBody>
      </p:sp>
      <p:graphicFrame>
        <p:nvGraphicFramePr>
          <p:cNvPr id="4" name="Table 5"/>
          <p:cNvGraphicFramePr>
            <a:graphicFrameLocks xmlns:a="http://schemas.openxmlformats.org/drawingml/2006/main" noGrp="1"/>
          </p:cNvGraphicFramePr>
          <p:nvPr/>
        </p:nvGraphicFramePr>
        <p:xfrm>
          <a:off x="303213" y="609600"/>
          <a:ext cx="11582400" cy="5974080"/>
        </p:xfrm>
        <a:graphic>
          <a:graphicData uri="http://schemas.openxmlformats.org/drawingml/2006/table">
            <a:tbl>
              <a:tblPr firstRow="1" firstCol="0" lastRow="0" lastCol="0" bandRow="1" bandCol="0">
                <a:tableStyleId>{5C22544A-7EE6-4342-B048-85BDC9FD1C3A}</a:tableStyleId>
              </a:tblPr>
              <a:tblGrid>
                <a:gridCol w="2832281"/>
                <a:gridCol w="6307321"/>
                <a:gridCol w="2442798"/>
              </a:tblGrid>
              <a:tr h="370840">
                <a:tc>
                  <a:txBody>
                    <a:bodyPr/>
                    <a:p>
                      <a:pPr algn="l">
                        <a:defRPr/>
                      </a:pPr>
                      <a:r>
                        <a:rPr lang="en-IN"/>
                        <a:t>Method</a:t>
                      </a:r>
                      <a:endParaRPr/>
                    </a:p>
                  </a:txBody>
                  <a:tcPr marL="152400" marR="76200" marT="76200" marB="76200"/>
                </a:tc>
                <a:tc>
                  <a:txBody>
                    <a:bodyPr/>
                    <a:p>
                      <a:pPr algn="l">
                        <a:defRPr/>
                      </a:pPr>
                      <a:r>
                        <a:rPr lang="en-IN"/>
                        <a:t>Description</a:t>
                      </a:r>
                      <a:endParaRPr/>
                    </a:p>
                  </a:txBody>
                  <a:tcPr marL="76200" marR="76200" marT="76200" marB="76200"/>
                </a:tc>
                <a:tc>
                  <a:txBody>
                    <a:bodyPr/>
                    <a:p>
                      <a:pPr algn="l">
                        <a:defRPr/>
                      </a:pPr>
                      <a:r>
                        <a:rPr lang="en-IN"/>
                        <a:t>Return Type</a:t>
                      </a:r>
                      <a:endParaRPr/>
                    </a:p>
                  </a:txBody>
                  <a:tcPr marL="76200" marR="76200" marT="76200" marB="76200"/>
                </a:tc>
              </a:tr>
              <a:tr h="370840">
                <a:tc>
                  <a:txBody>
                    <a:bodyPr/>
                    <a:p>
                      <a:pPr algn="l">
                        <a:defRPr/>
                      </a:pPr>
                      <a:r>
                        <a:rPr lang="en-IN">
                          <a:solidFill>
                            <a:schemeClr val="accent1"/>
                          </a:solidFill>
                        </a:rPr>
                        <a:t>intern()</a:t>
                      </a:r>
                      <a:endParaRPr/>
                    </a:p>
                  </a:txBody>
                  <a:tcPr marL="152400" marR="76200" marT="76200" marB="76200"/>
                </a:tc>
                <a:tc>
                  <a:txBody>
                    <a:bodyPr/>
                    <a:p>
                      <a:pPr algn="l">
                        <a:defRPr/>
                      </a:pPr>
                      <a:r>
                        <a:rPr lang="en-GB"/>
                        <a:t>Returns the canonical representation for the string object</a:t>
                      </a:r>
                      <a:endParaRPr/>
                    </a:p>
                  </a:txBody>
                  <a:tcPr marL="76200" marR="76200" marT="76200" marB="76200"/>
                </a:tc>
                <a:tc>
                  <a:txBody>
                    <a:bodyPr/>
                    <a:p>
                      <a:pPr algn="l">
                        <a:defRPr/>
                      </a:pPr>
                      <a:r>
                        <a:rPr lang="en-IN"/>
                        <a:t>String</a:t>
                      </a:r>
                      <a:endParaRPr/>
                    </a:p>
                  </a:txBody>
                  <a:tcPr marL="76200" marR="76200" marT="76200" marB="76200"/>
                </a:tc>
              </a:tr>
              <a:tr h="370840">
                <a:tc>
                  <a:txBody>
                    <a:bodyPr/>
                    <a:p>
                      <a:pPr algn="l">
                        <a:defRPr/>
                      </a:pPr>
                      <a:r>
                        <a:rPr lang="en-IN">
                          <a:solidFill>
                            <a:schemeClr val="accent1"/>
                          </a:solidFill>
                        </a:rPr>
                        <a:t>isEmpty</a:t>
                      </a:r>
                      <a:r>
                        <a:rPr lang="en-IN">
                          <a:solidFill>
                            <a:schemeClr val="accent1"/>
                          </a:solidFill>
                        </a:rPr>
                        <a:t>()</a:t>
                      </a:r>
                      <a:endParaRPr/>
                    </a:p>
                  </a:txBody>
                  <a:tcPr marL="152400" marR="76200" marT="76200" marB="76200"/>
                </a:tc>
                <a:tc>
                  <a:txBody>
                    <a:bodyPr/>
                    <a:p>
                      <a:pPr algn="l">
                        <a:defRPr/>
                      </a:pPr>
                      <a:r>
                        <a:rPr lang="en-GB"/>
                        <a:t>Checks whether a string is empty or not</a:t>
                      </a:r>
                      <a:endParaRPr/>
                    </a:p>
                  </a:txBody>
                  <a:tcPr marL="76200" marR="76200" marT="76200" marB="76200"/>
                </a:tc>
                <a:tc>
                  <a:txBody>
                    <a:bodyPr/>
                    <a:p>
                      <a:pPr algn="l">
                        <a:defRPr/>
                      </a:pPr>
                      <a:r>
                        <a:rPr lang="en-IN"/>
                        <a:t>boolean</a:t>
                      </a:r>
                      <a:endParaRPr/>
                    </a:p>
                  </a:txBody>
                  <a:tcPr marL="76200" marR="76200" marT="76200" marB="76200"/>
                </a:tc>
              </a:tr>
              <a:tr h="370840">
                <a:tc>
                  <a:txBody>
                    <a:bodyPr/>
                    <a:p>
                      <a:pPr algn="l">
                        <a:defRPr/>
                      </a:pPr>
                      <a:r>
                        <a:rPr lang="en-IN">
                          <a:solidFill>
                            <a:schemeClr val="accent1"/>
                          </a:solidFill>
                        </a:rPr>
                        <a:t>lastIndexOf</a:t>
                      </a:r>
                      <a:r>
                        <a:rPr lang="en-IN">
                          <a:solidFill>
                            <a:schemeClr val="accent1"/>
                          </a:solidFill>
                        </a:rPr>
                        <a:t>()</a:t>
                      </a:r>
                      <a:endParaRPr/>
                    </a:p>
                  </a:txBody>
                  <a:tcPr marL="152400" marR="76200" marT="76200" marB="76200"/>
                </a:tc>
                <a:tc>
                  <a:txBody>
                    <a:bodyPr/>
                    <a:p>
                      <a:pPr algn="l">
                        <a:defRPr/>
                      </a:pPr>
                      <a:r>
                        <a:rPr lang="en-GB"/>
                        <a:t>Returns the position of the last found occurrence of specified characters in a string</a:t>
                      </a:r>
                      <a:endParaRPr/>
                    </a:p>
                  </a:txBody>
                  <a:tcPr marL="76200" marR="76200" marT="76200" marB="76200"/>
                </a:tc>
                <a:tc>
                  <a:txBody>
                    <a:bodyPr/>
                    <a:p>
                      <a:pPr algn="l">
                        <a:defRPr/>
                      </a:pPr>
                      <a:r>
                        <a:rPr lang="en-IN"/>
                        <a:t>int</a:t>
                      </a:r>
                      <a:endParaRPr/>
                    </a:p>
                  </a:txBody>
                  <a:tcPr marL="76200" marR="76200" marT="76200" marB="76200"/>
                </a:tc>
              </a:tr>
              <a:tr h="370840">
                <a:tc>
                  <a:txBody>
                    <a:bodyPr/>
                    <a:p>
                      <a:pPr algn="l">
                        <a:defRPr/>
                      </a:pPr>
                      <a:r>
                        <a:rPr lang="en-IN">
                          <a:solidFill>
                            <a:schemeClr val="accent1"/>
                          </a:solidFill>
                        </a:rPr>
                        <a:t>length()</a:t>
                      </a:r>
                      <a:endParaRPr/>
                    </a:p>
                  </a:txBody>
                  <a:tcPr marL="152400" marR="76200" marT="76200" marB="76200"/>
                </a:tc>
                <a:tc>
                  <a:txBody>
                    <a:bodyPr/>
                    <a:p>
                      <a:pPr algn="l">
                        <a:defRPr/>
                      </a:pPr>
                      <a:r>
                        <a:rPr lang="en-GB"/>
                        <a:t>Returns the length of a specified string</a:t>
                      </a:r>
                      <a:endParaRPr/>
                    </a:p>
                  </a:txBody>
                  <a:tcPr marL="76200" marR="76200" marT="76200" marB="76200"/>
                </a:tc>
                <a:tc>
                  <a:txBody>
                    <a:bodyPr/>
                    <a:p>
                      <a:pPr algn="l">
                        <a:defRPr/>
                      </a:pPr>
                      <a:r>
                        <a:rPr lang="en-IN"/>
                        <a:t>int</a:t>
                      </a:r>
                      <a:endParaRPr/>
                    </a:p>
                  </a:txBody>
                  <a:tcPr marL="76200" marR="76200" marT="76200" marB="76200"/>
                </a:tc>
              </a:tr>
              <a:tr h="370840">
                <a:tc>
                  <a:txBody>
                    <a:bodyPr/>
                    <a:p>
                      <a:pPr algn="l">
                        <a:defRPr/>
                      </a:pPr>
                      <a:r>
                        <a:rPr lang="en-IN">
                          <a:solidFill>
                            <a:schemeClr val="accent1"/>
                          </a:solidFill>
                        </a:rPr>
                        <a:t>matches()</a:t>
                      </a:r>
                      <a:endParaRPr/>
                    </a:p>
                  </a:txBody>
                  <a:tcPr marL="152400" marR="76200" marT="76200" marB="76200"/>
                </a:tc>
                <a:tc>
                  <a:txBody>
                    <a:bodyPr/>
                    <a:p>
                      <a:pPr algn="l">
                        <a:defRPr/>
                      </a:pPr>
                      <a:r>
                        <a:rPr lang="en-GB"/>
                        <a:t>Searches a string for a match against a regular expression, and returns the matches</a:t>
                      </a:r>
                      <a:endParaRPr/>
                    </a:p>
                  </a:txBody>
                  <a:tcPr marL="76200" marR="76200" marT="76200" marB="76200"/>
                </a:tc>
                <a:tc>
                  <a:txBody>
                    <a:bodyPr/>
                    <a:p>
                      <a:pPr algn="l">
                        <a:defRPr/>
                      </a:pPr>
                      <a:r>
                        <a:rPr lang="en-IN"/>
                        <a:t>boolean</a:t>
                      </a:r>
                      <a:endParaRPr/>
                    </a:p>
                  </a:txBody>
                  <a:tcPr marL="76200" marR="76200" marT="76200" marB="76200"/>
                </a:tc>
              </a:tr>
              <a:tr h="370840">
                <a:tc>
                  <a:txBody>
                    <a:bodyPr/>
                    <a:p>
                      <a:pPr algn="l">
                        <a:defRPr/>
                      </a:pPr>
                      <a:r>
                        <a:rPr lang="en-IN">
                          <a:solidFill>
                            <a:schemeClr val="accent1"/>
                          </a:solidFill>
                        </a:rPr>
                        <a:t>offsetByCodePoints()</a:t>
                      </a:r>
                      <a:endParaRPr/>
                    </a:p>
                  </a:txBody>
                  <a:tcPr marL="152400" marR="76200" marT="76200" marB="76200"/>
                </a:tc>
                <a:tc>
                  <a:txBody>
                    <a:bodyPr/>
                    <a:p>
                      <a:pPr algn="l">
                        <a:defRPr/>
                      </a:pPr>
                      <a:r>
                        <a:rPr lang="en-GB"/>
                        <a:t>Returns the index within this String that is offset from the given index by codePointOffset code points</a:t>
                      </a:r>
                      <a:endParaRPr/>
                    </a:p>
                  </a:txBody>
                  <a:tcPr marL="76200" marR="76200" marT="76200" marB="76200"/>
                </a:tc>
                <a:tc>
                  <a:txBody>
                    <a:bodyPr/>
                    <a:p>
                      <a:pPr algn="l">
                        <a:defRPr/>
                      </a:pPr>
                      <a:r>
                        <a:rPr lang="en-IN"/>
                        <a:t>int</a:t>
                      </a:r>
                      <a:endParaRPr/>
                    </a:p>
                  </a:txBody>
                  <a:tcPr marL="76200" marR="76200" marT="76200" marB="76200"/>
                </a:tc>
              </a:tr>
              <a:tr h="370840">
                <a:tc>
                  <a:txBody>
                    <a:bodyPr/>
                    <a:p>
                      <a:pPr algn="l">
                        <a:defRPr/>
                      </a:pPr>
                      <a:r>
                        <a:rPr lang="en-IN">
                          <a:solidFill>
                            <a:schemeClr val="accent1"/>
                          </a:solidFill>
                        </a:rPr>
                        <a:t>regionMatches</a:t>
                      </a:r>
                      <a:r>
                        <a:rPr lang="en-IN">
                          <a:solidFill>
                            <a:schemeClr val="accent1"/>
                          </a:solidFill>
                        </a:rPr>
                        <a:t>()</a:t>
                      </a:r>
                      <a:endParaRPr/>
                    </a:p>
                  </a:txBody>
                  <a:tcPr marL="152400" marR="76200" marT="76200" marB="76200"/>
                </a:tc>
                <a:tc>
                  <a:txBody>
                    <a:bodyPr/>
                    <a:p>
                      <a:pPr algn="l">
                        <a:defRPr/>
                      </a:pPr>
                      <a:r>
                        <a:rPr lang="en-GB"/>
                        <a:t>Tests if two string regions are equal</a:t>
                      </a:r>
                      <a:endParaRPr/>
                    </a:p>
                  </a:txBody>
                  <a:tcPr marL="76200" marR="76200" marT="76200" marB="76200"/>
                </a:tc>
                <a:tc>
                  <a:txBody>
                    <a:bodyPr/>
                    <a:p>
                      <a:pPr algn="l">
                        <a:defRPr/>
                      </a:pPr>
                      <a:r>
                        <a:rPr lang="en-IN"/>
                        <a:t>boolean</a:t>
                      </a:r>
                      <a:endParaRPr/>
                    </a:p>
                  </a:txBody>
                  <a:tcPr marL="76200" marR="76200" marT="76200" marB="7620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String methods </a:t>
            </a:r>
            <a:endParaRPr/>
          </a:p>
        </p:txBody>
      </p:sp>
      <p:graphicFrame>
        <p:nvGraphicFramePr>
          <p:cNvPr id="4" name="Table 5"/>
          <p:cNvGraphicFramePr>
            <a:graphicFrameLocks xmlns:a="http://schemas.openxmlformats.org/drawingml/2006/main" noGrp="1"/>
          </p:cNvGraphicFramePr>
          <p:nvPr/>
        </p:nvGraphicFramePr>
        <p:xfrm>
          <a:off x="196530" y="685800"/>
          <a:ext cx="11841481" cy="6233160"/>
        </p:xfrm>
        <a:graphic>
          <a:graphicData uri="http://schemas.openxmlformats.org/drawingml/2006/table">
            <a:tbl>
              <a:tblPr firstRow="1" firstCol="0" lastRow="0" lastCol="0" bandRow="1" bandCol="0">
                <a:tableStyleId>{5C22544A-7EE6-4342-B048-85BDC9FD1C3A}</a:tableStyleId>
              </a:tblPr>
              <a:tblGrid>
                <a:gridCol w="2264868"/>
                <a:gridCol w="6903080"/>
                <a:gridCol w="2673533"/>
              </a:tblGrid>
              <a:tr h="482009">
                <a:tc>
                  <a:txBody>
                    <a:bodyPr/>
                    <a:p>
                      <a:pPr algn="l">
                        <a:defRPr/>
                      </a:pPr>
                      <a:r>
                        <a:rPr lang="en-IN"/>
                        <a:t>Method</a:t>
                      </a:r>
                      <a:endParaRPr/>
                    </a:p>
                  </a:txBody>
                  <a:tcPr marL="152400" marR="76200" marT="76200" marB="76200"/>
                </a:tc>
                <a:tc>
                  <a:txBody>
                    <a:bodyPr/>
                    <a:p>
                      <a:pPr algn="l">
                        <a:defRPr/>
                      </a:pPr>
                      <a:r>
                        <a:rPr lang="en-IN"/>
                        <a:t>Description</a:t>
                      </a:r>
                      <a:endParaRPr/>
                    </a:p>
                  </a:txBody>
                  <a:tcPr marL="76200" marR="76200" marT="76200" marB="76200"/>
                </a:tc>
                <a:tc>
                  <a:txBody>
                    <a:bodyPr/>
                    <a:p>
                      <a:pPr algn="l">
                        <a:defRPr/>
                      </a:pPr>
                      <a:r>
                        <a:rPr lang="en-IN"/>
                        <a:t>Return Type</a:t>
                      </a:r>
                      <a:endParaRPr/>
                    </a:p>
                  </a:txBody>
                  <a:tcPr marL="76200" marR="76200" marT="76200" marB="76200"/>
                </a:tc>
              </a:tr>
              <a:tr h="929640">
                <a:tc>
                  <a:txBody>
                    <a:bodyPr/>
                    <a:p>
                      <a:pPr algn="l">
                        <a:defRPr/>
                      </a:pPr>
                      <a:r>
                        <a:rPr lang="en-IN">
                          <a:solidFill>
                            <a:schemeClr val="accent1"/>
                          </a:solidFill>
                        </a:rPr>
                        <a:t>replace()</a:t>
                      </a:r>
                      <a:endParaRPr/>
                    </a:p>
                  </a:txBody>
                  <a:tcPr marL="152400" marR="76200" marT="76200" marB="76200"/>
                </a:tc>
                <a:tc>
                  <a:txBody>
                    <a:bodyPr/>
                    <a:p>
                      <a:pPr algn="l">
                        <a:defRPr/>
                      </a:pPr>
                      <a:r>
                        <a:rPr lang="en-GB"/>
                        <a:t>Searches a string for a specified value, and returns a new string where the specified values are replaced</a:t>
                      </a:r>
                      <a:endParaRPr/>
                    </a:p>
                  </a:txBody>
                  <a:tcPr marL="76200" marR="76200" marT="76200" marB="76200"/>
                </a:tc>
                <a:tc>
                  <a:txBody>
                    <a:bodyPr/>
                    <a:p>
                      <a:pPr algn="l">
                        <a:defRPr/>
                      </a:pPr>
                      <a:r>
                        <a:rPr lang="en-IN"/>
                        <a:t>String</a:t>
                      </a:r>
                      <a:endParaRPr/>
                    </a:p>
                  </a:txBody>
                  <a:tcPr marL="76200" marR="76200" marT="76200" marB="76200"/>
                </a:tc>
              </a:tr>
              <a:tr h="1132013">
                <a:tc>
                  <a:txBody>
                    <a:bodyPr/>
                    <a:p>
                      <a:pPr algn="l">
                        <a:defRPr/>
                      </a:pPr>
                      <a:r>
                        <a:rPr lang="en-IN">
                          <a:solidFill>
                            <a:schemeClr val="accent1"/>
                          </a:solidFill>
                        </a:rPr>
                        <a:t>replaceFirst()</a:t>
                      </a:r>
                      <a:endParaRPr/>
                    </a:p>
                  </a:txBody>
                  <a:tcPr marL="152400" marR="76200" marT="76200" marB="76200"/>
                </a:tc>
                <a:tc>
                  <a:txBody>
                    <a:bodyPr/>
                    <a:p>
                      <a:pPr algn="l">
                        <a:defRPr/>
                      </a:pPr>
                      <a:r>
                        <a:rPr lang="en-GB"/>
                        <a:t>Replaces the first occurrence of a substring that matches the given regular expression with the given replacement</a:t>
                      </a:r>
                      <a:endParaRPr/>
                    </a:p>
                  </a:txBody>
                  <a:tcPr marL="76200" marR="76200" marT="76200" marB="76200"/>
                </a:tc>
                <a:tc>
                  <a:txBody>
                    <a:bodyPr/>
                    <a:p>
                      <a:pPr algn="l">
                        <a:defRPr/>
                      </a:pPr>
                      <a:r>
                        <a:rPr lang="en-IN"/>
                        <a:t>String</a:t>
                      </a:r>
                      <a:endParaRPr/>
                    </a:p>
                  </a:txBody>
                  <a:tcPr marL="76200" marR="76200" marT="76200" marB="76200"/>
                </a:tc>
              </a:tr>
              <a:tr h="1162493">
                <a:tc>
                  <a:txBody>
                    <a:bodyPr/>
                    <a:p>
                      <a:pPr algn="l">
                        <a:defRPr/>
                      </a:pPr>
                      <a:r>
                        <a:rPr lang="en-IN">
                          <a:solidFill>
                            <a:schemeClr val="accent1"/>
                          </a:solidFill>
                        </a:rPr>
                        <a:t>replaceAll()</a:t>
                      </a:r>
                      <a:endParaRPr/>
                    </a:p>
                  </a:txBody>
                  <a:tcPr marL="152400" marR="76200" marT="76200" marB="76200"/>
                </a:tc>
                <a:tc>
                  <a:txBody>
                    <a:bodyPr/>
                    <a:p>
                      <a:pPr algn="l">
                        <a:defRPr/>
                      </a:pPr>
                      <a:r>
                        <a:rPr lang="en-GB"/>
                        <a:t>Replaces each substring of this string that matches the given regular expression with the given replacement</a:t>
                      </a:r>
                      <a:endParaRPr/>
                    </a:p>
                  </a:txBody>
                  <a:tcPr marL="76200" marR="76200" marT="76200" marB="76200"/>
                </a:tc>
                <a:tc>
                  <a:txBody>
                    <a:bodyPr/>
                    <a:p>
                      <a:pPr algn="l">
                        <a:defRPr/>
                      </a:pPr>
                      <a:r>
                        <a:rPr lang="en-IN"/>
                        <a:t>String</a:t>
                      </a:r>
                      <a:endParaRPr/>
                    </a:p>
                  </a:txBody>
                  <a:tcPr marL="76200" marR="76200" marT="76200" marB="76200"/>
                </a:tc>
              </a:tr>
              <a:tr h="482009">
                <a:tc>
                  <a:txBody>
                    <a:bodyPr/>
                    <a:p>
                      <a:pPr algn="l">
                        <a:defRPr/>
                      </a:pPr>
                      <a:r>
                        <a:rPr lang="en-IN">
                          <a:solidFill>
                            <a:schemeClr val="accent1"/>
                          </a:solidFill>
                        </a:rPr>
                        <a:t>split()</a:t>
                      </a:r>
                      <a:endParaRPr/>
                    </a:p>
                  </a:txBody>
                  <a:tcPr marL="152400" marR="76200" marT="76200" marB="76200"/>
                </a:tc>
                <a:tc>
                  <a:txBody>
                    <a:bodyPr/>
                    <a:p>
                      <a:pPr algn="l">
                        <a:defRPr/>
                      </a:pPr>
                      <a:r>
                        <a:rPr lang="en-GB"/>
                        <a:t>Splits a string into an array of substrings</a:t>
                      </a:r>
                      <a:endParaRPr/>
                    </a:p>
                  </a:txBody>
                  <a:tcPr marL="76200" marR="76200" marT="76200" marB="76200"/>
                </a:tc>
                <a:tc>
                  <a:txBody>
                    <a:bodyPr/>
                    <a:p>
                      <a:pPr algn="l">
                        <a:defRPr/>
                      </a:pPr>
                      <a:r>
                        <a:rPr lang="en-IN"/>
                        <a:t>String[]</a:t>
                      </a:r>
                      <a:endParaRPr/>
                    </a:p>
                  </a:txBody>
                  <a:tcPr marL="76200" marR="76200" marT="76200" marB="76200"/>
                </a:tc>
              </a:tr>
              <a:tr h="822251">
                <a:tc>
                  <a:txBody>
                    <a:bodyPr/>
                    <a:p>
                      <a:pPr algn="l">
                        <a:defRPr/>
                      </a:pPr>
                      <a:r>
                        <a:rPr lang="en-IN">
                          <a:solidFill>
                            <a:schemeClr val="accent1"/>
                          </a:solidFill>
                        </a:rPr>
                        <a:t>startsWith</a:t>
                      </a:r>
                      <a:r>
                        <a:rPr lang="en-IN">
                          <a:solidFill>
                            <a:schemeClr val="accent1"/>
                          </a:solidFill>
                        </a:rPr>
                        <a:t>()</a:t>
                      </a:r>
                      <a:endParaRPr/>
                    </a:p>
                  </a:txBody>
                  <a:tcPr marL="152400" marR="76200" marT="76200" marB="76200"/>
                </a:tc>
                <a:tc>
                  <a:txBody>
                    <a:bodyPr/>
                    <a:p>
                      <a:pPr algn="l">
                        <a:defRPr/>
                      </a:pPr>
                      <a:r>
                        <a:rPr lang="en-GB"/>
                        <a:t>Checks whether a string starts with specified characters</a:t>
                      </a:r>
                      <a:endParaRPr/>
                    </a:p>
                  </a:txBody>
                  <a:tcPr marL="76200" marR="76200" marT="76200" marB="76200"/>
                </a:tc>
                <a:tc>
                  <a:txBody>
                    <a:bodyPr/>
                    <a:p>
                      <a:pPr algn="l">
                        <a:defRPr/>
                      </a:pPr>
                      <a:r>
                        <a:rPr lang="en-IN"/>
                        <a:t>boolean</a:t>
                      </a:r>
                      <a:endParaRPr/>
                    </a:p>
                  </a:txBody>
                  <a:tcPr marL="76200" marR="76200" marT="76200" marB="76200"/>
                </a:tc>
              </a:tr>
              <a:tr h="822251">
                <a:tc>
                  <a:txBody>
                    <a:bodyPr/>
                    <a:p>
                      <a:pPr algn="l">
                        <a:defRPr/>
                      </a:pPr>
                      <a:r>
                        <a:rPr lang="en-IN">
                          <a:solidFill>
                            <a:schemeClr val="accent1"/>
                          </a:solidFill>
                        </a:rPr>
                        <a:t>substring()</a:t>
                      </a:r>
                      <a:endParaRPr/>
                    </a:p>
                  </a:txBody>
                  <a:tcPr marL="152400" marR="76200" marT="76200" marB="76200"/>
                </a:tc>
                <a:tc>
                  <a:txBody>
                    <a:bodyPr/>
                    <a:p>
                      <a:pPr algn="l">
                        <a:defRPr/>
                      </a:pPr>
                      <a:r>
                        <a:rPr lang="en-GB"/>
                        <a:t>Returns a new string which is the substring of a specified string</a:t>
                      </a:r>
                      <a:endParaRPr/>
                    </a:p>
                  </a:txBody>
                  <a:tcPr marL="76200" marR="76200" marT="76200" marB="76200"/>
                </a:tc>
                <a:tc>
                  <a:txBody>
                    <a:bodyPr/>
                    <a:p>
                      <a:pPr algn="l">
                        <a:defRPr/>
                      </a:pPr>
                      <a:r>
                        <a:rPr lang="en-IN"/>
                        <a:t>String</a:t>
                      </a:r>
                      <a:endParaRPr/>
                    </a:p>
                  </a:txBody>
                  <a:tcPr marL="76200" marR="76200" marT="76200" marB="7620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String methods </a:t>
            </a:r>
            <a:endParaRPr/>
          </a:p>
        </p:txBody>
      </p:sp>
      <p:graphicFrame>
        <p:nvGraphicFramePr>
          <p:cNvPr id="4" name="Table 5"/>
          <p:cNvGraphicFramePr>
            <a:graphicFrameLocks xmlns:a="http://schemas.openxmlformats.org/drawingml/2006/main" noGrp="1"/>
          </p:cNvGraphicFramePr>
          <p:nvPr/>
        </p:nvGraphicFramePr>
        <p:xfrm>
          <a:off x="303213" y="868680"/>
          <a:ext cx="11582400" cy="5760720"/>
        </p:xfrm>
        <a:graphic>
          <a:graphicData uri="http://schemas.openxmlformats.org/drawingml/2006/table">
            <a:tbl>
              <a:tblPr firstRow="1" firstCol="0" lastRow="0" lastCol="0" bandRow="1" bandCol="0">
                <a:tableStyleId>{5C22544A-7EE6-4342-B048-85BDC9FD1C3A}</a:tableStyleId>
              </a:tblPr>
              <a:tblGrid>
                <a:gridCol w="2832281"/>
                <a:gridCol w="6307321"/>
                <a:gridCol w="2442798"/>
              </a:tblGrid>
              <a:tr h="370840">
                <a:tc>
                  <a:txBody>
                    <a:bodyPr/>
                    <a:p>
                      <a:pPr algn="l">
                        <a:defRPr/>
                      </a:pPr>
                      <a:r>
                        <a:rPr lang="en-IN"/>
                        <a:t>Method</a:t>
                      </a:r>
                      <a:endParaRPr/>
                    </a:p>
                  </a:txBody>
                  <a:tcPr marL="152400" marR="76200" marT="76200" marB="76200"/>
                </a:tc>
                <a:tc>
                  <a:txBody>
                    <a:bodyPr/>
                    <a:p>
                      <a:pPr algn="l">
                        <a:defRPr/>
                      </a:pPr>
                      <a:r>
                        <a:rPr lang="en-IN"/>
                        <a:t>Description</a:t>
                      </a:r>
                      <a:endParaRPr/>
                    </a:p>
                  </a:txBody>
                  <a:tcPr marL="76200" marR="76200" marT="76200" marB="76200"/>
                </a:tc>
                <a:tc>
                  <a:txBody>
                    <a:bodyPr/>
                    <a:p>
                      <a:pPr algn="l">
                        <a:defRPr/>
                      </a:pPr>
                      <a:r>
                        <a:rPr lang="en-IN"/>
                        <a:t>Return Type</a:t>
                      </a:r>
                      <a:endParaRPr/>
                    </a:p>
                  </a:txBody>
                  <a:tcPr marL="76200" marR="76200" marT="76200" marB="76200"/>
                </a:tc>
              </a:tr>
              <a:tr h="370840">
                <a:tc>
                  <a:txBody>
                    <a:bodyPr/>
                    <a:p>
                      <a:pPr algn="l">
                        <a:defRPr/>
                      </a:pPr>
                      <a:r>
                        <a:rPr lang="en-IN">
                          <a:solidFill>
                            <a:schemeClr val="accent1"/>
                          </a:solidFill>
                        </a:rPr>
                        <a:t>toCharArray()</a:t>
                      </a:r>
                      <a:endParaRPr/>
                    </a:p>
                  </a:txBody>
                  <a:tcPr marL="152400" marR="76200" marT="76200" marB="76200"/>
                </a:tc>
                <a:tc>
                  <a:txBody>
                    <a:bodyPr/>
                    <a:p>
                      <a:pPr algn="l">
                        <a:defRPr/>
                      </a:pPr>
                      <a:r>
                        <a:rPr lang="en-GB"/>
                        <a:t>Converts this string to a new character array</a:t>
                      </a:r>
                      <a:endParaRPr/>
                    </a:p>
                  </a:txBody>
                  <a:tcPr marL="76200" marR="76200" marT="76200" marB="76200"/>
                </a:tc>
                <a:tc>
                  <a:txBody>
                    <a:bodyPr/>
                    <a:p>
                      <a:pPr algn="l">
                        <a:defRPr/>
                      </a:pPr>
                      <a:r>
                        <a:rPr lang="en-IN"/>
                        <a:t>char[]</a:t>
                      </a:r>
                      <a:endParaRPr/>
                    </a:p>
                  </a:txBody>
                  <a:tcPr marL="76200" marR="76200" marT="76200" marB="76200"/>
                </a:tc>
              </a:tr>
              <a:tr h="370840">
                <a:tc>
                  <a:txBody>
                    <a:bodyPr/>
                    <a:p>
                      <a:pPr algn="l">
                        <a:defRPr/>
                      </a:pPr>
                      <a:r>
                        <a:rPr lang="en-IN">
                          <a:solidFill>
                            <a:schemeClr val="accent1"/>
                          </a:solidFill>
                        </a:rPr>
                        <a:t>toLowerCase()</a:t>
                      </a:r>
                      <a:endParaRPr/>
                    </a:p>
                  </a:txBody>
                  <a:tcPr marL="152400" marR="76200" marT="76200" marB="76200"/>
                </a:tc>
                <a:tc>
                  <a:txBody>
                    <a:bodyPr/>
                    <a:p>
                      <a:pPr algn="l">
                        <a:defRPr/>
                      </a:pPr>
                      <a:r>
                        <a:rPr lang="en-GB"/>
                        <a:t>Converts a string to lower case letters</a:t>
                      </a:r>
                      <a:endParaRPr/>
                    </a:p>
                  </a:txBody>
                  <a:tcPr marL="76200" marR="76200" marT="76200" marB="76200"/>
                </a:tc>
                <a:tc>
                  <a:txBody>
                    <a:bodyPr/>
                    <a:p>
                      <a:pPr algn="l">
                        <a:defRPr/>
                      </a:pPr>
                      <a:r>
                        <a:rPr lang="en-IN"/>
                        <a:t>String</a:t>
                      </a:r>
                      <a:endParaRPr/>
                    </a:p>
                  </a:txBody>
                  <a:tcPr marL="76200" marR="76200" marT="76200" marB="76200"/>
                </a:tc>
              </a:tr>
              <a:tr h="370840">
                <a:tc>
                  <a:txBody>
                    <a:bodyPr/>
                    <a:p>
                      <a:pPr algn="l">
                        <a:defRPr/>
                      </a:pPr>
                      <a:r>
                        <a:rPr lang="en-IN">
                          <a:solidFill>
                            <a:schemeClr val="accent1"/>
                          </a:solidFill>
                        </a:rPr>
                        <a:t>toString()</a:t>
                      </a:r>
                      <a:endParaRPr/>
                    </a:p>
                  </a:txBody>
                  <a:tcPr marL="152400" marR="76200" marT="76200" marB="76200"/>
                </a:tc>
                <a:tc>
                  <a:txBody>
                    <a:bodyPr/>
                    <a:p>
                      <a:pPr algn="l">
                        <a:defRPr/>
                      </a:pPr>
                      <a:r>
                        <a:rPr lang="en-GB"/>
                        <a:t>Returns the value of a String object</a:t>
                      </a:r>
                      <a:endParaRPr/>
                    </a:p>
                  </a:txBody>
                  <a:tcPr marL="76200" marR="76200" marT="76200" marB="76200"/>
                </a:tc>
                <a:tc>
                  <a:txBody>
                    <a:bodyPr/>
                    <a:p>
                      <a:pPr algn="l">
                        <a:defRPr/>
                      </a:pPr>
                      <a:r>
                        <a:rPr lang="en-IN"/>
                        <a:t>String</a:t>
                      </a:r>
                      <a:endParaRPr/>
                    </a:p>
                  </a:txBody>
                  <a:tcPr marL="76200" marR="76200" marT="76200" marB="76200"/>
                </a:tc>
              </a:tr>
              <a:tr h="370840">
                <a:tc>
                  <a:txBody>
                    <a:bodyPr/>
                    <a:p>
                      <a:pPr algn="l">
                        <a:defRPr/>
                      </a:pPr>
                      <a:r>
                        <a:rPr lang="en-IN">
                          <a:solidFill>
                            <a:schemeClr val="accent1"/>
                          </a:solidFill>
                        </a:rPr>
                        <a:t>toUpperCase()</a:t>
                      </a:r>
                      <a:endParaRPr/>
                    </a:p>
                  </a:txBody>
                  <a:tcPr marL="152400" marR="76200" marT="76200" marB="76200"/>
                </a:tc>
                <a:tc>
                  <a:txBody>
                    <a:bodyPr/>
                    <a:p>
                      <a:pPr algn="l">
                        <a:defRPr/>
                      </a:pPr>
                      <a:r>
                        <a:rPr lang="en-GB"/>
                        <a:t>Converts a string to upper case letters</a:t>
                      </a:r>
                      <a:endParaRPr/>
                    </a:p>
                  </a:txBody>
                  <a:tcPr marL="76200" marR="76200" marT="76200" marB="76200"/>
                </a:tc>
                <a:tc>
                  <a:txBody>
                    <a:bodyPr/>
                    <a:p>
                      <a:pPr algn="l">
                        <a:defRPr/>
                      </a:pPr>
                      <a:r>
                        <a:rPr lang="en-IN"/>
                        <a:t>String</a:t>
                      </a:r>
                      <a:endParaRPr/>
                    </a:p>
                  </a:txBody>
                  <a:tcPr marL="76200" marR="76200" marT="76200" marB="76200"/>
                </a:tc>
              </a:tr>
              <a:tr h="370840">
                <a:tc>
                  <a:txBody>
                    <a:bodyPr/>
                    <a:p>
                      <a:pPr algn="l">
                        <a:defRPr/>
                      </a:pPr>
                      <a:r>
                        <a:rPr lang="en-IN">
                          <a:solidFill>
                            <a:schemeClr val="accent1"/>
                          </a:solidFill>
                        </a:rPr>
                        <a:t>trim()</a:t>
                      </a:r>
                      <a:endParaRPr/>
                    </a:p>
                  </a:txBody>
                  <a:tcPr marL="152400" marR="76200" marT="76200" marB="76200"/>
                </a:tc>
                <a:tc>
                  <a:txBody>
                    <a:bodyPr/>
                    <a:p>
                      <a:pPr algn="l">
                        <a:defRPr/>
                      </a:pPr>
                      <a:r>
                        <a:rPr lang="en-GB"/>
                        <a:t>Removes whitespace from both ends of a string</a:t>
                      </a:r>
                      <a:endParaRPr/>
                    </a:p>
                  </a:txBody>
                  <a:tcPr marL="76200" marR="76200" marT="76200" marB="76200"/>
                </a:tc>
                <a:tc>
                  <a:txBody>
                    <a:bodyPr/>
                    <a:p>
                      <a:pPr algn="l">
                        <a:defRPr/>
                      </a:pPr>
                      <a:r>
                        <a:rPr lang="en-IN"/>
                        <a:t>String</a:t>
                      </a:r>
                      <a:endParaRPr/>
                    </a:p>
                  </a:txBody>
                  <a:tcPr marL="76200" marR="76200" marT="76200" marB="76200"/>
                </a:tc>
              </a:tr>
              <a:tr h="370840">
                <a:tc>
                  <a:txBody>
                    <a:bodyPr/>
                    <a:p>
                      <a:pPr algn="l">
                        <a:defRPr/>
                      </a:pPr>
                      <a:r>
                        <a:rPr lang="en-IN">
                          <a:solidFill>
                            <a:schemeClr val="accent1"/>
                          </a:solidFill>
                        </a:rPr>
                        <a:t>valueOf()</a:t>
                      </a:r>
                      <a:endParaRPr/>
                    </a:p>
                  </a:txBody>
                  <a:tcPr marL="152400" marR="76200" marT="76200" marB="76200"/>
                </a:tc>
                <a:tc>
                  <a:txBody>
                    <a:bodyPr/>
                    <a:p>
                      <a:pPr algn="l">
                        <a:defRPr/>
                      </a:pPr>
                      <a:r>
                        <a:rPr lang="en-GB"/>
                        <a:t>Returns the string representation of the specified value</a:t>
                      </a:r>
                      <a:endParaRPr/>
                    </a:p>
                  </a:txBody>
                  <a:tcPr marL="76200" marR="76200" marT="76200" marB="76200"/>
                </a:tc>
                <a:tc>
                  <a:txBody>
                    <a:bodyPr/>
                    <a:p>
                      <a:pPr algn="l">
                        <a:defRPr/>
                      </a:pPr>
                      <a:r>
                        <a:rPr lang="en-IN"/>
                        <a:t>String</a:t>
                      </a:r>
                      <a:endParaRPr/>
                    </a:p>
                  </a:txBody>
                  <a:tcPr marL="76200" marR="76200" marT="76200" marB="76200"/>
                </a:tc>
              </a:tr>
              <a:tr h="370840">
                <a:tc>
                  <a:txBody>
                    <a:bodyPr/>
                    <a:p>
                      <a:pPr algn="l">
                        <a:defRPr/>
                      </a:pPr>
                      <a:r>
                        <a:rPr lang="en-IN">
                          <a:solidFill>
                            <a:schemeClr val="accent1"/>
                          </a:solidFill>
                        </a:rPr>
                        <a:t>substring()</a:t>
                      </a:r>
                      <a:endParaRPr/>
                    </a:p>
                  </a:txBody>
                  <a:tcPr marL="152400" marR="76200" marT="76200" marB="76200"/>
                </a:tc>
                <a:tc>
                  <a:txBody>
                    <a:bodyPr/>
                    <a:p>
                      <a:pPr algn="l">
                        <a:defRPr/>
                      </a:pPr>
                      <a:r>
                        <a:rPr lang="en-GB"/>
                        <a:t>Returns a new string which is the substring of a specified string</a:t>
                      </a:r>
                      <a:endParaRPr/>
                    </a:p>
                  </a:txBody>
                  <a:tcPr marL="76200" marR="76200" marT="76200" marB="76200"/>
                </a:tc>
                <a:tc>
                  <a:txBody>
                    <a:bodyPr/>
                    <a:p>
                      <a:pPr algn="l">
                        <a:defRPr/>
                      </a:pPr>
                      <a:r>
                        <a:rPr lang="en-IN"/>
                        <a:t>String</a:t>
                      </a:r>
                      <a:endParaRPr/>
                    </a:p>
                  </a:txBody>
                  <a:tcPr marL="76200" marR="76200" marT="76200" marB="76200"/>
                </a:tc>
              </a:tr>
              <a:tr h="370840">
                <a:tc>
                  <a:txBody>
                    <a:bodyPr/>
                    <a:p>
                      <a:pPr algn="l">
                        <a:defRPr/>
                      </a:pPr>
                      <a:r>
                        <a:rPr lang="en-IN">
                          <a:solidFill>
                            <a:schemeClr val="accent1"/>
                          </a:solidFill>
                        </a:rPr>
                        <a:t>subSequence()</a:t>
                      </a:r>
                      <a:endParaRPr/>
                    </a:p>
                  </a:txBody>
                  <a:tcPr marL="152400" marR="76200" marT="76200" marB="76200"/>
                </a:tc>
                <a:tc>
                  <a:txBody>
                    <a:bodyPr/>
                    <a:p>
                      <a:pPr algn="l">
                        <a:defRPr/>
                      </a:pPr>
                      <a:r>
                        <a:rPr lang="en-GB"/>
                        <a:t>Returns a new character sequence that is a subsequence of this sequence</a:t>
                      </a:r>
                      <a:endParaRPr/>
                    </a:p>
                  </a:txBody>
                  <a:tcPr marL="76200" marR="76200" marT="76200" marB="76200"/>
                </a:tc>
                <a:tc>
                  <a:txBody>
                    <a:bodyPr/>
                    <a:p>
                      <a:pPr algn="l">
                        <a:defRPr/>
                      </a:pPr>
                      <a:r>
                        <a:rPr lang="en-IN"/>
                        <a:t>CharSequence</a:t>
                      </a:r>
                      <a:endParaRPr lang="en-IN"/>
                    </a:p>
                  </a:txBody>
                  <a:tcPr marL="76200" marR="76200" marT="76200" marB="7620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StringBuffer</a:t>
            </a:r>
            <a:endParaRPr lang="en-US" sz="4000" b="1"/>
          </a:p>
        </p:txBody>
      </p:sp>
      <p:sp>
        <p:nvSpPr>
          <p:cNvPr id="5" name="TextBox 4"/>
          <p:cNvSpPr txBox="1"/>
          <p:nvPr/>
        </p:nvSpPr>
        <p:spPr bwMode="auto">
          <a:xfrm>
            <a:off x="760412" y="1524000"/>
            <a:ext cx="10439400" cy="4524315"/>
          </a:xfrm>
          <a:prstGeom prst="rect">
            <a:avLst/>
          </a:prstGeom>
          <a:noFill/>
        </p:spPr>
        <p:txBody>
          <a:bodyPr wrap="square">
            <a:spAutoFit/>
          </a:bodyPr>
          <a:lstStyle/>
          <a:p>
            <a:pPr>
              <a:defRPr/>
            </a:pPr>
            <a:r>
              <a:rPr lang="en-IN"/>
              <a:t>StringBuffer</a:t>
            </a:r>
            <a:r>
              <a:rPr lang="en-IN"/>
              <a:t> is a peer class of String that provides much of the functionality of strings. The string represents fixed-length, immutable character sequences while </a:t>
            </a:r>
            <a:r>
              <a:rPr lang="en-IN"/>
              <a:t>StringBuffer</a:t>
            </a:r>
            <a:r>
              <a:rPr lang="en-IN"/>
              <a:t> represents growable and writable character sequences.</a:t>
            </a:r>
            <a:endParaRPr/>
          </a:p>
          <a:p>
            <a:pPr>
              <a:defRPr/>
            </a:pPr>
            <a:endParaRPr lang="en-IN"/>
          </a:p>
          <a:p>
            <a:pPr>
              <a:defRPr/>
            </a:pPr>
            <a:r>
              <a:rPr lang="en-IN"/>
              <a:t>StringBuffer</a:t>
            </a:r>
            <a:r>
              <a:rPr lang="en-IN"/>
              <a:t> may have characters and substrings inserted in the middle or appended to the end. It will automatically grow to make room for such additions and often has more characters </a:t>
            </a:r>
            <a:r>
              <a:rPr lang="en-IN"/>
              <a:t>preallocated</a:t>
            </a:r>
            <a:r>
              <a:rPr lang="en-IN"/>
              <a:t> than are actually needed, to allow room for growth.</a:t>
            </a:r>
            <a:endParaRPr/>
          </a:p>
          <a:p>
            <a:pPr>
              <a:defRPr/>
            </a:pPr>
            <a:endParaRPr lang="en-IN"/>
          </a:p>
          <a:p>
            <a:pPr>
              <a:defRPr/>
            </a:pPr>
            <a:r>
              <a:rPr lang="en-IN"/>
              <a:t>StringBuffer</a:t>
            </a:r>
            <a:r>
              <a:rPr lang="en-IN"/>
              <a:t> class is used to create mutable (modifiable) string. The </a:t>
            </a:r>
            <a:r>
              <a:rPr lang="en-IN"/>
              <a:t>StringBuffer</a:t>
            </a:r>
            <a:r>
              <a:rPr lang="en-IN"/>
              <a:t> class in java is same as String class except it is mutable i.e. it can be changed.</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StringBuffer</a:t>
            </a:r>
            <a:endParaRPr lang="en-US" sz="4000" b="1"/>
          </a:p>
        </p:txBody>
      </p:sp>
      <p:graphicFrame>
        <p:nvGraphicFramePr>
          <p:cNvPr id="6" name="Table 5"/>
          <p:cNvGraphicFramePr>
            <a:graphicFrameLocks xmlns:a="http://schemas.openxmlformats.org/drawingml/2006/main" noGrp="1"/>
          </p:cNvGraphicFramePr>
          <p:nvPr/>
        </p:nvGraphicFramePr>
        <p:xfrm>
          <a:off x="1370012" y="1752599"/>
          <a:ext cx="8953317" cy="4572001"/>
        </p:xfrm>
        <a:graphic>
          <a:graphicData uri="http://schemas.openxmlformats.org/drawingml/2006/table">
            <a:tbl>
              <a:tblPr firstRow="0" firstCol="0" lastRow="0" lastCol="0" bandRow="0" bandCol="0"/>
              <a:tblGrid>
                <a:gridCol w="3428817"/>
                <a:gridCol w="5524500"/>
              </a:tblGrid>
              <a:tr h="577049">
                <a:tc>
                  <a:txBody>
                    <a:bodyPr/>
                    <a:p>
                      <a:pPr algn="l">
                        <a:defRPr/>
                      </a:pPr>
                      <a:r>
                        <a:rPr lang="en-IN" sz="2300">
                          <a:solidFill>
                            <a:schemeClr val="bg1"/>
                          </a:solidFill>
                          <a:latin typeface="+mn-lt"/>
                        </a:rPr>
                        <a:t>Constructor</a:t>
                      </a:r>
                      <a:endParaRPr/>
                    </a:p>
                  </a:txBody>
                  <a:tcPr marL="110971" marR="110971" marT="110971" marB="110971">
                    <a:lnL w="9525" algn="ctr">
                      <a:solidFill>
                        <a:srgbClr val="98B33B"/>
                      </a:solidFill>
                    </a:lnL>
                    <a:lnR w="9525" algn="ctr">
                      <a:solidFill>
                        <a:srgbClr val="98B33B"/>
                      </a:solidFill>
                    </a:lnR>
                    <a:lnT w="9525" algn="ctr">
                      <a:solidFill>
                        <a:srgbClr val="98B33B"/>
                      </a:solidFill>
                    </a:lnT>
                    <a:lnB w="9525" algn="ctr">
                      <a:solidFill>
                        <a:srgbClr val="C7CCBE"/>
                      </a:solidFill>
                    </a:lnB>
                    <a:solidFill>
                      <a:schemeClr val="accent2"/>
                    </a:solidFill>
                  </a:tcPr>
                </a:tc>
                <a:tc>
                  <a:txBody>
                    <a:bodyPr/>
                    <a:p>
                      <a:pPr algn="l">
                        <a:defRPr/>
                      </a:pPr>
                      <a:r>
                        <a:rPr lang="en-IN" sz="2300">
                          <a:solidFill>
                            <a:schemeClr val="bg1"/>
                          </a:solidFill>
                          <a:latin typeface="+mn-lt"/>
                        </a:rPr>
                        <a:t>Description</a:t>
                      </a:r>
                      <a:endParaRPr/>
                    </a:p>
                  </a:txBody>
                  <a:tcPr marL="110971" marR="110971" marT="110971" marB="110971">
                    <a:lnL w="9525" algn="ctr">
                      <a:solidFill>
                        <a:srgbClr val="98B33B"/>
                      </a:solidFill>
                    </a:lnL>
                    <a:lnR w="9525" algn="ctr">
                      <a:solidFill>
                        <a:srgbClr val="98B33B"/>
                      </a:solidFill>
                    </a:lnR>
                    <a:lnT w="9525" algn="ctr">
                      <a:solidFill>
                        <a:srgbClr val="98B33B"/>
                      </a:solidFill>
                    </a:lnT>
                    <a:lnB w="9525" algn="ctr">
                      <a:solidFill>
                        <a:srgbClr val="C7CCBE"/>
                      </a:solidFill>
                    </a:lnB>
                    <a:solidFill>
                      <a:schemeClr val="accent2"/>
                    </a:solidFill>
                  </a:tcPr>
                </a:tc>
              </a:tr>
              <a:tr h="1213282">
                <a:tc>
                  <a:txBody>
                    <a:bodyPr/>
                    <a:p>
                      <a:pPr algn="just">
                        <a:defRPr/>
                      </a:pPr>
                      <a:r>
                        <a:rPr lang="en-IN" sz="2300">
                          <a:solidFill>
                            <a:srgbClr val="333333"/>
                          </a:solidFill>
                          <a:latin typeface="+mn-lt"/>
                        </a:rPr>
                        <a:t>StringBuffer()</a:t>
                      </a:r>
                      <a:endParaRPr/>
                    </a:p>
                  </a:txBody>
                  <a:tcPr marL="73981" marR="73981" marT="73981" marB="73981">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FFFFFF"/>
                    </a:solidFill>
                  </a:tcPr>
                </a:tc>
                <a:tc>
                  <a:txBody>
                    <a:bodyPr/>
                    <a:p>
                      <a:pPr algn="just">
                        <a:defRPr/>
                      </a:pPr>
                      <a:r>
                        <a:rPr lang="en-GB" sz="2300">
                          <a:solidFill>
                            <a:srgbClr val="333333"/>
                          </a:solidFill>
                          <a:latin typeface="+mn-lt"/>
                        </a:rPr>
                        <a:t>It creates an empty String buffer with the initial capacity of 16.</a:t>
                      </a:r>
                      <a:endParaRPr/>
                    </a:p>
                  </a:txBody>
                  <a:tcPr marL="73981" marR="73981" marT="73981" marB="73981">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FFFFFF"/>
                    </a:solidFill>
                  </a:tcPr>
                </a:tc>
              </a:tr>
              <a:tr h="1213282">
                <a:tc>
                  <a:txBody>
                    <a:bodyPr/>
                    <a:p>
                      <a:pPr algn="just">
                        <a:defRPr/>
                      </a:pPr>
                      <a:r>
                        <a:rPr lang="en-IN" sz="2300">
                          <a:solidFill>
                            <a:srgbClr val="333333"/>
                          </a:solidFill>
                          <a:latin typeface="+mn-lt"/>
                        </a:rPr>
                        <a:t>StringBuffer(String str)</a:t>
                      </a:r>
                      <a:endParaRPr/>
                    </a:p>
                  </a:txBody>
                  <a:tcPr marL="73981" marR="73981" marT="73981" marB="73981">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EFF1EB"/>
                    </a:solidFill>
                  </a:tcPr>
                </a:tc>
                <a:tc>
                  <a:txBody>
                    <a:bodyPr/>
                    <a:p>
                      <a:pPr algn="just">
                        <a:defRPr/>
                      </a:pPr>
                      <a:r>
                        <a:rPr lang="en-GB" sz="2300">
                          <a:solidFill>
                            <a:srgbClr val="333333"/>
                          </a:solidFill>
                          <a:latin typeface="+mn-lt"/>
                        </a:rPr>
                        <a:t>It creates a String buffer with the specified string..</a:t>
                      </a:r>
                      <a:endParaRPr/>
                    </a:p>
                  </a:txBody>
                  <a:tcPr marL="73981" marR="73981" marT="73981" marB="73981">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EFF1EB"/>
                    </a:solidFill>
                  </a:tcPr>
                </a:tc>
              </a:tr>
              <a:tr h="1568388">
                <a:tc>
                  <a:txBody>
                    <a:bodyPr/>
                    <a:p>
                      <a:pPr algn="just">
                        <a:defRPr/>
                      </a:pPr>
                      <a:r>
                        <a:rPr lang="en-IN" sz="2300">
                          <a:solidFill>
                            <a:srgbClr val="333333"/>
                          </a:solidFill>
                          <a:latin typeface="+mn-lt"/>
                        </a:rPr>
                        <a:t>StringBuffer(int capacity)</a:t>
                      </a:r>
                      <a:endParaRPr/>
                    </a:p>
                  </a:txBody>
                  <a:tcPr marL="73981" marR="73981" marT="73981" marB="73981">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FFFFFF"/>
                    </a:solidFill>
                  </a:tcPr>
                </a:tc>
                <a:tc>
                  <a:txBody>
                    <a:bodyPr/>
                    <a:p>
                      <a:pPr algn="just">
                        <a:defRPr/>
                      </a:pPr>
                      <a:r>
                        <a:rPr lang="en-GB" sz="2300">
                          <a:solidFill>
                            <a:srgbClr val="333333"/>
                          </a:solidFill>
                          <a:latin typeface="+mn-lt"/>
                        </a:rPr>
                        <a:t>It creates an empty String buffer with the specified capacity as length.</a:t>
                      </a:r>
                      <a:endParaRPr/>
                    </a:p>
                  </a:txBody>
                  <a:tcPr marL="73981" marR="73981" marT="73981" marB="73981">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FFFFFF"/>
                    </a:solidFill>
                  </a:tcPr>
                </a:tc>
              </a:tr>
            </a:tbl>
          </a:graphicData>
        </a:graphic>
      </p:graphicFrame>
      <p:sp>
        <p:nvSpPr>
          <p:cNvPr id="7" name="TextBox 6"/>
          <p:cNvSpPr txBox="1"/>
          <p:nvPr/>
        </p:nvSpPr>
        <p:spPr bwMode="auto">
          <a:xfrm>
            <a:off x="1751012" y="990600"/>
            <a:ext cx="6663555" cy="461665"/>
          </a:xfrm>
          <a:prstGeom prst="rect">
            <a:avLst/>
          </a:prstGeom>
          <a:noFill/>
        </p:spPr>
        <p:txBody>
          <a:bodyPr wrap="none" rtlCol="0">
            <a:spAutoFit/>
          </a:bodyPr>
          <a:lstStyle/>
          <a:p>
            <a:pPr>
              <a:defRPr/>
            </a:pPr>
            <a:r>
              <a:rPr lang="en-IN" b="1"/>
              <a:t>Important constructors of </a:t>
            </a:r>
            <a:r>
              <a:rPr lang="en-IN" b="1"/>
              <a:t>StringBuffer</a:t>
            </a:r>
            <a:r>
              <a:rPr lang="en-IN" b="1"/>
              <a:t> class: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34413"/>
            <a:ext cx="9483750" cy="762000"/>
          </a:xfrm>
          <a:prstGeom prst="rect">
            <a:avLst/>
          </a:prstGeom>
        </p:spPr>
        <p:txBody>
          <a:bodyPr vert="horz" lIns="121898" tIns="60949" rIns="121898" bIns="60949" rtlCol="0" anchor="b">
            <a:noAutofit/>
          </a:bodyPr>
          <a:lstStyle/>
          <a:p>
            <a:pPr>
              <a:defRPr/>
            </a:pPr>
            <a:r>
              <a:rPr lang="en-US" sz="4000" b="1"/>
              <a:t>StringBuffer</a:t>
            </a:r>
            <a:endParaRPr lang="en-US" sz="4000" b="1"/>
          </a:p>
        </p:txBody>
      </p:sp>
      <p:sp>
        <p:nvSpPr>
          <p:cNvPr id="5" name="TextBox 4"/>
          <p:cNvSpPr txBox="1"/>
          <p:nvPr/>
        </p:nvSpPr>
        <p:spPr bwMode="auto">
          <a:xfrm>
            <a:off x="1141412" y="762000"/>
            <a:ext cx="10439400" cy="461665"/>
          </a:xfrm>
          <a:prstGeom prst="rect">
            <a:avLst/>
          </a:prstGeom>
          <a:noFill/>
        </p:spPr>
        <p:txBody>
          <a:bodyPr wrap="square">
            <a:spAutoFit/>
          </a:bodyPr>
          <a:lstStyle/>
          <a:p>
            <a:pPr>
              <a:defRPr/>
            </a:pPr>
            <a:r>
              <a:rPr lang="en-IN" b="1"/>
              <a:t>Methods of </a:t>
            </a:r>
            <a:r>
              <a:rPr lang="en-IN" b="1"/>
              <a:t>StringBuffer</a:t>
            </a:r>
            <a:r>
              <a:rPr lang="en-IN" b="1"/>
              <a:t> class:</a:t>
            </a:r>
            <a:endParaRPr/>
          </a:p>
        </p:txBody>
      </p:sp>
      <p:graphicFrame>
        <p:nvGraphicFramePr>
          <p:cNvPr id="2" name="Table 1"/>
          <p:cNvGraphicFramePr>
            <a:graphicFrameLocks xmlns:a="http://schemas.openxmlformats.org/drawingml/2006/main" noGrp="1"/>
          </p:cNvGraphicFramePr>
          <p:nvPr/>
        </p:nvGraphicFramePr>
        <p:xfrm>
          <a:off x="684212" y="1337068"/>
          <a:ext cx="10820400" cy="5555344"/>
        </p:xfrm>
        <a:graphic>
          <a:graphicData uri="http://schemas.openxmlformats.org/drawingml/2006/table">
            <a:tbl>
              <a:tblPr firstRow="0" firstCol="0" lastRow="0" lastCol="0" bandRow="0" bandCol="0">
                <a:tableStyleId>{2D5ABB26-0587-4C30-8999-92F81FD0307C}</a:tableStyleId>
              </a:tblPr>
              <a:tblGrid>
                <a:gridCol w="1837557"/>
                <a:gridCol w="8982843"/>
              </a:tblGrid>
              <a:tr h="317583">
                <a:tc>
                  <a:txBody>
                    <a:bodyPr/>
                    <a:p>
                      <a:pPr algn="ctr">
                        <a:defRPr/>
                      </a:pPr>
                      <a:r>
                        <a:rPr lang="en-IN" sz="2000" b="1">
                          <a:solidFill>
                            <a:schemeClr val="bg1"/>
                          </a:solidFill>
                        </a:rPr>
                        <a:t>Methods</a:t>
                      </a:r>
                      <a:endParaRPr/>
                    </a:p>
                  </a:txBody>
                  <a:tcPr marL="29961" marR="29961" marT="74902" marB="74902" anchor="ctr">
                    <a:solidFill>
                      <a:schemeClr val="accent2">
                        <a:lumMod val="75000"/>
                      </a:schemeClr>
                    </a:solidFill>
                  </a:tcPr>
                </a:tc>
                <a:tc>
                  <a:txBody>
                    <a:bodyPr/>
                    <a:p>
                      <a:pPr algn="ctr">
                        <a:defRPr/>
                      </a:pPr>
                      <a:r>
                        <a:rPr lang="en-IN" sz="2000" b="1">
                          <a:solidFill>
                            <a:schemeClr val="bg1"/>
                          </a:solidFill>
                        </a:rPr>
                        <a:t>Action Performed</a:t>
                      </a:r>
                      <a:endParaRPr/>
                    </a:p>
                  </a:txBody>
                  <a:tcPr marL="74902" marR="74902" marT="74902" marB="74902" anchor="ctr">
                    <a:solidFill>
                      <a:schemeClr val="accent2">
                        <a:lumMod val="75000"/>
                      </a:schemeClr>
                    </a:solidFill>
                  </a:tcPr>
                </a:tc>
              </a:tr>
              <a:tr h="359528">
                <a:tc>
                  <a:txBody>
                    <a:bodyPr/>
                    <a:p>
                      <a:pPr algn="l">
                        <a:defRPr/>
                      </a:pPr>
                      <a:r>
                        <a:rPr lang="en-IN" sz="1600" b="0">
                          <a:solidFill>
                            <a:sysClr val="windowText" lastClr="000000"/>
                          </a:solidFill>
                        </a:rPr>
                        <a:t>append()</a:t>
                      </a:r>
                      <a:endParaRPr/>
                    </a:p>
                  </a:txBody>
                  <a:tcPr marL="74902" marR="74902" marT="104862" marB="104862" anchor="ctr"/>
                </a:tc>
                <a:tc>
                  <a:txBody>
                    <a:bodyPr/>
                    <a:p>
                      <a:pPr algn="l">
                        <a:defRPr/>
                      </a:pPr>
                      <a:r>
                        <a:rPr lang="en-GB" sz="1600" b="0">
                          <a:solidFill>
                            <a:sysClr val="windowText" lastClr="000000"/>
                          </a:solidFill>
                        </a:rPr>
                        <a:t>Used to add text at the end of the existing text.</a:t>
                      </a:r>
                      <a:endParaRPr/>
                    </a:p>
                  </a:txBody>
                  <a:tcPr marL="74902" marR="74902" marT="104862" marB="104862" anchor="ctr"/>
                </a:tc>
              </a:tr>
              <a:tr h="359528">
                <a:tc>
                  <a:txBody>
                    <a:bodyPr/>
                    <a:p>
                      <a:pPr algn="l">
                        <a:defRPr/>
                      </a:pPr>
                      <a:r>
                        <a:rPr lang="en-IN" sz="1600" b="0">
                          <a:solidFill>
                            <a:sysClr val="windowText" lastClr="000000"/>
                          </a:solidFill>
                        </a:rPr>
                        <a:t>length()</a:t>
                      </a:r>
                      <a:endParaRPr/>
                    </a:p>
                  </a:txBody>
                  <a:tcPr marL="74902" marR="74902" marT="104862" marB="104862" anchor="ctr"/>
                </a:tc>
                <a:tc>
                  <a:txBody>
                    <a:bodyPr/>
                    <a:p>
                      <a:pPr algn="l">
                        <a:defRPr/>
                      </a:pPr>
                      <a:r>
                        <a:rPr lang="en-GB" sz="1600" b="0">
                          <a:solidFill>
                            <a:sysClr val="windowText" lastClr="000000"/>
                          </a:solidFill>
                        </a:rPr>
                        <a:t>The length of a StringBuffer can be found by the length( ) method</a:t>
                      </a:r>
                      <a:endParaRPr/>
                    </a:p>
                  </a:txBody>
                  <a:tcPr marL="74902" marR="74902" marT="104862" marB="104862" anchor="ctr"/>
                </a:tc>
              </a:tr>
              <a:tr h="359528">
                <a:tc>
                  <a:txBody>
                    <a:bodyPr/>
                    <a:p>
                      <a:pPr algn="l">
                        <a:defRPr/>
                      </a:pPr>
                      <a:r>
                        <a:rPr lang="en-IN" sz="1600" b="0">
                          <a:solidFill>
                            <a:sysClr val="windowText" lastClr="000000"/>
                          </a:solidFill>
                        </a:rPr>
                        <a:t>capacity()</a:t>
                      </a:r>
                      <a:endParaRPr/>
                    </a:p>
                  </a:txBody>
                  <a:tcPr marL="74902" marR="74902" marT="104862" marB="104862" anchor="ctr"/>
                </a:tc>
                <a:tc>
                  <a:txBody>
                    <a:bodyPr/>
                    <a:p>
                      <a:pPr algn="l">
                        <a:defRPr/>
                      </a:pPr>
                      <a:r>
                        <a:rPr lang="en-GB" sz="1600" b="0">
                          <a:solidFill>
                            <a:sysClr val="windowText" lastClr="000000"/>
                          </a:solidFill>
                        </a:rPr>
                        <a:t>the total allocated capacity can be found by the capacity( ) method</a:t>
                      </a:r>
                      <a:endParaRPr/>
                    </a:p>
                  </a:txBody>
                  <a:tcPr marL="74902" marR="74902" marT="104862" marB="104862" anchor="ctr"/>
                </a:tc>
              </a:tr>
              <a:tr h="509332">
                <a:tc>
                  <a:txBody>
                    <a:bodyPr/>
                    <a:p>
                      <a:pPr algn="l">
                        <a:defRPr/>
                      </a:pPr>
                      <a:r>
                        <a:rPr lang="en-IN" sz="1600" b="0">
                          <a:solidFill>
                            <a:sysClr val="windowText" lastClr="000000"/>
                          </a:solidFill>
                        </a:rPr>
                        <a:t>charAt()</a:t>
                      </a:r>
                      <a:endParaRPr/>
                    </a:p>
                  </a:txBody>
                  <a:tcPr marL="74902" marR="74902" marT="104862" marB="104862" anchor="ctr"/>
                </a:tc>
                <a:tc>
                  <a:txBody>
                    <a:bodyPr/>
                    <a:p>
                      <a:pPr algn="l">
                        <a:defRPr/>
                      </a:pPr>
                      <a:r>
                        <a:rPr lang="en-GB" sz="1600" b="0">
                          <a:solidFill>
                            <a:sysClr val="windowText" lastClr="000000"/>
                          </a:solidFill>
                        </a:rPr>
                        <a:t>This method returns the char value in this sequence at the specified index.</a:t>
                      </a:r>
                      <a:endParaRPr/>
                    </a:p>
                  </a:txBody>
                  <a:tcPr marL="74902" marR="74902" marT="104862" marB="104862" anchor="ctr"/>
                </a:tc>
              </a:tr>
              <a:tr h="359528">
                <a:tc>
                  <a:txBody>
                    <a:bodyPr/>
                    <a:p>
                      <a:pPr algn="l">
                        <a:defRPr/>
                      </a:pPr>
                      <a:r>
                        <a:rPr lang="en-IN" sz="1600" b="0">
                          <a:solidFill>
                            <a:sysClr val="windowText" lastClr="000000"/>
                          </a:solidFill>
                        </a:rPr>
                        <a:t>delete()</a:t>
                      </a:r>
                      <a:endParaRPr/>
                    </a:p>
                  </a:txBody>
                  <a:tcPr marL="74902" marR="74902" marT="104862" marB="104862" anchor="ctr"/>
                </a:tc>
                <a:tc>
                  <a:txBody>
                    <a:bodyPr/>
                    <a:p>
                      <a:pPr algn="l">
                        <a:defRPr/>
                      </a:pPr>
                      <a:r>
                        <a:rPr lang="en-GB" sz="1600" b="0">
                          <a:solidFill>
                            <a:sysClr val="windowText" lastClr="000000"/>
                          </a:solidFill>
                        </a:rPr>
                        <a:t>Deletes a sequence of characters from the invoking object</a:t>
                      </a:r>
                      <a:endParaRPr/>
                    </a:p>
                  </a:txBody>
                  <a:tcPr marL="74902" marR="74902" marT="104862" marB="104862" anchor="ctr"/>
                </a:tc>
              </a:tr>
              <a:tr h="359528">
                <a:tc>
                  <a:txBody>
                    <a:bodyPr/>
                    <a:p>
                      <a:pPr algn="l">
                        <a:defRPr/>
                      </a:pPr>
                      <a:r>
                        <a:rPr lang="en-IN" sz="1600" b="0">
                          <a:solidFill>
                            <a:sysClr val="windowText" lastClr="000000"/>
                          </a:solidFill>
                        </a:rPr>
                        <a:t>deleteCharAt()</a:t>
                      </a:r>
                      <a:endParaRPr/>
                    </a:p>
                  </a:txBody>
                  <a:tcPr marL="74902" marR="74902" marT="104862" marB="104862" anchor="ctr"/>
                </a:tc>
                <a:tc>
                  <a:txBody>
                    <a:bodyPr/>
                    <a:p>
                      <a:pPr algn="l">
                        <a:defRPr/>
                      </a:pPr>
                      <a:r>
                        <a:rPr lang="en-GB" sz="1600" b="0">
                          <a:solidFill>
                            <a:sysClr val="windowText" lastClr="000000"/>
                          </a:solidFill>
                        </a:rPr>
                        <a:t>Deletes the character at the index specified by loc</a:t>
                      </a:r>
                      <a:endParaRPr/>
                    </a:p>
                  </a:txBody>
                  <a:tcPr marL="74902" marR="74902" marT="104862" marB="104862" anchor="ctr"/>
                </a:tc>
              </a:tr>
              <a:tr h="359528">
                <a:tc>
                  <a:txBody>
                    <a:bodyPr/>
                    <a:p>
                      <a:pPr algn="l">
                        <a:defRPr/>
                      </a:pPr>
                      <a:r>
                        <a:rPr lang="en-IN" sz="1600" b="0">
                          <a:solidFill>
                            <a:sysClr val="windowText" lastClr="000000"/>
                          </a:solidFill>
                        </a:rPr>
                        <a:t>ensureCapacity()</a:t>
                      </a:r>
                      <a:endParaRPr/>
                    </a:p>
                  </a:txBody>
                  <a:tcPr marL="74902" marR="74902" marT="104862" marB="104862" anchor="ctr"/>
                </a:tc>
                <a:tc>
                  <a:txBody>
                    <a:bodyPr/>
                    <a:p>
                      <a:pPr algn="l">
                        <a:defRPr/>
                      </a:pPr>
                      <a:r>
                        <a:rPr lang="en-GB" sz="1600" b="0">
                          <a:solidFill>
                            <a:sysClr val="windowText" lastClr="000000"/>
                          </a:solidFill>
                        </a:rPr>
                        <a:t>Ensures capacity is at least equals to the given minimum.</a:t>
                      </a:r>
                      <a:endParaRPr/>
                    </a:p>
                  </a:txBody>
                  <a:tcPr marL="74902" marR="74902" marT="104862" marB="104862" anchor="ctr"/>
                </a:tc>
              </a:tr>
              <a:tr h="359528">
                <a:tc>
                  <a:txBody>
                    <a:bodyPr/>
                    <a:p>
                      <a:pPr algn="l">
                        <a:defRPr/>
                      </a:pPr>
                      <a:r>
                        <a:rPr lang="en-IN" sz="1600" b="0">
                          <a:solidFill>
                            <a:sysClr val="windowText" lastClr="000000"/>
                          </a:solidFill>
                        </a:rPr>
                        <a:t>insert()</a:t>
                      </a:r>
                      <a:endParaRPr/>
                    </a:p>
                  </a:txBody>
                  <a:tcPr marL="74902" marR="74902" marT="104862" marB="104862" anchor="ctr"/>
                </a:tc>
                <a:tc>
                  <a:txBody>
                    <a:bodyPr/>
                    <a:p>
                      <a:pPr algn="l">
                        <a:defRPr/>
                      </a:pPr>
                      <a:r>
                        <a:rPr lang="en-GB" sz="1600" b="0">
                          <a:solidFill>
                            <a:sysClr val="windowText" lastClr="000000"/>
                          </a:solidFill>
                        </a:rPr>
                        <a:t>Inserts text at the specified index position</a:t>
                      </a:r>
                      <a:endParaRPr/>
                    </a:p>
                  </a:txBody>
                  <a:tcPr marL="74902" marR="74902" marT="104862" marB="104862" anchor="ctr"/>
                </a:tc>
              </a:tr>
              <a:tr h="359528">
                <a:tc>
                  <a:txBody>
                    <a:bodyPr/>
                    <a:p>
                      <a:pPr algn="l">
                        <a:defRPr/>
                      </a:pPr>
                      <a:r>
                        <a:rPr lang="en-IN" sz="1600" b="0">
                          <a:solidFill>
                            <a:sysClr val="windowText" lastClr="000000"/>
                          </a:solidFill>
                        </a:rPr>
                        <a:t>length()</a:t>
                      </a:r>
                      <a:endParaRPr/>
                    </a:p>
                  </a:txBody>
                  <a:tcPr marL="74902" marR="74902" marT="104862" marB="104862" anchor="ctr"/>
                </a:tc>
                <a:tc>
                  <a:txBody>
                    <a:bodyPr/>
                    <a:p>
                      <a:pPr algn="l">
                        <a:defRPr/>
                      </a:pPr>
                      <a:r>
                        <a:rPr lang="en-GB" sz="1600" b="0">
                          <a:solidFill>
                            <a:sysClr val="windowText" lastClr="000000"/>
                          </a:solidFill>
                        </a:rPr>
                        <a:t>Returns length of the string  </a:t>
                      </a:r>
                      <a:endParaRPr/>
                    </a:p>
                  </a:txBody>
                  <a:tcPr marL="74902" marR="74902" marT="104862" marB="104862" anchor="ctr"/>
                </a:tc>
              </a:tr>
              <a:tr h="359528">
                <a:tc>
                  <a:txBody>
                    <a:bodyPr/>
                    <a:p>
                      <a:pPr algn="l">
                        <a:defRPr/>
                      </a:pPr>
                      <a:r>
                        <a:rPr lang="en-IN" sz="1600" b="0">
                          <a:solidFill>
                            <a:sysClr val="windowText" lastClr="000000"/>
                          </a:solidFill>
                        </a:rPr>
                        <a:t>reverse()</a:t>
                      </a:r>
                      <a:endParaRPr/>
                    </a:p>
                  </a:txBody>
                  <a:tcPr marL="74902" marR="74902" marT="104862" marB="104862" anchor="ctr"/>
                </a:tc>
                <a:tc>
                  <a:txBody>
                    <a:bodyPr/>
                    <a:p>
                      <a:pPr algn="l">
                        <a:defRPr/>
                      </a:pPr>
                      <a:r>
                        <a:rPr lang="en-GB" sz="1600" b="0">
                          <a:solidFill>
                            <a:sysClr val="windowText" lastClr="000000"/>
                          </a:solidFill>
                        </a:rPr>
                        <a:t>Reverse the characters within a StringBuffer object</a:t>
                      </a:r>
                      <a:endParaRPr/>
                    </a:p>
                  </a:txBody>
                  <a:tcPr marL="74902" marR="74902" marT="104862" marB="104862" anchor="ctr"/>
                </a:tc>
              </a:tr>
              <a:tr h="509332">
                <a:tc>
                  <a:txBody>
                    <a:bodyPr/>
                    <a:p>
                      <a:pPr algn="l">
                        <a:defRPr/>
                      </a:pPr>
                      <a:r>
                        <a:rPr lang="en-IN" sz="1600" b="0">
                          <a:solidFill>
                            <a:sysClr val="windowText" lastClr="000000"/>
                          </a:solidFill>
                        </a:rPr>
                        <a:t>replace()</a:t>
                      </a:r>
                      <a:endParaRPr/>
                    </a:p>
                  </a:txBody>
                  <a:tcPr marL="74902" marR="74902" marT="104862" marB="104862" anchor="ctr"/>
                </a:tc>
                <a:tc>
                  <a:txBody>
                    <a:bodyPr/>
                    <a:p>
                      <a:pPr algn="l">
                        <a:defRPr/>
                      </a:pPr>
                      <a:r>
                        <a:rPr lang="en-GB" sz="1600" b="0">
                          <a:solidFill>
                            <a:sysClr val="windowText" lastClr="000000"/>
                          </a:solidFill>
                        </a:rPr>
                        <a:t>Replace one set of characters with another set inside a </a:t>
                      </a:r>
                      <a:r>
                        <a:rPr lang="en-GB" sz="1600" b="0">
                          <a:solidFill>
                            <a:sysClr val="windowText" lastClr="000000"/>
                          </a:solidFill>
                        </a:rPr>
                        <a:t>StringBuffer</a:t>
                      </a:r>
                      <a:r>
                        <a:rPr lang="en-GB" sz="1600" b="0">
                          <a:solidFill>
                            <a:sysClr val="windowText" lastClr="000000"/>
                          </a:solidFill>
                        </a:rPr>
                        <a:t> object</a:t>
                      </a:r>
                      <a:endParaRPr/>
                    </a:p>
                  </a:txBody>
                  <a:tcPr marL="74902" marR="74902" marT="104862" marB="104862"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34413"/>
            <a:ext cx="9483750" cy="762000"/>
          </a:xfrm>
          <a:prstGeom prst="rect">
            <a:avLst/>
          </a:prstGeom>
        </p:spPr>
        <p:txBody>
          <a:bodyPr vert="horz" lIns="121898" tIns="60949" rIns="121898" bIns="60949" rtlCol="0" anchor="b">
            <a:noAutofit/>
          </a:bodyPr>
          <a:lstStyle/>
          <a:p>
            <a:pPr>
              <a:defRPr/>
            </a:pPr>
            <a:r>
              <a:rPr lang="en-US" sz="4000" b="1"/>
              <a:t>StringBuilder</a:t>
            </a:r>
            <a:endParaRPr/>
          </a:p>
        </p:txBody>
      </p:sp>
      <p:sp>
        <p:nvSpPr>
          <p:cNvPr id="6" name="TextBox 5"/>
          <p:cNvSpPr txBox="1"/>
          <p:nvPr/>
        </p:nvSpPr>
        <p:spPr bwMode="auto">
          <a:xfrm>
            <a:off x="902893" y="1447800"/>
            <a:ext cx="10449319" cy="4893647"/>
          </a:xfrm>
          <a:prstGeom prst="rect">
            <a:avLst/>
          </a:prstGeom>
          <a:noFill/>
        </p:spPr>
        <p:txBody>
          <a:bodyPr wrap="square">
            <a:spAutoFit/>
          </a:bodyPr>
          <a:lstStyle/>
          <a:p>
            <a:pPr>
              <a:defRPr/>
            </a:pPr>
            <a:r>
              <a:rPr lang="en-IN"/>
              <a:t>StringBuilder in Java represents a mutable sequence of characters. </a:t>
            </a:r>
            <a:endParaRPr/>
          </a:p>
          <a:p>
            <a:pPr>
              <a:defRPr/>
            </a:pPr>
            <a:endParaRPr lang="en-IN"/>
          </a:p>
          <a:p>
            <a:pPr>
              <a:defRPr/>
            </a:pPr>
            <a:r>
              <a:rPr lang="en-IN"/>
              <a:t>Since the String Class in Java creates an immutable sequence of characters, the StringBuilder class provides an alternative to String Class, as it creates a mutable sequence of characters. </a:t>
            </a:r>
            <a:endParaRPr/>
          </a:p>
          <a:p>
            <a:pPr>
              <a:defRPr/>
            </a:pPr>
            <a:endParaRPr lang="en-IN"/>
          </a:p>
          <a:p>
            <a:pPr>
              <a:defRPr/>
            </a:pPr>
            <a:r>
              <a:rPr lang="en-IN"/>
              <a:t>The function of StringBuilder is very much similar to the </a:t>
            </a:r>
            <a:r>
              <a:rPr lang="en-IN"/>
              <a:t>StringBuffer</a:t>
            </a:r>
            <a:r>
              <a:rPr lang="en-IN"/>
              <a:t> class, as both of them provide an alternative to String Class by making a mutable sequence of characters.</a:t>
            </a:r>
            <a:endParaRPr/>
          </a:p>
          <a:p>
            <a:pPr>
              <a:defRPr/>
            </a:pPr>
            <a:endParaRPr lang="en-IN"/>
          </a:p>
          <a:p>
            <a:pPr>
              <a:defRPr/>
            </a:pPr>
            <a:r>
              <a:rPr lang="en-IN"/>
              <a:t>However, the StringBuilder class differs from the </a:t>
            </a:r>
            <a:r>
              <a:rPr lang="en-IN"/>
              <a:t>StringBuffer</a:t>
            </a:r>
            <a:r>
              <a:rPr lang="en-IN"/>
              <a:t> class on the basis of synchronization. The StringBuilder class provides no guarantee of synchronization whereas the </a:t>
            </a:r>
            <a:r>
              <a:rPr lang="en-IN"/>
              <a:t>StringBuffer</a:t>
            </a:r>
            <a:r>
              <a:rPr lang="en-IN"/>
              <a:t> class does.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34413"/>
            <a:ext cx="9483750" cy="762000"/>
          </a:xfrm>
          <a:prstGeom prst="rect">
            <a:avLst/>
          </a:prstGeom>
        </p:spPr>
        <p:txBody>
          <a:bodyPr vert="horz" lIns="121898" tIns="60949" rIns="121898" bIns="60949" rtlCol="0" anchor="b">
            <a:noAutofit/>
          </a:bodyPr>
          <a:lstStyle/>
          <a:p>
            <a:pPr>
              <a:defRPr/>
            </a:pPr>
            <a:r>
              <a:rPr lang="en-US" sz="4000" b="1"/>
              <a:t>StringBuilder</a:t>
            </a:r>
            <a:endParaRPr/>
          </a:p>
        </p:txBody>
      </p:sp>
      <p:sp>
        <p:nvSpPr>
          <p:cNvPr id="6" name="TextBox 5"/>
          <p:cNvSpPr txBox="1"/>
          <p:nvPr/>
        </p:nvSpPr>
        <p:spPr bwMode="auto">
          <a:xfrm>
            <a:off x="1370012" y="838200"/>
            <a:ext cx="10449319" cy="461665"/>
          </a:xfrm>
          <a:prstGeom prst="rect">
            <a:avLst/>
          </a:prstGeom>
          <a:noFill/>
        </p:spPr>
        <p:txBody>
          <a:bodyPr wrap="square">
            <a:spAutoFit/>
          </a:bodyPr>
          <a:lstStyle/>
          <a:p>
            <a:pPr>
              <a:defRPr/>
            </a:pPr>
            <a:r>
              <a:rPr lang="en-IN" b="1"/>
              <a:t>Important constructors of StringBuilder class:</a:t>
            </a:r>
            <a:endParaRPr/>
          </a:p>
        </p:txBody>
      </p:sp>
      <p:graphicFrame>
        <p:nvGraphicFramePr>
          <p:cNvPr id="2" name="Table 1"/>
          <p:cNvGraphicFramePr>
            <a:graphicFrameLocks xmlns:a="http://schemas.openxmlformats.org/drawingml/2006/main" noGrp="1"/>
          </p:cNvGraphicFramePr>
          <p:nvPr/>
        </p:nvGraphicFramePr>
        <p:xfrm>
          <a:off x="1217612" y="1828800"/>
          <a:ext cx="9677400" cy="4572001"/>
        </p:xfrm>
        <a:graphic>
          <a:graphicData uri="http://schemas.openxmlformats.org/drawingml/2006/table">
            <a:tbl>
              <a:tblPr firstRow="0" firstCol="0" lastRow="0" lastCol="0" bandRow="0" bandCol="0"/>
              <a:tblGrid>
                <a:gridCol w="4084140"/>
                <a:gridCol w="5593260"/>
              </a:tblGrid>
              <a:tr h="577049">
                <a:tc>
                  <a:txBody>
                    <a:bodyPr/>
                    <a:p>
                      <a:pPr algn="l">
                        <a:defRPr/>
                      </a:pPr>
                      <a:r>
                        <a:rPr lang="en-IN" sz="2300">
                          <a:solidFill>
                            <a:schemeClr val="bg1"/>
                          </a:solidFill>
                          <a:latin typeface="+mn-lt"/>
                        </a:rPr>
                        <a:t>Constructor</a:t>
                      </a:r>
                      <a:endParaRPr/>
                    </a:p>
                  </a:txBody>
                  <a:tcPr marL="110971" marR="110971" marT="110971" marB="110971">
                    <a:lnL w="9525" algn="ctr">
                      <a:solidFill>
                        <a:srgbClr val="D8A06C"/>
                      </a:solidFill>
                    </a:lnL>
                    <a:lnR w="9525" algn="ctr">
                      <a:solidFill>
                        <a:srgbClr val="D8A06C"/>
                      </a:solidFill>
                    </a:lnR>
                    <a:lnT w="9525" algn="ctr">
                      <a:solidFill>
                        <a:srgbClr val="D8A06C"/>
                      </a:solidFill>
                    </a:lnT>
                    <a:lnB w="9525" algn="ctr">
                      <a:solidFill>
                        <a:srgbClr val="C7CCBE"/>
                      </a:solidFill>
                    </a:lnB>
                    <a:solidFill>
                      <a:schemeClr val="accent2"/>
                    </a:solidFill>
                  </a:tcPr>
                </a:tc>
                <a:tc>
                  <a:txBody>
                    <a:bodyPr/>
                    <a:p>
                      <a:pPr algn="l">
                        <a:defRPr/>
                      </a:pPr>
                      <a:r>
                        <a:rPr lang="en-IN" sz="2300">
                          <a:solidFill>
                            <a:schemeClr val="bg1"/>
                          </a:solidFill>
                          <a:latin typeface="+mn-lt"/>
                        </a:rPr>
                        <a:t>Description</a:t>
                      </a:r>
                      <a:endParaRPr/>
                    </a:p>
                  </a:txBody>
                  <a:tcPr marL="110971" marR="110971" marT="110971" marB="110971">
                    <a:lnL w="9525" algn="ctr">
                      <a:solidFill>
                        <a:srgbClr val="D8A06C"/>
                      </a:solidFill>
                    </a:lnL>
                    <a:lnR w="9525" algn="ctr">
                      <a:solidFill>
                        <a:srgbClr val="D8A06C"/>
                      </a:solidFill>
                    </a:lnR>
                    <a:lnT w="9525" algn="ctr">
                      <a:solidFill>
                        <a:srgbClr val="D8A06C"/>
                      </a:solidFill>
                    </a:lnT>
                    <a:lnB w="9525" algn="ctr">
                      <a:solidFill>
                        <a:srgbClr val="C7CCBE"/>
                      </a:solidFill>
                    </a:lnB>
                    <a:solidFill>
                      <a:schemeClr val="accent2"/>
                    </a:solidFill>
                  </a:tcPr>
                </a:tc>
              </a:tr>
              <a:tr h="1213282">
                <a:tc>
                  <a:txBody>
                    <a:bodyPr/>
                    <a:p>
                      <a:pPr algn="just">
                        <a:defRPr/>
                      </a:pPr>
                      <a:r>
                        <a:rPr lang="en-IN" sz="2300">
                          <a:solidFill>
                            <a:srgbClr val="333333"/>
                          </a:solidFill>
                          <a:latin typeface="+mn-lt"/>
                        </a:rPr>
                        <a:t>StringBuilder()</a:t>
                      </a:r>
                      <a:endParaRPr/>
                    </a:p>
                  </a:txBody>
                  <a:tcPr marL="73981" marR="73981" marT="73981" marB="73981">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FFFFFF"/>
                    </a:solidFill>
                  </a:tcPr>
                </a:tc>
                <a:tc>
                  <a:txBody>
                    <a:bodyPr/>
                    <a:p>
                      <a:pPr algn="just">
                        <a:defRPr/>
                      </a:pPr>
                      <a:r>
                        <a:rPr lang="en-GB" sz="2300">
                          <a:solidFill>
                            <a:srgbClr val="333333"/>
                          </a:solidFill>
                          <a:latin typeface="+mn-lt"/>
                        </a:rPr>
                        <a:t>It creates an empty String Builder with the initial capacity of 16.</a:t>
                      </a:r>
                      <a:endParaRPr/>
                    </a:p>
                  </a:txBody>
                  <a:tcPr marL="73981" marR="73981" marT="73981" marB="73981">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FFFFFF"/>
                    </a:solidFill>
                  </a:tcPr>
                </a:tc>
              </a:tr>
              <a:tr h="1213282">
                <a:tc>
                  <a:txBody>
                    <a:bodyPr/>
                    <a:p>
                      <a:pPr algn="just">
                        <a:defRPr/>
                      </a:pPr>
                      <a:r>
                        <a:rPr lang="en-IN" sz="2300">
                          <a:solidFill>
                            <a:srgbClr val="333333"/>
                          </a:solidFill>
                          <a:latin typeface="+mn-lt"/>
                        </a:rPr>
                        <a:t>StringBuilder(String str)</a:t>
                      </a:r>
                      <a:endParaRPr/>
                    </a:p>
                  </a:txBody>
                  <a:tcPr marL="73981" marR="73981" marT="73981" marB="73981">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EFF1EB"/>
                    </a:solidFill>
                  </a:tcPr>
                </a:tc>
                <a:tc>
                  <a:txBody>
                    <a:bodyPr/>
                    <a:p>
                      <a:pPr algn="just">
                        <a:defRPr/>
                      </a:pPr>
                      <a:r>
                        <a:rPr lang="en-GB" sz="2300">
                          <a:solidFill>
                            <a:srgbClr val="333333"/>
                          </a:solidFill>
                          <a:latin typeface="+mn-lt"/>
                        </a:rPr>
                        <a:t>It creates a String Builder with the specified string.</a:t>
                      </a:r>
                      <a:endParaRPr/>
                    </a:p>
                  </a:txBody>
                  <a:tcPr marL="73981" marR="73981" marT="73981" marB="73981">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EFF1EB"/>
                    </a:solidFill>
                  </a:tcPr>
                </a:tc>
              </a:tr>
              <a:tr h="1568388">
                <a:tc>
                  <a:txBody>
                    <a:bodyPr/>
                    <a:p>
                      <a:pPr algn="just">
                        <a:defRPr/>
                      </a:pPr>
                      <a:r>
                        <a:rPr lang="en-IN" sz="2300">
                          <a:solidFill>
                            <a:srgbClr val="333333"/>
                          </a:solidFill>
                          <a:latin typeface="+mn-lt"/>
                        </a:rPr>
                        <a:t>StringBuilder(int length)</a:t>
                      </a:r>
                      <a:endParaRPr/>
                    </a:p>
                  </a:txBody>
                  <a:tcPr marL="73981" marR="73981" marT="73981" marB="73981">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FFFFFF"/>
                    </a:solidFill>
                  </a:tcPr>
                </a:tc>
                <a:tc>
                  <a:txBody>
                    <a:bodyPr/>
                    <a:p>
                      <a:pPr algn="just">
                        <a:defRPr/>
                      </a:pPr>
                      <a:r>
                        <a:rPr lang="en-GB" sz="2300">
                          <a:solidFill>
                            <a:srgbClr val="333333"/>
                          </a:solidFill>
                          <a:latin typeface="+mn-lt"/>
                        </a:rPr>
                        <a:t>It creates an empty String Builder with the specified capacity as length.</a:t>
                      </a:r>
                      <a:endParaRPr/>
                    </a:p>
                  </a:txBody>
                  <a:tcPr marL="73981" marR="73981" marT="73981" marB="73981">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FFFFF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34413"/>
            <a:ext cx="9483750" cy="762000"/>
          </a:xfrm>
          <a:prstGeom prst="rect">
            <a:avLst/>
          </a:prstGeom>
        </p:spPr>
        <p:txBody>
          <a:bodyPr vert="horz" lIns="121898" tIns="60949" rIns="121898" bIns="60949" rtlCol="0" anchor="b">
            <a:noAutofit/>
          </a:bodyPr>
          <a:lstStyle/>
          <a:p>
            <a:pPr>
              <a:defRPr/>
            </a:pPr>
            <a:r>
              <a:rPr lang="en-US" sz="4000" b="1"/>
              <a:t>StringBuilder</a:t>
            </a:r>
            <a:endParaRPr/>
          </a:p>
        </p:txBody>
      </p:sp>
      <p:sp>
        <p:nvSpPr>
          <p:cNvPr id="5" name="TextBox 4"/>
          <p:cNvSpPr txBox="1"/>
          <p:nvPr/>
        </p:nvSpPr>
        <p:spPr bwMode="auto">
          <a:xfrm>
            <a:off x="1141412" y="762000"/>
            <a:ext cx="10439400" cy="461665"/>
          </a:xfrm>
          <a:prstGeom prst="rect">
            <a:avLst/>
          </a:prstGeom>
          <a:noFill/>
        </p:spPr>
        <p:txBody>
          <a:bodyPr wrap="square">
            <a:spAutoFit/>
          </a:bodyPr>
          <a:lstStyle/>
          <a:p>
            <a:pPr>
              <a:defRPr/>
            </a:pPr>
            <a:r>
              <a:rPr lang="en-IN" b="1"/>
              <a:t>Methods of StringBuilder class:</a:t>
            </a:r>
            <a:endParaRPr/>
          </a:p>
        </p:txBody>
      </p:sp>
      <p:graphicFrame>
        <p:nvGraphicFramePr>
          <p:cNvPr id="2" name="Table 1"/>
          <p:cNvGraphicFramePr>
            <a:graphicFrameLocks xmlns:a="http://schemas.openxmlformats.org/drawingml/2006/main" noGrp="1"/>
          </p:cNvGraphicFramePr>
          <p:nvPr/>
        </p:nvGraphicFramePr>
        <p:xfrm>
          <a:off x="379412" y="1496116"/>
          <a:ext cx="11049000" cy="5057084"/>
        </p:xfrm>
        <a:graphic>
          <a:graphicData uri="http://schemas.openxmlformats.org/drawingml/2006/table">
            <a:tbl>
              <a:tblPr firstRow="0" firstCol="0" lastRow="0" lastCol="0" bandRow="0" bandCol="0">
                <a:tableStyleId>{2D5ABB26-0587-4C30-8999-92F81FD0307C}</a:tableStyleId>
              </a:tblPr>
              <a:tblGrid>
                <a:gridCol w="2819400"/>
                <a:gridCol w="8229600"/>
              </a:tblGrid>
              <a:tr h="317583">
                <a:tc>
                  <a:txBody>
                    <a:bodyPr/>
                    <a:p>
                      <a:pPr algn="l">
                        <a:defRPr/>
                      </a:pPr>
                      <a:r>
                        <a:rPr lang="en-IN" sz="2000" b="1">
                          <a:solidFill>
                            <a:schemeClr val="bg1"/>
                          </a:solidFill>
                        </a:rPr>
                        <a:t>Methods</a:t>
                      </a:r>
                      <a:endParaRPr/>
                    </a:p>
                  </a:txBody>
                  <a:tcPr marL="29961" marR="29961" marT="74902" marB="74902" anchor="ctr">
                    <a:solidFill>
                      <a:schemeClr val="accent2">
                        <a:lumMod val="75000"/>
                      </a:schemeClr>
                    </a:solidFill>
                  </a:tcPr>
                </a:tc>
                <a:tc>
                  <a:txBody>
                    <a:bodyPr/>
                    <a:p>
                      <a:pPr algn="l">
                        <a:defRPr/>
                      </a:pPr>
                      <a:r>
                        <a:rPr lang="en-IN" sz="2000" b="1">
                          <a:solidFill>
                            <a:schemeClr val="bg1"/>
                          </a:solidFill>
                        </a:rPr>
                        <a:t>Action Performed</a:t>
                      </a:r>
                      <a:endParaRPr/>
                    </a:p>
                  </a:txBody>
                  <a:tcPr marL="74902" marR="74902" marT="74902" marB="74902" anchor="ctr">
                    <a:solidFill>
                      <a:schemeClr val="accent2">
                        <a:lumMod val="75000"/>
                      </a:schemeClr>
                    </a:solidFill>
                  </a:tcPr>
                </a:tc>
              </a:tr>
              <a:tr h="359528">
                <a:tc>
                  <a:txBody>
                    <a:bodyPr/>
                    <a:p>
                      <a:pPr algn="l">
                        <a:defRPr/>
                      </a:pPr>
                      <a:r>
                        <a:rPr lang="en-GB" sz="1800">
                          <a:solidFill>
                            <a:srgbClr val="333333"/>
                          </a:solidFill>
                          <a:latin typeface="+mn-lt"/>
                        </a:rPr>
                        <a:t>public StringBuilder append(String s)</a:t>
                      </a:r>
                      <a:endParaRPr/>
                    </a:p>
                  </a:txBody>
                  <a:tcPr marL="76200" marR="76200" marT="76200" marB="76200" anchor="ctr"/>
                </a:tc>
                <a:tc>
                  <a:txBody>
                    <a:bodyPr/>
                    <a:p>
                      <a:pPr algn="l">
                        <a:defRPr/>
                      </a:pPr>
                      <a:r>
                        <a:rPr lang="en-GB" sz="1800">
                          <a:solidFill>
                            <a:srgbClr val="333333"/>
                          </a:solidFill>
                          <a:latin typeface="+mn-lt"/>
                        </a:rPr>
                        <a:t>It is used to append the specified string with this string. The append() method is overloaded like append(char), append(</a:t>
                      </a:r>
                      <a:r>
                        <a:rPr lang="en-GB" sz="1800">
                          <a:solidFill>
                            <a:srgbClr val="333333"/>
                          </a:solidFill>
                          <a:latin typeface="+mn-lt"/>
                        </a:rPr>
                        <a:t>boolean</a:t>
                      </a:r>
                      <a:r>
                        <a:rPr lang="en-GB" sz="1800">
                          <a:solidFill>
                            <a:srgbClr val="333333"/>
                          </a:solidFill>
                          <a:latin typeface="+mn-lt"/>
                        </a:rPr>
                        <a:t>), append(int), append(float), append(double) etc.</a:t>
                      </a:r>
                      <a:endParaRPr/>
                    </a:p>
                  </a:txBody>
                  <a:tcPr marL="76200" marR="76200" marT="76200" marB="76200" anchor="ctr"/>
                </a:tc>
              </a:tr>
              <a:tr h="359528">
                <a:tc>
                  <a:txBody>
                    <a:bodyPr/>
                    <a:p>
                      <a:pPr algn="l">
                        <a:defRPr/>
                      </a:pPr>
                      <a:r>
                        <a:rPr lang="en-IN" sz="1800">
                          <a:solidFill>
                            <a:srgbClr val="333333"/>
                          </a:solidFill>
                          <a:latin typeface="+mn-lt"/>
                        </a:rPr>
                        <a:t>public StringBuilder insert(int offset, String s)</a:t>
                      </a:r>
                      <a:endParaRPr/>
                    </a:p>
                  </a:txBody>
                  <a:tcPr marL="76200" marR="76200" marT="76200" marB="76200" anchor="ctr"/>
                </a:tc>
                <a:tc>
                  <a:txBody>
                    <a:bodyPr/>
                    <a:p>
                      <a:pPr algn="l">
                        <a:defRPr/>
                      </a:pPr>
                      <a:r>
                        <a:rPr lang="en-GB" sz="1800">
                          <a:solidFill>
                            <a:srgbClr val="333333"/>
                          </a:solidFill>
                          <a:latin typeface="+mn-lt"/>
                        </a:rPr>
                        <a:t>It is used to insert the specified string with this string at the specified position. The insert() method is overloaded like insert(int, char), insert(int, </a:t>
                      </a:r>
                      <a:r>
                        <a:rPr lang="en-GB" sz="1800">
                          <a:solidFill>
                            <a:srgbClr val="333333"/>
                          </a:solidFill>
                          <a:latin typeface="+mn-lt"/>
                        </a:rPr>
                        <a:t>boolean</a:t>
                      </a:r>
                      <a:r>
                        <a:rPr lang="en-GB" sz="1800">
                          <a:solidFill>
                            <a:srgbClr val="333333"/>
                          </a:solidFill>
                          <a:latin typeface="+mn-lt"/>
                        </a:rPr>
                        <a:t>), insert(int, int), insert(int, float), insert(int, double) etc.</a:t>
                      </a:r>
                      <a:endParaRPr/>
                    </a:p>
                  </a:txBody>
                  <a:tcPr marL="76200" marR="76200" marT="76200" marB="76200" anchor="ctr"/>
                </a:tc>
              </a:tr>
              <a:tr h="359528">
                <a:tc>
                  <a:txBody>
                    <a:bodyPr/>
                    <a:p>
                      <a:pPr algn="l">
                        <a:defRPr/>
                      </a:pPr>
                      <a:r>
                        <a:rPr lang="en-GB" sz="1800">
                          <a:solidFill>
                            <a:srgbClr val="333333"/>
                          </a:solidFill>
                          <a:latin typeface="+mn-lt"/>
                        </a:rPr>
                        <a:t>public StringBuilder replace(int startIndex, int endIndex, String str)</a:t>
                      </a:r>
                      <a:endParaRPr/>
                    </a:p>
                  </a:txBody>
                  <a:tcPr marL="76200" marR="76200" marT="76200" marB="76200" anchor="ctr"/>
                </a:tc>
                <a:tc>
                  <a:txBody>
                    <a:bodyPr/>
                    <a:p>
                      <a:pPr algn="l">
                        <a:defRPr/>
                      </a:pPr>
                      <a:r>
                        <a:rPr lang="en-GB" sz="1800">
                          <a:solidFill>
                            <a:srgbClr val="333333"/>
                          </a:solidFill>
                          <a:latin typeface="+mn-lt"/>
                        </a:rPr>
                        <a:t>It is used to replace the string from specified </a:t>
                      </a:r>
                      <a:r>
                        <a:rPr lang="en-GB" sz="1800">
                          <a:solidFill>
                            <a:srgbClr val="333333"/>
                          </a:solidFill>
                          <a:latin typeface="+mn-lt"/>
                        </a:rPr>
                        <a:t>startIndex</a:t>
                      </a:r>
                      <a:r>
                        <a:rPr lang="en-GB" sz="1800">
                          <a:solidFill>
                            <a:srgbClr val="333333"/>
                          </a:solidFill>
                          <a:latin typeface="+mn-lt"/>
                        </a:rPr>
                        <a:t> and </a:t>
                      </a:r>
                      <a:r>
                        <a:rPr lang="en-GB" sz="1800">
                          <a:solidFill>
                            <a:srgbClr val="333333"/>
                          </a:solidFill>
                          <a:latin typeface="+mn-lt"/>
                        </a:rPr>
                        <a:t>endIndex</a:t>
                      </a:r>
                      <a:r>
                        <a:rPr lang="en-GB" sz="1800">
                          <a:solidFill>
                            <a:srgbClr val="333333"/>
                          </a:solidFill>
                          <a:latin typeface="+mn-lt"/>
                        </a:rPr>
                        <a:t>.</a:t>
                      </a:r>
                      <a:endParaRPr/>
                    </a:p>
                  </a:txBody>
                  <a:tcPr marL="76200" marR="76200" marT="76200" marB="76200" anchor="ctr"/>
                </a:tc>
              </a:tr>
              <a:tr h="509332">
                <a:tc>
                  <a:txBody>
                    <a:bodyPr/>
                    <a:p>
                      <a:pPr algn="l">
                        <a:defRPr/>
                      </a:pPr>
                      <a:r>
                        <a:rPr lang="en-IN" sz="1800">
                          <a:solidFill>
                            <a:srgbClr val="333333"/>
                          </a:solidFill>
                          <a:latin typeface="+mn-lt"/>
                        </a:rPr>
                        <a:t>public StringBuilder delete(int startIndex, int endIndex)</a:t>
                      </a:r>
                      <a:endParaRPr/>
                    </a:p>
                  </a:txBody>
                  <a:tcPr marL="76200" marR="76200" marT="76200" marB="76200" anchor="ctr"/>
                </a:tc>
                <a:tc>
                  <a:txBody>
                    <a:bodyPr/>
                    <a:p>
                      <a:pPr algn="l">
                        <a:defRPr/>
                      </a:pPr>
                      <a:r>
                        <a:rPr lang="en-GB" sz="1800">
                          <a:solidFill>
                            <a:srgbClr val="333333"/>
                          </a:solidFill>
                          <a:latin typeface="+mn-lt"/>
                        </a:rPr>
                        <a:t>It is used to delete the string from specified startIndex and endIndex.</a:t>
                      </a:r>
                      <a:endParaRPr/>
                    </a:p>
                  </a:txBody>
                  <a:tcPr marL="76200" marR="76200" marT="76200" marB="76200" anchor="ctr"/>
                </a:tc>
              </a:tr>
              <a:tr h="359528">
                <a:tc>
                  <a:txBody>
                    <a:bodyPr/>
                    <a:p>
                      <a:pPr algn="l">
                        <a:defRPr/>
                      </a:pPr>
                      <a:r>
                        <a:rPr lang="en-IN" sz="1800">
                          <a:solidFill>
                            <a:srgbClr val="333333"/>
                          </a:solidFill>
                          <a:latin typeface="+mn-lt"/>
                        </a:rPr>
                        <a:t>public StringBuilder reverse()</a:t>
                      </a:r>
                      <a:endParaRPr/>
                    </a:p>
                  </a:txBody>
                  <a:tcPr marL="76200" marR="76200" marT="76200" marB="76200" anchor="ctr"/>
                </a:tc>
                <a:tc>
                  <a:txBody>
                    <a:bodyPr/>
                    <a:p>
                      <a:pPr algn="l">
                        <a:defRPr/>
                      </a:pPr>
                      <a:r>
                        <a:rPr lang="en-GB" sz="1800">
                          <a:solidFill>
                            <a:srgbClr val="333333"/>
                          </a:solidFill>
                          <a:latin typeface="+mn-lt"/>
                        </a:rPr>
                        <a:t>It is used to reverse the string.</a:t>
                      </a:r>
                      <a:endParaRPr/>
                    </a:p>
                  </a:txBody>
                  <a:tcPr marL="76200" marR="76200" marT="76200" marB="7620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34413"/>
            <a:ext cx="9483750" cy="762000"/>
          </a:xfrm>
          <a:prstGeom prst="rect">
            <a:avLst/>
          </a:prstGeom>
        </p:spPr>
        <p:txBody>
          <a:bodyPr vert="horz" lIns="121898" tIns="60949" rIns="121898" bIns="60949" rtlCol="0" anchor="b">
            <a:noAutofit/>
          </a:bodyPr>
          <a:lstStyle/>
          <a:p>
            <a:pPr>
              <a:defRPr/>
            </a:pPr>
            <a:r>
              <a:rPr lang="en-US" sz="4000" b="1"/>
              <a:t>StringBuilder</a:t>
            </a:r>
            <a:endParaRPr/>
          </a:p>
        </p:txBody>
      </p:sp>
      <p:sp>
        <p:nvSpPr>
          <p:cNvPr id="5" name="TextBox 4"/>
          <p:cNvSpPr txBox="1"/>
          <p:nvPr/>
        </p:nvSpPr>
        <p:spPr bwMode="auto">
          <a:xfrm>
            <a:off x="1141412" y="762000"/>
            <a:ext cx="10439400" cy="461665"/>
          </a:xfrm>
          <a:prstGeom prst="rect">
            <a:avLst/>
          </a:prstGeom>
          <a:noFill/>
        </p:spPr>
        <p:txBody>
          <a:bodyPr wrap="square">
            <a:spAutoFit/>
          </a:bodyPr>
          <a:lstStyle/>
          <a:p>
            <a:pPr>
              <a:defRPr/>
            </a:pPr>
            <a:r>
              <a:rPr lang="en-IN" b="1"/>
              <a:t>Methods of StringBuilder class:</a:t>
            </a:r>
            <a:endParaRPr/>
          </a:p>
        </p:txBody>
      </p:sp>
      <p:graphicFrame>
        <p:nvGraphicFramePr>
          <p:cNvPr id="2" name="Table 1"/>
          <p:cNvGraphicFramePr>
            <a:graphicFrameLocks xmlns:a="http://schemas.openxmlformats.org/drawingml/2006/main" noGrp="1"/>
          </p:cNvGraphicFramePr>
          <p:nvPr/>
        </p:nvGraphicFramePr>
        <p:xfrm>
          <a:off x="379412" y="1633276"/>
          <a:ext cx="11049000" cy="4386524"/>
        </p:xfrm>
        <a:graphic>
          <a:graphicData uri="http://schemas.openxmlformats.org/drawingml/2006/table">
            <a:tbl>
              <a:tblPr firstRow="0" firstCol="0" lastRow="0" lastCol="0" bandRow="0" bandCol="0">
                <a:tableStyleId>{2D5ABB26-0587-4C30-8999-92F81FD0307C}</a:tableStyleId>
              </a:tblPr>
              <a:tblGrid>
                <a:gridCol w="2819400"/>
                <a:gridCol w="8229600"/>
              </a:tblGrid>
              <a:tr h="317583">
                <a:tc>
                  <a:txBody>
                    <a:bodyPr/>
                    <a:p>
                      <a:pPr algn="l">
                        <a:defRPr/>
                      </a:pPr>
                      <a:r>
                        <a:rPr lang="en-IN" sz="2000" b="1">
                          <a:solidFill>
                            <a:schemeClr val="bg1"/>
                          </a:solidFill>
                        </a:rPr>
                        <a:t>Methods</a:t>
                      </a:r>
                      <a:endParaRPr/>
                    </a:p>
                  </a:txBody>
                  <a:tcPr marL="29961" marR="29961" marT="74902" marB="74902" anchor="ctr">
                    <a:solidFill>
                      <a:schemeClr val="accent2">
                        <a:lumMod val="75000"/>
                      </a:schemeClr>
                    </a:solidFill>
                  </a:tcPr>
                </a:tc>
                <a:tc>
                  <a:txBody>
                    <a:bodyPr/>
                    <a:p>
                      <a:pPr algn="l">
                        <a:defRPr/>
                      </a:pPr>
                      <a:r>
                        <a:rPr lang="en-IN" sz="2000" b="1">
                          <a:solidFill>
                            <a:schemeClr val="bg1"/>
                          </a:solidFill>
                        </a:rPr>
                        <a:t>Action Performed</a:t>
                      </a:r>
                      <a:endParaRPr/>
                    </a:p>
                  </a:txBody>
                  <a:tcPr marL="74902" marR="74902" marT="74902" marB="74902" anchor="ctr">
                    <a:solidFill>
                      <a:schemeClr val="accent2">
                        <a:lumMod val="75000"/>
                      </a:schemeClr>
                    </a:solidFill>
                  </a:tcPr>
                </a:tc>
              </a:tr>
              <a:tr h="359528">
                <a:tc>
                  <a:txBody>
                    <a:bodyPr/>
                    <a:p>
                      <a:pPr algn="l">
                        <a:defRPr/>
                      </a:pPr>
                      <a:r>
                        <a:rPr lang="en-IN" sz="1800">
                          <a:solidFill>
                            <a:srgbClr val="333333"/>
                          </a:solidFill>
                          <a:latin typeface="+mn-lt"/>
                        </a:rPr>
                        <a:t>public int capacity()</a:t>
                      </a:r>
                      <a:endParaRPr/>
                    </a:p>
                  </a:txBody>
                  <a:tcPr marL="76200" marR="76200" marT="76200" marB="76200" anchor="ctr"/>
                </a:tc>
                <a:tc>
                  <a:txBody>
                    <a:bodyPr/>
                    <a:p>
                      <a:pPr algn="l">
                        <a:defRPr/>
                      </a:pPr>
                      <a:r>
                        <a:rPr lang="en-GB" sz="1800">
                          <a:solidFill>
                            <a:srgbClr val="333333"/>
                          </a:solidFill>
                          <a:latin typeface="+mn-lt"/>
                        </a:rPr>
                        <a:t>It is used to return the current capacity.</a:t>
                      </a:r>
                      <a:endParaRPr/>
                    </a:p>
                  </a:txBody>
                  <a:tcPr marL="76200" marR="76200" marT="76200" marB="76200" anchor="ctr"/>
                </a:tc>
              </a:tr>
              <a:tr h="359528">
                <a:tc>
                  <a:txBody>
                    <a:bodyPr/>
                    <a:p>
                      <a:pPr algn="l">
                        <a:defRPr/>
                      </a:pPr>
                      <a:r>
                        <a:rPr lang="en-GB" sz="1800">
                          <a:solidFill>
                            <a:srgbClr val="333333"/>
                          </a:solidFill>
                          <a:latin typeface="+mn-lt"/>
                        </a:rPr>
                        <a:t>public void </a:t>
                      </a:r>
                      <a:r>
                        <a:rPr lang="en-GB" sz="1800">
                          <a:solidFill>
                            <a:srgbClr val="333333"/>
                          </a:solidFill>
                          <a:latin typeface="+mn-lt"/>
                        </a:rPr>
                        <a:t>ensureCapacity</a:t>
                      </a:r>
                      <a:r>
                        <a:rPr lang="en-GB" sz="1800">
                          <a:solidFill>
                            <a:srgbClr val="333333"/>
                          </a:solidFill>
                          <a:latin typeface="+mn-lt"/>
                        </a:rPr>
                        <a:t>(int </a:t>
                      </a:r>
                      <a:r>
                        <a:rPr lang="en-GB" sz="1800">
                          <a:solidFill>
                            <a:srgbClr val="333333"/>
                          </a:solidFill>
                          <a:latin typeface="+mn-lt"/>
                        </a:rPr>
                        <a:t>minimumCapacity</a:t>
                      </a:r>
                      <a:r>
                        <a:rPr lang="en-GB" sz="1800">
                          <a:solidFill>
                            <a:srgbClr val="333333"/>
                          </a:solidFill>
                          <a:latin typeface="+mn-lt"/>
                        </a:rPr>
                        <a:t>)</a:t>
                      </a:r>
                      <a:endParaRPr/>
                    </a:p>
                  </a:txBody>
                  <a:tcPr marL="76200" marR="76200" marT="76200" marB="76200" anchor="ctr"/>
                </a:tc>
                <a:tc>
                  <a:txBody>
                    <a:bodyPr/>
                    <a:p>
                      <a:pPr algn="l">
                        <a:defRPr/>
                      </a:pPr>
                      <a:r>
                        <a:rPr lang="en-GB" sz="1800">
                          <a:solidFill>
                            <a:srgbClr val="333333"/>
                          </a:solidFill>
                          <a:latin typeface="+mn-lt"/>
                        </a:rPr>
                        <a:t>It is used to ensure the capacity at least equal to the given minimum.</a:t>
                      </a:r>
                      <a:endParaRPr/>
                    </a:p>
                  </a:txBody>
                  <a:tcPr marL="76200" marR="76200" marT="76200" marB="76200" anchor="ctr"/>
                </a:tc>
              </a:tr>
              <a:tr h="359528">
                <a:tc>
                  <a:txBody>
                    <a:bodyPr/>
                    <a:p>
                      <a:pPr algn="l">
                        <a:defRPr/>
                      </a:pPr>
                      <a:r>
                        <a:rPr lang="en-GB" sz="1800">
                          <a:solidFill>
                            <a:srgbClr val="333333"/>
                          </a:solidFill>
                          <a:latin typeface="+mn-lt"/>
                        </a:rPr>
                        <a:t>public char charAt(int index)</a:t>
                      </a:r>
                      <a:endParaRPr/>
                    </a:p>
                  </a:txBody>
                  <a:tcPr marL="76200" marR="76200" marT="76200" marB="76200" anchor="ctr"/>
                </a:tc>
                <a:tc>
                  <a:txBody>
                    <a:bodyPr/>
                    <a:p>
                      <a:pPr algn="l">
                        <a:defRPr/>
                      </a:pPr>
                      <a:r>
                        <a:rPr lang="en-GB" sz="1800">
                          <a:solidFill>
                            <a:srgbClr val="333333"/>
                          </a:solidFill>
                          <a:latin typeface="+mn-lt"/>
                        </a:rPr>
                        <a:t>It is used to return the character at the specified position.</a:t>
                      </a:r>
                      <a:endParaRPr/>
                    </a:p>
                  </a:txBody>
                  <a:tcPr marL="76200" marR="76200" marT="76200" marB="76200" anchor="ctr"/>
                </a:tc>
              </a:tr>
              <a:tr h="359528">
                <a:tc>
                  <a:txBody>
                    <a:bodyPr/>
                    <a:p>
                      <a:pPr algn="l">
                        <a:defRPr/>
                      </a:pPr>
                      <a:r>
                        <a:rPr lang="en-IN" sz="1800">
                          <a:solidFill>
                            <a:srgbClr val="333333"/>
                          </a:solidFill>
                          <a:latin typeface="+mn-lt"/>
                        </a:rPr>
                        <a:t>public int length()</a:t>
                      </a:r>
                      <a:endParaRPr/>
                    </a:p>
                  </a:txBody>
                  <a:tcPr marL="76200" marR="76200" marT="76200" marB="76200" anchor="ctr"/>
                </a:tc>
                <a:tc>
                  <a:txBody>
                    <a:bodyPr/>
                    <a:p>
                      <a:pPr algn="l">
                        <a:defRPr/>
                      </a:pPr>
                      <a:r>
                        <a:rPr lang="en-GB" sz="1800">
                          <a:solidFill>
                            <a:srgbClr val="333333"/>
                          </a:solidFill>
                          <a:latin typeface="+mn-lt"/>
                        </a:rPr>
                        <a:t>It is used to return the length of the string i.e. total number of characters.</a:t>
                      </a:r>
                      <a:endParaRPr/>
                    </a:p>
                  </a:txBody>
                  <a:tcPr marL="76200" marR="76200" marT="76200" marB="76200" anchor="ctr"/>
                </a:tc>
              </a:tr>
              <a:tr h="359528">
                <a:tc>
                  <a:txBody>
                    <a:bodyPr/>
                    <a:p>
                      <a:pPr algn="l">
                        <a:defRPr/>
                      </a:pPr>
                      <a:r>
                        <a:rPr lang="en-GB" sz="1800">
                          <a:solidFill>
                            <a:srgbClr val="333333"/>
                          </a:solidFill>
                          <a:latin typeface="+mn-lt"/>
                        </a:rPr>
                        <a:t>public String substring(int beginIndex)</a:t>
                      </a:r>
                      <a:endParaRPr/>
                    </a:p>
                  </a:txBody>
                  <a:tcPr marL="76200" marR="76200" marT="76200" marB="76200" anchor="ctr"/>
                </a:tc>
                <a:tc>
                  <a:txBody>
                    <a:bodyPr/>
                    <a:p>
                      <a:pPr algn="l">
                        <a:defRPr/>
                      </a:pPr>
                      <a:r>
                        <a:rPr lang="en-GB" sz="1800">
                          <a:solidFill>
                            <a:srgbClr val="333333"/>
                          </a:solidFill>
                          <a:latin typeface="+mn-lt"/>
                        </a:rPr>
                        <a:t>It is used to return the substring from the specified </a:t>
                      </a:r>
                      <a:r>
                        <a:rPr lang="en-GB" sz="1800">
                          <a:solidFill>
                            <a:srgbClr val="333333"/>
                          </a:solidFill>
                          <a:latin typeface="+mn-lt"/>
                        </a:rPr>
                        <a:t>beginIndex</a:t>
                      </a:r>
                      <a:r>
                        <a:rPr lang="en-GB" sz="1800">
                          <a:solidFill>
                            <a:srgbClr val="333333"/>
                          </a:solidFill>
                          <a:latin typeface="+mn-lt"/>
                        </a:rPr>
                        <a:t>.</a:t>
                      </a:r>
                      <a:endParaRPr/>
                    </a:p>
                  </a:txBody>
                  <a:tcPr marL="76200" marR="76200" marT="76200" marB="76200" anchor="ctr"/>
                </a:tc>
              </a:tr>
              <a:tr h="509332">
                <a:tc>
                  <a:txBody>
                    <a:bodyPr/>
                    <a:p>
                      <a:pPr algn="l">
                        <a:defRPr/>
                      </a:pPr>
                      <a:r>
                        <a:rPr lang="en-GB" sz="1800">
                          <a:solidFill>
                            <a:srgbClr val="333333"/>
                          </a:solidFill>
                          <a:latin typeface="+mn-lt"/>
                        </a:rPr>
                        <a:t>public String substring(int </a:t>
                      </a:r>
                      <a:r>
                        <a:rPr lang="en-GB" sz="1800">
                          <a:solidFill>
                            <a:srgbClr val="333333"/>
                          </a:solidFill>
                          <a:latin typeface="+mn-lt"/>
                        </a:rPr>
                        <a:t>beginIndex</a:t>
                      </a:r>
                      <a:r>
                        <a:rPr lang="en-GB" sz="1800">
                          <a:solidFill>
                            <a:srgbClr val="333333"/>
                          </a:solidFill>
                          <a:latin typeface="+mn-lt"/>
                        </a:rPr>
                        <a:t>, int </a:t>
                      </a:r>
                      <a:r>
                        <a:rPr lang="en-GB" sz="1800">
                          <a:solidFill>
                            <a:srgbClr val="333333"/>
                          </a:solidFill>
                          <a:latin typeface="+mn-lt"/>
                        </a:rPr>
                        <a:t>endIndex</a:t>
                      </a:r>
                      <a:r>
                        <a:rPr lang="en-GB" sz="1800">
                          <a:solidFill>
                            <a:srgbClr val="333333"/>
                          </a:solidFill>
                          <a:latin typeface="+mn-lt"/>
                        </a:rPr>
                        <a:t>)</a:t>
                      </a:r>
                      <a:endParaRPr/>
                    </a:p>
                  </a:txBody>
                  <a:tcPr marL="76200" marR="76200" marT="76200" marB="76200" anchor="ctr"/>
                </a:tc>
                <a:tc>
                  <a:txBody>
                    <a:bodyPr/>
                    <a:p>
                      <a:pPr algn="l">
                        <a:defRPr/>
                      </a:pPr>
                      <a:r>
                        <a:rPr lang="en-GB" sz="1800">
                          <a:solidFill>
                            <a:srgbClr val="333333"/>
                          </a:solidFill>
                          <a:latin typeface="+mn-lt"/>
                        </a:rPr>
                        <a:t>It is used to return the substring from the specified </a:t>
                      </a:r>
                      <a:r>
                        <a:rPr lang="en-GB" sz="1800">
                          <a:solidFill>
                            <a:srgbClr val="333333"/>
                          </a:solidFill>
                          <a:latin typeface="+mn-lt"/>
                        </a:rPr>
                        <a:t>beginIndex</a:t>
                      </a:r>
                      <a:r>
                        <a:rPr lang="en-GB" sz="1800">
                          <a:solidFill>
                            <a:srgbClr val="333333"/>
                          </a:solidFill>
                          <a:latin typeface="+mn-lt"/>
                        </a:rPr>
                        <a:t> and </a:t>
                      </a:r>
                      <a:r>
                        <a:rPr lang="en-GB" sz="1800">
                          <a:solidFill>
                            <a:srgbClr val="333333"/>
                          </a:solidFill>
                          <a:latin typeface="+mn-lt"/>
                        </a:rPr>
                        <a:t>endIndex</a:t>
                      </a:r>
                      <a:r>
                        <a:rPr lang="en-GB" sz="1800">
                          <a:solidFill>
                            <a:srgbClr val="333333"/>
                          </a:solidFill>
                          <a:latin typeface="+mn-lt"/>
                        </a:rPr>
                        <a:t>.</a:t>
                      </a:r>
                      <a:endParaRPr/>
                    </a:p>
                  </a:txBody>
                  <a:tcPr marL="76200" marR="76200" marT="76200" marB="7620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String </a:t>
            </a:r>
            <a:endParaRPr/>
          </a:p>
        </p:txBody>
      </p:sp>
      <p:sp>
        <p:nvSpPr>
          <p:cNvPr id="4" name="TextBox 3"/>
          <p:cNvSpPr txBox="1"/>
          <p:nvPr/>
        </p:nvSpPr>
        <p:spPr bwMode="auto">
          <a:xfrm>
            <a:off x="783741" y="1600200"/>
            <a:ext cx="11430000" cy="3416320"/>
          </a:xfrm>
          <a:prstGeom prst="rect">
            <a:avLst/>
          </a:prstGeom>
          <a:noFill/>
        </p:spPr>
        <p:txBody>
          <a:bodyPr wrap="square">
            <a:spAutoFit/>
          </a:bodyPr>
          <a:lstStyle/>
          <a:p>
            <a:pPr marL="342900" indent="-342900">
              <a:buClr>
                <a:schemeClr val="accent1"/>
              </a:buClr>
              <a:buFont typeface="Courier New"/>
              <a:buChar char="o"/>
              <a:defRPr/>
            </a:pPr>
            <a:r>
              <a:rPr lang="en-GB" b="0" i="0"/>
              <a:t>In </a:t>
            </a:r>
            <a:r>
              <a:rPr lang="en-GB" b="0" i="0" u="none" strike="noStrike"/>
              <a:t>Java</a:t>
            </a:r>
            <a:r>
              <a:rPr lang="en-GB" b="0" i="0"/>
              <a:t>, string is basically an object that represents sequence of char values. An </a:t>
            </a:r>
            <a:r>
              <a:rPr lang="en-GB" b="0" i="0" u="none" strike="noStrike"/>
              <a:t>array</a:t>
            </a:r>
            <a:r>
              <a:rPr lang="en-GB" b="0" i="0"/>
              <a:t> of characters works same as Java string.</a:t>
            </a:r>
            <a:endParaRPr/>
          </a:p>
          <a:p>
            <a:pPr marL="342900" indent="-342900">
              <a:buClr>
                <a:schemeClr val="accent1"/>
              </a:buClr>
              <a:buFont typeface="Courier New"/>
              <a:buChar char="o"/>
              <a:defRPr/>
            </a:pPr>
            <a:endParaRPr lang="en-GB" b="0" i="0"/>
          </a:p>
          <a:p>
            <a:pPr marL="342900" indent="-342900">
              <a:buClr>
                <a:schemeClr val="accent1"/>
              </a:buClr>
              <a:buFont typeface="Courier New"/>
              <a:buChar char="o"/>
              <a:defRPr/>
            </a:pPr>
            <a:r>
              <a:rPr lang="en-GB" b="0" i="0"/>
              <a:t>The </a:t>
            </a:r>
            <a:r>
              <a:rPr lang="en-GB" b="0" i="0">
                <a:solidFill>
                  <a:schemeClr val="accent1"/>
                </a:solidFill>
              </a:rPr>
              <a:t>java.lang.String </a:t>
            </a:r>
            <a:r>
              <a:rPr lang="en-GB" b="0" i="0"/>
              <a:t>class implements </a:t>
            </a:r>
            <a:r>
              <a:rPr lang="en-GB" b="0" i="1"/>
              <a:t>Serializable</a:t>
            </a:r>
            <a:r>
              <a:rPr lang="en-GB" b="0" i="0"/>
              <a:t>, </a:t>
            </a:r>
            <a:r>
              <a:rPr lang="en-GB" b="0" i="1"/>
              <a:t>Comparable</a:t>
            </a:r>
            <a:r>
              <a:rPr lang="en-GB" b="0" i="0"/>
              <a:t> and </a:t>
            </a:r>
            <a:r>
              <a:rPr lang="en-GB" b="0" i="1"/>
              <a:t>CharSequence</a:t>
            </a:r>
            <a:r>
              <a:rPr lang="en-GB" b="0" i="0"/>
              <a:t> </a:t>
            </a:r>
            <a:r>
              <a:rPr lang="en-GB" b="0" i="0" u="none" strike="noStrike"/>
              <a:t>interfaces</a:t>
            </a:r>
            <a:r>
              <a:rPr lang="en-GB" b="0" i="0"/>
              <a:t>.</a:t>
            </a:r>
            <a:endParaRPr/>
          </a:p>
          <a:p>
            <a:pPr marL="342900" indent="-342900">
              <a:buClr>
                <a:schemeClr val="accent1"/>
              </a:buClr>
              <a:buFont typeface="Courier New"/>
              <a:buChar char="o"/>
              <a:defRPr/>
            </a:pPr>
            <a:endParaRPr lang="en-GB"/>
          </a:p>
          <a:p>
            <a:pPr marL="342900" indent="-342900">
              <a:buClr>
                <a:schemeClr val="accent1"/>
              </a:buClr>
              <a:buFont typeface="Courier New"/>
              <a:buChar char="o"/>
              <a:defRPr/>
            </a:pPr>
            <a:r>
              <a:rPr lang="en-GB" b="0" i="0"/>
              <a:t>The Java String is </a:t>
            </a:r>
            <a:r>
              <a:rPr lang="en-GB" b="0" i="0">
                <a:solidFill>
                  <a:schemeClr val="accent1"/>
                </a:solidFill>
              </a:rPr>
              <a:t>immutable</a:t>
            </a:r>
            <a:r>
              <a:rPr lang="en-GB" b="0" i="0"/>
              <a:t> which means it cannot be changed. Whenever we change any string, a new instance is created. For mutable strings, you can use </a:t>
            </a:r>
            <a:r>
              <a:rPr lang="en-GB" b="0" i="0">
                <a:solidFill>
                  <a:schemeClr val="accent1"/>
                </a:solidFill>
              </a:rPr>
              <a:t>StringBuffer</a:t>
            </a:r>
            <a:r>
              <a:rPr lang="en-GB" b="0" i="0">
                <a:solidFill>
                  <a:schemeClr val="accent1"/>
                </a:solidFill>
              </a:rPr>
              <a:t> </a:t>
            </a:r>
            <a:r>
              <a:rPr lang="en-GB" b="0" i="0"/>
              <a:t>and</a:t>
            </a:r>
            <a:r>
              <a:rPr lang="en-GB" b="0" i="0">
                <a:solidFill>
                  <a:schemeClr val="accent1"/>
                </a:solidFill>
              </a:rPr>
              <a:t> StringBuilder </a:t>
            </a:r>
            <a:r>
              <a:rPr lang="en-GB" b="0" i="0"/>
              <a:t>classes</a:t>
            </a:r>
            <a:r>
              <a:rPr lang="en-GB" b="0" i="0">
                <a:solidFill>
                  <a:schemeClr val="accent1"/>
                </a:solidFill>
              </a:rPr>
              <a:t>.</a:t>
            </a:r>
            <a:endParaRPr lang="en-IN">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9" y="1"/>
            <a:ext cx="12220893" cy="762000"/>
          </a:xfrm>
          <a:prstGeom prst="rect">
            <a:avLst/>
          </a:prstGeom>
        </p:spPr>
        <p:txBody>
          <a:bodyPr vert="horz" lIns="121898" tIns="60949" rIns="121898" bIns="60949" rtlCol="0" anchor="b">
            <a:noAutofit/>
          </a:bodyPr>
          <a:lstStyle/>
          <a:p>
            <a:pPr>
              <a:defRPr/>
            </a:pPr>
            <a:r>
              <a:rPr lang="en-US" sz="4000" b="1"/>
              <a:t>String VS </a:t>
            </a:r>
            <a:r>
              <a:rPr lang="en-US" sz="4000" b="1"/>
              <a:t>StringBuffer</a:t>
            </a:r>
            <a:r>
              <a:rPr lang="en-US" sz="4000" b="1"/>
              <a:t> VS StringBuilder </a:t>
            </a:r>
            <a:endParaRPr/>
          </a:p>
        </p:txBody>
      </p:sp>
      <p:pic>
        <p:nvPicPr>
          <p:cNvPr id="3074" name="Picture 2" descr="Java — Comparision/Difference of String, StringBuffer &amp;amp; StringBuilder |  Code Factory | by Code Factory | Medium"/>
          <p:cNvPicPr>
            <a:picLocks noChangeAspect="1" noChangeArrowheads="1"/>
          </p:cNvPicPr>
          <p:nvPr/>
        </p:nvPicPr>
        <p:blipFill>
          <a:blip r:embed="rId2"/>
          <a:stretch/>
        </p:blipFill>
        <p:spPr bwMode="auto">
          <a:xfrm flipH="0" flipV="0">
            <a:off x="662907" y="838199"/>
            <a:ext cx="10963469" cy="5706214"/>
          </a:xfrm>
          <a:prstGeom prst="rect">
            <a:avLst/>
          </a:prstGeom>
          <a:noFill/>
          <a:ln>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9" y="1"/>
            <a:ext cx="12220893" cy="762000"/>
          </a:xfrm>
          <a:prstGeom prst="rect">
            <a:avLst/>
          </a:prstGeom>
        </p:spPr>
        <p:txBody>
          <a:bodyPr vert="horz" lIns="121898" tIns="60949" rIns="121898" bIns="60949" rtlCol="0" anchor="b">
            <a:noAutofit/>
          </a:bodyPr>
          <a:lstStyle/>
          <a:p>
            <a:pPr>
              <a:defRPr/>
            </a:pPr>
            <a:r>
              <a:rPr lang="en-US" sz="4000" b="1"/>
              <a:t>Regular Expression</a:t>
            </a:r>
            <a:endParaRPr/>
          </a:p>
        </p:txBody>
      </p:sp>
      <p:sp>
        <p:nvSpPr>
          <p:cNvPr id="4" name="TextBox 3"/>
          <p:cNvSpPr txBox="1"/>
          <p:nvPr/>
        </p:nvSpPr>
        <p:spPr bwMode="auto">
          <a:xfrm>
            <a:off x="1141412" y="762001"/>
            <a:ext cx="10896600" cy="2923877"/>
          </a:xfrm>
          <a:prstGeom prst="rect">
            <a:avLst/>
          </a:prstGeom>
          <a:noFill/>
        </p:spPr>
        <p:txBody>
          <a:bodyPr wrap="square">
            <a:spAutoFit/>
          </a:bodyPr>
          <a:lstStyle/>
          <a:p>
            <a:pPr marL="342900" indent="-342900">
              <a:buClr>
                <a:schemeClr val="accent1"/>
              </a:buClr>
              <a:buFont typeface="Wingdings"/>
              <a:buChar char="§"/>
              <a:defRPr/>
            </a:pPr>
            <a:r>
              <a:rPr lang="en-IN" sz="2000"/>
              <a:t>Regular Expressions or Regex (in short) in Java is an API for defining String patterns that can be used for searching, manipulating, and editing a string in Java.</a:t>
            </a:r>
            <a:endParaRPr/>
          </a:p>
          <a:p>
            <a:pPr marL="342900" indent="-342900">
              <a:buClr>
                <a:schemeClr val="accent1"/>
              </a:buClr>
              <a:buFont typeface="Wingdings"/>
              <a:buChar char="§"/>
              <a:defRPr/>
            </a:pPr>
            <a:endParaRPr lang="en-IN" sz="2000"/>
          </a:p>
          <a:p>
            <a:pPr marL="342900" indent="-342900">
              <a:buClr>
                <a:schemeClr val="accent1"/>
              </a:buClr>
              <a:buFont typeface="Wingdings"/>
              <a:buChar char="§"/>
              <a:defRPr/>
            </a:pPr>
            <a:r>
              <a:rPr lang="en-IN" sz="2000"/>
              <a:t>Email validation and passwords are a few areas of strings where Regex is widely used to define the constraints. </a:t>
            </a:r>
            <a:endParaRPr/>
          </a:p>
          <a:p>
            <a:pPr marL="342900" indent="-342900">
              <a:buClr>
                <a:schemeClr val="accent1"/>
              </a:buClr>
              <a:buFont typeface="Wingdings"/>
              <a:buChar char="§"/>
              <a:defRPr/>
            </a:pPr>
            <a:endParaRPr lang="en-IN" sz="2000"/>
          </a:p>
          <a:p>
            <a:pPr marL="342900" indent="-342900">
              <a:buClr>
                <a:schemeClr val="accent1"/>
              </a:buClr>
              <a:buFont typeface="Wingdings"/>
              <a:buChar char="§"/>
              <a:defRPr/>
            </a:pPr>
            <a:r>
              <a:rPr lang="en-IN" sz="2000"/>
              <a:t>Regular Expressions are provided under </a:t>
            </a:r>
            <a:r>
              <a:rPr lang="en-IN" sz="2000"/>
              <a:t>java.util.regex</a:t>
            </a:r>
            <a:r>
              <a:rPr lang="en-IN" sz="2000"/>
              <a:t> package. </a:t>
            </a:r>
            <a:endParaRPr/>
          </a:p>
          <a:p>
            <a:pPr marL="342900" indent="-342900">
              <a:buClr>
                <a:schemeClr val="accent1"/>
              </a:buClr>
              <a:buFont typeface="Wingdings"/>
              <a:buChar char="§"/>
              <a:defRPr/>
            </a:pPr>
            <a:endParaRPr lang="en-IN" sz="2000"/>
          </a:p>
          <a:p>
            <a:pPr marL="342900" indent="-342900">
              <a:buClr>
                <a:schemeClr val="accent1"/>
              </a:buClr>
              <a:buFont typeface="Wingdings"/>
              <a:buChar char="§"/>
              <a:defRPr/>
            </a:pPr>
            <a:r>
              <a:rPr lang="en-IN" sz="2000"/>
              <a:t>This consists of 3 classes and 1 interface. </a:t>
            </a:r>
            <a:endParaRPr/>
          </a:p>
        </p:txBody>
      </p:sp>
      <p:graphicFrame>
        <p:nvGraphicFramePr>
          <p:cNvPr id="5" name="Table 4"/>
          <p:cNvGraphicFramePr>
            <a:graphicFrameLocks xmlns:a="http://schemas.openxmlformats.org/drawingml/2006/main" noGrp="1"/>
          </p:cNvGraphicFramePr>
          <p:nvPr/>
        </p:nvGraphicFramePr>
        <p:xfrm>
          <a:off x="760412" y="3581400"/>
          <a:ext cx="10668001" cy="3131820"/>
        </p:xfrm>
        <a:graphic>
          <a:graphicData uri="http://schemas.openxmlformats.org/drawingml/2006/table">
            <a:tbl>
              <a:tblPr firstRow="0" firstCol="0" lastRow="0" lastCol="0" bandRow="0" bandCol="0">
                <a:tableStyleId>{5940675A-B579-460E-94D1-54222C63F5DA}</a:tableStyleId>
              </a:tblPr>
              <a:tblGrid>
                <a:gridCol w="887331"/>
                <a:gridCol w="4890335"/>
                <a:gridCol w="4890335"/>
              </a:tblGrid>
              <a:tr h="403860">
                <a:tc>
                  <a:txBody>
                    <a:bodyPr/>
                    <a:p>
                      <a:pPr algn="ctr">
                        <a:defRPr/>
                      </a:pPr>
                      <a:r>
                        <a:rPr lang="en-IN" sz="1800" b="1">
                          <a:solidFill>
                            <a:schemeClr val="bg1"/>
                          </a:solidFill>
                        </a:rPr>
                        <a:t>S. No.</a:t>
                      </a:r>
                      <a:endParaRPr/>
                    </a:p>
                  </a:txBody>
                  <a:tcPr marL="38100" marR="38100" marT="95250" marB="95250" anchor="ctr">
                    <a:solidFill>
                      <a:schemeClr val="accent2"/>
                    </a:solidFill>
                  </a:tcPr>
                </a:tc>
                <a:tc>
                  <a:txBody>
                    <a:bodyPr/>
                    <a:p>
                      <a:pPr algn="ctr">
                        <a:defRPr/>
                      </a:pPr>
                      <a:r>
                        <a:rPr lang="en-IN" sz="1800" b="1">
                          <a:solidFill>
                            <a:schemeClr val="bg1"/>
                          </a:solidFill>
                        </a:rPr>
                        <a:t>Class/Interface</a:t>
                      </a:r>
                      <a:endParaRPr/>
                    </a:p>
                  </a:txBody>
                  <a:tcPr marL="95250" marR="95250" marT="95250" marB="95250" anchor="ctr">
                    <a:solidFill>
                      <a:schemeClr val="accent2"/>
                    </a:solidFill>
                  </a:tcPr>
                </a:tc>
                <a:tc>
                  <a:txBody>
                    <a:bodyPr/>
                    <a:p>
                      <a:pPr algn="ctr">
                        <a:defRPr/>
                      </a:pPr>
                      <a:r>
                        <a:rPr lang="en-IN" sz="1800" b="1">
                          <a:solidFill>
                            <a:schemeClr val="bg1"/>
                          </a:solidFill>
                        </a:rPr>
                        <a:t>Description</a:t>
                      </a:r>
                      <a:endParaRPr/>
                    </a:p>
                  </a:txBody>
                  <a:tcPr marL="95250" marR="95250" marT="95250" marB="95250" anchor="ctr">
                    <a:solidFill>
                      <a:schemeClr val="accent2"/>
                    </a:solidFill>
                  </a:tcPr>
                </a:tc>
              </a:tr>
              <a:tr h="457200">
                <a:tc>
                  <a:txBody>
                    <a:bodyPr/>
                    <a:p>
                      <a:pPr algn="l">
                        <a:defRPr/>
                      </a:pPr>
                      <a:r>
                        <a:rPr lang="en-IN" sz="1600" b="0"/>
                        <a:t>1.</a:t>
                      </a:r>
                      <a:endParaRPr/>
                    </a:p>
                  </a:txBody>
                  <a:tcPr marL="95250" marR="95250" marT="133350" marB="133350" anchor="ctr"/>
                </a:tc>
                <a:tc>
                  <a:txBody>
                    <a:bodyPr/>
                    <a:p>
                      <a:pPr algn="l">
                        <a:defRPr/>
                      </a:pPr>
                      <a:r>
                        <a:rPr lang="en-IN" sz="1600" b="0"/>
                        <a:t>Pattern Class</a:t>
                      </a:r>
                      <a:endParaRPr/>
                    </a:p>
                  </a:txBody>
                  <a:tcPr marL="95250" marR="95250" marT="133350" marB="133350" anchor="ctr"/>
                </a:tc>
                <a:tc>
                  <a:txBody>
                    <a:bodyPr/>
                    <a:p>
                      <a:pPr algn="l">
                        <a:defRPr/>
                      </a:pPr>
                      <a:r>
                        <a:rPr lang="en-IN" sz="1600" b="0"/>
                        <a:t>Used for defining patterns</a:t>
                      </a:r>
                      <a:endParaRPr/>
                    </a:p>
                  </a:txBody>
                  <a:tcPr marL="95250" marR="95250" marT="133350" marB="133350" anchor="ctr"/>
                </a:tc>
              </a:tr>
              <a:tr h="647700">
                <a:tc>
                  <a:txBody>
                    <a:bodyPr/>
                    <a:p>
                      <a:pPr algn="l">
                        <a:defRPr/>
                      </a:pPr>
                      <a:r>
                        <a:rPr lang="en-IN" sz="1600" b="0"/>
                        <a:t>2.</a:t>
                      </a:r>
                      <a:endParaRPr/>
                    </a:p>
                  </a:txBody>
                  <a:tcPr marL="95250" marR="95250" marT="133350" marB="133350" anchor="ctr"/>
                </a:tc>
                <a:tc>
                  <a:txBody>
                    <a:bodyPr/>
                    <a:p>
                      <a:pPr algn="l">
                        <a:defRPr/>
                      </a:pPr>
                      <a:r>
                        <a:rPr lang="en-IN" sz="1600" b="0"/>
                        <a:t>Matcher Class</a:t>
                      </a:r>
                      <a:endParaRPr/>
                    </a:p>
                  </a:txBody>
                  <a:tcPr marL="95250" marR="95250" marT="133350" marB="133350" anchor="ctr"/>
                </a:tc>
                <a:tc>
                  <a:txBody>
                    <a:bodyPr/>
                    <a:p>
                      <a:pPr algn="l">
                        <a:defRPr/>
                      </a:pPr>
                      <a:r>
                        <a:rPr lang="en-GB" sz="1600" b="0"/>
                        <a:t>Used for performing match operations on text using patterns</a:t>
                      </a:r>
                      <a:endParaRPr/>
                    </a:p>
                  </a:txBody>
                  <a:tcPr marL="95250" marR="95250" marT="133350" marB="133350" anchor="ctr"/>
                </a:tc>
              </a:tr>
              <a:tr h="647700">
                <a:tc>
                  <a:txBody>
                    <a:bodyPr/>
                    <a:p>
                      <a:pPr algn="l">
                        <a:defRPr/>
                      </a:pPr>
                      <a:r>
                        <a:rPr lang="en-IN" sz="1600" b="0"/>
                        <a:t>3.</a:t>
                      </a:r>
                      <a:endParaRPr/>
                    </a:p>
                  </a:txBody>
                  <a:tcPr marL="95250" marR="95250" marT="133350" marB="133350" anchor="ctr"/>
                </a:tc>
                <a:tc>
                  <a:txBody>
                    <a:bodyPr/>
                    <a:p>
                      <a:pPr algn="l">
                        <a:defRPr/>
                      </a:pPr>
                      <a:r>
                        <a:rPr lang="en-IN" sz="1600" b="0"/>
                        <a:t>PatternSyntaxException Class</a:t>
                      </a:r>
                      <a:endParaRPr/>
                    </a:p>
                  </a:txBody>
                  <a:tcPr marL="95250" marR="95250" marT="133350" marB="133350" anchor="ctr"/>
                </a:tc>
                <a:tc>
                  <a:txBody>
                    <a:bodyPr/>
                    <a:p>
                      <a:pPr algn="l">
                        <a:defRPr/>
                      </a:pPr>
                      <a:r>
                        <a:rPr lang="en-GB" sz="1600" b="0"/>
                        <a:t>Used for indicating syntax error in a regular expression pattern</a:t>
                      </a:r>
                      <a:endParaRPr/>
                    </a:p>
                  </a:txBody>
                  <a:tcPr marL="95250" marR="95250" marT="133350" marB="133350" anchor="ctr"/>
                </a:tc>
              </a:tr>
              <a:tr h="647700">
                <a:tc>
                  <a:txBody>
                    <a:bodyPr/>
                    <a:p>
                      <a:pPr algn="l">
                        <a:defRPr/>
                      </a:pPr>
                      <a:r>
                        <a:rPr lang="en-IN" sz="1600" b="0"/>
                        <a:t>4.</a:t>
                      </a:r>
                      <a:endParaRPr/>
                    </a:p>
                  </a:txBody>
                  <a:tcPr marL="95250" marR="95250" marT="133350" marB="133350" anchor="ctr"/>
                </a:tc>
                <a:tc>
                  <a:txBody>
                    <a:bodyPr/>
                    <a:p>
                      <a:pPr algn="l">
                        <a:defRPr/>
                      </a:pPr>
                      <a:r>
                        <a:rPr lang="en-IN" sz="1600" b="0"/>
                        <a:t>MatchResult Interface</a:t>
                      </a:r>
                      <a:endParaRPr/>
                    </a:p>
                  </a:txBody>
                  <a:tcPr marL="95250" marR="95250" marT="133350" marB="133350" anchor="ctr"/>
                </a:tc>
                <a:tc>
                  <a:txBody>
                    <a:bodyPr/>
                    <a:p>
                      <a:pPr algn="l">
                        <a:defRPr/>
                      </a:pPr>
                      <a:r>
                        <a:rPr lang="en-GB" sz="1600" b="0"/>
                        <a:t>Used for representing the result of a match operation</a:t>
                      </a:r>
                      <a:endParaRPr/>
                    </a:p>
                  </a:txBody>
                  <a:tcPr marL="95250" marR="95250" marT="133350" marB="13335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9" y="1"/>
            <a:ext cx="12220893" cy="762000"/>
          </a:xfrm>
          <a:prstGeom prst="rect">
            <a:avLst/>
          </a:prstGeom>
        </p:spPr>
        <p:txBody>
          <a:bodyPr vert="horz" lIns="121898" tIns="60949" rIns="121898" bIns="60949" rtlCol="0" anchor="b">
            <a:noAutofit/>
          </a:bodyPr>
          <a:lstStyle/>
          <a:p>
            <a:pPr>
              <a:defRPr/>
            </a:pPr>
            <a:r>
              <a:rPr lang="en-US" sz="4000" b="1"/>
              <a:t>Regular Expression</a:t>
            </a:r>
            <a:endParaRPr/>
          </a:p>
        </p:txBody>
      </p:sp>
      <p:sp>
        <p:nvSpPr>
          <p:cNvPr id="4" name="TextBox 3"/>
          <p:cNvSpPr txBox="1"/>
          <p:nvPr/>
        </p:nvSpPr>
        <p:spPr bwMode="auto">
          <a:xfrm>
            <a:off x="1292224" y="990600"/>
            <a:ext cx="10896600" cy="830997"/>
          </a:xfrm>
          <a:prstGeom prst="rect">
            <a:avLst/>
          </a:prstGeom>
          <a:noFill/>
        </p:spPr>
        <p:txBody>
          <a:bodyPr wrap="square">
            <a:spAutoFit/>
          </a:bodyPr>
          <a:lstStyle/>
          <a:p>
            <a:pPr>
              <a:buClr>
                <a:schemeClr val="accent1"/>
              </a:buClr>
              <a:defRPr/>
            </a:pPr>
            <a:r>
              <a:rPr lang="en-IN" b="1">
                <a:solidFill>
                  <a:schemeClr val="accent1"/>
                </a:solidFill>
              </a:rPr>
              <a:t>Pattern Class:</a:t>
            </a:r>
            <a:endParaRPr/>
          </a:p>
          <a:p>
            <a:pPr>
              <a:buClr>
                <a:schemeClr val="accent1"/>
              </a:buClr>
              <a:defRPr/>
            </a:pPr>
            <a:endParaRPr lang="en-IN" b="1">
              <a:solidFill>
                <a:schemeClr val="accent1"/>
              </a:solidFill>
            </a:endParaRPr>
          </a:p>
        </p:txBody>
      </p:sp>
      <p:sp>
        <p:nvSpPr>
          <p:cNvPr id="8" name="TextBox 7"/>
          <p:cNvSpPr txBox="1"/>
          <p:nvPr/>
        </p:nvSpPr>
        <p:spPr bwMode="auto">
          <a:xfrm>
            <a:off x="455612" y="1526879"/>
            <a:ext cx="10440989" cy="1569660"/>
          </a:xfrm>
          <a:prstGeom prst="rect">
            <a:avLst/>
          </a:prstGeom>
          <a:noFill/>
        </p:spPr>
        <p:txBody>
          <a:bodyPr wrap="square">
            <a:spAutoFit/>
          </a:bodyPr>
          <a:lstStyle/>
          <a:p>
            <a:pPr>
              <a:defRPr/>
            </a:pPr>
            <a:r>
              <a:rPr lang="en-IN"/>
              <a:t>This class is a compilation of regular expressions that can be used to define various types of patterns, providing no public constructors. </a:t>
            </a:r>
            <a:endParaRPr/>
          </a:p>
          <a:p>
            <a:pPr>
              <a:defRPr/>
            </a:pPr>
            <a:r>
              <a:rPr lang="en-IN"/>
              <a:t>This can be created by invoking the compile() method which accepts a regular expression as the first argument, thus returns a pattern after execution.</a:t>
            </a:r>
            <a:endParaRPr/>
          </a:p>
        </p:txBody>
      </p:sp>
      <p:sp>
        <p:nvSpPr>
          <p:cNvPr id="10" name="TextBox 9"/>
          <p:cNvSpPr txBox="1"/>
          <p:nvPr/>
        </p:nvSpPr>
        <p:spPr bwMode="auto">
          <a:xfrm>
            <a:off x="488437" y="3600863"/>
            <a:ext cx="10440988" cy="2308324"/>
          </a:xfrm>
          <a:prstGeom prst="rect">
            <a:avLst/>
          </a:prstGeom>
          <a:noFill/>
        </p:spPr>
        <p:txBody>
          <a:bodyPr wrap="square">
            <a:spAutoFit/>
          </a:bodyPr>
          <a:lstStyle/>
          <a:p>
            <a:pPr>
              <a:defRPr/>
            </a:pPr>
            <a:r>
              <a:rPr lang="en-IN" b="1">
                <a:solidFill>
                  <a:schemeClr val="accent1"/>
                </a:solidFill>
              </a:rPr>
              <a:t>Example:</a:t>
            </a:r>
            <a:endParaRPr/>
          </a:p>
          <a:p>
            <a:pPr>
              <a:defRPr/>
            </a:pPr>
            <a:r>
              <a:rPr lang="en-IN"/>
              <a:t>/* Following line prints "true" because the whole text "</a:t>
            </a:r>
            <a:r>
              <a:rPr lang="en-IN"/>
              <a:t>geeksforgeeks</a:t>
            </a:r>
            <a:r>
              <a:rPr lang="en-IN"/>
              <a:t>" matches pattern  "</a:t>
            </a:r>
            <a:r>
              <a:rPr lang="en-IN"/>
              <a:t>geeksforge</a:t>
            </a:r>
            <a:r>
              <a:rPr lang="en-IN"/>
              <a:t>*</a:t>
            </a:r>
            <a:r>
              <a:rPr lang="en-IN"/>
              <a:t>ks</a:t>
            </a:r>
            <a:r>
              <a:rPr lang="en-IN"/>
              <a:t>"</a:t>
            </a:r>
            <a:endParaRPr/>
          </a:p>
          <a:p>
            <a:pPr>
              <a:defRPr/>
            </a:pPr>
            <a:r>
              <a:rPr lang="en-IN"/>
              <a:t>*/</a:t>
            </a:r>
            <a:endParaRPr/>
          </a:p>
          <a:p>
            <a:pPr>
              <a:defRPr/>
            </a:pPr>
            <a:endParaRPr lang="en-IN"/>
          </a:p>
          <a:p>
            <a:pPr>
              <a:defRPr/>
            </a:pPr>
            <a:r>
              <a:rPr lang="en-IN"/>
              <a:t>System.out.println</a:t>
            </a:r>
            <a:r>
              <a:rPr lang="en-IN"/>
              <a:t>(</a:t>
            </a:r>
            <a:r>
              <a:rPr lang="en-IN"/>
              <a:t>Pattern.matches</a:t>
            </a:r>
            <a:r>
              <a:rPr lang="en-IN"/>
              <a:t>("</a:t>
            </a:r>
            <a:r>
              <a:rPr lang="en-IN"/>
              <a:t>geeksforge</a:t>
            </a:r>
            <a:r>
              <a:rPr lang="en-IN"/>
              <a:t>*</a:t>
            </a:r>
            <a:r>
              <a:rPr lang="en-IN"/>
              <a:t>ks</a:t>
            </a:r>
            <a:r>
              <a:rPr lang="en-IN"/>
              <a:t>", "</a:t>
            </a:r>
            <a:r>
              <a:rPr lang="en-IN"/>
              <a:t>geeksforgeeks</a:t>
            </a:r>
            <a:r>
              <a:rPr lang="en-IN"/>
              <a:t>"));</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9" y="1"/>
            <a:ext cx="12220893" cy="762000"/>
          </a:xfrm>
          <a:prstGeom prst="rect">
            <a:avLst/>
          </a:prstGeom>
        </p:spPr>
        <p:txBody>
          <a:bodyPr vert="horz" lIns="121898" tIns="60949" rIns="121898" bIns="60949" rtlCol="0" anchor="b">
            <a:noAutofit/>
          </a:bodyPr>
          <a:lstStyle/>
          <a:p>
            <a:pPr>
              <a:defRPr/>
            </a:pPr>
            <a:r>
              <a:rPr lang="en-US" sz="4000" b="1"/>
              <a:t>Regular Expression</a:t>
            </a:r>
            <a:endParaRPr/>
          </a:p>
        </p:txBody>
      </p:sp>
      <p:sp>
        <p:nvSpPr>
          <p:cNvPr id="4" name="TextBox 3"/>
          <p:cNvSpPr txBox="1"/>
          <p:nvPr/>
        </p:nvSpPr>
        <p:spPr bwMode="auto">
          <a:xfrm>
            <a:off x="1292224" y="880867"/>
            <a:ext cx="10896600" cy="830997"/>
          </a:xfrm>
          <a:prstGeom prst="rect">
            <a:avLst/>
          </a:prstGeom>
          <a:noFill/>
        </p:spPr>
        <p:txBody>
          <a:bodyPr wrap="square">
            <a:spAutoFit/>
          </a:bodyPr>
          <a:lstStyle/>
          <a:p>
            <a:pPr>
              <a:buClr>
                <a:schemeClr val="accent1"/>
              </a:buClr>
              <a:defRPr/>
            </a:pPr>
            <a:r>
              <a:rPr lang="en-IN" b="1">
                <a:solidFill>
                  <a:schemeClr val="accent1"/>
                </a:solidFill>
              </a:rPr>
              <a:t>Matcher Class:</a:t>
            </a:r>
            <a:endParaRPr/>
          </a:p>
          <a:p>
            <a:pPr>
              <a:buClr>
                <a:schemeClr val="accent1"/>
              </a:buClr>
              <a:defRPr/>
            </a:pPr>
            <a:endParaRPr lang="en-IN" b="1">
              <a:solidFill>
                <a:schemeClr val="accent1"/>
              </a:solidFill>
            </a:endParaRPr>
          </a:p>
        </p:txBody>
      </p:sp>
      <p:sp>
        <p:nvSpPr>
          <p:cNvPr id="8" name="TextBox 7"/>
          <p:cNvSpPr txBox="1"/>
          <p:nvPr/>
        </p:nvSpPr>
        <p:spPr bwMode="auto">
          <a:xfrm>
            <a:off x="431901" y="1295400"/>
            <a:ext cx="11733212" cy="1200329"/>
          </a:xfrm>
          <a:prstGeom prst="rect">
            <a:avLst/>
          </a:prstGeom>
          <a:noFill/>
        </p:spPr>
        <p:txBody>
          <a:bodyPr wrap="square">
            <a:spAutoFit/>
          </a:bodyPr>
          <a:lstStyle/>
          <a:p>
            <a:pPr>
              <a:defRPr/>
            </a:pPr>
            <a:r>
              <a:rPr lang="en-GB"/>
              <a:t>This object is used to perform match operations for an input string in java, thus interpreting the previously explained patterns. This too defines no public constructors. This can be implemented by invoking a matcher() on any pattern object.</a:t>
            </a:r>
            <a:endParaRPr lang="en-IN"/>
          </a:p>
        </p:txBody>
      </p:sp>
      <p:sp>
        <p:nvSpPr>
          <p:cNvPr id="10" name="TextBox 9"/>
          <p:cNvSpPr txBox="1"/>
          <p:nvPr/>
        </p:nvSpPr>
        <p:spPr bwMode="auto">
          <a:xfrm>
            <a:off x="431901" y="2362199"/>
            <a:ext cx="11473375" cy="4524315"/>
          </a:xfrm>
          <a:prstGeom prst="rect">
            <a:avLst/>
          </a:prstGeom>
          <a:noFill/>
        </p:spPr>
        <p:txBody>
          <a:bodyPr wrap="square">
            <a:spAutoFit/>
          </a:bodyPr>
          <a:lstStyle/>
          <a:p>
            <a:pPr>
              <a:defRPr/>
            </a:pPr>
            <a:r>
              <a:rPr lang="en-IN" b="1">
                <a:solidFill>
                  <a:schemeClr val="accent1"/>
                </a:solidFill>
              </a:rPr>
              <a:t>Example:</a:t>
            </a:r>
            <a:endParaRPr/>
          </a:p>
          <a:p>
            <a:pPr>
              <a:defRPr/>
            </a:pPr>
            <a:r>
              <a:rPr lang="en-IN"/>
              <a:t>// Create a pattern to be searched Custom pattern</a:t>
            </a:r>
            <a:endParaRPr/>
          </a:p>
          <a:p>
            <a:pPr>
              <a:defRPr/>
            </a:pPr>
            <a:r>
              <a:rPr lang="en-IN"/>
              <a:t>Pattern </a:t>
            </a:r>
            <a:r>
              <a:rPr lang="en-IN"/>
              <a:t>pattern</a:t>
            </a:r>
            <a:r>
              <a:rPr lang="en-IN"/>
              <a:t> = </a:t>
            </a:r>
            <a:r>
              <a:rPr lang="en-IN"/>
              <a:t>Pattern.compile</a:t>
            </a:r>
            <a:r>
              <a:rPr lang="en-IN"/>
              <a:t>("geeks");</a:t>
            </a:r>
            <a:endParaRPr/>
          </a:p>
          <a:p>
            <a:pPr>
              <a:defRPr/>
            </a:pPr>
            <a:endParaRPr lang="en-IN"/>
          </a:p>
          <a:p>
            <a:pPr>
              <a:defRPr/>
            </a:pPr>
            <a:r>
              <a:rPr lang="en-IN"/>
              <a:t>// Search above pattern in "geeksforgeeks.org"</a:t>
            </a:r>
            <a:endParaRPr/>
          </a:p>
          <a:p>
            <a:pPr>
              <a:defRPr/>
            </a:pPr>
            <a:r>
              <a:rPr lang="en-IN"/>
              <a:t>Matcher m = </a:t>
            </a:r>
            <a:r>
              <a:rPr lang="en-IN"/>
              <a:t>pattern.matcher</a:t>
            </a:r>
            <a:r>
              <a:rPr lang="en-IN"/>
              <a:t>("geeksforgeeks.org");</a:t>
            </a:r>
            <a:endParaRPr/>
          </a:p>
          <a:p>
            <a:pPr>
              <a:defRPr/>
            </a:pPr>
            <a:r>
              <a:rPr lang="en-IN"/>
              <a:t> </a:t>
            </a:r>
            <a:endParaRPr/>
          </a:p>
          <a:p>
            <a:pPr>
              <a:defRPr/>
            </a:pPr>
            <a:r>
              <a:rPr lang="en-IN"/>
              <a:t>// Finding string using find() method</a:t>
            </a:r>
            <a:endParaRPr/>
          </a:p>
          <a:p>
            <a:pPr>
              <a:defRPr/>
            </a:pPr>
            <a:r>
              <a:rPr lang="en-IN"/>
              <a:t>while (</a:t>
            </a:r>
            <a:r>
              <a:rPr lang="en-IN"/>
              <a:t>m.find</a:t>
            </a:r>
            <a:r>
              <a:rPr lang="en-IN"/>
              <a:t>())</a:t>
            </a:r>
            <a:endParaRPr/>
          </a:p>
          <a:p>
            <a:pPr>
              <a:defRPr/>
            </a:pPr>
            <a:r>
              <a:rPr lang="en-IN"/>
              <a:t> </a:t>
            </a:r>
            <a:endParaRPr/>
          </a:p>
          <a:p>
            <a:pPr>
              <a:defRPr/>
            </a:pPr>
            <a:r>
              <a:rPr lang="en-IN"/>
              <a:t>// Print starting and ending indexes of the pattern in the text </a:t>
            </a:r>
            <a:r>
              <a:rPr lang="en-IN"/>
              <a:t>System.out.println</a:t>
            </a:r>
            <a:r>
              <a:rPr lang="en-IN"/>
              <a:t>("Pattern found from "+ </a:t>
            </a:r>
            <a:r>
              <a:rPr lang="en-IN"/>
              <a:t>m.start</a:t>
            </a:r>
            <a:r>
              <a:rPr lang="en-IN"/>
              <a:t>() + " to "+ (</a:t>
            </a:r>
            <a:r>
              <a:rPr lang="en-IN"/>
              <a:t>m.end</a:t>
            </a:r>
            <a:r>
              <a:rPr lang="en-IN"/>
              <a:t>() - 1));</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9" y="1"/>
            <a:ext cx="12220893" cy="762000"/>
          </a:xfrm>
          <a:prstGeom prst="rect">
            <a:avLst/>
          </a:prstGeom>
        </p:spPr>
        <p:txBody>
          <a:bodyPr vert="horz" lIns="121898" tIns="60949" rIns="121898" bIns="60949" rtlCol="0" anchor="b">
            <a:noAutofit/>
          </a:bodyPr>
          <a:lstStyle/>
          <a:p>
            <a:pPr>
              <a:defRPr/>
            </a:pPr>
            <a:r>
              <a:rPr lang="en-US" sz="4000" b="1"/>
              <a:t>Regular Expression</a:t>
            </a:r>
            <a:endParaRPr/>
          </a:p>
        </p:txBody>
      </p:sp>
      <p:sp>
        <p:nvSpPr>
          <p:cNvPr id="4" name="TextBox 3"/>
          <p:cNvSpPr txBox="1"/>
          <p:nvPr/>
        </p:nvSpPr>
        <p:spPr bwMode="auto">
          <a:xfrm>
            <a:off x="1292224" y="880867"/>
            <a:ext cx="10896600" cy="461665"/>
          </a:xfrm>
          <a:prstGeom prst="rect">
            <a:avLst/>
          </a:prstGeom>
          <a:noFill/>
        </p:spPr>
        <p:txBody>
          <a:bodyPr wrap="square">
            <a:spAutoFit/>
          </a:bodyPr>
          <a:lstStyle/>
          <a:p>
            <a:pPr>
              <a:buClr>
                <a:schemeClr val="accent1"/>
              </a:buClr>
              <a:defRPr/>
            </a:pPr>
            <a:r>
              <a:rPr lang="en-IN" b="1">
                <a:solidFill>
                  <a:schemeClr val="accent1"/>
                </a:solidFill>
              </a:rPr>
              <a:t>Patterns</a:t>
            </a:r>
            <a:endParaRPr/>
          </a:p>
        </p:txBody>
      </p:sp>
      <p:sp>
        <p:nvSpPr>
          <p:cNvPr id="7" name="TextBox 6"/>
          <p:cNvSpPr txBox="1"/>
          <p:nvPr/>
        </p:nvSpPr>
        <p:spPr bwMode="auto">
          <a:xfrm>
            <a:off x="379412" y="1441735"/>
            <a:ext cx="11201400" cy="1569660"/>
          </a:xfrm>
          <a:prstGeom prst="rect">
            <a:avLst/>
          </a:prstGeom>
          <a:noFill/>
        </p:spPr>
        <p:txBody>
          <a:bodyPr wrap="square">
            <a:spAutoFit/>
          </a:bodyPr>
          <a:lstStyle/>
          <a:p>
            <a:pPr>
              <a:defRPr/>
            </a:pPr>
            <a:r>
              <a:rPr lang="en-IN"/>
              <a:t>The first parameter of the </a:t>
            </a:r>
            <a:r>
              <a:rPr lang="en-IN"/>
              <a:t>Pattern.compile</a:t>
            </a:r>
            <a:r>
              <a:rPr lang="en-IN"/>
              <a:t>() method is the pattern. It describes what is being searched for.</a:t>
            </a:r>
            <a:endParaRPr/>
          </a:p>
          <a:p>
            <a:pPr>
              <a:defRPr/>
            </a:pPr>
            <a:endParaRPr lang="en-IN"/>
          </a:p>
          <a:p>
            <a:pPr>
              <a:defRPr/>
            </a:pPr>
            <a:r>
              <a:rPr lang="en-IN"/>
              <a:t>Brackets are used to find a range of characters:</a:t>
            </a:r>
            <a:endParaRPr/>
          </a:p>
        </p:txBody>
      </p:sp>
      <p:graphicFrame>
        <p:nvGraphicFramePr>
          <p:cNvPr id="9" name="Table 8"/>
          <p:cNvGraphicFramePr>
            <a:graphicFrameLocks xmlns:a="http://schemas.openxmlformats.org/drawingml/2006/main" noGrp="1"/>
          </p:cNvGraphicFramePr>
          <p:nvPr/>
        </p:nvGraphicFramePr>
        <p:xfrm>
          <a:off x="836612" y="3412939"/>
          <a:ext cx="9530906" cy="2438400"/>
        </p:xfrm>
        <a:graphic>
          <a:graphicData uri="http://schemas.openxmlformats.org/drawingml/2006/table">
            <a:tbl>
              <a:tblPr firstRow="0" firstCol="0" lastRow="0" lastCol="0" bandRow="0" bandCol="0"/>
              <a:tblGrid>
                <a:gridCol w="2094338"/>
                <a:gridCol w="7436568"/>
              </a:tblGrid>
              <a:tr h="0">
                <a:tc>
                  <a:txBody>
                    <a:bodyPr/>
                    <a:p>
                      <a:pPr algn="l">
                        <a:defRPr/>
                      </a:pPr>
                      <a:r>
                        <a:rPr lang="en-IN">
                          <a:solidFill>
                            <a:schemeClr val="bg1"/>
                          </a:solidFill>
                        </a:rPr>
                        <a:t>Expression</a:t>
                      </a:r>
                      <a:endParaRPr/>
                    </a:p>
                  </a:txBody>
                  <a:tcPr marL="1524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chemeClr val="accent2"/>
                    </a:solidFill>
                  </a:tcPr>
                </a:tc>
                <a:tc>
                  <a:txBody>
                    <a:bodyPr/>
                    <a:p>
                      <a:pPr algn="l">
                        <a:defRPr/>
                      </a:pPr>
                      <a:r>
                        <a:rPr lang="en-IN">
                          <a:solidFill>
                            <a:schemeClr val="bg1"/>
                          </a:solidFill>
                        </a:rPr>
                        <a:t>Description</a:t>
                      </a:r>
                      <a:endParaRPr/>
                    </a:p>
                  </a:txBody>
                  <a:tcPr marL="762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chemeClr val="accent2"/>
                    </a:solidFill>
                  </a:tcPr>
                </a:tc>
              </a:tr>
              <a:tr h="0">
                <a:tc>
                  <a:txBody>
                    <a:bodyPr/>
                    <a:p>
                      <a:pPr algn="l">
                        <a:defRPr/>
                      </a:pPr>
                      <a:r>
                        <a:rPr lang="en-IN"/>
                        <a:t>[abc]</a:t>
                      </a:r>
                      <a:endParaRPr/>
                    </a:p>
                  </a:txBody>
                  <a:tcPr marL="1524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c>
                  <a:txBody>
                    <a:bodyPr/>
                    <a:p>
                      <a:pPr algn="l">
                        <a:defRPr/>
                      </a:pPr>
                      <a:r>
                        <a:rPr lang="en-GB"/>
                        <a:t>Find one character from the options between the brackets</a:t>
                      </a:r>
                      <a:endParaRPr/>
                    </a:p>
                  </a:txBody>
                  <a:tcPr marL="762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r>
              <a:tr h="0">
                <a:tc>
                  <a:txBody>
                    <a:bodyPr/>
                    <a:p>
                      <a:pPr algn="l">
                        <a:defRPr/>
                      </a:pPr>
                      <a:r>
                        <a:rPr lang="en-IN"/>
                        <a:t>[^abc]</a:t>
                      </a:r>
                      <a:endParaRPr/>
                    </a:p>
                  </a:txBody>
                  <a:tcPr marL="1524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FFFFFF"/>
                    </a:solidFill>
                  </a:tcPr>
                </a:tc>
                <a:tc>
                  <a:txBody>
                    <a:bodyPr/>
                    <a:p>
                      <a:pPr algn="l">
                        <a:defRPr/>
                      </a:pPr>
                      <a:r>
                        <a:rPr lang="en-GB"/>
                        <a:t>Find one character NOT between the brackets</a:t>
                      </a:r>
                      <a:endParaRPr/>
                    </a:p>
                  </a:txBody>
                  <a:tcPr marL="762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FFFFFF"/>
                    </a:solidFill>
                  </a:tcPr>
                </a:tc>
              </a:tr>
              <a:tr h="0">
                <a:tc>
                  <a:txBody>
                    <a:bodyPr/>
                    <a:p>
                      <a:pPr algn="l">
                        <a:defRPr/>
                      </a:pPr>
                      <a:r>
                        <a:rPr lang="en-IN"/>
                        <a:t>[0-9]</a:t>
                      </a:r>
                      <a:endParaRPr/>
                    </a:p>
                  </a:txBody>
                  <a:tcPr marL="152400" marR="76200" marT="76200" marB="76200">
                    <a:lnL w="9525" algn="ctr">
                      <a:solidFill>
                        <a:srgbClr val="CCCCCC"/>
                      </a:solidFill>
                    </a:lnL>
                    <a:lnR w="9525" algn="ctr">
                      <a:solidFill>
                        <a:srgbClr val="CCCCCC"/>
                      </a:solidFill>
                    </a:lnR>
                    <a:lnT w="9525" algn="ctr">
                      <a:solidFill>
                        <a:srgbClr val="CCCCCC"/>
                      </a:solidFill>
                    </a:lnT>
                    <a:lnB w="9525" algn="ctr">
                      <a:solidFill>
                        <a:srgbClr val="DDDDDD"/>
                      </a:solidFill>
                    </a:lnB>
                    <a:solidFill>
                      <a:srgbClr val="E7E9EB"/>
                    </a:solidFill>
                  </a:tcPr>
                </a:tc>
                <a:tc>
                  <a:txBody>
                    <a:bodyPr/>
                    <a:p>
                      <a:pPr algn="l">
                        <a:defRPr/>
                      </a:pPr>
                      <a:r>
                        <a:rPr lang="en-GB"/>
                        <a:t>Find one character from the range 0 to 9</a:t>
                      </a:r>
                      <a:endParaRPr/>
                    </a:p>
                  </a:txBody>
                  <a:tcPr marL="76200" marR="76200" marT="76200" marB="76200">
                    <a:lnL w="9525" algn="ctr">
                      <a:solidFill>
                        <a:srgbClr val="CCCCCC"/>
                      </a:solidFill>
                    </a:lnL>
                    <a:lnR w="9525" algn="ctr">
                      <a:solidFill>
                        <a:srgbClr val="CCCCCC"/>
                      </a:solidFill>
                    </a:lnR>
                    <a:lnT w="9525" algn="ctr">
                      <a:solidFill>
                        <a:srgbClr val="CCCCCC"/>
                      </a:solidFill>
                    </a:lnT>
                    <a:lnB w="9525" algn="ctr">
                      <a:solidFill>
                        <a:srgbClr val="DDDDDD"/>
                      </a:solidFill>
                    </a:lnB>
                    <a:solidFill>
                      <a:srgbClr val="E7E9EB"/>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9" y="1"/>
            <a:ext cx="12220893" cy="762000"/>
          </a:xfrm>
          <a:prstGeom prst="rect">
            <a:avLst/>
          </a:prstGeom>
        </p:spPr>
        <p:txBody>
          <a:bodyPr vert="horz" lIns="121898" tIns="60949" rIns="121898" bIns="60949" rtlCol="0" anchor="b">
            <a:noAutofit/>
          </a:bodyPr>
          <a:lstStyle/>
          <a:p>
            <a:pPr>
              <a:defRPr/>
            </a:pPr>
            <a:r>
              <a:rPr lang="en-US" sz="4000" b="1"/>
              <a:t>Regular Expression</a:t>
            </a:r>
            <a:endParaRPr/>
          </a:p>
        </p:txBody>
      </p:sp>
      <p:sp>
        <p:nvSpPr>
          <p:cNvPr id="4" name="TextBox 3"/>
          <p:cNvSpPr txBox="1"/>
          <p:nvPr/>
        </p:nvSpPr>
        <p:spPr bwMode="auto">
          <a:xfrm>
            <a:off x="1292224" y="762000"/>
            <a:ext cx="10896600" cy="461665"/>
          </a:xfrm>
          <a:prstGeom prst="rect">
            <a:avLst/>
          </a:prstGeom>
          <a:noFill/>
        </p:spPr>
        <p:txBody>
          <a:bodyPr wrap="square">
            <a:spAutoFit/>
          </a:bodyPr>
          <a:lstStyle/>
          <a:p>
            <a:pPr>
              <a:buClr>
                <a:schemeClr val="accent1"/>
              </a:buClr>
              <a:defRPr/>
            </a:pPr>
            <a:r>
              <a:rPr lang="en-IN" b="1">
                <a:solidFill>
                  <a:schemeClr val="accent1"/>
                </a:solidFill>
              </a:rPr>
              <a:t>Metacharacters </a:t>
            </a:r>
            <a:endParaRPr/>
          </a:p>
        </p:txBody>
      </p:sp>
      <p:sp>
        <p:nvSpPr>
          <p:cNvPr id="7" name="TextBox 6"/>
          <p:cNvSpPr txBox="1"/>
          <p:nvPr/>
        </p:nvSpPr>
        <p:spPr bwMode="auto">
          <a:xfrm>
            <a:off x="1217612" y="1219200"/>
            <a:ext cx="11201400" cy="461665"/>
          </a:xfrm>
          <a:prstGeom prst="rect">
            <a:avLst/>
          </a:prstGeom>
          <a:noFill/>
        </p:spPr>
        <p:txBody>
          <a:bodyPr wrap="square">
            <a:spAutoFit/>
          </a:bodyPr>
          <a:lstStyle/>
          <a:p>
            <a:pPr>
              <a:defRPr/>
            </a:pPr>
            <a:r>
              <a:rPr lang="en-GB"/>
              <a:t>Metacharacters are characters with a special meaning:</a:t>
            </a:r>
            <a:endParaRPr/>
          </a:p>
        </p:txBody>
      </p:sp>
      <p:graphicFrame>
        <p:nvGraphicFramePr>
          <p:cNvPr id="9" name="Table 8"/>
          <p:cNvGraphicFramePr>
            <a:graphicFrameLocks xmlns:a="http://schemas.openxmlformats.org/drawingml/2006/main" noGrp="1"/>
          </p:cNvGraphicFramePr>
          <p:nvPr/>
        </p:nvGraphicFramePr>
        <p:xfrm>
          <a:off x="150812" y="1782812"/>
          <a:ext cx="11430000" cy="4998987"/>
        </p:xfrm>
        <a:graphic>
          <a:graphicData uri="http://schemas.openxmlformats.org/drawingml/2006/table">
            <a:tbl>
              <a:tblPr firstRow="0" firstCol="0" lastRow="0" lastCol="0" bandRow="0" bandCol="0"/>
              <a:tblGrid>
                <a:gridCol w="2193997"/>
                <a:gridCol w="9236003"/>
              </a:tblGrid>
              <a:tr h="518316">
                <a:tc>
                  <a:txBody>
                    <a:bodyPr/>
                    <a:p>
                      <a:pPr algn="l">
                        <a:defRPr/>
                      </a:pPr>
                      <a:r>
                        <a:rPr lang="en-IN">
                          <a:solidFill>
                            <a:schemeClr val="bg1"/>
                          </a:solidFill>
                        </a:rPr>
                        <a:t>Metacharacter</a:t>
                      </a:r>
                      <a:endParaRPr/>
                    </a:p>
                  </a:txBody>
                  <a:tcPr marL="1524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chemeClr val="accent2"/>
                    </a:solidFill>
                  </a:tcPr>
                </a:tc>
                <a:tc>
                  <a:txBody>
                    <a:bodyPr/>
                    <a:p>
                      <a:pPr algn="l">
                        <a:defRPr/>
                      </a:pPr>
                      <a:r>
                        <a:rPr lang="en-IN">
                          <a:solidFill>
                            <a:schemeClr val="bg1"/>
                          </a:solidFill>
                        </a:rPr>
                        <a:t>Description</a:t>
                      </a:r>
                      <a:endParaRPr/>
                    </a:p>
                  </a:txBody>
                  <a:tcPr marL="762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chemeClr val="accent2"/>
                    </a:solidFill>
                  </a:tcPr>
                </a:tc>
              </a:tr>
              <a:tr h="472284">
                <a:tc>
                  <a:txBody>
                    <a:bodyPr/>
                    <a:p>
                      <a:pPr algn="l">
                        <a:defRPr/>
                      </a:pPr>
                      <a:r>
                        <a:rPr lang="en-IN" sz="2000"/>
                        <a:t>|</a:t>
                      </a:r>
                      <a:endParaRPr/>
                    </a:p>
                  </a:txBody>
                  <a:tcPr marL="1524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c>
                  <a:txBody>
                    <a:bodyPr/>
                    <a:p>
                      <a:pPr algn="l">
                        <a:defRPr/>
                      </a:pPr>
                      <a:r>
                        <a:rPr lang="en-GB" sz="2000"/>
                        <a:t>Find a match for any one of the patterns separated by | as in: </a:t>
                      </a:r>
                      <a:r>
                        <a:rPr lang="en-GB" sz="2000"/>
                        <a:t>cat|dog|fish</a:t>
                      </a:r>
                      <a:endParaRPr lang="en-GB" sz="2000"/>
                    </a:p>
                  </a:txBody>
                  <a:tcPr marL="762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r>
              <a:tr h="457200">
                <a:tc>
                  <a:txBody>
                    <a:bodyPr/>
                    <a:p>
                      <a:pPr algn="l">
                        <a:defRPr/>
                      </a:pPr>
                      <a:r>
                        <a:rPr lang="en-IN" sz="2000"/>
                        <a:t>.</a:t>
                      </a:r>
                      <a:endParaRPr/>
                    </a:p>
                  </a:txBody>
                  <a:tcPr marL="1524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FFFFFF"/>
                    </a:solidFill>
                  </a:tcPr>
                </a:tc>
                <a:tc>
                  <a:txBody>
                    <a:bodyPr/>
                    <a:p>
                      <a:pPr algn="l">
                        <a:defRPr/>
                      </a:pPr>
                      <a:r>
                        <a:rPr lang="en-GB" sz="2000"/>
                        <a:t>Find just one instance of any character</a:t>
                      </a:r>
                      <a:endParaRPr/>
                    </a:p>
                  </a:txBody>
                  <a:tcPr marL="762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FFFFFF"/>
                    </a:solidFill>
                  </a:tcPr>
                </a:tc>
              </a:tr>
              <a:tr h="457200">
                <a:tc>
                  <a:txBody>
                    <a:bodyPr/>
                    <a:p>
                      <a:pPr algn="l">
                        <a:defRPr/>
                      </a:pPr>
                      <a:r>
                        <a:rPr lang="en-IN" sz="2000"/>
                        <a:t>^</a:t>
                      </a:r>
                      <a:endParaRPr/>
                    </a:p>
                  </a:txBody>
                  <a:tcPr marL="1524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c>
                  <a:txBody>
                    <a:bodyPr/>
                    <a:p>
                      <a:pPr algn="l">
                        <a:defRPr/>
                      </a:pPr>
                      <a:r>
                        <a:rPr lang="en-GB" sz="2000"/>
                        <a:t>Finds a match as the beginning of a string as in: ^Hello</a:t>
                      </a:r>
                      <a:endParaRPr/>
                    </a:p>
                  </a:txBody>
                  <a:tcPr marL="762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r>
              <a:tr h="457200">
                <a:tc>
                  <a:txBody>
                    <a:bodyPr/>
                    <a:p>
                      <a:pPr algn="l">
                        <a:defRPr/>
                      </a:pPr>
                      <a:r>
                        <a:rPr lang="en-IN" sz="2000"/>
                        <a:t>$</a:t>
                      </a:r>
                      <a:endParaRPr/>
                    </a:p>
                  </a:txBody>
                  <a:tcPr marL="1524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c>
                  <a:txBody>
                    <a:bodyPr/>
                    <a:p>
                      <a:pPr algn="l">
                        <a:defRPr/>
                      </a:pPr>
                      <a:r>
                        <a:rPr lang="en-GB" sz="2000"/>
                        <a:t>Finds a match at the end of the string as in: World$</a:t>
                      </a:r>
                      <a:endParaRPr/>
                    </a:p>
                  </a:txBody>
                  <a:tcPr marL="762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r>
              <a:tr h="518316">
                <a:tc>
                  <a:txBody>
                    <a:bodyPr/>
                    <a:p>
                      <a:pPr algn="l">
                        <a:defRPr/>
                      </a:pPr>
                      <a:r>
                        <a:rPr lang="en-IN" sz="2000"/>
                        <a:t>\d</a:t>
                      </a:r>
                      <a:endParaRPr/>
                    </a:p>
                  </a:txBody>
                  <a:tcPr marL="1524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c>
                  <a:txBody>
                    <a:bodyPr/>
                    <a:p>
                      <a:pPr algn="l">
                        <a:defRPr/>
                      </a:pPr>
                      <a:r>
                        <a:rPr lang="en-IN" sz="2000"/>
                        <a:t>Find a digit</a:t>
                      </a:r>
                      <a:endParaRPr/>
                    </a:p>
                  </a:txBody>
                  <a:tcPr marL="762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r>
              <a:tr h="396084">
                <a:tc>
                  <a:txBody>
                    <a:bodyPr/>
                    <a:p>
                      <a:pPr algn="l">
                        <a:defRPr/>
                      </a:pPr>
                      <a:r>
                        <a:rPr lang="en-IN" sz="2000"/>
                        <a:t>\s</a:t>
                      </a:r>
                      <a:endParaRPr/>
                    </a:p>
                  </a:txBody>
                  <a:tcPr marL="1524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c>
                  <a:txBody>
                    <a:bodyPr/>
                    <a:p>
                      <a:pPr algn="l">
                        <a:defRPr/>
                      </a:pPr>
                      <a:r>
                        <a:rPr lang="en-IN" sz="2000"/>
                        <a:t>Find a whitespace character</a:t>
                      </a:r>
                      <a:endParaRPr/>
                    </a:p>
                  </a:txBody>
                  <a:tcPr marL="762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r>
              <a:tr h="777084">
                <a:tc>
                  <a:txBody>
                    <a:bodyPr/>
                    <a:p>
                      <a:pPr algn="l">
                        <a:defRPr/>
                      </a:pPr>
                      <a:r>
                        <a:rPr lang="en-IN" sz="2000"/>
                        <a:t>\b</a:t>
                      </a:r>
                      <a:endParaRPr/>
                    </a:p>
                  </a:txBody>
                  <a:tcPr marL="1524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c>
                  <a:txBody>
                    <a:bodyPr/>
                    <a:p>
                      <a:pPr algn="l">
                        <a:defRPr/>
                      </a:pPr>
                      <a:r>
                        <a:rPr lang="en-GB" sz="2000"/>
                        <a:t>Find a match at the beginning of a word like this: \</a:t>
                      </a:r>
                      <a:r>
                        <a:rPr lang="en-GB" sz="2000"/>
                        <a:t>bWORD</a:t>
                      </a:r>
                      <a:r>
                        <a:rPr lang="en-GB" sz="2000"/>
                        <a:t>, or at the end of a word like this: WORD\b</a:t>
                      </a:r>
                      <a:endParaRPr/>
                    </a:p>
                  </a:txBody>
                  <a:tcPr marL="762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r>
              <a:tr h="884187">
                <a:tc>
                  <a:txBody>
                    <a:bodyPr/>
                    <a:p>
                      <a:pPr algn="l">
                        <a:defRPr/>
                      </a:pPr>
                      <a:r>
                        <a:rPr lang="en-IN" sz="2000"/>
                        <a:t>\uxxxx</a:t>
                      </a:r>
                      <a:endParaRPr/>
                    </a:p>
                  </a:txBody>
                  <a:tcPr marL="152400" marR="76200" marT="76200" marB="76200">
                    <a:lnL w="9525" algn="ctr">
                      <a:solidFill>
                        <a:srgbClr val="CCCCCC"/>
                      </a:solidFill>
                    </a:lnL>
                    <a:lnR w="9525" algn="ctr">
                      <a:solidFill>
                        <a:srgbClr val="CCCCCC"/>
                      </a:solidFill>
                    </a:lnR>
                    <a:lnT w="9525" algn="ctr">
                      <a:solidFill>
                        <a:srgbClr val="CCCCCC"/>
                      </a:solidFill>
                    </a:lnT>
                    <a:lnB w="9525" algn="ctr">
                      <a:solidFill>
                        <a:srgbClr val="DDDDDD"/>
                      </a:solidFill>
                    </a:lnB>
                    <a:solidFill>
                      <a:srgbClr val="E7E9EB"/>
                    </a:solidFill>
                  </a:tcPr>
                </a:tc>
                <a:tc>
                  <a:txBody>
                    <a:bodyPr/>
                    <a:p>
                      <a:pPr algn="l">
                        <a:defRPr/>
                      </a:pPr>
                      <a:r>
                        <a:rPr lang="en-GB" sz="2000"/>
                        <a:t>Find the Unicode character specified by the hexadecimal number </a:t>
                      </a:r>
                      <a:r>
                        <a:rPr lang="en-GB" sz="2000"/>
                        <a:t>xxxx</a:t>
                      </a:r>
                      <a:endParaRPr lang="en-GB" sz="2000"/>
                    </a:p>
                  </a:txBody>
                  <a:tcPr marL="76200" marR="76200" marT="76200" marB="76200">
                    <a:lnL w="9525" algn="ctr">
                      <a:solidFill>
                        <a:srgbClr val="CCCCCC"/>
                      </a:solidFill>
                    </a:lnL>
                    <a:lnR w="9525" algn="ctr">
                      <a:solidFill>
                        <a:srgbClr val="CCCCCC"/>
                      </a:solidFill>
                    </a:lnR>
                    <a:lnT w="9525" algn="ctr">
                      <a:solidFill>
                        <a:srgbClr val="CCCCCC"/>
                      </a:solidFill>
                    </a:lnT>
                    <a:lnB w="9525" algn="ctr">
                      <a:solidFill>
                        <a:srgbClr val="DDDDDD"/>
                      </a:solidFill>
                    </a:lnB>
                    <a:solidFill>
                      <a:srgbClr val="E7E9EB"/>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9" y="1"/>
            <a:ext cx="12220893" cy="762000"/>
          </a:xfrm>
          <a:prstGeom prst="rect">
            <a:avLst/>
          </a:prstGeom>
        </p:spPr>
        <p:txBody>
          <a:bodyPr vert="horz" lIns="121898" tIns="60949" rIns="121898" bIns="60949" rtlCol="0" anchor="b">
            <a:noAutofit/>
          </a:bodyPr>
          <a:lstStyle/>
          <a:p>
            <a:pPr>
              <a:defRPr/>
            </a:pPr>
            <a:r>
              <a:rPr lang="en-US" sz="4000" b="1"/>
              <a:t>Regular Expression</a:t>
            </a:r>
            <a:endParaRPr/>
          </a:p>
        </p:txBody>
      </p:sp>
      <p:sp>
        <p:nvSpPr>
          <p:cNvPr id="4" name="TextBox 3"/>
          <p:cNvSpPr txBox="1"/>
          <p:nvPr/>
        </p:nvSpPr>
        <p:spPr bwMode="auto">
          <a:xfrm>
            <a:off x="1292224" y="762000"/>
            <a:ext cx="10896600" cy="461665"/>
          </a:xfrm>
          <a:prstGeom prst="rect">
            <a:avLst/>
          </a:prstGeom>
          <a:noFill/>
        </p:spPr>
        <p:txBody>
          <a:bodyPr wrap="square">
            <a:spAutoFit/>
          </a:bodyPr>
          <a:lstStyle/>
          <a:p>
            <a:pPr>
              <a:buClr>
                <a:schemeClr val="accent1"/>
              </a:buClr>
              <a:defRPr/>
            </a:pPr>
            <a:r>
              <a:rPr lang="en-IN" b="1">
                <a:solidFill>
                  <a:schemeClr val="accent1"/>
                </a:solidFill>
              </a:rPr>
              <a:t>Quantifiers  </a:t>
            </a:r>
            <a:endParaRPr/>
          </a:p>
        </p:txBody>
      </p:sp>
      <p:sp>
        <p:nvSpPr>
          <p:cNvPr id="7" name="TextBox 6"/>
          <p:cNvSpPr txBox="1"/>
          <p:nvPr/>
        </p:nvSpPr>
        <p:spPr bwMode="auto">
          <a:xfrm>
            <a:off x="1217612" y="1219200"/>
            <a:ext cx="11201400" cy="461665"/>
          </a:xfrm>
          <a:prstGeom prst="rect">
            <a:avLst/>
          </a:prstGeom>
          <a:noFill/>
        </p:spPr>
        <p:txBody>
          <a:bodyPr wrap="square">
            <a:spAutoFit/>
          </a:bodyPr>
          <a:lstStyle/>
          <a:p>
            <a:pPr>
              <a:defRPr/>
            </a:pPr>
            <a:r>
              <a:rPr lang="en-GB"/>
              <a:t>Quantifiers define quantities:</a:t>
            </a:r>
            <a:endParaRPr lang="en-GB"/>
          </a:p>
        </p:txBody>
      </p:sp>
      <p:graphicFrame>
        <p:nvGraphicFramePr>
          <p:cNvPr id="9" name="Table 8"/>
          <p:cNvGraphicFramePr>
            <a:graphicFrameLocks xmlns:a="http://schemas.openxmlformats.org/drawingml/2006/main" noGrp="1"/>
          </p:cNvGraphicFramePr>
          <p:nvPr/>
        </p:nvGraphicFramePr>
        <p:xfrm>
          <a:off x="706277" y="2278961"/>
          <a:ext cx="10744200" cy="3337716"/>
        </p:xfrm>
        <a:graphic>
          <a:graphicData uri="http://schemas.openxmlformats.org/drawingml/2006/table">
            <a:tbl>
              <a:tblPr firstRow="0" firstCol="0" lastRow="0" lastCol="0" bandRow="0" bandCol="0"/>
              <a:tblGrid>
                <a:gridCol w="2062357"/>
                <a:gridCol w="8681843"/>
              </a:tblGrid>
              <a:tr h="518316">
                <a:tc>
                  <a:txBody>
                    <a:bodyPr/>
                    <a:p>
                      <a:pPr algn="l">
                        <a:defRPr/>
                      </a:pPr>
                      <a:r>
                        <a:rPr lang="en-IN">
                          <a:solidFill>
                            <a:schemeClr val="bg1"/>
                          </a:solidFill>
                        </a:rPr>
                        <a:t>Quantifier</a:t>
                      </a:r>
                      <a:endParaRPr/>
                    </a:p>
                  </a:txBody>
                  <a:tcPr marL="1524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chemeClr val="accent2"/>
                    </a:solidFill>
                  </a:tcPr>
                </a:tc>
                <a:tc>
                  <a:txBody>
                    <a:bodyPr/>
                    <a:p>
                      <a:pPr algn="l">
                        <a:defRPr/>
                      </a:pPr>
                      <a:r>
                        <a:rPr lang="en-IN">
                          <a:solidFill>
                            <a:schemeClr val="bg1"/>
                          </a:solidFill>
                        </a:rPr>
                        <a:t>Description</a:t>
                      </a:r>
                      <a:endParaRPr/>
                    </a:p>
                  </a:txBody>
                  <a:tcPr marL="762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chemeClr val="accent2"/>
                    </a:solidFill>
                  </a:tcPr>
                </a:tc>
              </a:tr>
              <a:tr h="472284">
                <a:tc>
                  <a:txBody>
                    <a:bodyPr/>
                    <a:p>
                      <a:pPr algn="l">
                        <a:defRPr/>
                      </a:pPr>
                      <a:r>
                        <a:rPr lang="en-IN" sz="2000"/>
                        <a:t>n+</a:t>
                      </a:r>
                      <a:endParaRPr/>
                    </a:p>
                  </a:txBody>
                  <a:tcPr marL="1524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c>
                  <a:txBody>
                    <a:bodyPr/>
                    <a:p>
                      <a:pPr algn="l">
                        <a:defRPr/>
                      </a:pPr>
                      <a:r>
                        <a:rPr lang="en-GB" sz="2000"/>
                        <a:t>Matches any string that contains at least one </a:t>
                      </a:r>
                      <a:r>
                        <a:rPr lang="en-GB" sz="2000" i="1"/>
                        <a:t>n</a:t>
                      </a:r>
                      <a:endParaRPr lang="en-GB" sz="2000"/>
                    </a:p>
                  </a:txBody>
                  <a:tcPr marL="762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r>
              <a:tr h="457200">
                <a:tc>
                  <a:txBody>
                    <a:bodyPr/>
                    <a:p>
                      <a:pPr algn="l">
                        <a:defRPr/>
                      </a:pPr>
                      <a:r>
                        <a:rPr lang="en-IN" sz="2000"/>
                        <a:t>n*</a:t>
                      </a:r>
                      <a:endParaRPr/>
                    </a:p>
                  </a:txBody>
                  <a:tcPr marL="1524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FFFFFF"/>
                    </a:solidFill>
                  </a:tcPr>
                </a:tc>
                <a:tc>
                  <a:txBody>
                    <a:bodyPr/>
                    <a:p>
                      <a:pPr algn="l">
                        <a:defRPr/>
                      </a:pPr>
                      <a:r>
                        <a:rPr lang="en-GB" sz="2000"/>
                        <a:t>Matches any string that contains zero or more occurrences of </a:t>
                      </a:r>
                      <a:r>
                        <a:rPr lang="en-GB" sz="2000" i="1"/>
                        <a:t>n</a:t>
                      </a:r>
                      <a:endParaRPr lang="en-GB" sz="2000"/>
                    </a:p>
                  </a:txBody>
                  <a:tcPr marL="762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FFFFFF"/>
                    </a:solidFill>
                  </a:tcPr>
                </a:tc>
              </a:tr>
              <a:tr h="457200">
                <a:tc>
                  <a:txBody>
                    <a:bodyPr/>
                    <a:p>
                      <a:pPr algn="l">
                        <a:defRPr/>
                      </a:pPr>
                      <a:r>
                        <a:rPr lang="en-IN" sz="2000"/>
                        <a:t>n?</a:t>
                      </a:r>
                      <a:endParaRPr/>
                    </a:p>
                  </a:txBody>
                  <a:tcPr marL="1524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c>
                  <a:txBody>
                    <a:bodyPr/>
                    <a:p>
                      <a:pPr algn="l">
                        <a:defRPr/>
                      </a:pPr>
                      <a:r>
                        <a:rPr lang="en-GB" sz="2000"/>
                        <a:t>Matches any string that contains zero or one occurrences of </a:t>
                      </a:r>
                      <a:r>
                        <a:rPr lang="en-GB" sz="2000" i="1"/>
                        <a:t>n</a:t>
                      </a:r>
                      <a:endParaRPr lang="en-GB" sz="2000"/>
                    </a:p>
                  </a:txBody>
                  <a:tcPr marL="762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r>
              <a:tr h="457200">
                <a:tc>
                  <a:txBody>
                    <a:bodyPr/>
                    <a:p>
                      <a:pPr algn="l">
                        <a:defRPr/>
                      </a:pPr>
                      <a:r>
                        <a:rPr lang="en-IN" sz="2000"/>
                        <a:t>n{x}</a:t>
                      </a:r>
                      <a:endParaRPr/>
                    </a:p>
                  </a:txBody>
                  <a:tcPr marL="1524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c>
                  <a:txBody>
                    <a:bodyPr/>
                    <a:p>
                      <a:pPr algn="l">
                        <a:defRPr/>
                      </a:pPr>
                      <a:r>
                        <a:rPr lang="en-GB" sz="2000"/>
                        <a:t>Matches any string that contains a sequence of </a:t>
                      </a:r>
                      <a:r>
                        <a:rPr lang="en-GB" sz="2000" i="1"/>
                        <a:t>X</a:t>
                      </a:r>
                      <a:r>
                        <a:rPr lang="en-GB" sz="2000"/>
                        <a:t> </a:t>
                      </a:r>
                      <a:r>
                        <a:rPr lang="en-GB" sz="2000" i="1"/>
                        <a:t>n</a:t>
                      </a:r>
                      <a:r>
                        <a:rPr lang="en-GB" sz="2000"/>
                        <a:t>'s</a:t>
                      </a:r>
                      <a:endParaRPr/>
                    </a:p>
                  </a:txBody>
                  <a:tcPr marL="762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r>
              <a:tr h="518316">
                <a:tc>
                  <a:txBody>
                    <a:bodyPr/>
                    <a:p>
                      <a:pPr algn="l">
                        <a:defRPr/>
                      </a:pPr>
                      <a:r>
                        <a:rPr lang="en-IN" sz="2000"/>
                        <a:t>n{x,y}</a:t>
                      </a:r>
                      <a:endParaRPr/>
                    </a:p>
                  </a:txBody>
                  <a:tcPr marL="1524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c>
                  <a:txBody>
                    <a:bodyPr/>
                    <a:p>
                      <a:pPr algn="l">
                        <a:defRPr/>
                      </a:pPr>
                      <a:r>
                        <a:rPr lang="en-GB" sz="2000"/>
                        <a:t>Matches any string that contains a sequence of X to Y </a:t>
                      </a:r>
                      <a:r>
                        <a:rPr lang="en-GB" sz="2000" i="1"/>
                        <a:t>n</a:t>
                      </a:r>
                      <a:r>
                        <a:rPr lang="en-GB" sz="2000"/>
                        <a:t>'s</a:t>
                      </a:r>
                      <a:endParaRPr/>
                    </a:p>
                  </a:txBody>
                  <a:tcPr marL="762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r>
              <a:tr h="396084">
                <a:tc>
                  <a:txBody>
                    <a:bodyPr/>
                    <a:p>
                      <a:pPr algn="l">
                        <a:defRPr/>
                      </a:pPr>
                      <a:r>
                        <a:rPr lang="en-IN" sz="2000"/>
                        <a:t>n{x,}</a:t>
                      </a:r>
                      <a:endParaRPr/>
                    </a:p>
                  </a:txBody>
                  <a:tcPr marL="1524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c>
                  <a:txBody>
                    <a:bodyPr/>
                    <a:p>
                      <a:pPr algn="l">
                        <a:defRPr/>
                      </a:pPr>
                      <a:r>
                        <a:rPr lang="en-GB" sz="2000"/>
                        <a:t>Matches any string that contains a sequence of at least X </a:t>
                      </a:r>
                      <a:r>
                        <a:rPr lang="en-GB" sz="2000" i="1"/>
                        <a:t>n</a:t>
                      </a:r>
                      <a:r>
                        <a:rPr lang="en-GB" sz="2000"/>
                        <a:t>'s</a:t>
                      </a:r>
                      <a:endParaRPr/>
                    </a:p>
                  </a:txBody>
                  <a:tcPr marL="76200" marR="76200" marT="76200" marB="76200">
                    <a:lnL w="9525" algn="ctr">
                      <a:solidFill>
                        <a:srgbClr val="CCCCCC"/>
                      </a:solidFill>
                    </a:lnL>
                    <a:lnR w="9525" algn="ctr">
                      <a:solidFill>
                        <a:srgbClr val="CCCCCC"/>
                      </a:solidFill>
                    </a:lnR>
                    <a:lnT w="9525" algn="ctr">
                      <a:solidFill>
                        <a:srgbClr val="CCCCCC"/>
                      </a:solidFill>
                    </a:lnT>
                    <a:lnB w="9525" algn="ctr">
                      <a:solidFill>
                        <a:srgbClr val="CCCCCC"/>
                      </a:solidFill>
                    </a:lnB>
                    <a:solidFill>
                      <a:srgbClr val="E7E9EB"/>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430559" y="838200"/>
            <a:ext cx="9141619" cy="2105367"/>
          </a:xfrm>
        </p:spPr>
        <p:txBody>
          <a:bodyPr/>
          <a:lstStyle/>
          <a:p>
            <a:pPr>
              <a:defRPr/>
            </a:pPr>
            <a:r>
              <a:rPr lang="en-US"/>
              <a:t>Thanks</a:t>
            </a:r>
            <a:endParaRPr/>
          </a:p>
        </p:txBody>
      </p:sp>
      <p:sp>
        <p:nvSpPr>
          <p:cNvPr id="4" name="文本框 9"/>
          <p:cNvSpPr txBox="1">
            <a:spLocks noGrp="1"/>
          </p:cNvSpPr>
          <p:nvPr>
            <p:ph type="body" idx="1"/>
          </p:nvPr>
        </p:nvSpPr>
        <p:spPr bwMode="auto">
          <a:xfrm>
            <a:off x="2459303" y="3124200"/>
            <a:ext cx="8763000" cy="2424918"/>
          </a:xfrm>
          <a:prstGeom prst="rect">
            <a:avLst/>
          </a:prstGeom>
        </p:spPr>
        <p:txBody>
          <a:bodyPr vert="horz" lIns="121898" tIns="60949" rIns="121898" bIns="60949" rtlCol="0" anchor="b">
            <a:normAutofit/>
          </a:bodyPr>
          <a:lstStyle/>
          <a:p>
            <a:pPr algn="r">
              <a:defRPr/>
            </a:pPr>
            <a:r>
              <a:rPr lang="en-US" sz="3200" b="1"/>
              <a:t>Anirudha Gaikwad</a:t>
            </a:r>
            <a:endParaRPr/>
          </a:p>
          <a:p>
            <a:pPr algn="r">
              <a:defRPr/>
            </a:pPr>
            <a:endParaRPr lang="en-US" sz="3200" b="1"/>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String in JAVA vs String in C++ </a:t>
            </a:r>
            <a:endParaRPr/>
          </a:p>
        </p:txBody>
      </p:sp>
      <p:sp>
        <p:nvSpPr>
          <p:cNvPr id="5" name="TextBox 4"/>
          <p:cNvSpPr txBox="1"/>
          <p:nvPr/>
        </p:nvSpPr>
        <p:spPr bwMode="auto">
          <a:xfrm>
            <a:off x="531812" y="1447800"/>
            <a:ext cx="10668000" cy="3785652"/>
          </a:xfrm>
          <a:prstGeom prst="rect">
            <a:avLst/>
          </a:prstGeom>
          <a:noFill/>
        </p:spPr>
        <p:txBody>
          <a:bodyPr wrap="square">
            <a:spAutoFit/>
          </a:bodyPr>
          <a:lstStyle/>
          <a:p>
            <a:pPr>
              <a:defRPr/>
            </a:pPr>
            <a:r>
              <a:rPr lang="en-IN"/>
              <a:t>In Java strings are immutable reference types. </a:t>
            </a:r>
            <a:endParaRPr/>
          </a:p>
          <a:p>
            <a:pPr>
              <a:defRPr/>
            </a:pPr>
            <a:r>
              <a:rPr lang="en-IN"/>
              <a:t>In C++ strings are mutable and employ value semantics. </a:t>
            </a:r>
            <a:endParaRPr/>
          </a:p>
          <a:p>
            <a:pPr>
              <a:defRPr/>
            </a:pPr>
            <a:endParaRPr lang="en-IN"/>
          </a:p>
          <a:p>
            <a:pPr>
              <a:defRPr/>
            </a:pPr>
            <a:r>
              <a:rPr lang="en-IN"/>
              <a:t>Two strings in C++ will evaluate true to a “==” operation if they contain the same value, regardless of whether they are the same object or not. </a:t>
            </a:r>
            <a:endParaRPr/>
          </a:p>
          <a:p>
            <a:pPr>
              <a:defRPr/>
            </a:pPr>
            <a:endParaRPr lang="en-IN"/>
          </a:p>
          <a:p>
            <a:pPr>
              <a:defRPr/>
            </a:pPr>
            <a:r>
              <a:rPr lang="en-IN"/>
              <a:t>In Java comparing two String variables with ‘==’ does a reference equality test. Surprisingly you might declare the same two Strings and initialize them with the same string literal — then you’d expect them not to have reference equality — but they might still because of string interning.</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String </a:t>
            </a:r>
            <a:endParaRPr/>
          </a:p>
        </p:txBody>
      </p:sp>
      <p:sp>
        <p:nvSpPr>
          <p:cNvPr id="4" name="TextBox 3"/>
          <p:cNvSpPr txBox="1"/>
          <p:nvPr/>
        </p:nvSpPr>
        <p:spPr bwMode="auto">
          <a:xfrm>
            <a:off x="1598612" y="609600"/>
            <a:ext cx="8534400" cy="1569660"/>
          </a:xfrm>
          <a:prstGeom prst="rect">
            <a:avLst/>
          </a:prstGeom>
          <a:noFill/>
        </p:spPr>
        <p:txBody>
          <a:bodyPr wrap="square">
            <a:spAutoFit/>
          </a:bodyPr>
          <a:lstStyle/>
          <a:p>
            <a:pPr algn="just">
              <a:defRPr/>
            </a:pPr>
            <a:r>
              <a:rPr lang="en-GB" b="1" i="0"/>
              <a:t>There are two ways to create String object:</a:t>
            </a:r>
            <a:endParaRPr/>
          </a:p>
          <a:p>
            <a:pPr algn="just">
              <a:buFont typeface="+mj-lt"/>
              <a:buAutoNum type="arabicPeriod"/>
              <a:defRPr/>
            </a:pPr>
            <a:r>
              <a:rPr lang="en-GB" b="0" i="0"/>
              <a:t>By string literal</a:t>
            </a:r>
            <a:endParaRPr/>
          </a:p>
          <a:p>
            <a:pPr algn="just">
              <a:buFont typeface="+mj-lt"/>
              <a:buAutoNum type="arabicPeriod"/>
              <a:defRPr/>
            </a:pPr>
            <a:r>
              <a:rPr lang="en-GB" b="0" i="0"/>
              <a:t>By new keyword</a:t>
            </a:r>
            <a:endParaRPr/>
          </a:p>
          <a:p>
            <a:pPr>
              <a:buClr>
                <a:schemeClr val="accent1"/>
              </a:buClr>
              <a:defRPr/>
            </a:pPr>
            <a:endParaRPr lang="en-IN"/>
          </a:p>
        </p:txBody>
      </p:sp>
      <p:sp>
        <p:nvSpPr>
          <p:cNvPr id="5" name="TextBox 4"/>
          <p:cNvSpPr txBox="1"/>
          <p:nvPr/>
        </p:nvSpPr>
        <p:spPr bwMode="auto">
          <a:xfrm>
            <a:off x="150812" y="1752599"/>
            <a:ext cx="7391400" cy="5262979"/>
          </a:xfrm>
          <a:prstGeom prst="rect">
            <a:avLst/>
          </a:prstGeom>
          <a:noFill/>
        </p:spPr>
        <p:txBody>
          <a:bodyPr wrap="square">
            <a:spAutoFit/>
          </a:bodyPr>
          <a:lstStyle/>
          <a:p>
            <a:pPr marL="457200" indent="-457200">
              <a:buAutoNum type="arabicParenR"/>
              <a:defRPr/>
            </a:pPr>
            <a:r>
              <a:rPr lang="en-GB" b="1" i="0">
                <a:solidFill>
                  <a:schemeClr val="accent1"/>
                </a:solidFill>
              </a:rPr>
              <a:t>String Literal</a:t>
            </a:r>
            <a:endParaRPr/>
          </a:p>
          <a:p>
            <a:pPr marL="457200" indent="-457200">
              <a:buAutoNum type="arabicParenR"/>
              <a:defRPr/>
            </a:pPr>
            <a:endParaRPr lang="en-GB" b="1" i="0">
              <a:solidFill>
                <a:schemeClr val="accent1"/>
              </a:solidFill>
            </a:endParaRPr>
          </a:p>
          <a:p>
            <a:pPr>
              <a:defRPr/>
            </a:pPr>
            <a:r>
              <a:rPr lang="en-GB" b="0" i="0"/>
              <a:t>Java String literal is created by using double quotes.</a:t>
            </a:r>
            <a:endParaRPr/>
          </a:p>
          <a:p>
            <a:pPr>
              <a:defRPr/>
            </a:pPr>
            <a:r>
              <a:rPr lang="en-GB" b="0" i="0"/>
              <a:t>Each time you create a string literal, the JVM checks the "string constant pool" first. If the string already exists in the pool, a reference to the pooled instance is returned. If the string doesn't exist in the pool, a new string instance is created and placed in the pool. </a:t>
            </a:r>
            <a:endParaRPr/>
          </a:p>
          <a:p>
            <a:pPr>
              <a:defRPr/>
            </a:pPr>
            <a:endParaRPr lang="en-GB"/>
          </a:p>
          <a:p>
            <a:pPr>
              <a:defRPr/>
            </a:pPr>
            <a:r>
              <a:rPr lang="en-GB" b="0" i="0"/>
              <a:t>For example:</a:t>
            </a:r>
            <a:endParaRPr/>
          </a:p>
          <a:p>
            <a:pPr>
              <a:defRPr/>
            </a:pPr>
            <a:r>
              <a:rPr lang="en-GB" b="0" i="0">
                <a:solidFill>
                  <a:schemeClr val="accent2">
                    <a:lumMod val="75000"/>
                  </a:schemeClr>
                </a:solidFill>
              </a:rPr>
              <a:t>String s1="Welcome";  </a:t>
            </a:r>
            <a:endParaRPr/>
          </a:p>
          <a:p>
            <a:pPr>
              <a:defRPr/>
            </a:pPr>
            <a:r>
              <a:rPr lang="en-GB" b="0" i="0">
                <a:solidFill>
                  <a:schemeClr val="accent2">
                    <a:lumMod val="75000"/>
                  </a:schemeClr>
                </a:solidFill>
              </a:rPr>
              <a:t>String s2="Welcome";//It doesn't create a new instance  </a:t>
            </a:r>
            <a:endParaRPr/>
          </a:p>
          <a:p>
            <a:pPr>
              <a:defRPr/>
            </a:pPr>
            <a:endParaRPr lang="en-GB" b="0" i="0"/>
          </a:p>
        </p:txBody>
      </p:sp>
      <p:pic>
        <p:nvPicPr>
          <p:cNvPr id="2050" name="Picture 2" descr="Java String"/>
          <p:cNvPicPr>
            <a:picLocks noChangeAspect="1" noChangeArrowheads="1"/>
          </p:cNvPicPr>
          <p:nvPr/>
        </p:nvPicPr>
        <p:blipFill>
          <a:blip r:embed="rId2"/>
          <a:stretch/>
        </p:blipFill>
        <p:spPr bwMode="auto">
          <a:xfrm>
            <a:off x="7385159" y="2179260"/>
            <a:ext cx="4410075" cy="338679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String </a:t>
            </a:r>
            <a:endParaRPr/>
          </a:p>
        </p:txBody>
      </p:sp>
      <p:sp>
        <p:nvSpPr>
          <p:cNvPr id="5" name="TextBox 4"/>
          <p:cNvSpPr txBox="1"/>
          <p:nvPr/>
        </p:nvSpPr>
        <p:spPr bwMode="auto">
          <a:xfrm>
            <a:off x="912812" y="1536174"/>
            <a:ext cx="11049000" cy="3785652"/>
          </a:xfrm>
          <a:prstGeom prst="rect">
            <a:avLst/>
          </a:prstGeom>
          <a:noFill/>
        </p:spPr>
        <p:txBody>
          <a:bodyPr wrap="square">
            <a:spAutoFit/>
          </a:bodyPr>
          <a:lstStyle/>
          <a:p>
            <a:pPr>
              <a:defRPr/>
            </a:pPr>
            <a:r>
              <a:rPr lang="en-GB" b="1" i="0">
                <a:solidFill>
                  <a:schemeClr val="accent1"/>
                </a:solidFill>
              </a:rPr>
              <a:t>2)  By new keyword</a:t>
            </a:r>
            <a:endParaRPr/>
          </a:p>
          <a:p>
            <a:pPr>
              <a:defRPr/>
            </a:pPr>
            <a:endParaRPr lang="en-GB" b="0" i="0">
              <a:solidFill>
                <a:schemeClr val="accent2">
                  <a:lumMod val="75000"/>
                </a:schemeClr>
              </a:solidFill>
            </a:endParaRPr>
          </a:p>
          <a:p>
            <a:pPr>
              <a:defRPr/>
            </a:pPr>
            <a:r>
              <a:rPr lang="en-GB" b="0" i="0">
                <a:solidFill>
                  <a:schemeClr val="accent2">
                    <a:lumMod val="75000"/>
                  </a:schemeClr>
                </a:solidFill>
              </a:rPr>
              <a:t>String s=new String("Welcome"); </a:t>
            </a:r>
            <a:r>
              <a:rPr lang="en-GB" b="0" i="0"/>
              <a:t>//creates two objects and one reference variable  </a:t>
            </a:r>
            <a:endParaRPr/>
          </a:p>
          <a:p>
            <a:pPr>
              <a:defRPr/>
            </a:pPr>
            <a:endParaRPr lang="en-GB" b="0" i="0"/>
          </a:p>
          <a:p>
            <a:pPr>
              <a:defRPr/>
            </a:pPr>
            <a:r>
              <a:rPr lang="en-GB" b="0" i="0"/>
              <a:t>In such case, JVM will create a new string object in normal (non-pool) heap memory, and the literal "Welcome" will be placed in the string constant pool. The variable s will refer to the object in a heap (non-pool).</a:t>
            </a:r>
            <a:endParaRPr/>
          </a:p>
          <a:p>
            <a:pPr>
              <a:defRPr/>
            </a:pPr>
            <a:endParaRPr lang="en-GB"/>
          </a:p>
          <a:p>
            <a:pPr>
              <a:defRPr/>
            </a:pPr>
            <a:r>
              <a:rPr lang="en-GB" b="0" i="0">
                <a:solidFill>
                  <a:schemeClr val="accent2">
                    <a:lumMod val="75000"/>
                  </a:schemeClr>
                </a:solidFill>
              </a:rPr>
              <a:t> </a:t>
            </a:r>
            <a:endParaRPr/>
          </a:p>
          <a:p>
            <a:pPr>
              <a:defRPr/>
            </a:pPr>
            <a:endParaRPr lang="en-GB" b="0" i="0"/>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String Pool  </a:t>
            </a:r>
            <a:endParaRPr/>
          </a:p>
        </p:txBody>
      </p:sp>
      <p:pic>
        <p:nvPicPr>
          <p:cNvPr id="1030" name="Picture 6"/>
          <p:cNvPicPr>
            <a:picLocks noChangeAspect="1" noChangeArrowheads="1"/>
          </p:cNvPicPr>
          <p:nvPr/>
        </p:nvPicPr>
        <p:blipFill>
          <a:blip r:embed="rId2"/>
          <a:srcRect l="0" t="0" r="0" b="19177"/>
          <a:stretch/>
        </p:blipFill>
        <p:spPr bwMode="auto">
          <a:xfrm>
            <a:off x="2436812" y="838200"/>
            <a:ext cx="7014870" cy="566955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String methods </a:t>
            </a:r>
            <a:endParaRPr/>
          </a:p>
        </p:txBody>
      </p:sp>
      <p:graphicFrame>
        <p:nvGraphicFramePr>
          <p:cNvPr id="4" name="Table 5"/>
          <p:cNvGraphicFramePr>
            <a:graphicFrameLocks xmlns:a="http://schemas.openxmlformats.org/drawingml/2006/main" noGrp="1"/>
          </p:cNvGraphicFramePr>
          <p:nvPr/>
        </p:nvGraphicFramePr>
        <p:xfrm>
          <a:off x="303213" y="786583"/>
          <a:ext cx="11734799" cy="5455920"/>
        </p:xfrm>
        <a:graphic>
          <a:graphicData uri="http://schemas.openxmlformats.org/drawingml/2006/table">
            <a:tbl>
              <a:tblPr firstRow="1" firstCol="0" lastRow="0" lastCol="0" bandRow="1" bandCol="0">
                <a:tableStyleId>{5C22544A-7EE6-4342-B048-85BDC9FD1C3A}</a:tableStyleId>
              </a:tblPr>
              <a:tblGrid>
                <a:gridCol w="2166192"/>
                <a:gridCol w="6897309"/>
                <a:gridCol w="2671298"/>
              </a:tblGrid>
              <a:tr h="370840">
                <a:tc>
                  <a:txBody>
                    <a:bodyPr/>
                    <a:p>
                      <a:pPr algn="l">
                        <a:defRPr/>
                      </a:pPr>
                      <a:r>
                        <a:rPr lang="en-IN"/>
                        <a:t>Method</a:t>
                      </a:r>
                      <a:endParaRPr/>
                    </a:p>
                  </a:txBody>
                  <a:tcPr marL="152400" marR="76200" marT="76200" marB="76200"/>
                </a:tc>
                <a:tc>
                  <a:txBody>
                    <a:bodyPr/>
                    <a:p>
                      <a:pPr algn="l">
                        <a:defRPr/>
                      </a:pPr>
                      <a:r>
                        <a:rPr lang="en-IN"/>
                        <a:t>Description</a:t>
                      </a:r>
                      <a:endParaRPr/>
                    </a:p>
                  </a:txBody>
                  <a:tcPr marL="76200" marR="76200" marT="76200" marB="76200"/>
                </a:tc>
                <a:tc>
                  <a:txBody>
                    <a:bodyPr/>
                    <a:p>
                      <a:pPr algn="l">
                        <a:defRPr/>
                      </a:pPr>
                      <a:r>
                        <a:rPr lang="en-IN"/>
                        <a:t>Return Type</a:t>
                      </a:r>
                      <a:endParaRPr/>
                    </a:p>
                  </a:txBody>
                  <a:tcPr marL="76200" marR="76200" marT="76200" marB="76200"/>
                </a:tc>
              </a:tr>
              <a:tr h="370840">
                <a:tc>
                  <a:txBody>
                    <a:bodyPr/>
                    <a:p>
                      <a:pPr algn="l">
                        <a:defRPr/>
                      </a:pPr>
                      <a:r>
                        <a:rPr lang="en-IN">
                          <a:solidFill>
                            <a:schemeClr val="accent1"/>
                          </a:solidFill>
                        </a:rPr>
                        <a:t>charAt</a:t>
                      </a:r>
                      <a:r>
                        <a:rPr lang="en-IN">
                          <a:solidFill>
                            <a:schemeClr val="accent1"/>
                          </a:solidFill>
                        </a:rPr>
                        <a:t>()</a:t>
                      </a:r>
                      <a:endParaRPr/>
                    </a:p>
                  </a:txBody>
                  <a:tcPr marL="152400" marR="76200" marT="76200" marB="76200"/>
                </a:tc>
                <a:tc>
                  <a:txBody>
                    <a:bodyPr/>
                    <a:p>
                      <a:pPr algn="l">
                        <a:defRPr/>
                      </a:pPr>
                      <a:r>
                        <a:rPr lang="en-GB"/>
                        <a:t>Returns the character at the specified index (position)</a:t>
                      </a:r>
                      <a:endParaRPr/>
                    </a:p>
                  </a:txBody>
                  <a:tcPr marL="76200" marR="76200" marT="76200" marB="76200"/>
                </a:tc>
                <a:tc>
                  <a:txBody>
                    <a:bodyPr/>
                    <a:p>
                      <a:pPr algn="l">
                        <a:defRPr/>
                      </a:pPr>
                      <a:r>
                        <a:rPr lang="en-IN"/>
                        <a:t>char</a:t>
                      </a:r>
                      <a:endParaRPr/>
                    </a:p>
                  </a:txBody>
                  <a:tcPr marL="76200" marR="76200" marT="76200" marB="76200"/>
                </a:tc>
              </a:tr>
              <a:tr h="370840">
                <a:tc>
                  <a:txBody>
                    <a:bodyPr/>
                    <a:p>
                      <a:pPr algn="l">
                        <a:defRPr/>
                      </a:pPr>
                      <a:r>
                        <a:rPr lang="en-IN">
                          <a:solidFill>
                            <a:schemeClr val="accent1"/>
                          </a:solidFill>
                        </a:rPr>
                        <a:t>codePointAt</a:t>
                      </a:r>
                      <a:r>
                        <a:rPr lang="en-IN">
                          <a:solidFill>
                            <a:schemeClr val="accent1"/>
                          </a:solidFill>
                        </a:rPr>
                        <a:t>()</a:t>
                      </a:r>
                      <a:endParaRPr/>
                    </a:p>
                  </a:txBody>
                  <a:tcPr marL="152400" marR="76200" marT="76200" marB="76200"/>
                </a:tc>
                <a:tc>
                  <a:txBody>
                    <a:bodyPr/>
                    <a:p>
                      <a:pPr algn="l">
                        <a:defRPr/>
                      </a:pPr>
                      <a:r>
                        <a:rPr lang="en-GB"/>
                        <a:t>Returns the Unicode of the character at the specified index</a:t>
                      </a:r>
                      <a:endParaRPr/>
                    </a:p>
                  </a:txBody>
                  <a:tcPr marL="76200" marR="76200" marT="76200" marB="76200"/>
                </a:tc>
                <a:tc>
                  <a:txBody>
                    <a:bodyPr/>
                    <a:p>
                      <a:pPr algn="l">
                        <a:defRPr/>
                      </a:pPr>
                      <a:r>
                        <a:rPr lang="en-IN"/>
                        <a:t>int</a:t>
                      </a:r>
                      <a:endParaRPr/>
                    </a:p>
                  </a:txBody>
                  <a:tcPr marL="76200" marR="76200" marT="76200" marB="76200"/>
                </a:tc>
              </a:tr>
              <a:tr h="370840">
                <a:tc>
                  <a:txBody>
                    <a:bodyPr/>
                    <a:p>
                      <a:pPr algn="l">
                        <a:defRPr/>
                      </a:pPr>
                      <a:r>
                        <a:rPr lang="en-IN">
                          <a:solidFill>
                            <a:schemeClr val="accent1"/>
                          </a:solidFill>
                        </a:rPr>
                        <a:t>codePointBefore</a:t>
                      </a:r>
                      <a:r>
                        <a:rPr lang="en-IN">
                          <a:solidFill>
                            <a:schemeClr val="accent1"/>
                          </a:solidFill>
                        </a:rPr>
                        <a:t>()</a:t>
                      </a:r>
                      <a:endParaRPr/>
                    </a:p>
                  </a:txBody>
                  <a:tcPr marL="152400" marR="76200" marT="76200" marB="76200"/>
                </a:tc>
                <a:tc>
                  <a:txBody>
                    <a:bodyPr/>
                    <a:p>
                      <a:pPr algn="l">
                        <a:defRPr/>
                      </a:pPr>
                      <a:r>
                        <a:rPr lang="en-GB"/>
                        <a:t>Returns the Unicode of the character before the specified index</a:t>
                      </a:r>
                      <a:endParaRPr/>
                    </a:p>
                  </a:txBody>
                  <a:tcPr marL="76200" marR="76200" marT="76200" marB="76200"/>
                </a:tc>
                <a:tc>
                  <a:txBody>
                    <a:bodyPr/>
                    <a:p>
                      <a:pPr algn="l">
                        <a:defRPr/>
                      </a:pPr>
                      <a:r>
                        <a:rPr lang="en-IN"/>
                        <a:t>int</a:t>
                      </a:r>
                      <a:endParaRPr/>
                    </a:p>
                  </a:txBody>
                  <a:tcPr marL="76200" marR="76200" marT="76200" marB="76200"/>
                </a:tc>
              </a:tr>
              <a:tr h="370840">
                <a:tc>
                  <a:txBody>
                    <a:bodyPr/>
                    <a:p>
                      <a:pPr algn="l">
                        <a:defRPr/>
                      </a:pPr>
                      <a:r>
                        <a:rPr lang="en-IN">
                          <a:solidFill>
                            <a:schemeClr val="accent1"/>
                          </a:solidFill>
                        </a:rPr>
                        <a:t>codePointCount</a:t>
                      </a:r>
                      <a:r>
                        <a:rPr lang="en-IN">
                          <a:solidFill>
                            <a:schemeClr val="accent1"/>
                          </a:solidFill>
                        </a:rPr>
                        <a:t>()</a:t>
                      </a:r>
                      <a:endParaRPr/>
                    </a:p>
                  </a:txBody>
                  <a:tcPr marL="152400" marR="76200" marT="76200" marB="76200"/>
                </a:tc>
                <a:tc>
                  <a:txBody>
                    <a:bodyPr/>
                    <a:p>
                      <a:pPr algn="l">
                        <a:defRPr/>
                      </a:pPr>
                      <a:r>
                        <a:rPr lang="en-GB"/>
                        <a:t>Returns the number of Unicode values found in a string.</a:t>
                      </a:r>
                      <a:endParaRPr/>
                    </a:p>
                  </a:txBody>
                  <a:tcPr marL="76200" marR="76200" marT="76200" marB="76200"/>
                </a:tc>
                <a:tc>
                  <a:txBody>
                    <a:bodyPr/>
                    <a:p>
                      <a:pPr algn="l">
                        <a:defRPr/>
                      </a:pPr>
                      <a:r>
                        <a:rPr lang="en-IN"/>
                        <a:t>int</a:t>
                      </a:r>
                      <a:endParaRPr/>
                    </a:p>
                  </a:txBody>
                  <a:tcPr marL="76200" marR="76200" marT="76200" marB="76200"/>
                </a:tc>
              </a:tr>
              <a:tr h="370840">
                <a:tc>
                  <a:txBody>
                    <a:bodyPr/>
                    <a:p>
                      <a:pPr algn="l">
                        <a:defRPr/>
                      </a:pPr>
                      <a:r>
                        <a:rPr lang="en-IN">
                          <a:solidFill>
                            <a:schemeClr val="accent1"/>
                          </a:solidFill>
                        </a:rPr>
                        <a:t>compareTo</a:t>
                      </a:r>
                      <a:r>
                        <a:rPr lang="en-IN">
                          <a:solidFill>
                            <a:schemeClr val="accent1"/>
                          </a:solidFill>
                        </a:rPr>
                        <a:t>()</a:t>
                      </a:r>
                      <a:endParaRPr/>
                    </a:p>
                  </a:txBody>
                  <a:tcPr marL="152400" marR="76200" marT="76200" marB="76200"/>
                </a:tc>
                <a:tc>
                  <a:txBody>
                    <a:bodyPr/>
                    <a:p>
                      <a:pPr algn="l">
                        <a:defRPr/>
                      </a:pPr>
                      <a:r>
                        <a:rPr lang="en-IN"/>
                        <a:t>Compares two strings lexicographically</a:t>
                      </a:r>
                      <a:endParaRPr/>
                    </a:p>
                  </a:txBody>
                  <a:tcPr marL="76200" marR="76200" marT="76200" marB="76200"/>
                </a:tc>
                <a:tc>
                  <a:txBody>
                    <a:bodyPr/>
                    <a:p>
                      <a:pPr algn="l">
                        <a:defRPr/>
                      </a:pPr>
                      <a:r>
                        <a:rPr lang="en-IN"/>
                        <a:t>int</a:t>
                      </a:r>
                      <a:endParaRPr/>
                    </a:p>
                  </a:txBody>
                  <a:tcPr marL="76200" marR="76200" marT="76200" marB="76200"/>
                </a:tc>
              </a:tr>
              <a:tr h="370840">
                <a:tc>
                  <a:txBody>
                    <a:bodyPr/>
                    <a:p>
                      <a:pPr algn="l">
                        <a:defRPr/>
                      </a:pPr>
                      <a:r>
                        <a:rPr lang="en-IN">
                          <a:solidFill>
                            <a:schemeClr val="accent1"/>
                          </a:solidFill>
                        </a:rPr>
                        <a:t>compareToIgnoreCase</a:t>
                      </a:r>
                      <a:r>
                        <a:rPr lang="en-IN">
                          <a:solidFill>
                            <a:schemeClr val="accent1"/>
                          </a:solidFill>
                        </a:rPr>
                        <a:t>()</a:t>
                      </a:r>
                      <a:endParaRPr/>
                    </a:p>
                  </a:txBody>
                  <a:tcPr marL="152400" marR="76200" marT="76200" marB="76200"/>
                </a:tc>
                <a:tc>
                  <a:txBody>
                    <a:bodyPr/>
                    <a:p>
                      <a:pPr algn="l">
                        <a:defRPr/>
                      </a:pPr>
                      <a:r>
                        <a:rPr lang="en-GB"/>
                        <a:t>Compares two strings lexicographically, ignoring case differences</a:t>
                      </a:r>
                      <a:endParaRPr/>
                    </a:p>
                  </a:txBody>
                  <a:tcPr marL="76200" marR="76200" marT="76200" marB="76200"/>
                </a:tc>
                <a:tc>
                  <a:txBody>
                    <a:bodyPr/>
                    <a:p>
                      <a:pPr algn="l">
                        <a:defRPr/>
                      </a:pPr>
                      <a:r>
                        <a:rPr lang="en-IN"/>
                        <a:t>int</a:t>
                      </a:r>
                      <a:endParaRPr/>
                    </a:p>
                  </a:txBody>
                  <a:tcPr marL="76200" marR="76200" marT="76200" marB="7620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String methods </a:t>
            </a:r>
            <a:endParaRPr/>
          </a:p>
        </p:txBody>
      </p:sp>
      <p:graphicFrame>
        <p:nvGraphicFramePr>
          <p:cNvPr id="4" name="Table 5"/>
          <p:cNvGraphicFramePr>
            <a:graphicFrameLocks xmlns:a="http://schemas.openxmlformats.org/drawingml/2006/main" noGrp="1"/>
          </p:cNvGraphicFramePr>
          <p:nvPr/>
        </p:nvGraphicFramePr>
        <p:xfrm>
          <a:off x="303213" y="786583"/>
          <a:ext cx="11734799" cy="5821680"/>
        </p:xfrm>
        <a:graphic>
          <a:graphicData uri="http://schemas.openxmlformats.org/drawingml/2006/table">
            <a:tbl>
              <a:tblPr firstRow="1" firstCol="0" lastRow="0" lastCol="0" bandRow="1" bandCol="0">
                <a:tableStyleId>{5C22544A-7EE6-4342-B048-85BDC9FD1C3A}</a:tableStyleId>
              </a:tblPr>
              <a:tblGrid>
                <a:gridCol w="2166192"/>
                <a:gridCol w="6897309"/>
                <a:gridCol w="2671298"/>
              </a:tblGrid>
              <a:tr h="370840">
                <a:tc>
                  <a:txBody>
                    <a:bodyPr/>
                    <a:p>
                      <a:pPr algn="l">
                        <a:defRPr/>
                      </a:pPr>
                      <a:r>
                        <a:rPr lang="en-IN"/>
                        <a:t>Method</a:t>
                      </a:r>
                      <a:endParaRPr/>
                    </a:p>
                  </a:txBody>
                  <a:tcPr marL="152400" marR="76200" marT="76200" marB="76200"/>
                </a:tc>
                <a:tc>
                  <a:txBody>
                    <a:bodyPr/>
                    <a:p>
                      <a:pPr algn="l">
                        <a:defRPr/>
                      </a:pPr>
                      <a:r>
                        <a:rPr lang="en-IN"/>
                        <a:t>Description</a:t>
                      </a:r>
                      <a:endParaRPr/>
                    </a:p>
                  </a:txBody>
                  <a:tcPr marL="76200" marR="76200" marT="76200" marB="76200"/>
                </a:tc>
                <a:tc>
                  <a:txBody>
                    <a:bodyPr/>
                    <a:p>
                      <a:pPr algn="l">
                        <a:defRPr/>
                      </a:pPr>
                      <a:r>
                        <a:rPr lang="en-IN"/>
                        <a:t>Return Type</a:t>
                      </a:r>
                      <a:endParaRPr/>
                    </a:p>
                  </a:txBody>
                  <a:tcPr marL="76200" marR="76200" marT="76200" marB="76200"/>
                </a:tc>
              </a:tr>
              <a:tr h="370840">
                <a:tc>
                  <a:txBody>
                    <a:bodyPr/>
                    <a:p>
                      <a:pPr algn="l">
                        <a:defRPr/>
                      </a:pPr>
                      <a:r>
                        <a:rPr lang="en-IN">
                          <a:solidFill>
                            <a:schemeClr val="accent1"/>
                          </a:solidFill>
                        </a:rPr>
                        <a:t>concat</a:t>
                      </a:r>
                      <a:r>
                        <a:rPr lang="en-IN">
                          <a:solidFill>
                            <a:schemeClr val="accent1"/>
                          </a:solidFill>
                        </a:rPr>
                        <a:t>()</a:t>
                      </a:r>
                      <a:endParaRPr/>
                    </a:p>
                  </a:txBody>
                  <a:tcPr marL="152400" marR="76200" marT="76200" marB="76200"/>
                </a:tc>
                <a:tc>
                  <a:txBody>
                    <a:bodyPr/>
                    <a:p>
                      <a:pPr algn="l">
                        <a:defRPr/>
                      </a:pPr>
                      <a:r>
                        <a:rPr lang="en-GB"/>
                        <a:t>Appends a string to the end of another string</a:t>
                      </a:r>
                      <a:endParaRPr/>
                    </a:p>
                  </a:txBody>
                  <a:tcPr marL="76200" marR="76200" marT="76200" marB="76200"/>
                </a:tc>
                <a:tc>
                  <a:txBody>
                    <a:bodyPr/>
                    <a:p>
                      <a:pPr algn="l">
                        <a:defRPr/>
                      </a:pPr>
                      <a:r>
                        <a:rPr lang="en-IN"/>
                        <a:t>String</a:t>
                      </a:r>
                      <a:endParaRPr/>
                    </a:p>
                  </a:txBody>
                  <a:tcPr marL="76200" marR="76200" marT="76200" marB="76200"/>
                </a:tc>
              </a:tr>
              <a:tr h="370840">
                <a:tc>
                  <a:txBody>
                    <a:bodyPr/>
                    <a:p>
                      <a:pPr algn="l">
                        <a:defRPr/>
                      </a:pPr>
                      <a:r>
                        <a:rPr lang="en-IN">
                          <a:solidFill>
                            <a:schemeClr val="accent1"/>
                          </a:solidFill>
                        </a:rPr>
                        <a:t>contains()</a:t>
                      </a:r>
                      <a:endParaRPr/>
                    </a:p>
                  </a:txBody>
                  <a:tcPr marL="152400" marR="76200" marT="76200" marB="76200"/>
                </a:tc>
                <a:tc>
                  <a:txBody>
                    <a:bodyPr/>
                    <a:p>
                      <a:pPr algn="l">
                        <a:defRPr/>
                      </a:pPr>
                      <a:r>
                        <a:rPr lang="en-GB"/>
                        <a:t>Checks whether a string contains a sequence of characters</a:t>
                      </a:r>
                      <a:endParaRPr/>
                    </a:p>
                  </a:txBody>
                  <a:tcPr marL="76200" marR="76200" marT="76200" marB="76200"/>
                </a:tc>
                <a:tc>
                  <a:txBody>
                    <a:bodyPr/>
                    <a:p>
                      <a:pPr algn="l">
                        <a:defRPr/>
                      </a:pPr>
                      <a:r>
                        <a:rPr lang="en-IN"/>
                        <a:t>boolean</a:t>
                      </a:r>
                      <a:endParaRPr/>
                    </a:p>
                  </a:txBody>
                  <a:tcPr marL="76200" marR="76200" marT="76200" marB="76200"/>
                </a:tc>
              </a:tr>
              <a:tr h="370840">
                <a:tc>
                  <a:txBody>
                    <a:bodyPr/>
                    <a:p>
                      <a:pPr algn="l">
                        <a:defRPr/>
                      </a:pPr>
                      <a:r>
                        <a:rPr lang="en-IN">
                          <a:solidFill>
                            <a:schemeClr val="accent1"/>
                          </a:solidFill>
                        </a:rPr>
                        <a:t>contentEquals</a:t>
                      </a:r>
                      <a:r>
                        <a:rPr lang="en-IN">
                          <a:solidFill>
                            <a:schemeClr val="accent1"/>
                          </a:solidFill>
                        </a:rPr>
                        <a:t>()</a:t>
                      </a:r>
                      <a:endParaRPr/>
                    </a:p>
                  </a:txBody>
                  <a:tcPr marL="152400" marR="76200" marT="76200" marB="76200"/>
                </a:tc>
                <a:tc>
                  <a:txBody>
                    <a:bodyPr/>
                    <a:p>
                      <a:pPr algn="l">
                        <a:defRPr/>
                      </a:pPr>
                      <a:r>
                        <a:rPr lang="en-GB"/>
                        <a:t>Checks whether a string contains the exact same sequence of characters of the specified CharSequence or StringBuffer</a:t>
                      </a:r>
                      <a:endParaRPr/>
                    </a:p>
                  </a:txBody>
                  <a:tcPr marL="76200" marR="76200" marT="76200" marB="76200"/>
                </a:tc>
                <a:tc>
                  <a:txBody>
                    <a:bodyPr/>
                    <a:p>
                      <a:pPr algn="l">
                        <a:defRPr/>
                      </a:pPr>
                      <a:r>
                        <a:rPr lang="en-IN"/>
                        <a:t>boolean</a:t>
                      </a:r>
                      <a:endParaRPr/>
                    </a:p>
                  </a:txBody>
                  <a:tcPr marL="76200" marR="76200" marT="76200" marB="76200"/>
                </a:tc>
              </a:tr>
              <a:tr h="370840">
                <a:tc>
                  <a:txBody>
                    <a:bodyPr/>
                    <a:p>
                      <a:pPr algn="l">
                        <a:defRPr/>
                      </a:pPr>
                      <a:r>
                        <a:rPr lang="en-IN">
                          <a:solidFill>
                            <a:schemeClr val="accent1"/>
                          </a:solidFill>
                        </a:rPr>
                        <a:t>copyValueOf</a:t>
                      </a:r>
                      <a:r>
                        <a:rPr lang="en-IN">
                          <a:solidFill>
                            <a:schemeClr val="accent1"/>
                          </a:solidFill>
                        </a:rPr>
                        <a:t>()</a:t>
                      </a:r>
                      <a:endParaRPr/>
                    </a:p>
                  </a:txBody>
                  <a:tcPr marL="152400" marR="76200" marT="76200" marB="76200"/>
                </a:tc>
                <a:tc>
                  <a:txBody>
                    <a:bodyPr/>
                    <a:p>
                      <a:pPr algn="l">
                        <a:defRPr/>
                      </a:pPr>
                      <a:r>
                        <a:rPr lang="en-GB"/>
                        <a:t>Returns a String that represents the characters of the character array</a:t>
                      </a:r>
                      <a:endParaRPr/>
                    </a:p>
                  </a:txBody>
                  <a:tcPr marL="76200" marR="76200" marT="76200" marB="76200"/>
                </a:tc>
                <a:tc>
                  <a:txBody>
                    <a:bodyPr/>
                    <a:p>
                      <a:pPr algn="l">
                        <a:defRPr/>
                      </a:pPr>
                      <a:r>
                        <a:rPr lang="en-IN"/>
                        <a:t>String</a:t>
                      </a:r>
                      <a:endParaRPr/>
                    </a:p>
                  </a:txBody>
                  <a:tcPr marL="76200" marR="76200" marT="76200" marB="76200"/>
                </a:tc>
              </a:tr>
              <a:tr h="370840">
                <a:tc>
                  <a:txBody>
                    <a:bodyPr/>
                    <a:p>
                      <a:pPr algn="l">
                        <a:defRPr/>
                      </a:pPr>
                      <a:r>
                        <a:rPr lang="en-IN">
                          <a:solidFill>
                            <a:schemeClr val="accent1"/>
                          </a:solidFill>
                        </a:rPr>
                        <a:t>endsWith</a:t>
                      </a:r>
                      <a:r>
                        <a:rPr lang="en-IN">
                          <a:solidFill>
                            <a:schemeClr val="accent1"/>
                          </a:solidFill>
                        </a:rPr>
                        <a:t>()</a:t>
                      </a:r>
                      <a:endParaRPr/>
                    </a:p>
                  </a:txBody>
                  <a:tcPr marL="152400" marR="76200" marT="76200" marB="76200"/>
                </a:tc>
                <a:tc>
                  <a:txBody>
                    <a:bodyPr/>
                    <a:p>
                      <a:pPr algn="l">
                        <a:defRPr/>
                      </a:pPr>
                      <a:r>
                        <a:rPr lang="en-GB"/>
                        <a:t>Checks whether a string ends with the specified character(s)</a:t>
                      </a:r>
                      <a:endParaRPr/>
                    </a:p>
                  </a:txBody>
                  <a:tcPr marL="76200" marR="76200" marT="76200" marB="76200"/>
                </a:tc>
                <a:tc>
                  <a:txBody>
                    <a:bodyPr/>
                    <a:p>
                      <a:pPr algn="l">
                        <a:defRPr/>
                      </a:pPr>
                      <a:r>
                        <a:rPr lang="en-IN"/>
                        <a:t>boolean</a:t>
                      </a:r>
                      <a:endParaRPr/>
                    </a:p>
                  </a:txBody>
                  <a:tcPr marL="76200" marR="76200" marT="76200" marB="76200"/>
                </a:tc>
              </a:tr>
              <a:tr h="370840">
                <a:tc>
                  <a:txBody>
                    <a:bodyPr/>
                    <a:p>
                      <a:pPr algn="l">
                        <a:defRPr/>
                      </a:pPr>
                      <a:r>
                        <a:rPr lang="en-IN">
                          <a:solidFill>
                            <a:schemeClr val="accent1"/>
                          </a:solidFill>
                        </a:rPr>
                        <a:t>equals()</a:t>
                      </a:r>
                      <a:endParaRPr/>
                    </a:p>
                  </a:txBody>
                  <a:tcPr marL="152400" marR="76200" marT="76200" marB="76200"/>
                </a:tc>
                <a:tc>
                  <a:txBody>
                    <a:bodyPr/>
                    <a:p>
                      <a:pPr algn="l">
                        <a:defRPr/>
                      </a:pPr>
                      <a:r>
                        <a:rPr lang="en-GB"/>
                        <a:t>Compares two strings. Returns true if the strings are equal, and false if not</a:t>
                      </a:r>
                      <a:endParaRPr/>
                    </a:p>
                  </a:txBody>
                  <a:tcPr marL="76200" marR="76200" marT="76200" marB="76200"/>
                </a:tc>
                <a:tc>
                  <a:txBody>
                    <a:bodyPr/>
                    <a:p>
                      <a:pPr algn="l">
                        <a:defRPr/>
                      </a:pPr>
                      <a:r>
                        <a:rPr lang="en-IN"/>
                        <a:t>boolean</a:t>
                      </a:r>
                      <a:endParaRPr/>
                    </a:p>
                  </a:txBody>
                  <a:tcPr marL="76200" marR="76200" marT="76200" marB="7620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String methods </a:t>
            </a:r>
            <a:endParaRPr/>
          </a:p>
        </p:txBody>
      </p:sp>
      <p:graphicFrame>
        <p:nvGraphicFramePr>
          <p:cNvPr id="4" name="Table 5"/>
          <p:cNvGraphicFramePr>
            <a:graphicFrameLocks xmlns:a="http://schemas.openxmlformats.org/drawingml/2006/main" noGrp="1"/>
          </p:cNvGraphicFramePr>
          <p:nvPr/>
        </p:nvGraphicFramePr>
        <p:xfrm>
          <a:off x="303213" y="786583"/>
          <a:ext cx="11734799" cy="5455920"/>
        </p:xfrm>
        <a:graphic>
          <a:graphicData uri="http://schemas.openxmlformats.org/drawingml/2006/table">
            <a:tbl>
              <a:tblPr firstRow="1" firstCol="0" lastRow="0" lastCol="0" bandRow="1" bandCol="0">
                <a:tableStyleId>{5C22544A-7EE6-4342-B048-85BDC9FD1C3A}</a:tableStyleId>
              </a:tblPr>
              <a:tblGrid>
                <a:gridCol w="2166192"/>
                <a:gridCol w="6897309"/>
                <a:gridCol w="2671298"/>
              </a:tblGrid>
              <a:tr h="370840">
                <a:tc>
                  <a:txBody>
                    <a:bodyPr/>
                    <a:p>
                      <a:pPr algn="l">
                        <a:defRPr/>
                      </a:pPr>
                      <a:r>
                        <a:rPr lang="en-IN"/>
                        <a:t>Method</a:t>
                      </a:r>
                      <a:endParaRPr/>
                    </a:p>
                  </a:txBody>
                  <a:tcPr marL="152400" marR="76200" marT="76200" marB="76200"/>
                </a:tc>
                <a:tc>
                  <a:txBody>
                    <a:bodyPr/>
                    <a:p>
                      <a:pPr algn="l">
                        <a:defRPr/>
                      </a:pPr>
                      <a:r>
                        <a:rPr lang="en-IN"/>
                        <a:t>Description</a:t>
                      </a:r>
                      <a:endParaRPr/>
                    </a:p>
                  </a:txBody>
                  <a:tcPr marL="76200" marR="76200" marT="76200" marB="76200"/>
                </a:tc>
                <a:tc>
                  <a:txBody>
                    <a:bodyPr/>
                    <a:p>
                      <a:pPr algn="l">
                        <a:defRPr/>
                      </a:pPr>
                      <a:r>
                        <a:rPr lang="en-IN"/>
                        <a:t>Return Type</a:t>
                      </a:r>
                      <a:endParaRPr/>
                    </a:p>
                  </a:txBody>
                  <a:tcPr marL="76200" marR="76200" marT="76200" marB="76200"/>
                </a:tc>
              </a:tr>
              <a:tr h="370840">
                <a:tc>
                  <a:txBody>
                    <a:bodyPr/>
                    <a:p>
                      <a:pPr algn="l">
                        <a:defRPr/>
                      </a:pPr>
                      <a:r>
                        <a:rPr lang="en-IN">
                          <a:solidFill>
                            <a:schemeClr val="accent1"/>
                          </a:solidFill>
                        </a:rPr>
                        <a:t>equalsIgnoreCase()</a:t>
                      </a:r>
                      <a:endParaRPr/>
                    </a:p>
                  </a:txBody>
                  <a:tcPr marL="152400" marR="76200" marT="76200" marB="76200"/>
                </a:tc>
                <a:tc>
                  <a:txBody>
                    <a:bodyPr/>
                    <a:p>
                      <a:pPr algn="l">
                        <a:defRPr/>
                      </a:pPr>
                      <a:r>
                        <a:rPr lang="en-GB"/>
                        <a:t>Compares two strings, ignoring case considerations</a:t>
                      </a:r>
                      <a:endParaRPr/>
                    </a:p>
                  </a:txBody>
                  <a:tcPr marL="76200" marR="76200" marT="76200" marB="76200"/>
                </a:tc>
                <a:tc>
                  <a:txBody>
                    <a:bodyPr/>
                    <a:p>
                      <a:pPr algn="l">
                        <a:defRPr/>
                      </a:pPr>
                      <a:r>
                        <a:rPr lang="en-IN"/>
                        <a:t>boolean</a:t>
                      </a:r>
                      <a:endParaRPr/>
                    </a:p>
                  </a:txBody>
                  <a:tcPr marL="76200" marR="76200" marT="76200" marB="76200"/>
                </a:tc>
              </a:tr>
              <a:tr h="370840">
                <a:tc>
                  <a:txBody>
                    <a:bodyPr/>
                    <a:p>
                      <a:pPr algn="l">
                        <a:defRPr/>
                      </a:pPr>
                      <a:r>
                        <a:rPr lang="en-IN">
                          <a:solidFill>
                            <a:schemeClr val="accent1"/>
                          </a:solidFill>
                        </a:rPr>
                        <a:t>format()</a:t>
                      </a:r>
                      <a:endParaRPr/>
                    </a:p>
                  </a:txBody>
                  <a:tcPr marL="152400" marR="76200" marT="76200" marB="76200"/>
                </a:tc>
                <a:tc>
                  <a:txBody>
                    <a:bodyPr/>
                    <a:p>
                      <a:pPr algn="l">
                        <a:defRPr/>
                      </a:pPr>
                      <a:r>
                        <a:rPr lang="en-GB"/>
                        <a:t>Returns a formatted string using the specified locale, format string, and arguments</a:t>
                      </a:r>
                      <a:endParaRPr/>
                    </a:p>
                  </a:txBody>
                  <a:tcPr marL="76200" marR="76200" marT="76200" marB="76200"/>
                </a:tc>
                <a:tc>
                  <a:txBody>
                    <a:bodyPr/>
                    <a:p>
                      <a:pPr algn="l">
                        <a:defRPr/>
                      </a:pPr>
                      <a:r>
                        <a:rPr lang="en-IN"/>
                        <a:t>String</a:t>
                      </a:r>
                      <a:endParaRPr/>
                    </a:p>
                  </a:txBody>
                  <a:tcPr marL="76200" marR="76200" marT="76200" marB="76200"/>
                </a:tc>
              </a:tr>
              <a:tr h="370840">
                <a:tc>
                  <a:txBody>
                    <a:bodyPr/>
                    <a:p>
                      <a:pPr algn="l">
                        <a:defRPr/>
                      </a:pPr>
                      <a:r>
                        <a:rPr lang="en-IN">
                          <a:solidFill>
                            <a:schemeClr val="accent1"/>
                          </a:solidFill>
                        </a:rPr>
                        <a:t>getBytes()</a:t>
                      </a:r>
                      <a:endParaRPr/>
                    </a:p>
                  </a:txBody>
                  <a:tcPr marL="152400" marR="76200" marT="76200" marB="76200"/>
                </a:tc>
                <a:tc>
                  <a:txBody>
                    <a:bodyPr/>
                    <a:p>
                      <a:pPr algn="l">
                        <a:defRPr/>
                      </a:pPr>
                      <a:r>
                        <a:rPr lang="en-GB"/>
                        <a:t>Encodes this String into a sequence of bytes using the named charset, storing the result into a new byte array</a:t>
                      </a:r>
                      <a:endParaRPr/>
                    </a:p>
                  </a:txBody>
                  <a:tcPr marL="76200" marR="76200" marT="76200" marB="76200"/>
                </a:tc>
                <a:tc>
                  <a:txBody>
                    <a:bodyPr/>
                    <a:p>
                      <a:pPr algn="l">
                        <a:defRPr/>
                      </a:pPr>
                      <a:r>
                        <a:rPr lang="en-IN"/>
                        <a:t>byte[]</a:t>
                      </a:r>
                      <a:endParaRPr/>
                    </a:p>
                  </a:txBody>
                  <a:tcPr marL="76200" marR="76200" marT="76200" marB="76200"/>
                </a:tc>
              </a:tr>
              <a:tr h="370840">
                <a:tc>
                  <a:txBody>
                    <a:bodyPr/>
                    <a:p>
                      <a:pPr algn="l">
                        <a:defRPr/>
                      </a:pPr>
                      <a:r>
                        <a:rPr lang="en-IN">
                          <a:solidFill>
                            <a:schemeClr val="accent1"/>
                          </a:solidFill>
                        </a:rPr>
                        <a:t>getChars()</a:t>
                      </a:r>
                      <a:endParaRPr/>
                    </a:p>
                  </a:txBody>
                  <a:tcPr marL="152400" marR="76200" marT="76200" marB="76200"/>
                </a:tc>
                <a:tc>
                  <a:txBody>
                    <a:bodyPr/>
                    <a:p>
                      <a:pPr algn="l">
                        <a:defRPr/>
                      </a:pPr>
                      <a:r>
                        <a:rPr lang="en-GB"/>
                        <a:t>Copies characters from a string to an array of chars</a:t>
                      </a:r>
                      <a:endParaRPr/>
                    </a:p>
                  </a:txBody>
                  <a:tcPr marL="76200" marR="76200" marT="76200" marB="76200"/>
                </a:tc>
                <a:tc>
                  <a:txBody>
                    <a:bodyPr/>
                    <a:p>
                      <a:pPr algn="l">
                        <a:defRPr/>
                      </a:pPr>
                      <a:r>
                        <a:rPr lang="en-IN"/>
                        <a:t>void</a:t>
                      </a:r>
                      <a:endParaRPr/>
                    </a:p>
                  </a:txBody>
                  <a:tcPr marL="76200" marR="76200" marT="76200" marB="76200"/>
                </a:tc>
              </a:tr>
              <a:tr h="370840">
                <a:tc>
                  <a:txBody>
                    <a:bodyPr/>
                    <a:p>
                      <a:pPr algn="l">
                        <a:defRPr/>
                      </a:pPr>
                      <a:r>
                        <a:rPr lang="en-IN">
                          <a:solidFill>
                            <a:schemeClr val="accent1"/>
                          </a:solidFill>
                        </a:rPr>
                        <a:t>hashCode</a:t>
                      </a:r>
                      <a:r>
                        <a:rPr lang="en-IN">
                          <a:solidFill>
                            <a:schemeClr val="accent1"/>
                          </a:solidFill>
                        </a:rPr>
                        <a:t>()</a:t>
                      </a:r>
                      <a:endParaRPr/>
                    </a:p>
                  </a:txBody>
                  <a:tcPr marL="152400" marR="76200" marT="76200" marB="76200"/>
                </a:tc>
                <a:tc>
                  <a:txBody>
                    <a:bodyPr/>
                    <a:p>
                      <a:pPr algn="l">
                        <a:defRPr/>
                      </a:pPr>
                      <a:r>
                        <a:rPr lang="en-GB"/>
                        <a:t>Returns the hash code of a string</a:t>
                      </a:r>
                      <a:endParaRPr/>
                    </a:p>
                  </a:txBody>
                  <a:tcPr marL="76200" marR="76200" marT="76200" marB="76200"/>
                </a:tc>
                <a:tc>
                  <a:txBody>
                    <a:bodyPr/>
                    <a:p>
                      <a:pPr algn="l">
                        <a:defRPr/>
                      </a:pPr>
                      <a:r>
                        <a:rPr lang="en-IN"/>
                        <a:t>int</a:t>
                      </a:r>
                      <a:endParaRPr/>
                    </a:p>
                  </a:txBody>
                  <a:tcPr marL="76200" marR="76200" marT="76200" marB="76200"/>
                </a:tc>
              </a:tr>
              <a:tr h="370840">
                <a:tc>
                  <a:txBody>
                    <a:bodyPr/>
                    <a:p>
                      <a:pPr algn="l">
                        <a:defRPr/>
                      </a:pPr>
                      <a:r>
                        <a:rPr lang="en-IN">
                          <a:solidFill>
                            <a:schemeClr val="accent1"/>
                          </a:solidFill>
                        </a:rPr>
                        <a:t>indexOf</a:t>
                      </a:r>
                      <a:r>
                        <a:rPr lang="en-IN">
                          <a:solidFill>
                            <a:schemeClr val="accent1"/>
                          </a:solidFill>
                        </a:rPr>
                        <a:t>()</a:t>
                      </a:r>
                      <a:endParaRPr/>
                    </a:p>
                  </a:txBody>
                  <a:tcPr marL="152400" marR="76200" marT="76200" marB="76200"/>
                </a:tc>
                <a:tc>
                  <a:txBody>
                    <a:bodyPr/>
                    <a:p>
                      <a:pPr algn="l">
                        <a:defRPr/>
                      </a:pPr>
                      <a:r>
                        <a:rPr lang="en-GB"/>
                        <a:t>Returns the position of the first found occurrence of specified characters in a string</a:t>
                      </a:r>
                      <a:endParaRPr/>
                    </a:p>
                  </a:txBody>
                  <a:tcPr marL="76200" marR="76200" marT="76200" marB="76200"/>
                </a:tc>
                <a:tc>
                  <a:txBody>
                    <a:bodyPr/>
                    <a:p>
                      <a:pPr algn="l">
                        <a:defRPr/>
                      </a:pPr>
                      <a:r>
                        <a:rPr lang="en-IN"/>
                        <a:t>int</a:t>
                      </a:r>
                      <a:endParaRPr/>
                    </a:p>
                  </a:txBody>
                  <a:tcPr marL="76200" marR="76200" marT="76200" marB="7620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Arial"/>
        <a:cs typeface="Arial"/>
      </a:majorFont>
      <a:minorFont>
        <a:latin typeface="Constantia"/>
        <a:ea typeface="Arial"/>
        <a:cs typeface="Arial"/>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satMod val="150000"/>
              <a:alpha val="5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50000"/>
                <a:satMod val="180000"/>
              </a:schemeClr>
            </a:gs>
            <a:gs pos="100000">
              <a:schemeClr val="phClr">
                <a:shade val="45000"/>
                <a:satMod val="120000"/>
              </a:schemeClr>
            </a:gs>
          </a:gsLst>
          <a:path path="circle"/>
        </a:gradFill>
        <a:gradFill>
          <a:gsLst>
            <a:gs pos="0">
              <a:schemeClr val="phClr">
                <a:tint val="50000"/>
                <a:satMod val="180000"/>
              </a:schemeClr>
            </a:gs>
            <a:gs pos="100000">
              <a:schemeClr val="phClr">
                <a:shade val="45000"/>
                <a:satMod val="120000"/>
              </a:schemeClr>
            </a:gs>
          </a:gsLst>
          <a:path path="circle"/>
        </a:gradFill>
      </a:bgFillStyleLst>
    </a:fmtScheme>
  </a:themeElements>
  <a:objectDefaults/>
</a:theme>
</file>

<file path=customXml/_rels/item1.xml.rels><?xml version="1.0" encoding="UTF-8" standalone="yes"?><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0</Words>
  <Application>ONLYOFFICE/7.3.0.184</Application>
  <DocSecurity>0</DocSecurity>
  <PresentationFormat>Custom</PresentationFormat>
  <Paragraphs>0</Paragraphs>
  <Slides>27</Slides>
  <Notes>27</Notes>
  <HiddenSlides>0</HiddenSlides>
  <MMClips>2</MMClips>
  <ScaleCrop>0</ScaleCrop>
  <HeadingPairs>
    <vt:vector size="4" baseType="variant">
      <vt:variant>
        <vt:lpstr>Theme</vt:lpstr>
      </vt:variant>
      <vt:variant>
        <vt:i4>1</vt:i4>
      </vt:variant>
      <vt:variant>
        <vt:lpstr>Slide Titles</vt:lpstr>
      </vt:variant>
      <vt:variant>
        <vt:i4>27</vt:i4>
      </vt:variant>
    </vt:vector>
  </HeadingPairs>
  <TitlesOfParts>
    <vt:vector size="2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subject/>
  <dc:creator>Windows User</dc:creator>
  <cp:keywords/>
  <dc:description/>
  <dc:identifier/>
  <dc:language/>
  <cp:lastModifiedBy/>
  <cp:revision>500</cp:revision>
  <dcterms:created xsi:type="dcterms:W3CDTF">2021-12-19T05:09:16Z</dcterms:created>
  <dcterms:modified xsi:type="dcterms:W3CDTF">2023-03-26T04:30:05Z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