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EB9631B5-78F2-41C9-869B-9F39066F8104}">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5" d="100"/>
          <a:sy n="65" d="100"/>
        </p:scale>
        <p:origin x="1080" y="72"/>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presProps" Target="presProps.xml" /><Relationship Id="rId24" Type="http://schemas.openxmlformats.org/officeDocument/2006/relationships/tableStyles" Target="tableStyles.xml" /><Relationship Id="rId2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3" y="152400"/>
            <a:ext cx="10427676" cy="838200"/>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514600"/>
          <a:ext cx="11041039" cy="2286000"/>
        </p:xfrm>
        <a:graphic>
          <a:graphicData uri="http://schemas.openxmlformats.org/drawingml/2006/table">
            <a:tbl>
              <a:tblPr firstRow="1" firstCol="0" lastRow="0" lastCol="0" bandRow="1" bandCol="0">
                <a:tableStyleId>{EB9631B5-78F2-41C9-869B-9F39066F8104}</a:tableStyleId>
              </a:tblPr>
              <a:tblGrid>
                <a:gridCol w="5520519"/>
                <a:gridCol w="5520519"/>
              </a:tblGrid>
              <a:tr h="419909">
                <a:tc gridSpan="2">
                  <a:txBody>
                    <a:bodyPr/>
                    <a:p>
                      <a:pPr algn="ctr">
                        <a:defRPr/>
                      </a:pPr>
                      <a:r>
                        <a:rPr lang="en-US" sz="2400">
                          <a:solidFill>
                            <a:schemeClr val="tx1"/>
                          </a:solidFill>
                          <a:latin typeface="Verdana"/>
                          <a:ea typeface="Verdana"/>
                        </a:rPr>
                        <a:t>Java</a:t>
                      </a:r>
                      <a:endParaRPr/>
                    </a:p>
                  </a:txBody>
                  <a:tcPr anchor="ctr"/>
                </a:tc>
                <a:tc hMerge="1">
                  <a:txBody>
                    <a:bodyPr/>
                    <a:p>
                      <a:endParaRPr/>
                    </a:p>
                  </a:txBody>
                </a:tc>
              </a:tr>
              <a:tr h="419909">
                <a:tc>
                  <a:txBody>
                    <a:bodyPr/>
                    <a:p>
                      <a:pPr marL="349965" indent="-349965">
                        <a:buFont typeface="Wingdings"/>
                        <a:buChar char="Ø"/>
                        <a:defRPr/>
                      </a:pPr>
                      <a:r>
                        <a:rPr lang="en-US" sz="2400" i="0" u="none" strike="noStrike" cap="none" spc="0">
                          <a:solidFill>
                            <a:schemeClr val="dk1"/>
                          </a:solidFill>
                          <a:latin typeface="Constantia"/>
                          <a:ea typeface="Constantia"/>
                          <a:cs typeface="Constantia"/>
                        </a:rPr>
                        <a:t> </a:t>
                      </a:r>
                      <a:r>
                        <a:rPr lang="en-US" sz="2400" b="1" i="0" u="none" strike="noStrike" cap="none" spc="0">
                          <a:solidFill>
                            <a:schemeClr val="dk1"/>
                          </a:solidFill>
                          <a:latin typeface="Constantia"/>
                          <a:ea typeface="Constantia"/>
                          <a:cs typeface="Constantia"/>
                        </a:rPr>
                        <a:t>Paradigm</a:t>
                      </a:r>
                      <a:endParaRPr lang="en-US" sz="2400" i="0" u="none" strike="noStrike" cap="none" spc="0">
                        <a:solidFill>
                          <a:schemeClr val="dk1"/>
                        </a:solidFill>
                        <a:latin typeface="Constantia"/>
                        <a:cs typeface="Constantia"/>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 OOP Concepts</a:t>
                      </a:r>
                      <a:endParaRPr/>
                    </a:p>
                  </a:txBody>
                  <a:tcPr anchor="ctr"/>
                </a:tc>
              </a:tr>
              <a:tr h="419909">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 Types of Classes </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i="0" u="none" strike="noStrike" cap="none" spc="0">
                          <a:solidFill>
                            <a:schemeClr val="dk1"/>
                          </a:solidFill>
                          <a:latin typeface="Constantia"/>
                          <a:ea typeface="Arial"/>
                          <a:cs typeface="Arial"/>
                        </a:rPr>
                        <a:t> Constructor </a:t>
                      </a:r>
                      <a:endParaRPr/>
                    </a:p>
                  </a:txBody>
                  <a:tcPr anchor="ctr"/>
                </a:tc>
              </a:tr>
              <a:tr h="419909">
                <a:tc>
                  <a:txBody>
                    <a:bodyPr/>
                    <a:p>
                      <a:pPr marL="342900" indent="-342900" algn="l">
                        <a:buFont typeface="Wingdings"/>
                        <a:buChar char="Ø"/>
                        <a:defRPr/>
                      </a:pPr>
                      <a:r>
                        <a:rPr lang="en-US" sz="2400" b="1" i="0" u="none" strike="noStrike" cap="none" spc="0">
                          <a:solidFill>
                            <a:schemeClr val="tx1"/>
                          </a:solidFill>
                          <a:latin typeface="Constantia"/>
                          <a:ea typeface="Verdana"/>
                          <a:cs typeface="Constantia"/>
                        </a:rPr>
                        <a:t>this keyword  </a:t>
                      </a:r>
                      <a:endParaRPr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1">
                          <a:solidFill>
                            <a:schemeClr val="dk1"/>
                          </a:solidFill>
                          <a:latin typeface="+mn-lt"/>
                          <a:ea typeface="+mn-ea"/>
                          <a:cs typeface="+mn-cs"/>
                        </a:rPr>
                        <a:t> static keyword </a:t>
                      </a:r>
                      <a:endParaRPr/>
                    </a:p>
                  </a:txBody>
                  <a:tcPr anchor="ctr"/>
                </a:tc>
              </a:tr>
              <a:tr h="419909">
                <a:tc>
                  <a:txBody>
                    <a:bodyPr/>
                    <a:p>
                      <a:pPr algn="l">
                        <a:defRPr/>
                      </a:pPr>
                      <a:endParaRPr/>
                    </a:p>
                  </a:txBody>
                  <a:tcPr anchor="ctr"/>
                </a:tc>
                <a:tc>
                  <a:txBody>
                    <a:bodyPr/>
                    <a:p>
                      <a:pPr marL="0" indent="0" algn="l">
                        <a:buFont typeface="Wingdings"/>
                        <a:buNone/>
                        <a:defRPr/>
                      </a:pPr>
                      <a:endParaRPr lang="en-US" sz="2400" b="1">
                        <a:solidFill>
                          <a:schemeClr val="tx1"/>
                        </a:solidFill>
                        <a:latin typeface="Verdana"/>
                        <a:ea typeface="Verdana"/>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15807026" name="Content Placeholder 2"/>
          <p:cNvSpPr>
            <a:spLocks noGrp="1"/>
          </p:cNvSpPr>
          <p:nvPr>
            <p:ph sz="half" idx="1"/>
          </p:nvPr>
        </p:nvSpPr>
        <p:spPr bwMode="auto">
          <a:xfrm flipH="0" flipV="0">
            <a:off x="351887" y="1030254"/>
            <a:ext cx="11488316" cy="5267908"/>
          </a:xfrm>
        </p:spPr>
        <p:txBody>
          <a:bodyPr vertOverflow="overflow" horzOverflow="overflow" vert="horz" wrap="square" lIns="121897" tIns="60948" rIns="121897" bIns="60948" numCol="1" spcCol="0" rtlCol="0" fromWordArt="0" anchor="t" anchorCtr="0" forceAA="0" upright="0" compatLnSpc="0">
            <a:normAutofit fontScale="95000" lnSpcReduction="1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Inner classes:</a:t>
            </a:r>
            <a:r>
              <a:rPr lang="en-US" sz="2800" b="0" i="0" u="none" strike="noStrike" cap="none" spc="0">
                <a:solidFill>
                  <a:schemeClr val="tx1"/>
                </a:solidFill>
                <a:latin typeface="Constantia"/>
                <a:cs typeface="Constantia"/>
              </a:rPr>
              <a:t> These are classes that are defined within another class, and can access its private members. They can be static or non-static, and can have their own members and methods.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Anonymous classes: </a:t>
            </a:r>
            <a:r>
              <a:rPr lang="en-US" sz="2800" b="0" i="0" u="none" strike="noStrike" cap="none" spc="0">
                <a:solidFill>
                  <a:schemeClr val="tx1"/>
                </a:solidFill>
                <a:latin typeface="Constantia"/>
                <a:cs typeface="Constantia"/>
              </a:rPr>
              <a:t>These are a type of inner class that are defined and instantiated at the same time. They are often used to provide a one-time implementation of an interface or abstract class.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Static classes:</a:t>
            </a:r>
            <a:r>
              <a:rPr lang="en-US" sz="2800" b="0" i="0" u="none" strike="noStrike" cap="none" spc="0">
                <a:solidFill>
                  <a:schemeClr val="tx1"/>
                </a:solidFill>
                <a:latin typeface="Constantia"/>
                <a:cs typeface="Constantia"/>
              </a:rPr>
              <a:t> These are a type of nested class that have the static modifier. They can be accessed without creating an instance of their containing class.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Local classes:</a:t>
            </a:r>
            <a:r>
              <a:rPr lang="en-US" sz="2800" b="0" i="0" u="none" strike="noStrike" cap="none" spc="0">
                <a:solidFill>
                  <a:schemeClr val="tx1"/>
                </a:solidFill>
                <a:latin typeface="Constantia"/>
                <a:cs typeface="Constantia"/>
              </a:rPr>
              <a:t> These are classes that are defined within a method or block of code. They can access the variables of the enclosing method, but are not accessible outside of it.</a:t>
            </a:r>
            <a:endParaRPr/>
          </a:p>
        </p:txBody>
      </p:sp>
      <p:sp>
        <p:nvSpPr>
          <p:cNvPr id="823643762" name="Rectangle 3"/>
          <p:cNvSpPr/>
          <p:nvPr/>
        </p:nvSpPr>
        <p:spPr bwMode="auto">
          <a:xfrm>
            <a:off x="0" y="34290"/>
            <a:ext cx="12115800" cy="651510"/>
          </a:xfrm>
          <a:prstGeom prst="rect">
            <a:avLst/>
          </a:prstGeom>
        </p:spPr>
        <p:txBody>
          <a:bodyPr vert="horz" lIns="121897" tIns="60948" rIns="121897" bIns="60948" rtlCol="0" anchor="b">
            <a:noAutofit/>
          </a:bodyPr>
          <a:lstStyle/>
          <a:p>
            <a:pPr>
              <a:defRPr/>
            </a:pPr>
            <a:r>
              <a:rPr lang="en-US" sz="4000" b="1"/>
              <a:t>Types of Classes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90850673" name="Content Placeholder 2"/>
          <p:cNvSpPr>
            <a:spLocks noGrp="1"/>
          </p:cNvSpPr>
          <p:nvPr>
            <p:ph sz="half" idx="1"/>
          </p:nvPr>
        </p:nvSpPr>
        <p:spPr bwMode="auto">
          <a:xfrm flipH="0" flipV="0">
            <a:off x="235254" y="1030254"/>
            <a:ext cx="11818775" cy="5345663"/>
          </a:xfrm>
        </p:spPr>
        <p:txBody>
          <a:bodyPr vertOverflow="overflow" horzOverflow="overflow" vert="horz" wrap="square" lIns="121897" tIns="60948" rIns="121897"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800" b="0" i="0" u="none" strike="noStrike" cap="none" spc="0">
                <a:solidFill>
                  <a:schemeClr val="tx1"/>
                </a:solidFill>
                <a:latin typeface="Constantia"/>
                <a:cs typeface="Constantia"/>
              </a:rPr>
              <a:t>A constructor is a special method that is used to initialize an object. Every class has a constructor either implicitly or explicitly.</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If we don't declare a constructor in the class then JVM builds a default constructor for that class. This is known as default constructor.</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A constructor has same name as the class name in which it is declared. Constructor must have no explicit return type. Constructor in Java can not be abstract, static, final or synchronized. These modifiers are not allowed for constructor.</a:t>
            </a:r>
            <a:endParaRPr/>
          </a:p>
          <a:p>
            <a:pPr>
              <a:defRPr/>
            </a:pPr>
            <a:r>
              <a:rPr lang="en-US" sz="2800" b="0" i="0" u="none" strike="noStrike" cap="none" spc="0">
                <a:solidFill>
                  <a:schemeClr val="tx1"/>
                </a:solidFill>
                <a:latin typeface="Constantia"/>
                <a:cs typeface="Constantia"/>
              </a:rPr>
              <a:t>A constructor is called automatically when an object of the class is created using the new keyword. The main purpose of a constructor is to ensure that an object of the class is properly initialized before it is used.</a:t>
            </a:r>
            <a:endParaRPr/>
          </a:p>
        </p:txBody>
      </p:sp>
      <p:sp>
        <p:nvSpPr>
          <p:cNvPr id="1434568104"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Constructor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8207563" name="Content Placeholder 2"/>
          <p:cNvSpPr>
            <a:spLocks noGrp="1"/>
          </p:cNvSpPr>
          <p:nvPr>
            <p:ph sz="half" idx="1"/>
          </p:nvPr>
        </p:nvSpPr>
        <p:spPr bwMode="auto">
          <a:xfrm flipH="0" flipV="0">
            <a:off x="235254" y="1030254"/>
            <a:ext cx="11818775" cy="5345663"/>
          </a:xfrm>
        </p:spPr>
        <p:txBody>
          <a:bodyPr vertOverflow="overflow" horzOverflow="overflow" vert="horz" wrap="square" lIns="121897" tIns="60948" rIns="121897" bIns="60948" numCol="1" spcCol="0" rtlCol="0" fromWordArt="0" anchor="t" anchorCtr="0" forceAA="0" upright="0" compatLnSpc="0">
            <a:normAutofit fontScale="90000" lnSpcReduction="2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Default constructor:</a:t>
            </a:r>
            <a:r>
              <a:rPr lang="en-US" sz="2800" b="0" i="0" u="none" strike="noStrike" cap="none" spc="0">
                <a:solidFill>
                  <a:schemeClr val="tx1"/>
                </a:solidFill>
                <a:latin typeface="Constantia"/>
                <a:cs typeface="Constantia"/>
              </a:rPr>
              <a:t> A default constructor is a constructor that takes no arguments. If a class does not have any constructors defined, a default constructor is automatically created by the Java compiler. The default constructor initializes all instance variables to their default values (e.g., null for object references, 0 for numeric types).</a:t>
            </a:r>
            <a:endParaRPr lang="en-US" sz="2800" b="0" i="0" u="none" strike="noStrike" cap="none" spc="0">
              <a:solidFill>
                <a:schemeClr val="tx1"/>
              </a:solidFill>
              <a:latin typeface="Constantia"/>
              <a:cs typeface="Constantia"/>
            </a:endParaRPr>
          </a:p>
          <a:p>
            <a:pPr>
              <a:defRPr/>
            </a:pPr>
            <a:r>
              <a:rPr lang="en-US" sz="2700" b="1" i="0" u="none" strike="noStrike" cap="none" spc="0">
                <a:solidFill>
                  <a:schemeClr val="accent6">
                    <a:lumMod val="75000"/>
                  </a:schemeClr>
                </a:solidFill>
                <a:latin typeface="Constantia"/>
                <a:cs typeface="Constantia"/>
              </a:rPr>
              <a:t>If a class contain a constructor with no parameter then it is known as default constructor defined by user. In this case JVM does not create default constructor.</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Parameterized constructor:</a:t>
            </a:r>
            <a:r>
              <a:rPr lang="en-US" sz="2800" b="0" i="0" u="none" strike="noStrike" cap="none" spc="0">
                <a:solidFill>
                  <a:schemeClr val="tx1"/>
                </a:solidFill>
                <a:latin typeface="Constantia"/>
                <a:cs typeface="Constantia"/>
              </a:rPr>
              <a:t> A parameterized constructor is a constructor that takes one or more arguments. It allows objects of a class to be created with specific initial values for their instance variables. A class can have multiple parameterized constructors, each with a different combination of parameters.</a:t>
            </a:r>
            <a:endParaRPr lang="en-US" sz="2800" b="0" i="0" u="none" strike="noStrike" cap="none" spc="0">
              <a:solidFill>
                <a:schemeClr val="tx1"/>
              </a:solidFill>
              <a:latin typeface="Constantia"/>
              <a:cs typeface="Constantia"/>
            </a:endParaRPr>
          </a:p>
          <a:p>
            <a:pPr>
              <a:defRPr/>
            </a:pPr>
            <a:endParaRPr/>
          </a:p>
        </p:txBody>
      </p:sp>
      <p:sp>
        <p:nvSpPr>
          <p:cNvPr id="943261955"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i="0" u="none" strike="noStrike" cap="none" spc="0">
                <a:solidFill>
                  <a:schemeClr val="tx1"/>
                </a:solidFill>
                <a:latin typeface="Constantia"/>
                <a:cs typeface="Constantia"/>
              </a:rPr>
              <a:t>Types of constructor in java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4046" y="1"/>
            <a:ext cx="9483750" cy="762000"/>
          </a:xfrm>
          <a:prstGeom prst="rect">
            <a:avLst/>
          </a:prstGeom>
        </p:spPr>
        <p:txBody>
          <a:bodyPr vert="horz" lIns="121898" tIns="60949" rIns="121898" bIns="60949" rtlCol="0" anchor="b">
            <a:noAutofit/>
          </a:bodyPr>
          <a:lstStyle/>
          <a:p>
            <a:pPr>
              <a:defRPr/>
            </a:pPr>
            <a:r>
              <a:rPr lang="en-US" sz="4000" b="1"/>
              <a:t>Example of constructor </a:t>
            </a:r>
            <a:endParaRPr/>
          </a:p>
        </p:txBody>
      </p:sp>
      <p:sp>
        <p:nvSpPr>
          <p:cNvPr id="4" name="TextBox 3"/>
          <p:cNvSpPr txBox="1"/>
          <p:nvPr/>
        </p:nvSpPr>
        <p:spPr bwMode="auto">
          <a:xfrm>
            <a:off x="124643" y="762001"/>
            <a:ext cx="5943600" cy="5940088"/>
          </a:xfrm>
          <a:prstGeom prst="rect">
            <a:avLst/>
          </a:prstGeom>
          <a:noFill/>
        </p:spPr>
        <p:txBody>
          <a:bodyPr wrap="square">
            <a:spAutoFit/>
          </a:bodyPr>
          <a:lstStyle/>
          <a:p>
            <a:pPr algn="just">
              <a:defRPr/>
            </a:pPr>
            <a:endParaRPr lang="en-GB" sz="2000" b="1"/>
          </a:p>
          <a:p>
            <a:pPr algn="just">
              <a:defRPr/>
            </a:pPr>
            <a:endParaRPr lang="en-GB" sz="2000" b="1"/>
          </a:p>
          <a:p>
            <a:pPr algn="just">
              <a:defRPr/>
            </a:pPr>
            <a:r>
              <a:rPr lang="en-GB" sz="2000" b="1"/>
              <a:t>No-</a:t>
            </a:r>
            <a:r>
              <a:rPr lang="en-GB" sz="2000" b="1"/>
              <a:t>arg</a:t>
            </a:r>
            <a:r>
              <a:rPr lang="en-GB" sz="2000" b="1"/>
              <a:t> constructor- </a:t>
            </a:r>
            <a:endParaRPr/>
          </a:p>
          <a:p>
            <a:pPr algn="just">
              <a:defRPr/>
            </a:pPr>
            <a:endParaRPr lang="en-GB" sz="2000"/>
          </a:p>
          <a:p>
            <a:pPr algn="just">
              <a:defRPr/>
            </a:pPr>
            <a:r>
              <a:rPr lang="en-GB" sz="2000"/>
              <a:t>public class Main {</a:t>
            </a:r>
            <a:endParaRPr/>
          </a:p>
          <a:p>
            <a:pPr algn="just">
              <a:defRPr/>
            </a:pPr>
            <a:r>
              <a:rPr lang="en-GB" sz="2000"/>
              <a:t>  int x;  // Create a class attribute</a:t>
            </a:r>
            <a:endParaRPr/>
          </a:p>
          <a:p>
            <a:pPr algn="just">
              <a:defRPr/>
            </a:pPr>
            <a:r>
              <a:rPr lang="en-GB" sz="2000"/>
              <a:t>  // Create a class constructor for the Main class</a:t>
            </a:r>
            <a:endParaRPr/>
          </a:p>
          <a:p>
            <a:pPr algn="just">
              <a:defRPr/>
            </a:pPr>
            <a:r>
              <a:rPr lang="en-GB" sz="2000"/>
              <a:t>  public Main() {</a:t>
            </a:r>
            <a:endParaRPr/>
          </a:p>
          <a:p>
            <a:pPr algn="just">
              <a:defRPr/>
            </a:pPr>
            <a:r>
              <a:rPr lang="en-GB" sz="2000"/>
              <a:t>    x = 5;  // Set the initial value for the class attribute x</a:t>
            </a:r>
            <a:endParaRPr/>
          </a:p>
          <a:p>
            <a:pPr algn="just">
              <a:defRPr/>
            </a:pPr>
            <a:r>
              <a:rPr lang="en-GB" sz="2000"/>
              <a:t>  }</a:t>
            </a:r>
            <a:endParaRPr/>
          </a:p>
          <a:p>
            <a:pPr algn="just">
              <a:defRPr/>
            </a:pPr>
            <a:r>
              <a:rPr lang="en-GB" sz="2000"/>
              <a:t>  public static void main(String[] </a:t>
            </a:r>
            <a:r>
              <a:rPr lang="en-GB" sz="2000"/>
              <a:t>args</a:t>
            </a:r>
            <a:r>
              <a:rPr lang="en-GB" sz="2000"/>
              <a:t>) {</a:t>
            </a:r>
            <a:endParaRPr/>
          </a:p>
          <a:p>
            <a:pPr algn="just">
              <a:defRPr/>
            </a:pPr>
            <a:r>
              <a:rPr lang="en-GB" sz="2000"/>
              <a:t>    Main </a:t>
            </a:r>
            <a:r>
              <a:rPr lang="en-GB" sz="2000"/>
              <a:t>myObj</a:t>
            </a:r>
            <a:r>
              <a:rPr lang="en-GB" sz="2000"/>
              <a:t> = new Main(); // Create an object of class Main (This will call the constructor)</a:t>
            </a:r>
            <a:endParaRPr/>
          </a:p>
          <a:p>
            <a:pPr algn="just">
              <a:defRPr/>
            </a:pPr>
            <a:r>
              <a:rPr lang="en-GB" sz="2000"/>
              <a:t>    </a:t>
            </a:r>
            <a:r>
              <a:rPr lang="en-GB" sz="2000"/>
              <a:t>System.out.println</a:t>
            </a:r>
            <a:r>
              <a:rPr lang="en-GB" sz="2000"/>
              <a:t>(</a:t>
            </a:r>
            <a:r>
              <a:rPr lang="en-GB" sz="2000"/>
              <a:t>myObj.x</a:t>
            </a:r>
            <a:r>
              <a:rPr lang="en-GB" sz="2000"/>
              <a:t>); // Print the value of x</a:t>
            </a:r>
            <a:endParaRPr/>
          </a:p>
          <a:p>
            <a:pPr algn="just">
              <a:defRPr/>
            </a:pPr>
            <a:r>
              <a:rPr lang="en-GB" sz="2000"/>
              <a:t>  }</a:t>
            </a:r>
            <a:endParaRPr/>
          </a:p>
          <a:p>
            <a:pPr algn="just">
              <a:defRPr/>
            </a:pPr>
            <a:r>
              <a:rPr lang="en-GB" sz="2000"/>
              <a:t>}</a:t>
            </a:r>
            <a:endParaRPr/>
          </a:p>
          <a:p>
            <a:pPr algn="just">
              <a:defRPr/>
            </a:pPr>
            <a:r>
              <a:rPr lang="en-GB" sz="2000"/>
              <a:t>// Outputs 5</a:t>
            </a:r>
            <a:endParaRPr/>
          </a:p>
        </p:txBody>
      </p:sp>
      <p:sp>
        <p:nvSpPr>
          <p:cNvPr id="5" name="TextBox 4"/>
          <p:cNvSpPr txBox="1"/>
          <p:nvPr/>
        </p:nvSpPr>
        <p:spPr bwMode="auto">
          <a:xfrm>
            <a:off x="7085012" y="762001"/>
            <a:ext cx="5943600" cy="5016758"/>
          </a:xfrm>
          <a:prstGeom prst="rect">
            <a:avLst/>
          </a:prstGeom>
          <a:noFill/>
        </p:spPr>
        <p:txBody>
          <a:bodyPr wrap="square">
            <a:spAutoFit/>
          </a:bodyPr>
          <a:lstStyle/>
          <a:p>
            <a:pPr algn="just">
              <a:defRPr/>
            </a:pPr>
            <a:r>
              <a:rPr lang="en-GB" sz="2000" b="1"/>
              <a:t>Parameterized constructor- </a:t>
            </a:r>
            <a:endParaRPr/>
          </a:p>
          <a:p>
            <a:pPr algn="just">
              <a:defRPr/>
            </a:pPr>
            <a:endParaRPr lang="en-GB" sz="2000" b="1"/>
          </a:p>
          <a:p>
            <a:pPr algn="just">
              <a:defRPr/>
            </a:pPr>
            <a:r>
              <a:rPr lang="en-GB" sz="2000"/>
              <a:t>public class Main {</a:t>
            </a:r>
            <a:endParaRPr/>
          </a:p>
          <a:p>
            <a:pPr algn="just">
              <a:defRPr/>
            </a:pPr>
            <a:r>
              <a:rPr lang="en-GB" sz="2000"/>
              <a:t>  int x;</a:t>
            </a:r>
            <a:endParaRPr/>
          </a:p>
          <a:p>
            <a:pPr algn="just">
              <a:defRPr/>
            </a:pPr>
            <a:endParaRPr lang="en-GB" sz="2000"/>
          </a:p>
          <a:p>
            <a:pPr algn="just">
              <a:defRPr/>
            </a:pPr>
            <a:r>
              <a:rPr lang="en-GB" sz="2000"/>
              <a:t>  public Main(int y) {</a:t>
            </a:r>
            <a:endParaRPr/>
          </a:p>
          <a:p>
            <a:pPr algn="just">
              <a:defRPr/>
            </a:pPr>
            <a:r>
              <a:rPr lang="en-GB" sz="2000"/>
              <a:t>    x = y;</a:t>
            </a:r>
            <a:endParaRPr/>
          </a:p>
          <a:p>
            <a:pPr algn="just">
              <a:defRPr/>
            </a:pPr>
            <a:r>
              <a:rPr lang="en-GB" sz="2000"/>
              <a:t>  }</a:t>
            </a:r>
            <a:endParaRPr/>
          </a:p>
          <a:p>
            <a:pPr algn="just">
              <a:defRPr/>
            </a:pPr>
            <a:endParaRPr lang="en-GB" sz="2000"/>
          </a:p>
          <a:p>
            <a:pPr algn="just">
              <a:defRPr/>
            </a:pPr>
            <a:r>
              <a:rPr lang="en-GB" sz="2000"/>
              <a:t>  public static void main(String[] </a:t>
            </a:r>
            <a:r>
              <a:rPr lang="en-GB" sz="2000"/>
              <a:t>args</a:t>
            </a:r>
            <a:r>
              <a:rPr lang="en-GB" sz="2000"/>
              <a:t>) {</a:t>
            </a:r>
            <a:endParaRPr/>
          </a:p>
          <a:p>
            <a:pPr algn="just">
              <a:defRPr/>
            </a:pPr>
            <a:r>
              <a:rPr lang="en-GB" sz="2000"/>
              <a:t>    Main </a:t>
            </a:r>
            <a:r>
              <a:rPr lang="en-GB" sz="2000"/>
              <a:t>myObj</a:t>
            </a:r>
            <a:r>
              <a:rPr lang="en-GB" sz="2000"/>
              <a:t> = new Main(5);</a:t>
            </a:r>
            <a:endParaRPr/>
          </a:p>
          <a:p>
            <a:pPr algn="just">
              <a:defRPr/>
            </a:pPr>
            <a:r>
              <a:rPr lang="en-GB" sz="2000"/>
              <a:t>    </a:t>
            </a:r>
            <a:r>
              <a:rPr lang="en-GB" sz="2000"/>
              <a:t>System.out.println</a:t>
            </a:r>
            <a:r>
              <a:rPr lang="en-GB" sz="2000"/>
              <a:t>(</a:t>
            </a:r>
            <a:r>
              <a:rPr lang="en-GB" sz="2000"/>
              <a:t>myObj.x</a:t>
            </a:r>
            <a:r>
              <a:rPr lang="en-GB" sz="2000"/>
              <a:t>);</a:t>
            </a:r>
            <a:endParaRPr/>
          </a:p>
          <a:p>
            <a:pPr algn="just">
              <a:defRPr/>
            </a:pPr>
            <a:r>
              <a:rPr lang="en-GB" sz="2000"/>
              <a:t>  }</a:t>
            </a:r>
            <a:endParaRPr/>
          </a:p>
          <a:p>
            <a:pPr algn="just">
              <a:defRPr/>
            </a:pPr>
            <a:r>
              <a:rPr lang="en-GB" sz="2000"/>
              <a:t>}</a:t>
            </a:r>
            <a:endParaRPr/>
          </a:p>
          <a:p>
            <a:pPr algn="just">
              <a:defRPr/>
            </a:pPr>
            <a:endParaRPr lang="en-GB" sz="2000"/>
          </a:p>
          <a:p>
            <a:pPr algn="just">
              <a:defRPr/>
            </a:pPr>
            <a:r>
              <a:rPr lang="en-GB" sz="2000"/>
              <a:t>// Outputs 5</a:t>
            </a:r>
            <a:endParaRPr/>
          </a:p>
        </p:txBody>
      </p:sp>
      <p:sp>
        <p:nvSpPr>
          <p:cNvPr id="8" name="Rectangle 7"/>
          <p:cNvSpPr/>
          <p:nvPr/>
        </p:nvSpPr>
        <p:spPr bwMode="auto">
          <a:xfrm>
            <a:off x="6399212" y="609600"/>
            <a:ext cx="45719" cy="601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33237494" name="Content Placeholder 2"/>
          <p:cNvSpPr>
            <a:spLocks noGrp="1"/>
          </p:cNvSpPr>
          <p:nvPr>
            <p:ph sz="half" idx="1"/>
          </p:nvPr>
        </p:nvSpPr>
        <p:spPr bwMode="auto">
          <a:xfrm flipH="0" flipV="0">
            <a:off x="293571" y="738673"/>
            <a:ext cx="11527193" cy="5433526"/>
          </a:xfrm>
        </p:spPr>
        <p:txBody>
          <a:bodyPr vertOverflow="overflow" horzOverflow="overflow" vert="horz" wrap="square" lIns="121897" tIns="60948" rIns="121897" bIns="60948" numCol="1" spcCol="0" rtlCol="0" fromWordArt="0" anchor="t" anchorCtr="0" forceAA="0" upright="0" compatLnSpc="0">
            <a:normAutofit fontScale="95000" lnSpcReduction="1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marL="0" indent="0">
              <a:buClr>
                <a:schemeClr val="accent1">
                  <a:lumMod val="75000"/>
                </a:schemeClr>
              </a:buClr>
              <a:buFont typeface="Arial"/>
              <a:buNone/>
              <a:defRPr/>
            </a:pPr>
            <a:r>
              <a:rPr lang="en-US" sz="2800" b="1" i="0" u="none" strike="noStrike" cap="none" spc="0">
                <a:solidFill>
                  <a:srgbClr val="C00000"/>
                </a:solidFill>
                <a:latin typeface="Constantia"/>
                <a:cs typeface="Constantia"/>
              </a:rPr>
              <a:t>In Java, this is a keyword which is used to refer current object of a class.</a:t>
            </a:r>
            <a:endParaRPr lang="en-US" sz="2800" b="0" i="0" u="none" strike="noStrike" cap="none" spc="0">
              <a:solidFill>
                <a:schemeClr val="tx1"/>
              </a:solidFill>
              <a:latin typeface="Constantia"/>
              <a:cs typeface="Constantia"/>
            </a:endParaRPr>
          </a:p>
          <a:p>
            <a:pPr>
              <a:defRPr/>
            </a:pPr>
            <a:r>
              <a:rPr lang="en-US" sz="2800" b="1" i="0" u="none" strike="noStrike" cap="none" spc="0">
                <a:solidFill>
                  <a:schemeClr val="accent6">
                    <a:lumMod val="75000"/>
                  </a:schemeClr>
                </a:solidFill>
                <a:latin typeface="Constantia"/>
                <a:cs typeface="Constantia"/>
              </a:rPr>
              <a:t>To refer to an instance variable  of the current object:</a:t>
            </a:r>
            <a:r>
              <a:rPr lang="en-US" sz="2800" b="0" i="0" u="none" strike="noStrike" cap="none" spc="0">
                <a:solidFill>
                  <a:schemeClr val="tx1"/>
                </a:solidFill>
                <a:latin typeface="Constantia"/>
                <a:cs typeface="Constantia"/>
              </a:rPr>
              <a:t> When this is used followed by a dot and an instance variable name, it refers to the instance variable of the current object.</a:t>
            </a:r>
            <a:endParaRPr lang="en-US" sz="2800" b="0" i="0" u="none" strike="noStrike" cap="none" spc="0">
              <a:solidFill>
                <a:schemeClr val="tx1"/>
              </a:solidFill>
              <a:latin typeface="Constantia"/>
              <a:cs typeface="Constantia"/>
            </a:endParaRPr>
          </a:p>
          <a:p>
            <a:pPr>
              <a:defRPr/>
            </a:pPr>
            <a:r>
              <a:rPr lang="en-US" sz="2800" b="1" i="0" u="none" strike="noStrike" cap="none" spc="0">
                <a:solidFill>
                  <a:schemeClr val="accent6">
                    <a:lumMod val="75000"/>
                  </a:schemeClr>
                </a:solidFill>
                <a:latin typeface="Constantia"/>
                <a:cs typeface="Constantia"/>
              </a:rPr>
              <a:t>To call a constructor from another constructor</a:t>
            </a:r>
            <a:r>
              <a:rPr lang="en-US" sz="2800" b="0" i="0" u="none" strike="noStrike" cap="none" spc="0">
                <a:solidFill>
                  <a:schemeClr val="tx1"/>
                </a:solidFill>
                <a:latin typeface="Constantia"/>
                <a:cs typeface="Constantia"/>
              </a:rPr>
              <a:t>: When a constructor needs to call another constructor of the same class, this() can be used. It must be the first statement in the constructor body</a:t>
            </a:r>
            <a:endParaRPr lang="en-US" sz="2800" b="0" i="0" u="none" strike="noStrike" cap="none" spc="0">
              <a:solidFill>
                <a:schemeClr val="tx1"/>
              </a:solidFill>
              <a:latin typeface="Constantia"/>
              <a:cs typeface="Constantia"/>
            </a:endParaRPr>
          </a:p>
          <a:p>
            <a:pPr>
              <a:defRPr/>
            </a:pPr>
            <a:r>
              <a:rPr lang="en-US" sz="2800" b="1" i="0" u="none" strike="noStrike" cap="none" spc="0">
                <a:solidFill>
                  <a:schemeClr val="accent6">
                    <a:lumMod val="75000"/>
                  </a:schemeClr>
                </a:solidFill>
                <a:latin typeface="Constantia"/>
                <a:cs typeface="Constantia"/>
              </a:rPr>
              <a:t>To pass the current object as an argument to another method</a:t>
            </a:r>
            <a:r>
              <a:rPr lang="en-US" sz="2800" b="0" i="0" u="none" strike="noStrike" cap="none" spc="0">
                <a:solidFill>
                  <a:schemeClr val="tx1"/>
                </a:solidFill>
                <a:latin typeface="Constantia"/>
                <a:cs typeface="Constantia"/>
              </a:rPr>
              <a:t>: When this is passed as an argument to a method, it passes a reference to the current object</a:t>
            </a:r>
            <a:endParaRPr/>
          </a:p>
          <a:p>
            <a:pPr>
              <a:defRPr/>
            </a:pPr>
            <a:r>
              <a:rPr b="1">
                <a:solidFill>
                  <a:schemeClr val="accent6">
                    <a:lumMod val="75000"/>
                  </a:schemeClr>
                </a:solidFill>
              </a:rPr>
              <a:t>To call instance method from another instance method</a:t>
            </a:r>
            <a:endParaRPr/>
          </a:p>
        </p:txBody>
      </p:sp>
      <p:sp>
        <p:nvSpPr>
          <p:cNvPr id="892184318"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This keyword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Static keyword</a:t>
            </a:r>
            <a:endParaRPr/>
          </a:p>
        </p:txBody>
      </p:sp>
      <p:sp>
        <p:nvSpPr>
          <p:cNvPr id="4" name="TextBox 3"/>
          <p:cNvSpPr txBox="1"/>
          <p:nvPr/>
        </p:nvSpPr>
        <p:spPr bwMode="auto">
          <a:xfrm>
            <a:off x="1489074" y="965169"/>
            <a:ext cx="11049000" cy="461665"/>
          </a:xfrm>
          <a:prstGeom prst="rect">
            <a:avLst/>
          </a:prstGeom>
          <a:noFill/>
        </p:spPr>
        <p:txBody>
          <a:bodyPr wrap="square">
            <a:spAutoFit/>
          </a:bodyPr>
          <a:lstStyle/>
          <a:p>
            <a:pPr>
              <a:defRPr/>
            </a:pPr>
            <a:r>
              <a:rPr lang="en-GB" b="0" i="0">
                <a:solidFill>
                  <a:schemeClr val="tx1">
                    <a:lumMod val="95000"/>
                    <a:lumOff val="5000"/>
                  </a:schemeClr>
                </a:solidFill>
              </a:rPr>
              <a:t>The </a:t>
            </a:r>
            <a:r>
              <a:rPr lang="en-GB" b="1" i="0">
                <a:solidFill>
                  <a:schemeClr val="tx1">
                    <a:lumMod val="95000"/>
                    <a:lumOff val="5000"/>
                  </a:schemeClr>
                </a:solidFill>
              </a:rPr>
              <a:t>static keyword</a:t>
            </a:r>
            <a:r>
              <a:rPr lang="en-GB" b="0" i="0">
                <a:solidFill>
                  <a:schemeClr val="tx1">
                    <a:lumMod val="95000"/>
                    <a:lumOff val="5000"/>
                  </a:schemeClr>
                </a:solidFill>
              </a:rPr>
              <a:t> in </a:t>
            </a:r>
            <a:r>
              <a:rPr lang="en-GB" b="0" i="0" u="none" strike="noStrike">
                <a:solidFill>
                  <a:schemeClr val="tx1">
                    <a:lumMod val="95000"/>
                    <a:lumOff val="5000"/>
                  </a:schemeClr>
                </a:solidFill>
              </a:rPr>
              <a:t>Java</a:t>
            </a:r>
            <a:r>
              <a:rPr lang="en-GB" b="0" i="0">
                <a:solidFill>
                  <a:schemeClr val="tx1">
                    <a:lumMod val="95000"/>
                    <a:lumOff val="5000"/>
                  </a:schemeClr>
                </a:solidFill>
              </a:rPr>
              <a:t> is used for memory management mainly.</a:t>
            </a:r>
            <a:endParaRPr lang="en-IN">
              <a:solidFill>
                <a:schemeClr val="tx1">
                  <a:lumMod val="95000"/>
                  <a:lumOff val="5000"/>
                </a:schemeClr>
              </a:solidFill>
            </a:endParaRPr>
          </a:p>
        </p:txBody>
      </p:sp>
      <p:pic>
        <p:nvPicPr>
          <p:cNvPr id="6146" name="Picture 2" descr="Static in Java"/>
          <p:cNvPicPr>
            <a:picLocks noChangeAspect="1" noChangeArrowheads="1"/>
          </p:cNvPicPr>
          <p:nvPr/>
        </p:nvPicPr>
        <p:blipFill>
          <a:blip r:embed="rId2"/>
          <a:stretch/>
        </p:blipFill>
        <p:spPr bwMode="auto">
          <a:xfrm>
            <a:off x="2665412" y="1426834"/>
            <a:ext cx="5562600" cy="4935641"/>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5800064" name="Content Placeholder 2"/>
          <p:cNvSpPr>
            <a:spLocks noGrp="1"/>
          </p:cNvSpPr>
          <p:nvPr>
            <p:ph sz="half" idx="1"/>
          </p:nvPr>
        </p:nvSpPr>
        <p:spPr bwMode="auto">
          <a:xfrm flipH="0" flipV="0">
            <a:off x="546275" y="1300453"/>
            <a:ext cx="10963469" cy="4257091"/>
          </a:xfrm>
        </p:spPr>
        <p:txBody>
          <a:bodyPr vertOverflow="overflow" horzOverflow="overflow" vert="horz" wrap="square" lIns="121897" tIns="60948" rIns="121897"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200" b="0" i="0" u="none" strike="noStrike" cap="none" spc="0">
                <a:solidFill>
                  <a:schemeClr val="tx1"/>
                </a:solidFill>
                <a:latin typeface="Constantia"/>
                <a:cs typeface="Constantia"/>
              </a:rPr>
              <a:t>the static keyword is used to create class-level variables and methods that can be accessed without creating an object of the class. Here are some key features of static variables and methods:</a:t>
            </a:r>
            <a:endParaRPr lang="en-US" sz="2200" b="0" i="0" u="none" strike="noStrike" cap="none" spc="0">
              <a:solidFill>
                <a:schemeClr val="tx1"/>
              </a:solidFill>
              <a:latin typeface="Constantia"/>
              <a:cs typeface="Constantia"/>
            </a:endParaRPr>
          </a:p>
          <a:p>
            <a:pPr>
              <a:defRPr/>
            </a:pPr>
            <a:endParaRPr lang="en-US" sz="2200" b="0" i="0" u="none" strike="noStrike" cap="none" spc="0">
              <a:solidFill>
                <a:schemeClr val="tx1"/>
              </a:solidFill>
              <a:latin typeface="Constantia"/>
              <a:cs typeface="Constantia"/>
            </a:endParaRPr>
          </a:p>
          <a:p>
            <a:pPr>
              <a:defRPr/>
            </a:pPr>
            <a:r>
              <a:rPr lang="en-US" sz="2200" b="0" i="0" u="none" strike="noStrike" cap="none" spc="0">
                <a:solidFill>
                  <a:schemeClr val="tx1"/>
                </a:solidFill>
                <a:latin typeface="Constantia"/>
                <a:cs typeface="Constantia"/>
              </a:rPr>
              <a:t>Static variables: A static variable is a class-level variable that is shared by all instances of the class. It can be accessed without creating an object of the class.</a:t>
            </a:r>
            <a:endParaRPr lang="en-US" sz="2200" b="0" i="0" u="none" strike="noStrike" cap="none" spc="0">
              <a:solidFill>
                <a:schemeClr val="tx1"/>
              </a:solidFill>
              <a:latin typeface="Constantia"/>
              <a:cs typeface="Constantia"/>
            </a:endParaRPr>
          </a:p>
          <a:p>
            <a:pPr>
              <a:defRPr/>
            </a:pPr>
            <a:endParaRPr lang="en-US" sz="2200" b="0" i="0" u="none" strike="noStrike" cap="none" spc="0">
              <a:solidFill>
                <a:schemeClr val="tx1"/>
              </a:solidFill>
              <a:latin typeface="Constantia"/>
              <a:cs typeface="Constantia"/>
            </a:endParaRPr>
          </a:p>
          <a:p>
            <a:pPr>
              <a:defRPr/>
            </a:pPr>
            <a:r>
              <a:rPr lang="en-US" sz="2200" b="0" i="0" u="none" strike="noStrike" cap="none" spc="0">
                <a:solidFill>
                  <a:schemeClr val="tx1"/>
                </a:solidFill>
                <a:latin typeface="Constantia"/>
                <a:cs typeface="Constantia"/>
              </a:rPr>
              <a:t>Static methods: A static method is a class-level method that can be called without creating an object of the class.</a:t>
            </a:r>
            <a:endParaRPr/>
          </a:p>
        </p:txBody>
      </p:sp>
      <p:sp>
        <p:nvSpPr>
          <p:cNvPr id="1165049114"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Static keyword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30385717" name="Content Placeholder 2"/>
          <p:cNvSpPr>
            <a:spLocks noGrp="1"/>
          </p:cNvSpPr>
          <p:nvPr>
            <p:ph sz="half" idx="1"/>
          </p:nvPr>
        </p:nvSpPr>
        <p:spPr bwMode="auto">
          <a:xfrm flipH="0" flipV="0">
            <a:off x="1141411" y="835867"/>
            <a:ext cx="10562720" cy="5578928"/>
          </a:xfrm>
        </p:spPr>
        <p:txBody>
          <a:bodyPr vertOverflow="overflow" horzOverflow="overflow" vert="horz" wrap="square" lIns="121897" tIns="60948" rIns="121897" bIns="60948" numCol="1" spcCol="0" rtlCol="0" fromWordArt="0" anchor="t" anchorCtr="0" forceAA="0" upright="0" compatLnSpc="0">
            <a:normAutofit fontScale="85000" lnSpcReduction="3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800" b="0" i="0" u="none" strike="noStrike" cap="none" spc="0">
                <a:solidFill>
                  <a:schemeClr val="tx1"/>
                </a:solidFill>
                <a:latin typeface="Constantia"/>
                <a:cs typeface="Constantia"/>
              </a:rPr>
              <a:t>Here are some common use cases for static variables and methods:</a:t>
            </a:r>
            <a:endParaRPr lang="en-US" sz="2800" b="0" i="0" u="none" strike="noStrike" cap="none" spc="0">
              <a:solidFill>
                <a:schemeClr val="tx1"/>
              </a:solidFill>
              <a:latin typeface="Constantia"/>
              <a:cs typeface="Constantia"/>
            </a:endParaRPr>
          </a:p>
          <a:p>
            <a:pPr>
              <a:defRPr/>
            </a:pP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To keep track of information that is shared by all instances of a class (such as a count of the number of objects created).</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To create utility methods that do not require an object of the class to be created (such as math functions or string formatting methods).</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To create constants that are shared by all instances of a class (such as mathematical or physical constants).</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It's important to note that static variables and methods belong to the class itself, not to any specific instance of the class. This means that they can be accessed and modified by any method or object of the class. However, because they are shared by all instances of the class, changes made to static variables or methods will be visible to all objects of the class.</a:t>
            </a:r>
            <a:endParaRPr/>
          </a:p>
        </p:txBody>
      </p:sp>
      <p:sp>
        <p:nvSpPr>
          <p:cNvPr id="278279757"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Static keyword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Object class in JAVA </a:t>
            </a:r>
            <a:endParaRPr/>
          </a:p>
        </p:txBody>
      </p:sp>
      <p:sp>
        <p:nvSpPr>
          <p:cNvPr id="5" name="TextBox 4"/>
          <p:cNvSpPr txBox="1"/>
          <p:nvPr/>
        </p:nvSpPr>
        <p:spPr bwMode="auto">
          <a:xfrm flipH="0" flipV="0">
            <a:off x="310656" y="1033029"/>
            <a:ext cx="11573271" cy="5578200"/>
          </a:xfrm>
          <a:prstGeom prst="rect">
            <a:avLst/>
          </a:prstGeom>
          <a:noFill/>
        </p:spPr>
        <p:txBody>
          <a:bodyPr wrap="square">
            <a:spAutoFit/>
          </a:bodyPr>
          <a:lstStyle/>
          <a:p>
            <a:pPr>
              <a:defRPr/>
            </a:pPr>
            <a:endParaRPr/>
          </a:p>
          <a:p>
            <a:pPr>
              <a:defRPr/>
            </a:pPr>
            <a:r>
              <a:rPr sz="2400" b="0" i="0" u="none" strike="noStrike" cap="none" spc="0">
                <a:solidFill>
                  <a:schemeClr val="tx1"/>
                </a:solidFill>
                <a:latin typeface="Constantia"/>
                <a:ea typeface="Liberation Sans"/>
                <a:cs typeface="Constantia"/>
              </a:rPr>
              <a:t>The </a:t>
            </a:r>
            <a:r>
              <a:rPr sz="2400" b="1" i="0" u="none" strike="noStrike" cap="none" spc="0">
                <a:solidFill>
                  <a:srgbClr val="C00000"/>
                </a:solidFill>
                <a:latin typeface="Constantia"/>
                <a:ea typeface="Liberation Sans"/>
                <a:cs typeface="Constantia"/>
              </a:rPr>
              <a:t>Object</a:t>
            </a:r>
            <a:r>
              <a:rPr sz="2400" b="1" i="0" u="none" strike="noStrike" cap="none" spc="0">
                <a:solidFill>
                  <a:srgbClr val="C00000"/>
                </a:solidFill>
                <a:latin typeface="Constantia"/>
                <a:ea typeface="Liberation Sans"/>
                <a:cs typeface="Constantia"/>
              </a:rPr>
              <a:t> </a:t>
            </a:r>
            <a:r>
              <a:rPr sz="2400" b="0" i="0" u="none" strike="noStrike" cap="none" spc="0">
                <a:solidFill>
                  <a:schemeClr val="tx1"/>
                </a:solidFill>
                <a:latin typeface="Constantia"/>
                <a:ea typeface="Liberation Sans"/>
                <a:cs typeface="Constantia"/>
              </a:rPr>
              <a:t>class is the parent class of all other classes. It is at the top of the class hierarchy in Java. Every class in Java implicitly or explicitly extends the </a:t>
            </a:r>
            <a:r>
              <a:rPr sz="2400" b="0" i="0" u="none" strike="noStrike" cap="none" spc="0">
                <a:solidFill>
                  <a:schemeClr val="tx1"/>
                </a:solidFill>
                <a:latin typeface="Constantia"/>
                <a:ea typeface="Liberation Sans"/>
                <a:cs typeface="Constantia"/>
              </a:rPr>
              <a:t>Object</a:t>
            </a:r>
            <a:r>
              <a:rPr sz="2400" b="0" i="0" u="none" strike="noStrike" cap="none" spc="0">
                <a:solidFill>
                  <a:schemeClr val="tx1"/>
                </a:solidFill>
                <a:latin typeface="Constantia"/>
                <a:ea typeface="Liberation Sans"/>
                <a:cs typeface="Constantia"/>
              </a:rPr>
              <a:t> class, and therefore, inherits its methods.</a:t>
            </a:r>
            <a:endParaRPr sz="2400" b="0" i="0" u="none" strike="noStrike" cap="none" spc="0">
              <a:solidFill>
                <a:schemeClr val="tx1"/>
              </a:solidFill>
              <a:latin typeface="Constantia"/>
              <a:cs typeface="Constantia"/>
            </a:endParaRPr>
          </a:p>
          <a:p>
            <a:pPr>
              <a:defRPr/>
            </a:pPr>
            <a:endParaRPr sz="2400" b="0" i="0" u="none" strike="noStrike" cap="none" spc="0">
              <a:solidFill>
                <a:schemeClr val="tx1"/>
              </a:solidFill>
              <a:latin typeface="Constantia"/>
              <a:cs typeface="Constantia"/>
            </a:endParaRPr>
          </a:p>
          <a:p>
            <a:pPr>
              <a:defRPr/>
            </a:pPr>
            <a:r>
              <a:rPr sz="2400" b="0" i="0" u="none" strike="noStrike" cap="none" spc="0">
                <a:solidFill>
                  <a:schemeClr val="tx1"/>
                </a:solidFill>
                <a:latin typeface="Constantia"/>
                <a:ea typeface="Liberation Sans"/>
                <a:cs typeface="Constantia"/>
              </a:rPr>
              <a:t>The </a:t>
            </a:r>
            <a:r>
              <a:rPr sz="2400" b="0" i="0" u="none" strike="noStrike" cap="none" spc="0">
                <a:solidFill>
                  <a:schemeClr val="tx1"/>
                </a:solidFill>
                <a:latin typeface="Constantia"/>
                <a:ea typeface="Liberation Sans"/>
                <a:cs typeface="Constantia"/>
              </a:rPr>
              <a:t>Object</a:t>
            </a:r>
            <a:r>
              <a:rPr sz="2400" b="0" i="0" u="none" strike="noStrike" cap="none" spc="0">
                <a:solidFill>
                  <a:schemeClr val="tx1"/>
                </a:solidFill>
                <a:latin typeface="Constantia"/>
                <a:ea typeface="Liberation Sans"/>
                <a:cs typeface="Constantia"/>
              </a:rPr>
              <a:t> class has a few important methods that are inherited by all other classes. Some of these methods include:</a:t>
            </a:r>
            <a:endParaRPr sz="2400" b="0" i="0" u="none" strike="noStrike" cap="none" spc="0">
              <a:solidFill>
                <a:schemeClr val="tx1"/>
              </a:solidFill>
              <a:latin typeface="Constantia"/>
              <a:cs typeface="Constantia"/>
            </a:endParaRPr>
          </a:p>
          <a:p>
            <a:pPr>
              <a:defRPr/>
            </a:pPr>
            <a:r>
              <a:rPr sz="2400" b="1" i="0" u="none" strike="noStrike" cap="none" spc="0">
                <a:solidFill>
                  <a:srgbClr val="C00000"/>
                </a:solidFill>
                <a:latin typeface="Constantia"/>
                <a:ea typeface="Liberation Sans"/>
                <a:cs typeface="Constantia"/>
              </a:rPr>
              <a:t>toString()</a:t>
            </a:r>
            <a:r>
              <a:rPr sz="2400" b="1" i="0" u="none" strike="noStrike" cap="none" spc="0">
                <a:solidFill>
                  <a:srgbClr val="C00000"/>
                </a:solidFill>
                <a:latin typeface="Constantia"/>
                <a:ea typeface="Liberation Sans"/>
                <a:cs typeface="Constantia"/>
              </a:rPr>
              <a:t>:</a:t>
            </a:r>
            <a:r>
              <a:rPr sz="2400" b="0" i="0" u="none" strike="noStrike" cap="none" spc="0">
                <a:solidFill>
                  <a:schemeClr val="tx1"/>
                </a:solidFill>
                <a:latin typeface="Constantia"/>
                <a:ea typeface="Liberation Sans"/>
                <a:cs typeface="Constantia"/>
              </a:rPr>
              <a:t> This method returns a string representation of the object. It is often overridden in child classes to provide a meaningful string representation of the object.</a:t>
            </a:r>
            <a:endParaRPr sz="2400" b="0" i="0" u="none" strike="noStrike" cap="none" spc="0">
              <a:solidFill>
                <a:schemeClr val="tx1"/>
              </a:solidFill>
              <a:latin typeface="Constantia"/>
              <a:cs typeface="Constantia"/>
            </a:endParaRPr>
          </a:p>
          <a:p>
            <a:pPr>
              <a:defRPr/>
            </a:pPr>
            <a:r>
              <a:rPr sz="2400" b="1" i="0" u="none" strike="noStrike" cap="none" spc="0">
                <a:solidFill>
                  <a:srgbClr val="C00000"/>
                </a:solidFill>
                <a:latin typeface="Constantia"/>
                <a:ea typeface="Liberation Sans"/>
                <a:cs typeface="Constantia"/>
              </a:rPr>
              <a:t>equals(Object obj)</a:t>
            </a:r>
            <a:r>
              <a:rPr sz="2400" b="1" i="0" u="none" strike="noStrike" cap="none" spc="0">
                <a:solidFill>
                  <a:srgbClr val="C00000"/>
                </a:solidFill>
                <a:latin typeface="Constantia"/>
                <a:ea typeface="Liberation Sans"/>
                <a:cs typeface="Constantia"/>
              </a:rPr>
              <a:t>: </a:t>
            </a:r>
            <a:r>
              <a:rPr sz="2400" b="0" i="0" u="none" strike="noStrike" cap="none" spc="0">
                <a:solidFill>
                  <a:schemeClr val="tx1"/>
                </a:solidFill>
                <a:latin typeface="Constantia"/>
                <a:ea typeface="Liberation Sans"/>
                <a:cs typeface="Constantia"/>
              </a:rPr>
              <a:t>This method checks if the current object is equal to another object. It returns </a:t>
            </a:r>
            <a:r>
              <a:rPr sz="2400" b="0" i="0" u="none" strike="noStrike" cap="none" spc="0">
                <a:solidFill>
                  <a:schemeClr val="tx1"/>
                </a:solidFill>
                <a:latin typeface="Constantia"/>
                <a:ea typeface="Liberation Sans"/>
                <a:cs typeface="Constantia"/>
              </a:rPr>
              <a:t>true</a:t>
            </a:r>
            <a:r>
              <a:rPr sz="2400" b="0" i="0" u="none" strike="noStrike" cap="none" spc="0">
                <a:solidFill>
                  <a:schemeClr val="tx1"/>
                </a:solidFill>
                <a:latin typeface="Constantia"/>
                <a:ea typeface="Liberation Sans"/>
                <a:cs typeface="Constantia"/>
              </a:rPr>
              <a:t> if the two objects are equal, and </a:t>
            </a:r>
            <a:r>
              <a:rPr sz="2400" b="0" i="0" u="none" strike="noStrike" cap="none" spc="0">
                <a:solidFill>
                  <a:schemeClr val="tx1"/>
                </a:solidFill>
                <a:latin typeface="Constantia"/>
                <a:ea typeface="Liberation Sans"/>
                <a:cs typeface="Constantia"/>
              </a:rPr>
              <a:t>false</a:t>
            </a:r>
            <a:r>
              <a:rPr sz="2400" b="0" i="0" u="none" strike="noStrike" cap="none" spc="0">
                <a:solidFill>
                  <a:schemeClr val="tx1"/>
                </a:solidFill>
                <a:latin typeface="Constantia"/>
                <a:ea typeface="Liberation Sans"/>
                <a:cs typeface="Constantia"/>
              </a:rPr>
              <a:t> otherwise.</a:t>
            </a:r>
            <a:endParaRPr sz="2400" b="0" i="0" u="none" strike="noStrike" cap="none" spc="0">
              <a:solidFill>
                <a:schemeClr val="tx1"/>
              </a:solidFill>
              <a:latin typeface="Constantia"/>
              <a:cs typeface="Constantia"/>
            </a:endParaRPr>
          </a:p>
          <a:p>
            <a:pPr>
              <a:defRPr/>
            </a:pPr>
            <a:r>
              <a:rPr sz="2400" b="1" i="0" u="none" strike="noStrike" cap="none" spc="0">
                <a:solidFill>
                  <a:srgbClr val="C00000"/>
                </a:solidFill>
                <a:latin typeface="Constantia"/>
                <a:ea typeface="Liberation Sans"/>
                <a:cs typeface="Constantia"/>
              </a:rPr>
              <a:t>hashCode()</a:t>
            </a:r>
            <a:r>
              <a:rPr sz="2400" b="1" i="0" u="none" strike="noStrike" cap="none" spc="0">
                <a:solidFill>
                  <a:srgbClr val="C00000"/>
                </a:solidFill>
                <a:latin typeface="Constantia"/>
                <a:ea typeface="Liberation Sans"/>
                <a:cs typeface="Constantia"/>
              </a:rPr>
              <a:t>: </a:t>
            </a:r>
            <a:r>
              <a:rPr sz="2400" b="0" i="0" u="none" strike="noStrike" cap="none" spc="0">
                <a:solidFill>
                  <a:schemeClr val="tx1"/>
                </a:solidFill>
                <a:latin typeface="Constantia"/>
                <a:ea typeface="Liberation Sans"/>
                <a:cs typeface="Constantia"/>
              </a:rPr>
              <a:t>This method returns a hash code value for the object. It is used in hash tables, which are data structures that allow for quick lookup of objects.</a:t>
            </a:r>
            <a:endParaRPr sz="2400" b="0" i="0" u="none" strike="noStrike" cap="none" spc="0">
              <a:solidFill>
                <a:schemeClr val="tx1"/>
              </a:solidFill>
              <a:latin typeface="Constantia"/>
              <a:cs typeface="Constantia"/>
            </a:endParaRPr>
          </a:p>
          <a:p>
            <a:pPr>
              <a:defRPr/>
            </a:pPr>
            <a:r>
              <a:rPr lang="en-US" sz="2400" b="1" i="0" u="none" strike="noStrike" cap="none" spc="0">
                <a:solidFill>
                  <a:srgbClr val="C00000"/>
                </a:solidFill>
                <a:latin typeface="Constantia"/>
                <a:ea typeface="Liberation Sans"/>
                <a:cs typeface="Constantia"/>
              </a:rPr>
              <a:t>finalize()</a:t>
            </a:r>
            <a:r>
              <a:rPr lang="en-US" sz="2400" b="1" i="0" u="none" strike="noStrike" cap="none" spc="0">
                <a:solidFill>
                  <a:srgbClr val="C00000"/>
                </a:solidFill>
                <a:latin typeface="Constantia"/>
                <a:ea typeface="Liberation Sans"/>
                <a:cs typeface="Constantia"/>
              </a:rPr>
              <a:t> :</a:t>
            </a:r>
            <a:r>
              <a:rPr lang="en-US" sz="2400" b="0" i="0" u="none" strike="noStrike" cap="none" spc="0">
                <a:solidFill>
                  <a:schemeClr val="tx1"/>
                </a:solidFill>
                <a:latin typeface="Constantia"/>
                <a:ea typeface="Liberation Sans"/>
                <a:cs typeface="Constantia"/>
              </a:rPr>
              <a:t>method can be overridden in a class to perform any necessary cleanup before the object is garbage collected.</a:t>
            </a:r>
            <a:endParaRPr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a:defRPr/>
            </a:pPr>
            <a:r>
              <a:rPr lang="en-US" sz="4000" b="1"/>
              <a:t>equals() method in JAVA</a:t>
            </a:r>
            <a:endParaRPr/>
          </a:p>
        </p:txBody>
      </p:sp>
      <p:sp>
        <p:nvSpPr>
          <p:cNvPr id="5" name="TextBox 4"/>
          <p:cNvSpPr txBox="1"/>
          <p:nvPr/>
        </p:nvSpPr>
        <p:spPr bwMode="auto">
          <a:xfrm>
            <a:off x="608012" y="1447800"/>
            <a:ext cx="11125200" cy="4893647"/>
          </a:xfrm>
          <a:prstGeom prst="rect">
            <a:avLst/>
          </a:prstGeom>
          <a:noFill/>
        </p:spPr>
        <p:txBody>
          <a:bodyPr wrap="square">
            <a:spAutoFit/>
          </a:bodyPr>
          <a:lstStyle/>
          <a:p>
            <a:pPr>
              <a:defRPr/>
            </a:pPr>
            <a:r>
              <a:rPr lang="en-GB"/>
              <a:t>The equals() method is defined in the Object class in Java. By default, it uses the == operator for comparison. However, equals() method can be overridden to provide custom logic to compare two objects.</a:t>
            </a:r>
            <a:endParaRPr/>
          </a:p>
          <a:p>
            <a:pPr>
              <a:defRPr/>
            </a:pPr>
            <a:endParaRPr lang="en-GB"/>
          </a:p>
          <a:p>
            <a:pPr>
              <a:defRPr/>
            </a:pPr>
            <a:r>
              <a:rPr lang="en-GB"/>
              <a:t>When we want to compare two objects based on some logic, we need to override the equals() method in the corresponding class of those objects. </a:t>
            </a:r>
            <a:endParaRPr/>
          </a:p>
          <a:p>
            <a:pPr>
              <a:defRPr/>
            </a:pPr>
            <a:endParaRPr lang="en-GB"/>
          </a:p>
          <a:p>
            <a:pPr>
              <a:defRPr/>
            </a:pPr>
            <a:r>
              <a:rPr lang="en-GB"/>
              <a:t>Thus equals() methods compare two entities and return true if they are logically the same. Since equals() is a method defined in the Object class thus the default implementation of the equals() method compares the object references or the memory location where the objects are stored in the heap. </a:t>
            </a:r>
            <a:endParaRPr/>
          </a:p>
          <a:p>
            <a:pPr>
              <a:defRPr/>
            </a:pPr>
            <a:endParaRPr lang="en-GB"/>
          </a:p>
          <a:p>
            <a:pPr>
              <a:defRPr/>
            </a:pPr>
            <a:r>
              <a:rPr lang="en-GB"/>
              <a:t>Thus by default the equals() method checks the object by using the “==” operator.</a:t>
            </a:r>
            <a:endParaRPr lang="en-IN"/>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47922043" name="Content Placeholder 2"/>
          <p:cNvSpPr>
            <a:spLocks noGrp="1"/>
          </p:cNvSpPr>
          <p:nvPr>
            <p:ph sz="half" idx="1"/>
          </p:nvPr>
        </p:nvSpPr>
        <p:spPr bwMode="auto">
          <a:xfrm flipH="0" flipV="0">
            <a:off x="118622" y="194387"/>
            <a:ext cx="11877091" cy="6356479"/>
          </a:xfrm>
        </p:spPr>
        <p:txBody>
          <a:bodyPr vertOverflow="overflow" horzOverflow="overflow" vert="horz" wrap="square" lIns="121898" tIns="60948" rIns="121898" bIns="60948" numCol="1" spcCol="0" rtlCol="0" fromWordArt="0" anchor="t" anchorCtr="0" forceAA="0" upright="0" compatLnSpc="0">
            <a:normAutofit fontScale="90000" lnSpcReduction="2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defRPr/>
            </a:pPr>
            <a:r>
              <a:rPr lang="en-US" sz="2800" b="1" i="0" u="none" strike="noStrike" cap="none" spc="0">
                <a:solidFill>
                  <a:srgbClr val="C00000"/>
                </a:solidFill>
                <a:latin typeface="Constantia"/>
                <a:cs typeface="Constantia"/>
              </a:rPr>
              <a:t>In programming, a paradigm refers to a particular style or approach to solving problems and designing software applications. It is a fundamental way of thinking about and organizing code.</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Procedural programming:</a:t>
            </a:r>
            <a:r>
              <a:rPr lang="en-US" sz="2800" b="0" i="0" u="none" strike="noStrike" cap="none" spc="0">
                <a:solidFill>
                  <a:schemeClr val="tx1"/>
                </a:solidFill>
                <a:latin typeface="Constantia"/>
                <a:cs typeface="Constantia"/>
              </a:rPr>
              <a:t> This paradigm involves writing code that follows a series of steps, with an emphasis on the functions or procedures that carry out those steps.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Object-oriented programming:</a:t>
            </a:r>
            <a:r>
              <a:rPr lang="en-US" sz="2800" b="0" i="0" u="none" strike="noStrike" cap="none" spc="0">
                <a:solidFill>
                  <a:schemeClr val="tx1"/>
                </a:solidFill>
                <a:latin typeface="Constantia"/>
                <a:cs typeface="Constantia"/>
              </a:rPr>
              <a:t> This paradigm focuses on creating objects that encapsulate data and behavior. Objects can interact with each other through methods, which are functions that belong to a specific object.</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Functional programming:</a:t>
            </a:r>
            <a:r>
              <a:rPr lang="en-US" sz="2800" b="0" i="0" u="none" strike="noStrike" cap="none" spc="0">
                <a:solidFill>
                  <a:schemeClr val="tx1"/>
                </a:solidFill>
                <a:latin typeface="Constantia"/>
                <a:cs typeface="Constantia"/>
              </a:rPr>
              <a:t> This paradigm emphasizes the use of functions that do not have side effects and do not modify data. Instead, functions take inputs and produce outputs based on those inputs.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Event-driven programming:</a:t>
            </a:r>
            <a:r>
              <a:rPr lang="en-US" sz="2800" b="0" i="0" u="none" strike="noStrike" cap="none" spc="0">
                <a:solidFill>
                  <a:schemeClr val="tx1"/>
                </a:solidFill>
                <a:latin typeface="Constantia"/>
                <a:cs typeface="Constantia"/>
              </a:rPr>
              <a:t> This paradigm involves programming software that responds to user events, such as mouse clicks or keyboard input.</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2430559" y="838200"/>
            <a:ext cx="9141619" cy="2105367"/>
          </a:xfrm>
        </p:spPr>
        <p:txBody>
          <a:bodyPr/>
          <a:lstStyle/>
          <a:p>
            <a:pPr>
              <a:defRPr/>
            </a:pPr>
            <a:r>
              <a:rPr lang="en-US"/>
              <a:t>Thanks</a:t>
            </a:r>
            <a:endParaRPr/>
          </a:p>
        </p:txBody>
      </p:sp>
      <p:sp>
        <p:nvSpPr>
          <p:cNvPr id="4" name="文本框 9"/>
          <p:cNvSpPr txBox="1">
            <a:spLocks noGrp="1"/>
          </p:cNvSpPr>
          <p:nvPr>
            <p:ph type="body" idx="1"/>
          </p:nvPr>
        </p:nvSpPr>
        <p:spPr bwMode="auto">
          <a:xfrm>
            <a:off x="2459303" y="3124200"/>
            <a:ext cx="8763000" cy="2424918"/>
          </a:xfrm>
          <a:prstGeom prst="rect">
            <a:avLst/>
          </a:prstGeom>
        </p:spPr>
        <p:txBody>
          <a:bodyPr vert="horz" lIns="121898" tIns="60949" rIns="121898" bIns="60949" rtlCol="0" anchor="b">
            <a:normAutofit/>
          </a:bodyPr>
          <a:lstStyle/>
          <a:p>
            <a:pPr algn="r">
              <a:defRPr/>
            </a:pPr>
            <a:r>
              <a:rPr lang="en-US" sz="3200" b="1"/>
              <a:t>Anirudha Gaikwad</a:t>
            </a:r>
            <a:endParaRPr/>
          </a:p>
          <a:p>
            <a:pPr algn="r">
              <a:defRPr/>
            </a:pPr>
            <a:endParaRPr lang="en-US" sz="3200"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1"/>
            <a:ext cx="9483750" cy="762000"/>
          </a:xfrm>
          <a:prstGeom prst="rect">
            <a:avLst/>
          </a:prstGeom>
        </p:spPr>
        <p:txBody>
          <a:bodyPr vert="horz" lIns="121898" tIns="60949" rIns="121898" bIns="60949" rtlCol="0" anchor="b">
            <a:noAutofit/>
          </a:bodyPr>
          <a:lstStyle/>
          <a:p>
            <a:pPr defTabSz="914400">
              <a:defRPr/>
            </a:pPr>
            <a:r>
              <a:rPr lang="en-US" sz="4000" b="1">
                <a:solidFill>
                  <a:schemeClr val="dk1"/>
                </a:solidFill>
              </a:rPr>
              <a:t>OOP concept </a:t>
            </a:r>
            <a:endParaRPr/>
          </a:p>
        </p:txBody>
      </p:sp>
      <p:sp>
        <p:nvSpPr>
          <p:cNvPr id="6" name="TextBox 5"/>
          <p:cNvSpPr txBox="1"/>
          <p:nvPr/>
        </p:nvSpPr>
        <p:spPr bwMode="auto">
          <a:xfrm>
            <a:off x="1293812" y="762001"/>
            <a:ext cx="10439400" cy="757130"/>
          </a:xfrm>
          <a:prstGeom prst="rect">
            <a:avLst/>
          </a:prstGeom>
          <a:noFill/>
        </p:spPr>
        <p:txBody>
          <a:bodyPr wrap="square">
            <a:spAutoFit/>
          </a:bodyPr>
          <a:lstStyle/>
          <a:p>
            <a:pPr>
              <a:lnSpc>
                <a:spcPct val="90000"/>
              </a:lnSpc>
              <a:spcBef>
                <a:spcPts val="1800"/>
              </a:spcBef>
              <a:buClr>
                <a:schemeClr val="accent1">
                  <a:lumMod val="75000"/>
                </a:schemeClr>
              </a:buClr>
              <a:defRPr/>
            </a:pPr>
            <a:r>
              <a:rPr lang="en-GB" b="0" i="0"/>
              <a:t>Object-Oriented Programming is a paradigm that provides many concepts, such as </a:t>
            </a:r>
            <a:r>
              <a:rPr lang="en-GB" b="1" i="0"/>
              <a:t>inheritance</a:t>
            </a:r>
            <a:r>
              <a:rPr lang="en-GB" b="0" i="0"/>
              <a:t>, </a:t>
            </a:r>
            <a:r>
              <a:rPr lang="en-GB" b="1" i="0"/>
              <a:t>data binding</a:t>
            </a:r>
            <a:r>
              <a:rPr lang="en-GB" b="0" i="0"/>
              <a:t>, </a:t>
            </a:r>
            <a:r>
              <a:rPr lang="en-GB" b="1" i="0"/>
              <a:t>polymorphism</a:t>
            </a:r>
            <a:r>
              <a:rPr lang="en-GB" b="0" i="0"/>
              <a:t>, etc.</a:t>
            </a:r>
            <a:endParaRPr lang="en-US" sz="3200"/>
          </a:p>
        </p:txBody>
      </p:sp>
      <p:pic>
        <p:nvPicPr>
          <p:cNvPr id="1026" name="Picture 2" descr="Java OOPs Concepts"/>
          <p:cNvPicPr>
            <a:picLocks noChangeAspect="1" noChangeArrowheads="1"/>
          </p:cNvPicPr>
          <p:nvPr/>
        </p:nvPicPr>
        <p:blipFill>
          <a:blip r:embed="rId2"/>
          <a:stretch/>
        </p:blipFill>
        <p:spPr bwMode="auto">
          <a:xfrm>
            <a:off x="2436812" y="1905000"/>
            <a:ext cx="6096000" cy="4695124"/>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3684172" name="Content Placeholder 2"/>
          <p:cNvSpPr>
            <a:spLocks noGrp="1"/>
          </p:cNvSpPr>
          <p:nvPr>
            <p:ph sz="half" idx="1"/>
          </p:nvPr>
        </p:nvSpPr>
        <p:spPr bwMode="auto">
          <a:xfrm flipH="0" flipV="0">
            <a:off x="507397" y="194387"/>
            <a:ext cx="11235612" cy="6473111"/>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an Object?</a:t>
            </a:r>
            <a:endParaRPr sz="2800" b="1" i="0" u="none" strike="noStrike" cap="none" spc="0">
              <a:solidFill>
                <a:srgbClr val="C00000"/>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An object is a software bundle of related state and behavior.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endParaRPr lang="en-US" sz="2800" b="0" i="0" u="none" strike="noStrike" cap="none" spc="0">
              <a:solidFill>
                <a:schemeClr val="tx1"/>
              </a:solidFill>
              <a:latin typeface="Constantia"/>
              <a:cs typeface="Constantia"/>
            </a:endParaRPr>
          </a:p>
          <a:p>
            <a:pPr>
              <a:defRPr/>
            </a:pP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a Class?</a:t>
            </a:r>
            <a:endParaRPr lang="en-US" sz="2800" b="0" i="0" u="none" strike="noStrike" cap="none" spc="0">
              <a:solidFill>
                <a:schemeClr val="tx1"/>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 class is a blueprint or prototype from which objects are created. This section defines a class that models the state and behavior of a real-world object. It intentionally focuses on the basics, showing how even a simple class can cleanly model state and behavior.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4740788" name="Content Placeholder 2"/>
          <p:cNvSpPr>
            <a:spLocks noGrp="1"/>
          </p:cNvSpPr>
          <p:nvPr>
            <p:ph sz="half" idx="1"/>
          </p:nvPr>
        </p:nvSpPr>
        <p:spPr bwMode="auto">
          <a:xfrm flipH="0" flipV="0">
            <a:off x="507397" y="194387"/>
            <a:ext cx="11235612" cy="6473111"/>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Inheritance?</a:t>
            </a:r>
            <a:endParaRPr sz="2800" b="1" i="0" u="none" strike="noStrike" cap="none" spc="0">
              <a:solidFill>
                <a:srgbClr val="C00000"/>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Inheritance provides a powerful and natural mechanism for organizing and structuring your software. This section explains how classes inherit state and behavior from their superclasses, and explains how to derive one class from another using the simple syntax provided by the Java programming language.</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ea typeface="Constantia"/>
                <a:cs typeface="Constantia"/>
              </a:rPr>
              <a:t>What is Abstraction</a:t>
            </a:r>
            <a:endParaRPr lang="en-US" sz="2800" b="0" i="0" u="none" strike="noStrike" cap="none" spc="0">
              <a:solidFill>
                <a:schemeClr val="tx1"/>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Abstraction refers to the process of hiding implementation details of a class or method, and only exposing relevant information to the users of that class or method. This allows for a simpler and more organized design, and helps prevent users from making unintended changes to the internal workings of a class or method.</a:t>
            </a:r>
            <a:endParaRPr lang="en-US" sz="2800" b="0" i="0" u="none" strike="noStrike" cap="none" spc="0">
              <a:solidFill>
                <a:schemeClr val="tx1"/>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Abstraction can be achieved through two main mechanisms in Java: abstract classes and interfaces.</a:t>
            </a:r>
            <a:endParaRPr lang="en-US" sz="28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06187123" name="Content Placeholder 2"/>
          <p:cNvSpPr>
            <a:spLocks noGrp="1"/>
          </p:cNvSpPr>
          <p:nvPr>
            <p:ph sz="half" idx="1"/>
          </p:nvPr>
        </p:nvSpPr>
        <p:spPr bwMode="auto">
          <a:xfrm flipH="0" flipV="0">
            <a:off x="476606" y="388775"/>
            <a:ext cx="11235612" cy="6473111"/>
          </a:xfrm>
        </p:spPr>
        <p:txBody>
          <a:bodyPr vertOverflow="overflow" horzOverflow="overflow" vert="horz" wrap="square" lIns="121898" tIns="60948" rIns="121898"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marL="0" indent="0">
              <a:buClr>
                <a:schemeClr val="accent1">
                  <a:lumMod val="75000"/>
                </a:schemeClr>
              </a:buClr>
              <a:buFont typeface="Wingdings"/>
              <a:buNone/>
              <a:defRPr/>
            </a:pPr>
            <a:endParaRPr sz="2800" b="1" i="0" u="none" strike="noStrike" cap="none" spc="0">
              <a:solidFill>
                <a:srgbClr val="C00000"/>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an Interface?</a:t>
            </a:r>
            <a:endParaRPr sz="2800" b="1" i="0" u="none" strike="noStrike" cap="none" spc="0">
              <a:solidFill>
                <a:srgbClr val="C00000"/>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An interface is a contract between a class and the outside world. When a class implements an interface, it promises to provide the behavior published by that interface. This section defines a simple interface and explains the necessary changes for any class that implements it.</a:t>
            </a:r>
            <a:endParaRPr/>
          </a:p>
          <a:p>
            <a:pPr marL="0" indent="0">
              <a:buClr>
                <a:schemeClr val="accent1">
                  <a:lumMod val="75000"/>
                </a:schemeClr>
              </a:buClr>
              <a:buFont typeface="Arial"/>
              <a:buNone/>
              <a:defRPr/>
            </a:pPr>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What Is a Package?</a:t>
            </a:r>
            <a:endParaRPr lang="en-US" sz="2800" b="0" i="0" u="none" strike="noStrike" cap="none" spc="0">
              <a:solidFill>
                <a:schemeClr val="tx1"/>
              </a:solidFill>
              <a:latin typeface="Constantia"/>
              <a:cs typeface="Constantia"/>
            </a:endParaRPr>
          </a:p>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A package is a namespace for organizing classes and interfaces in a logical manner. Placing your code into packages makes large software projects easier to manage. This section explains why this is useful, and introduces you to the Application Programming Interface (API) provided by the Java platform.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34428604" name="Content Placeholder 2"/>
          <p:cNvSpPr>
            <a:spLocks noGrp="1"/>
          </p:cNvSpPr>
          <p:nvPr>
            <p:ph sz="half" idx="1"/>
          </p:nvPr>
        </p:nvSpPr>
        <p:spPr bwMode="auto">
          <a:xfrm flipH="0" flipV="0">
            <a:off x="507397" y="194387"/>
            <a:ext cx="11235612" cy="6473111"/>
          </a:xfrm>
        </p:spPr>
        <p:txBody>
          <a:bodyPr vertOverflow="overflow" horzOverflow="overflow" vert="horz" wrap="square" lIns="121898" tIns="60948" rIns="121898" bIns="60948" numCol="1" spcCol="0" rtlCol="0" fromWordArt="0" anchor="t" anchorCtr="0" forceAA="0" upright="0" compatLnSpc="0">
            <a:normAutofit fontScale="95000" lnSpcReduction="1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ea typeface="Constantia"/>
                <a:cs typeface="Constantia"/>
              </a:rPr>
              <a:t>What is </a:t>
            </a:r>
            <a:r>
              <a:rPr lang="en-US" sz="2800" b="1" i="0" u="none" strike="noStrike" cap="none" spc="0">
                <a:solidFill>
                  <a:srgbClr val="C00000"/>
                </a:solidFill>
                <a:latin typeface="Constantia"/>
                <a:ea typeface="Constantia"/>
                <a:cs typeface="Constantia"/>
              </a:rPr>
              <a:t>Polymorphism</a:t>
            </a:r>
            <a:r>
              <a:rPr lang="en-US" sz="2800" b="0" i="0" u="none" strike="noStrike" cap="none" spc="0">
                <a:solidFill>
                  <a:schemeClr val="tx1"/>
                </a:solidFill>
                <a:latin typeface="Constantia"/>
                <a:ea typeface="Constantia"/>
                <a:cs typeface="Constantia"/>
              </a:rPr>
              <a:t> </a:t>
            </a:r>
            <a:r>
              <a:rPr lang="en-US" sz="2800" b="1" i="0" u="none" strike="noStrike" cap="none" spc="0">
                <a:solidFill>
                  <a:srgbClr val="C00000"/>
                </a:solidFill>
                <a:latin typeface="Constantia"/>
                <a:ea typeface="Constantia"/>
                <a:cs typeface="Constantia"/>
              </a:rPr>
              <a:t>?</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Polymorphism refers to the ability of an object to take on many forms or types. Polymorphism allows objects of different classes to be treated as if they are of the same class, as long as they implement the same methods.</a:t>
            </a:r>
            <a:endParaRPr lang="en-US" sz="2800" b="0" i="0" u="none" strike="noStrike" cap="none" spc="0">
              <a:solidFill>
                <a:schemeClr val="tx1"/>
              </a:solidFill>
              <a:latin typeface="Constantia"/>
              <a:cs typeface="Constantia"/>
            </a:endParaRPr>
          </a:p>
          <a:p>
            <a:pPr>
              <a:defRPr/>
            </a:pPr>
            <a:r>
              <a:rPr lang="en-US" sz="2800" b="0" i="0" u="none" strike="noStrike" cap="none" spc="0">
                <a:solidFill>
                  <a:schemeClr val="tx1"/>
                </a:solidFill>
                <a:latin typeface="Constantia"/>
                <a:cs typeface="Constantia"/>
              </a:rPr>
              <a:t>There are two main types of polymorphism in Java:</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Compile-time polymorphism: </a:t>
            </a:r>
            <a:r>
              <a:rPr lang="en-US" sz="2800" b="0" i="0" u="none" strike="noStrike" cap="none" spc="0">
                <a:solidFill>
                  <a:schemeClr val="tx1"/>
                </a:solidFill>
                <a:latin typeface="Constantia"/>
                <a:cs typeface="Constantia"/>
              </a:rPr>
              <a:t>Also known as method overloading, this type of polymorphism occurs when a class has multiple methods with the same name but different parameters. The compiler determines which method to call based on the number and types of arguments passed to it.</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Runtime polymorphism:</a:t>
            </a:r>
            <a:r>
              <a:rPr lang="en-US" sz="2800" b="0" i="0" u="none" strike="noStrike" cap="none" spc="0">
                <a:solidFill>
                  <a:schemeClr val="tx1"/>
                </a:solidFill>
                <a:latin typeface="Constantia"/>
                <a:cs typeface="Constantia"/>
              </a:rPr>
              <a:t> Also known as method overriding, this type of polymorphism occurs when a subclass overrides a method of its superclass with its own implementation. The overridden method must have the same name, return type, and parameter list as the original method.</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34290"/>
            <a:ext cx="12115800" cy="651510"/>
          </a:xfrm>
          <a:prstGeom prst="rect">
            <a:avLst/>
          </a:prstGeom>
        </p:spPr>
        <p:txBody>
          <a:bodyPr vert="horz" lIns="121898" tIns="60949" rIns="121898" bIns="60949" rtlCol="0" anchor="b">
            <a:noAutofit/>
          </a:bodyPr>
          <a:lstStyle/>
          <a:p>
            <a:pPr>
              <a:defRPr/>
            </a:pPr>
            <a:r>
              <a:rPr lang="en-US" sz="4000" b="1"/>
              <a:t>Example of object and class</a:t>
            </a:r>
            <a:endParaRPr/>
          </a:p>
        </p:txBody>
      </p:sp>
      <p:sp>
        <p:nvSpPr>
          <p:cNvPr id="3" name="TextBox 2"/>
          <p:cNvSpPr txBox="1"/>
          <p:nvPr/>
        </p:nvSpPr>
        <p:spPr bwMode="auto">
          <a:xfrm>
            <a:off x="74612" y="990600"/>
            <a:ext cx="5943600" cy="5755422"/>
          </a:xfrm>
          <a:prstGeom prst="rect">
            <a:avLst/>
          </a:prstGeom>
          <a:noFill/>
        </p:spPr>
        <p:txBody>
          <a:bodyPr wrap="square">
            <a:spAutoFit/>
          </a:bodyPr>
          <a:lstStyle/>
          <a:p>
            <a:pPr algn="just">
              <a:defRPr/>
            </a:pPr>
            <a:r>
              <a:rPr lang="en-GB" sz="2000" b="1"/>
              <a:t>Object and Class Example: main within the class</a:t>
            </a:r>
            <a:endParaRPr/>
          </a:p>
          <a:p>
            <a:pPr algn="just">
              <a:defRPr/>
            </a:pPr>
            <a:endParaRPr lang="en-GB" b="1"/>
          </a:p>
          <a:p>
            <a:pPr algn="just">
              <a:defRPr/>
            </a:pPr>
            <a:r>
              <a:rPr lang="en-GB" sz="2000" b="0" i="0"/>
              <a:t>//Defining a Student class.  </a:t>
            </a:r>
            <a:endParaRPr/>
          </a:p>
          <a:p>
            <a:pPr algn="just">
              <a:defRPr/>
            </a:pPr>
            <a:r>
              <a:rPr lang="en-GB" sz="2000" b="1" i="0"/>
              <a:t>class</a:t>
            </a:r>
            <a:r>
              <a:rPr lang="en-GB" sz="2000" b="0" i="0"/>
              <a:t> Student{  </a:t>
            </a:r>
            <a:endParaRPr/>
          </a:p>
          <a:p>
            <a:pPr algn="just">
              <a:defRPr/>
            </a:pPr>
            <a:r>
              <a:rPr lang="en-GB" sz="2000" b="0" i="0"/>
              <a:t> //defining fields  </a:t>
            </a:r>
            <a:endParaRPr/>
          </a:p>
          <a:p>
            <a:pPr algn="just">
              <a:defRPr/>
            </a:pPr>
            <a:r>
              <a:rPr lang="en-GB" sz="2000" b="0" i="0"/>
              <a:t> </a:t>
            </a:r>
            <a:r>
              <a:rPr lang="en-GB" sz="2000" b="1" i="0"/>
              <a:t>int</a:t>
            </a:r>
            <a:r>
              <a:rPr lang="en-GB" sz="2000" b="0" i="0"/>
              <a:t> id;//field or data member or instance variable  </a:t>
            </a:r>
            <a:endParaRPr/>
          </a:p>
          <a:p>
            <a:pPr algn="just">
              <a:defRPr/>
            </a:pPr>
            <a:r>
              <a:rPr lang="en-GB" sz="2000" b="0" i="0"/>
              <a:t> String name;  </a:t>
            </a:r>
            <a:endParaRPr/>
          </a:p>
          <a:p>
            <a:pPr algn="just">
              <a:defRPr/>
            </a:pPr>
            <a:r>
              <a:rPr lang="en-GB" sz="2000" b="0" i="0"/>
              <a:t> //creating main method inside the Student class  </a:t>
            </a:r>
            <a:endParaRPr/>
          </a:p>
          <a:p>
            <a:pPr algn="just">
              <a:defRPr/>
            </a:pPr>
            <a:r>
              <a:rPr lang="en-GB" sz="2000" b="0" i="0"/>
              <a:t> </a:t>
            </a:r>
            <a:r>
              <a:rPr lang="en-GB" sz="2000" b="1" i="0"/>
              <a:t>public</a:t>
            </a:r>
            <a:r>
              <a:rPr lang="en-GB" sz="2000" b="0" i="0"/>
              <a:t> </a:t>
            </a:r>
            <a:r>
              <a:rPr lang="en-GB" sz="2000" b="1" i="0"/>
              <a:t>static</a:t>
            </a:r>
            <a:r>
              <a:rPr lang="en-GB" sz="2000" b="0" i="0"/>
              <a:t> </a:t>
            </a:r>
            <a:r>
              <a:rPr lang="en-GB" sz="2000" b="1" i="0"/>
              <a:t>void</a:t>
            </a:r>
            <a:r>
              <a:rPr lang="en-GB" sz="2000" b="0" i="0"/>
              <a:t> main(String </a:t>
            </a:r>
            <a:r>
              <a:rPr lang="en-GB" sz="2000" b="0" i="0"/>
              <a:t>args</a:t>
            </a:r>
            <a:r>
              <a:rPr lang="en-GB" sz="2000" b="0" i="0"/>
              <a:t>[]){  </a:t>
            </a:r>
            <a:endParaRPr/>
          </a:p>
          <a:p>
            <a:pPr algn="just">
              <a:defRPr/>
            </a:pPr>
            <a:r>
              <a:rPr lang="en-GB" sz="2000" b="0" i="0"/>
              <a:t>  //Creating an object or instance  </a:t>
            </a:r>
            <a:endParaRPr/>
          </a:p>
          <a:p>
            <a:pPr algn="just">
              <a:defRPr/>
            </a:pPr>
            <a:r>
              <a:rPr lang="en-GB" sz="2000" b="0" i="0"/>
              <a:t>  Student s1=</a:t>
            </a:r>
            <a:r>
              <a:rPr lang="en-GB" sz="2000" b="1" i="0"/>
              <a:t>new</a:t>
            </a:r>
            <a:r>
              <a:rPr lang="en-GB" sz="2000" b="0" i="0"/>
              <a:t> Student();//creating an object of   Student  </a:t>
            </a:r>
            <a:endParaRPr/>
          </a:p>
          <a:p>
            <a:pPr algn="just">
              <a:defRPr/>
            </a:pPr>
            <a:r>
              <a:rPr lang="en-GB" sz="2000" b="0" i="0"/>
              <a:t>  </a:t>
            </a:r>
            <a:r>
              <a:rPr lang="en-GB" sz="2000" b="0" i="0"/>
              <a:t>System.out.println</a:t>
            </a:r>
            <a:r>
              <a:rPr lang="en-GB" sz="2000" b="0" i="0"/>
              <a:t>(s1.id);//accessing member through reference variable  </a:t>
            </a:r>
            <a:endParaRPr/>
          </a:p>
          <a:p>
            <a:pPr algn="just">
              <a:defRPr/>
            </a:pPr>
            <a:r>
              <a:rPr lang="en-GB" sz="2000" b="0" i="0"/>
              <a:t>  </a:t>
            </a:r>
            <a:r>
              <a:rPr lang="en-GB" sz="2000" b="0" i="0"/>
              <a:t>System.out.println</a:t>
            </a:r>
            <a:r>
              <a:rPr lang="en-GB" sz="2000" b="0" i="0"/>
              <a:t>(s1.name);  </a:t>
            </a:r>
            <a:endParaRPr/>
          </a:p>
          <a:p>
            <a:pPr algn="just">
              <a:defRPr/>
            </a:pPr>
            <a:r>
              <a:rPr lang="en-GB" sz="2000" b="0" i="0"/>
              <a:t> }  </a:t>
            </a:r>
            <a:endParaRPr/>
          </a:p>
          <a:p>
            <a:pPr algn="just">
              <a:defRPr/>
            </a:pPr>
            <a:r>
              <a:rPr lang="en-GB" sz="2000" b="0" i="0"/>
              <a:t>}  </a:t>
            </a:r>
            <a:endParaRPr/>
          </a:p>
          <a:p>
            <a:pPr algn="just">
              <a:defRPr/>
            </a:pPr>
            <a:endParaRPr lang="en-GB" b="0"/>
          </a:p>
        </p:txBody>
      </p:sp>
      <p:sp>
        <p:nvSpPr>
          <p:cNvPr id="2" name="TextBox 1"/>
          <p:cNvSpPr txBox="1"/>
          <p:nvPr/>
        </p:nvSpPr>
        <p:spPr bwMode="auto">
          <a:xfrm>
            <a:off x="6170612" y="685800"/>
            <a:ext cx="5791200" cy="6617196"/>
          </a:xfrm>
          <a:prstGeom prst="rect">
            <a:avLst/>
          </a:prstGeom>
          <a:noFill/>
        </p:spPr>
        <p:txBody>
          <a:bodyPr wrap="square">
            <a:spAutoFit/>
          </a:bodyPr>
          <a:lstStyle/>
          <a:p>
            <a:pPr algn="just">
              <a:defRPr/>
            </a:pPr>
            <a:r>
              <a:rPr lang="en-GB" sz="2000" b="1"/>
              <a:t>Object and Class Example: main outside the class</a:t>
            </a:r>
            <a:endParaRPr/>
          </a:p>
          <a:p>
            <a:pPr algn="just">
              <a:defRPr/>
            </a:pPr>
            <a:endParaRPr lang="en-GB" sz="2000" b="1"/>
          </a:p>
          <a:p>
            <a:pPr algn="just">
              <a:defRPr/>
            </a:pPr>
            <a:r>
              <a:rPr lang="en-IN" sz="2000" b="0" i="0"/>
              <a:t>//Java Program to demonstrate having the main method in   </a:t>
            </a:r>
            <a:endParaRPr/>
          </a:p>
          <a:p>
            <a:pPr algn="just">
              <a:defRPr/>
            </a:pPr>
            <a:r>
              <a:rPr lang="en-IN" sz="2000" b="0" i="0"/>
              <a:t>//another class  </a:t>
            </a:r>
            <a:endParaRPr/>
          </a:p>
          <a:p>
            <a:pPr algn="just">
              <a:defRPr/>
            </a:pPr>
            <a:r>
              <a:rPr lang="en-IN" sz="2000" b="0" i="0"/>
              <a:t>//Creating Student class.  </a:t>
            </a:r>
            <a:endParaRPr/>
          </a:p>
          <a:p>
            <a:pPr algn="just">
              <a:defRPr/>
            </a:pPr>
            <a:r>
              <a:rPr lang="en-IN" sz="2000" b="1" i="0"/>
              <a:t>class</a:t>
            </a:r>
            <a:r>
              <a:rPr lang="en-IN" sz="2000" b="0" i="0"/>
              <a:t> Student{  </a:t>
            </a:r>
            <a:endParaRPr/>
          </a:p>
          <a:p>
            <a:pPr algn="just">
              <a:defRPr/>
            </a:pPr>
            <a:r>
              <a:rPr lang="en-IN" sz="2000" b="0" i="0"/>
              <a:t> </a:t>
            </a:r>
            <a:r>
              <a:rPr lang="en-IN" sz="2000" b="1" i="0"/>
              <a:t>int</a:t>
            </a:r>
            <a:r>
              <a:rPr lang="en-IN" sz="2000" b="0" i="0"/>
              <a:t> id;  </a:t>
            </a:r>
            <a:endParaRPr/>
          </a:p>
          <a:p>
            <a:pPr algn="just">
              <a:defRPr/>
            </a:pPr>
            <a:r>
              <a:rPr lang="en-IN" sz="2000" b="0" i="0"/>
              <a:t> String name;  </a:t>
            </a:r>
            <a:endParaRPr/>
          </a:p>
          <a:p>
            <a:pPr algn="just">
              <a:defRPr/>
            </a:pPr>
            <a:r>
              <a:rPr lang="en-IN" sz="2000" b="0" i="0"/>
              <a:t>}  </a:t>
            </a:r>
            <a:endParaRPr/>
          </a:p>
          <a:p>
            <a:pPr algn="just">
              <a:defRPr/>
            </a:pPr>
            <a:r>
              <a:rPr lang="en-IN" sz="2000" b="0" i="0"/>
              <a:t>//Creating another class TestStudent1 which contains the main method  </a:t>
            </a:r>
            <a:endParaRPr/>
          </a:p>
          <a:p>
            <a:pPr algn="just">
              <a:defRPr/>
            </a:pPr>
            <a:r>
              <a:rPr lang="en-IN" sz="2000" b="1" i="0"/>
              <a:t>class</a:t>
            </a:r>
            <a:r>
              <a:rPr lang="en-IN" sz="2000" b="0" i="0"/>
              <a:t> TestStudent1{  </a:t>
            </a:r>
            <a:endParaRPr/>
          </a:p>
          <a:p>
            <a:pPr algn="just">
              <a:defRPr/>
            </a:pPr>
            <a:r>
              <a:rPr lang="en-IN" sz="2000" b="0" i="0"/>
              <a:t> </a:t>
            </a:r>
            <a:r>
              <a:rPr lang="en-IN" sz="2000" b="1" i="0"/>
              <a:t>public</a:t>
            </a:r>
            <a:r>
              <a:rPr lang="en-IN" sz="2000" b="0" i="0"/>
              <a:t> </a:t>
            </a:r>
            <a:r>
              <a:rPr lang="en-IN" sz="2000" b="1" i="0"/>
              <a:t>static</a:t>
            </a:r>
            <a:r>
              <a:rPr lang="en-IN" sz="2000" b="0" i="0"/>
              <a:t> </a:t>
            </a:r>
            <a:r>
              <a:rPr lang="en-IN" sz="2000" b="1" i="0"/>
              <a:t>void</a:t>
            </a:r>
            <a:r>
              <a:rPr lang="en-IN" sz="2000" b="0" i="0"/>
              <a:t> main(String </a:t>
            </a:r>
            <a:r>
              <a:rPr lang="en-IN" sz="2000" b="0" i="0"/>
              <a:t>args</a:t>
            </a:r>
            <a:r>
              <a:rPr lang="en-IN" sz="2000" b="0" i="0"/>
              <a:t>[]){  </a:t>
            </a:r>
            <a:endParaRPr/>
          </a:p>
          <a:p>
            <a:pPr algn="just">
              <a:defRPr/>
            </a:pPr>
            <a:r>
              <a:rPr lang="en-IN" sz="2000" b="0" i="0"/>
              <a:t>  Student s1=</a:t>
            </a:r>
            <a:r>
              <a:rPr lang="en-IN" sz="2000" b="1" i="0"/>
              <a:t>new</a:t>
            </a:r>
            <a:r>
              <a:rPr lang="en-IN" sz="2000" b="0" i="0"/>
              <a:t> Student();  </a:t>
            </a:r>
            <a:endParaRPr/>
          </a:p>
          <a:p>
            <a:pPr algn="just">
              <a:defRPr/>
            </a:pPr>
            <a:r>
              <a:rPr lang="en-IN" sz="2000" b="0" i="0"/>
              <a:t>  </a:t>
            </a:r>
            <a:r>
              <a:rPr lang="en-IN" sz="2000" b="0" i="0"/>
              <a:t>System.out.println</a:t>
            </a:r>
            <a:r>
              <a:rPr lang="en-IN" sz="2000" b="0" i="0"/>
              <a:t>(s1.id);  </a:t>
            </a:r>
            <a:endParaRPr/>
          </a:p>
          <a:p>
            <a:pPr algn="just">
              <a:defRPr/>
            </a:pPr>
            <a:r>
              <a:rPr lang="en-IN" sz="2000" b="0" i="0"/>
              <a:t>  </a:t>
            </a:r>
            <a:r>
              <a:rPr lang="en-IN" sz="2000" b="0" i="0"/>
              <a:t>System.out.println</a:t>
            </a:r>
            <a:r>
              <a:rPr lang="en-IN" sz="2000" b="0" i="0"/>
              <a:t>(s1.name);  </a:t>
            </a:r>
            <a:endParaRPr/>
          </a:p>
          <a:p>
            <a:pPr algn="just">
              <a:defRPr/>
            </a:pPr>
            <a:r>
              <a:rPr lang="en-IN" sz="2000" b="0" i="0"/>
              <a:t> }  </a:t>
            </a:r>
            <a:endParaRPr/>
          </a:p>
          <a:p>
            <a:pPr algn="just">
              <a:defRPr/>
            </a:pPr>
            <a:r>
              <a:rPr lang="en-IN" sz="2000" b="0" i="0"/>
              <a:t>}</a:t>
            </a:r>
            <a:endParaRPr/>
          </a:p>
          <a:p>
            <a:pPr algn="just">
              <a:defRPr/>
            </a:pPr>
            <a:endParaRPr lang="en-GB" b="0"/>
          </a:p>
        </p:txBody>
      </p:sp>
      <p:cxnSp>
        <p:nvCxnSpPr>
          <p:cNvPr id="8" name="Straight Connector 7"/>
          <p:cNvCxnSpPr>
            <a:cxnSpLocks/>
          </p:cNvCxnSpPr>
          <p:nvPr/>
        </p:nvCxnSpPr>
        <p:spPr bwMode="auto">
          <a:xfrm>
            <a:off x="6018212" y="990600"/>
            <a:ext cx="0" cy="5755422"/>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5385889" name="Content Placeholder 2"/>
          <p:cNvSpPr>
            <a:spLocks noGrp="1"/>
          </p:cNvSpPr>
          <p:nvPr>
            <p:ph sz="half" idx="1"/>
          </p:nvPr>
        </p:nvSpPr>
        <p:spPr bwMode="auto">
          <a:xfrm flipH="0" flipV="0">
            <a:off x="351887" y="1341275"/>
            <a:ext cx="11488316" cy="5267908"/>
          </a:xfrm>
        </p:spPr>
        <p:txBody>
          <a:bodyPr vertOverflow="overflow" horzOverflow="overflow" vert="horz" wrap="square" lIns="121897" tIns="60948" rIns="121897" bIns="60948" numCol="1" spcCol="0" rtlCol="0" fromWordArt="0" anchor="t" anchorCtr="0" forceAA="0" upright="0" compatLnSpc="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Concrete classes:</a:t>
            </a:r>
            <a:r>
              <a:rPr lang="en-US" sz="2800" b="0" i="0" u="none" strike="noStrike" cap="none" spc="0">
                <a:solidFill>
                  <a:schemeClr val="tx1"/>
                </a:solidFill>
                <a:latin typeface="Constantia"/>
                <a:cs typeface="Constantia"/>
              </a:rPr>
              <a:t> These are standard classes that can be instantiated to create objects. They may have instance variables, methods, and constructors, and can be extended by other classes.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Abstract classes:</a:t>
            </a:r>
            <a:r>
              <a:rPr lang="en-US" sz="2800" b="0" i="0" u="none" strike="noStrike" cap="none" spc="0">
                <a:solidFill>
                  <a:schemeClr val="tx1"/>
                </a:solidFill>
                <a:latin typeface="Constantia"/>
                <a:cs typeface="Constantia"/>
              </a:rPr>
              <a:t> These are classes that cannot be instantiated directly, but are intended to be extended by other classes. They often contain abstract methods, which must be implemented by any subclass.</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Final classes:</a:t>
            </a:r>
            <a:r>
              <a:rPr lang="en-US" sz="2800" b="0" i="0" u="none" strike="noStrike" cap="none" spc="0">
                <a:solidFill>
                  <a:schemeClr val="tx1"/>
                </a:solidFill>
                <a:latin typeface="Constantia"/>
                <a:cs typeface="Constantia"/>
              </a:rPr>
              <a:t> These are classes that cannot be extended by other classes. They are often used to ensure that a class's implementation cannot be modified or overridden.</a:t>
            </a:r>
            <a:endParaRPr lang="en-US" sz="2800" b="0" i="0" u="none" strike="noStrike" cap="none" spc="0">
              <a:solidFill>
                <a:schemeClr val="tx1"/>
              </a:solidFill>
              <a:latin typeface="Constantia"/>
              <a:cs typeface="Constantia"/>
            </a:endParaRPr>
          </a:p>
          <a:p>
            <a:pPr>
              <a:defRPr/>
            </a:pPr>
            <a:endParaRPr lang="en-US" sz="2800" b="0" i="0" u="none" strike="noStrike" cap="none" spc="0">
              <a:solidFill>
                <a:schemeClr val="tx1"/>
              </a:solidFill>
              <a:latin typeface="Constantia"/>
              <a:cs typeface="Constantia"/>
            </a:endParaRPr>
          </a:p>
        </p:txBody>
      </p:sp>
      <p:sp>
        <p:nvSpPr>
          <p:cNvPr id="513774507" name="Rectangle 3"/>
          <p:cNvSpPr/>
          <p:nvPr/>
        </p:nvSpPr>
        <p:spPr bwMode="auto">
          <a:xfrm>
            <a:off x="0" y="34290"/>
            <a:ext cx="12115800" cy="651510"/>
          </a:xfrm>
          <a:prstGeom prst="rect">
            <a:avLst/>
          </a:prstGeom>
        </p:spPr>
        <p:txBody>
          <a:bodyPr vert="horz" lIns="121897" tIns="60948" rIns="121897" bIns="60948" rtlCol="0" anchor="b">
            <a:noAutofit/>
          </a:bodyPr>
          <a:lstStyle/>
          <a:p>
            <a:pPr>
              <a:defRPr/>
            </a:pPr>
            <a:r>
              <a:rPr lang="en-US" sz="4000" b="1"/>
              <a:t>Types of Classes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20</Slides>
  <Notes>20</Notes>
  <HiddenSlides>0</HiddenSlides>
  <MMClips>2</MMClips>
  <ScaleCrop>0</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Anirudha Gaikwad</dc:creator>
  <cp:keywords/>
  <dc:description/>
  <dc:identifier/>
  <dc:language/>
  <cp:lastModifiedBy/>
  <cp:revision>342</cp:revision>
  <dcterms:created xsi:type="dcterms:W3CDTF">2021-12-19T05:09:16Z</dcterms:created>
  <dcterms:modified xsi:type="dcterms:W3CDTF">2023-04-22T03:38:29Z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