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1.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s/slide4.xml" ContentType="application/vnd.openxmlformats-officedocument.presentationml.slide+xml"/>
  <Override PartName="/ppt/slideLayouts/slideLayout4.xml" ContentType="application/vnd.openxmlformats-officedocument.presentationml.slideLayout+xml"/>
  <Override PartName="/customXml/itemProps3.xml" ContentType="application/vnd.openxmlformats-officedocument.customXmlProperties+xml"/>
  <Override PartName="/ppt/theme/theme1.xml" ContentType="application/vnd.openxmlformats-officedocument.theme+xml"/>
  <Override PartName="/customXml/itemProps2.xml" ContentType="application/vnd.openxmlformats-officedocument.customXmlProperties+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customXml/itemProps1.xml" ContentType="application/vnd.openxmlformats-officedocument.customXmlProperties+xml"/>
  <Override PartName="/ppt/slides/slide7.xml" ContentType="application/vnd.openxmlformats-officedocument.presentationml.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88825" cy="6858000"/>
  <p:notesSz cx="12188825" cy="6858000"/>
  <p:defaultTextStyle>
    <a:defPPr>
      <a:defRPr lang="en-US"/>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EB9631B5-78F2-41C9-869B-9F39066F8104}">
  <a:tblStyle styleId="{EB9631B5-78F2-41C9-869B-9F39066F8104}" styleName="Medium Style 3 - Accent 4">
    <a:wholeTbl>
      <a:tcTxStyle>
        <a:fontRef idx="minor">
          <a:prstClr val="black"/>
        </a:fontRef>
        <a:schemeClr val="dk1"/>
      </a:tcTxStyle>
      <a:tcStyle>
        <a:tcBdr>
          <a:left>
            <a:ln>
              <a:noFill/>
            </a:ln>
          </a:left>
          <a:right>
            <a:ln>
              <a:noFill/>
            </a:ln>
          </a:right>
          <a:top>
            <a:ln w="38100">
              <a:solidFill>
                <a:schemeClr val="dk1"/>
              </a:solidFill>
              <a:bevel/>
            </a:ln>
          </a:top>
          <a:bottom>
            <a:ln w="38100">
              <a:solidFill>
                <a:schemeClr val="dk1"/>
              </a:solidFill>
            </a:ln>
          </a:bottom>
          <a:insideH>
            <a:ln>
              <a:no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dk1"/>
      </a:tcTxStyle>
      <a:tcStyle>
        <a:tcBdr>
          <a:top>
            <a:ln w="38100">
              <a:solidFill>
                <a:schemeClr val="dk1"/>
              </a:solidFill>
            </a:ln>
          </a:top>
        </a:tcBdr>
        <a:fill>
          <a:solidFill>
            <a:schemeClr val="lt1"/>
          </a:solidFill>
        </a:fill>
      </a:tcStyle>
    </a:lastRow>
    <a:seCell>
      <a:tcStyle>
        <a:tcBdr/>
      </a:tcStyle>
    </a:seCell>
    <a:swCell>
      <a:tcStyle>
        <a:tcBdr/>
      </a:tcStyle>
    </a:swCell>
    <a:firstRow>
      <a:tcTxStyle b="on">
        <a:fontRef idx="minor">
          <a:prstClr val="black"/>
        </a:fontRef>
        <a:schemeClr val="lt1"/>
      </a:tcTxStyle>
      <a:tcStyle>
        <a:tcBdr>
          <a:bottom>
            <a:ln w="38100">
              <a:solidFill>
                <a:schemeClr val="dk1"/>
              </a:solidFill>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66" d="100"/>
          <a:sy n="66" d="100"/>
        </p:scale>
        <p:origin x="1038" y="210"/>
      </p:cViewPr>
      <p:guideLst>
        <p:guide pos="2160" orient="horz"/>
        <p:guide pos="3839"/>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 /><Relationship Id="rId15" Type="http://schemas.openxmlformats.org/officeDocument/2006/relationships/tableStyles" Target="tableStyles.xml" /><Relationship Id="rId16"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bg>
      <p:bgPr shadeToTitle="0">
        <a:blipFill>
          <a:blip r:embed="rId2">
            <a:lum/>
          </a:blip>
          <a:stretch/>
        </a:blipFill>
      </p:bgPr>
    </p:bg>
    <p:spTree>
      <p:nvGrpSpPr>
        <p:cNvPr id="1" name=""/>
        <p:cNvGrpSpPr/>
        <p:nvPr/>
      </p:nvGrpSpPr>
      <p:grpSpPr bwMode="auto">
        <a:xfrm>
          <a:off x="0" y="0"/>
          <a:ext cx="0" cy="0"/>
          <a:chOff x="0" y="0"/>
          <a:chExt cx="0" cy="0"/>
        </a:xfrm>
      </p:grpSpPr>
      <p:grpSp>
        <p:nvGrpSpPr>
          <p:cNvPr id="7" name="squares"/>
          <p:cNvGrpSpPr/>
          <p:nvPr/>
        </p:nvGrpSpPr>
        <p:grpSpPr bwMode="auto">
          <a:xfrm>
            <a:off x="0" y="1135743"/>
            <a:ext cx="1622332" cy="799981"/>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1"/>
          <p:cNvSpPr>
            <a:spLocks noGrp="1"/>
          </p:cNvSpPr>
          <p:nvPr>
            <p:ph type="ctrTitle"/>
          </p:nvPr>
        </p:nvSpPr>
        <p:spPr bwMode="auto">
          <a:xfrm>
            <a:off x="1828324" y="362396"/>
            <a:ext cx="9141619" cy="1676400"/>
          </a:xfrm>
        </p:spPr>
        <p:txBody>
          <a:bodyPr>
            <a:noAutofit/>
          </a:bodyPr>
          <a:lstStyle>
            <a:lvl1pPr>
              <a:lnSpc>
                <a:spcPct val="80000"/>
              </a:lnSpc>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828324" y="2089595"/>
            <a:ext cx="9141619" cy="886343"/>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a:defRPr/>
            </a:pPr>
            <a:r>
              <a:rPr lang="en-US"/>
              <a:t>Click to edit Master subtitle style</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A7209051-6E81-43E8-9099-FF6A0C3DCFE8}"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EDCEAB04-7709-4C1E-A61A-74684A0170FC}"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7" name="squares"/>
          <p:cNvGrpSpPr/>
          <p:nvPr/>
        </p:nvGrpSpPr>
        <p:grpSpPr bwMode="auto">
          <a:xfrm rot="5400000">
            <a:off x="9583007" y="233864"/>
            <a:ext cx="1063300" cy="524046"/>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5" name="bottom graphic"/>
          <p:cNvGrpSpPr/>
          <p:nvPr/>
        </p:nvGrpSpPr>
        <p:grpSpPr bwMode="auto">
          <a:xfrm>
            <a:off x="0" y="5395517"/>
            <a:ext cx="12188825" cy="1462483"/>
            <a:chOff x="0" y="4046637"/>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7" name="Rectangle 72"/>
            <p:cNvSpPr/>
            <p:nvPr/>
          </p:nvSpPr>
          <p:spPr bwMode="ltGray">
            <a:xfrm rot="5400000">
              <a:off x="4023569" y="23069"/>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Vertical Title 1"/>
          <p:cNvSpPr>
            <a:spLocks noGrp="1"/>
          </p:cNvSpPr>
          <p:nvPr>
            <p:ph type="title" orient="vert"/>
          </p:nvPr>
        </p:nvSpPr>
        <p:spPr bwMode="auto">
          <a:xfrm>
            <a:off x="9751059" y="1150514"/>
            <a:ext cx="1828324" cy="5021685"/>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218882" y="1150514"/>
            <a:ext cx="8227457" cy="5021685"/>
          </a:xfrm>
        </p:spPr>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79BD0D-E0B1-4CED-AC65-708AC79EB9CD}"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C3EA6D-DF0B-4D4B-B359-5F1D1D0E30A4}"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7" name="squares"/>
          <p:cNvGrpSpPr/>
          <p:nvPr/>
        </p:nvGrpSpPr>
        <p:grpSpPr bwMode="auto">
          <a:xfrm>
            <a:off x="0" y="3124415"/>
            <a:ext cx="1622332" cy="805061"/>
            <a:chOff x="0" y="2343311"/>
            <a:chExt cx="1217066" cy="603796"/>
          </a:xfrm>
        </p:grpSpPr>
        <p:sp>
          <p:nvSpPr>
            <p:cNvPr id="8" name="Rounded Rectangle 7"/>
            <p:cNvSpPr/>
            <p:nvPr/>
          </p:nvSpPr>
          <p:spPr bwMode="auto">
            <a:xfrm>
              <a:off x="787514" y="2347123"/>
              <a:ext cx="429552" cy="599983"/>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86370" y="2347123"/>
              <a:ext cx="429552" cy="599983"/>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9" name="bottom graphic"/>
          <p:cNvGrpSpPr/>
          <p:nvPr/>
        </p:nvGrpSpPr>
        <p:grpSpPr bwMode="auto">
          <a:xfrm>
            <a:off x="0" y="5409216"/>
            <a:ext cx="12188825" cy="1462483"/>
            <a:chOff x="0" y="4056911"/>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1"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Title 1"/>
          <p:cNvSpPr>
            <a:spLocks noGrp="1"/>
          </p:cNvSpPr>
          <p:nvPr>
            <p:ph type="title"/>
          </p:nvPr>
        </p:nvSpPr>
        <p:spPr bwMode="auto">
          <a:xfrm>
            <a:off x="1828324" y="1932518"/>
            <a:ext cx="9141619" cy="2105367"/>
          </a:xfrm>
        </p:spPr>
        <p:txBody>
          <a:bodyPr anchor="b">
            <a:normAutofit/>
          </a:bodyPr>
          <a:lstStyle>
            <a:lvl1pPr algn="l">
              <a:defRPr sz="6000" b="0" cap="none"/>
            </a:lvl1pPr>
          </a:lstStyle>
          <a:p>
            <a:pPr>
              <a:defRPr/>
            </a:pPr>
            <a:r>
              <a:rPr lang="en-US"/>
              <a:t>Click to edit Master title style</a:t>
            </a:r>
            <a:endParaRPr/>
          </a:p>
        </p:txBody>
      </p:sp>
      <p:sp>
        <p:nvSpPr>
          <p:cNvPr id="3" name="Text Placeholder 2"/>
          <p:cNvSpPr>
            <a:spLocks noGrp="1"/>
          </p:cNvSpPr>
          <p:nvPr>
            <p:ph type="body" idx="1"/>
          </p:nvPr>
        </p:nvSpPr>
        <p:spPr bwMode="auto">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defRPr/>
            </a:pPr>
            <a:r>
              <a:rPr lang="en-US"/>
              <a:t>Edit Master text styles</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977EDB99-15BC-4479-BAC5-1E502E66917A}"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141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094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4067C2A3-CD19-48AB-9F64-ECCF75182EDD}"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141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4" name="Content Placeholder 3"/>
          <p:cNvSpPr>
            <a:spLocks noGrp="1"/>
          </p:cNvSpPr>
          <p:nvPr>
            <p:ph sz="half" idx="2"/>
          </p:nvPr>
        </p:nvSpPr>
        <p:spPr bwMode="auto">
          <a:xfrm>
            <a:off x="1141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094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6" name="Content Placeholder 5"/>
          <p:cNvSpPr>
            <a:spLocks noGrp="1"/>
          </p:cNvSpPr>
          <p:nvPr>
            <p:ph sz="quarter" idx="4"/>
          </p:nvPr>
        </p:nvSpPr>
        <p:spPr bwMode="auto">
          <a:xfrm>
            <a:off x="6094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7"/>
          <p:cNvSpPr>
            <a:spLocks noGrp="1"/>
          </p:cNvSpPr>
          <p:nvPr>
            <p:ph type="ftr" sz="quarter" idx="11"/>
          </p:nvPr>
        </p:nvSpPr>
        <p:spPr bwMode="auto"/>
        <p:txBody>
          <a:bodyPr/>
          <a:lstStyle/>
          <a:p>
            <a:pPr>
              <a:defRPr/>
            </a:pPr>
            <a:r>
              <a:rPr lang="en-US"/>
              <a:t>Add a footer</a:t>
            </a:r>
            <a:endParaRPr/>
          </a:p>
        </p:txBody>
      </p:sp>
      <p:sp>
        <p:nvSpPr>
          <p:cNvPr id="7" name="Date Placeholder 6"/>
          <p:cNvSpPr>
            <a:spLocks noGrp="1"/>
          </p:cNvSpPr>
          <p:nvPr>
            <p:ph type="dt" sz="half" idx="10"/>
          </p:nvPr>
        </p:nvSpPr>
        <p:spPr bwMode="auto"/>
        <p:txBody>
          <a:bodyPr/>
          <a:lstStyle/>
          <a:p>
            <a:pPr>
              <a:defRPr/>
            </a:pPr>
            <a:fld id="{0363E8C1-7C87-4705-AB97-8CD17D208E3F}" type="datetime1">
              <a:rPr lang="en-US"/>
              <a:t/>
            </a:fld>
            <a:endParaRPr/>
          </a:p>
        </p:txBody>
      </p:sp>
      <p:sp>
        <p:nvSpPr>
          <p:cNvPr id="9" name="Slide Number Placeholder 8"/>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4" name="Footer Placeholder 3"/>
          <p:cNvSpPr>
            <a:spLocks noGrp="1"/>
          </p:cNvSpPr>
          <p:nvPr>
            <p:ph type="ftr" sz="quarter" idx="11"/>
          </p:nvPr>
        </p:nvSpPr>
        <p:spPr bwMode="auto"/>
        <p:txBody>
          <a:bodyPr/>
          <a:lstStyle/>
          <a:p>
            <a:pPr>
              <a:defRPr/>
            </a:pPr>
            <a:r>
              <a:rPr lang="en-US"/>
              <a:t>Add a footer</a:t>
            </a:r>
            <a:endParaRPr/>
          </a:p>
        </p:txBody>
      </p:sp>
      <p:sp>
        <p:nvSpPr>
          <p:cNvPr id="3" name="Date Placeholder 2"/>
          <p:cNvSpPr>
            <a:spLocks noGrp="1"/>
          </p:cNvSpPr>
          <p:nvPr>
            <p:ph type="dt" sz="half" idx="10"/>
          </p:nvPr>
        </p:nvSpPr>
        <p:spPr bwMode="auto"/>
        <p:txBody>
          <a:bodyPr/>
          <a:lstStyle/>
          <a:p>
            <a:pPr>
              <a:defRPr/>
            </a:pPr>
            <a:fld id="{E20C624E-DF92-4841-B9B9-DD11AA239B85}" type="datetime1">
              <a:rPr lang="en-US"/>
              <a:t/>
            </a:fld>
            <a:endParaRPr/>
          </a:p>
        </p:txBody>
      </p:sp>
      <p:sp>
        <p:nvSpPr>
          <p:cNvPr id="5" name="Slide Number Placeholder 4"/>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grpSp>
        <p:nvGrpSpPr>
          <p:cNvPr id="8" name="bottom graphic"/>
          <p:cNvGrpSpPr/>
          <p:nvPr/>
        </p:nvGrpSpPr>
        <p:grpSpPr bwMode="auto">
          <a:xfrm>
            <a:off x="0" y="5409216"/>
            <a:ext cx="12188825" cy="1462483"/>
            <a:chOff x="0" y="4056911"/>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3" name="Footer Placeholder 2"/>
          <p:cNvSpPr>
            <a:spLocks noGrp="1"/>
          </p:cNvSpPr>
          <p:nvPr>
            <p:ph type="ftr" sz="quarter" idx="11"/>
          </p:nvPr>
        </p:nvSpPr>
        <p:spPr bwMode="auto"/>
        <p:txBody>
          <a:bodyPr/>
          <a:lstStyle/>
          <a:p>
            <a:pPr>
              <a:defRPr/>
            </a:pPr>
            <a:r>
              <a:rPr lang="en-US"/>
              <a:t>Add a footer</a:t>
            </a:r>
            <a:endParaRPr/>
          </a:p>
        </p:txBody>
      </p:sp>
      <p:sp>
        <p:nvSpPr>
          <p:cNvPr id="2" name="Date Placeholder 1"/>
          <p:cNvSpPr>
            <a:spLocks noGrp="1"/>
          </p:cNvSpPr>
          <p:nvPr>
            <p:ph type="dt" sz="half" idx="10"/>
          </p:nvPr>
        </p:nvSpPr>
        <p:spPr bwMode="auto"/>
        <p:txBody>
          <a:bodyPr/>
          <a:lstStyle/>
          <a:p>
            <a:pPr>
              <a:defRPr/>
            </a:pPr>
            <a:fld id="{FBDA3AE1-4360-4D5B-BDBC-656B872DD533}" type="datetime1">
              <a:rPr lang="en-US"/>
              <a:t/>
            </a:fld>
            <a:endParaRPr/>
          </a:p>
        </p:txBody>
      </p:sp>
      <p:sp>
        <p:nvSpPr>
          <p:cNvPr id="4" name="Slide Number Placeholder 3"/>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Content Placeholder 2"/>
          <p:cNvSpPr>
            <a:spLocks noGrp="1"/>
          </p:cNvSpPr>
          <p:nvPr>
            <p:ph idx="1"/>
          </p:nvPr>
        </p:nvSpPr>
        <p:spPr bwMode="auto">
          <a:xfrm>
            <a:off x="4875529"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20990708-46A4-4851-883E-8DFB8939107E}"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a:defRPr/>
            </a:pPr>
            <a:r>
              <a:rPr lang="en-US"/>
              <a:t>Click icon to add picture</a:t>
            </a:r>
            <a:endParaRPr/>
          </a:p>
        </p:txBody>
      </p:sp>
      <p:sp>
        <p:nvSpPr>
          <p:cNvPr id="4" name="Text Placeholder 3"/>
          <p:cNvSpPr>
            <a:spLocks noGrp="1"/>
          </p:cNvSpPr>
          <p:nvPr>
            <p:ph type="body" sz="half" idx="2"/>
          </p:nvPr>
        </p:nvSpPr>
        <p:spPr bwMode="auto">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AE88EFFC-86AE-4294-A319-CAFC2651994B}"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11" name="bottom graphic"/>
          <p:cNvGrpSpPr/>
          <p:nvPr/>
        </p:nvGrpSpPr>
        <p:grpSpPr bwMode="auto">
          <a:xfrm>
            <a:off x="0" y="5409216"/>
            <a:ext cx="12188825" cy="1462483"/>
            <a:chOff x="0" y="4056911"/>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8"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grpSp>
        <p:nvGrpSpPr>
          <p:cNvPr id="7" name="squares"/>
          <p:cNvGrpSpPr/>
          <p:nvPr/>
        </p:nvGrpSpPr>
        <p:grpSpPr bwMode="auto">
          <a:xfrm>
            <a:off x="1" y="800551"/>
            <a:ext cx="1063023" cy="524183"/>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Placeholder 1"/>
          <p:cNvSpPr>
            <a:spLocks noGrp="1"/>
          </p:cNvSpPr>
          <p:nvPr>
            <p:ph type="title"/>
          </p:nvPr>
        </p:nvSpPr>
        <p:spPr bwMode="auto">
          <a:xfrm>
            <a:off x="1218883" y="152400"/>
            <a:ext cx="9751059" cy="1295400"/>
          </a:xfrm>
          <a:prstGeom prst="rect">
            <a:avLst/>
          </a:prstGeom>
        </p:spPr>
        <p:txBody>
          <a:bodyPr vert="horz" lIns="121898" tIns="60949" rIns="121898" bIns="60949"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1218883" y="1600200"/>
            <a:ext cx="9751059" cy="4572000"/>
          </a:xfrm>
          <a:prstGeom prst="rect">
            <a:avLst/>
          </a:prstGeom>
        </p:spPr>
        <p:txBody>
          <a:bodyPr vert="horz" lIns="121898" tIns="60949" rIns="121898" bIns="60949"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3"/>
          </p:nvPr>
        </p:nvSpPr>
        <p:spPr bwMode="auto">
          <a:xfrm>
            <a:off x="1218883" y="6448425"/>
            <a:ext cx="8288401" cy="180976"/>
          </a:xfrm>
          <a:prstGeom prst="rect">
            <a:avLst/>
          </a:prstGeom>
        </p:spPr>
        <p:txBody>
          <a:bodyPr vert="horz" lIns="121898" tIns="60949" rIns="121898" bIns="60949" rtlCol="0" anchor="ctr"/>
          <a:lstStyle>
            <a:lvl1pPr algn="l">
              <a:defRPr sz="1200">
                <a:solidFill>
                  <a:schemeClr val="tx1"/>
                </a:solidFill>
              </a:defRPr>
            </a:lvl1pPr>
          </a:lstStyle>
          <a:p>
            <a:pPr>
              <a:defRPr/>
            </a:pPr>
            <a:r>
              <a:rPr lang="en-US"/>
              <a:t>Add a footer</a:t>
            </a:r>
            <a:endParaRPr/>
          </a:p>
        </p:txBody>
      </p:sp>
      <p:sp>
        <p:nvSpPr>
          <p:cNvPr id="4" name="Date Placeholder 3"/>
          <p:cNvSpPr>
            <a:spLocks noGrp="1"/>
          </p:cNvSpPr>
          <p:nvPr>
            <p:ph type="dt" sz="half" idx="2"/>
          </p:nvPr>
        </p:nvSpPr>
        <p:spPr bwMode="auto">
          <a:xfrm>
            <a:off x="9547913" y="6448425"/>
            <a:ext cx="1422030" cy="180976"/>
          </a:xfrm>
          <a:prstGeom prst="rect">
            <a:avLst/>
          </a:prstGeom>
        </p:spPr>
        <p:txBody>
          <a:bodyPr vert="horz" lIns="121898" tIns="60949" rIns="121898" bIns="60949" rtlCol="0" anchor="ctr"/>
          <a:lstStyle>
            <a:lvl1pPr algn="r">
              <a:defRPr sz="1200">
                <a:solidFill>
                  <a:schemeClr val="tx1"/>
                </a:solidFill>
              </a:defRPr>
            </a:lvl1pPr>
          </a:lstStyle>
          <a:p>
            <a:pPr>
              <a:defRPr/>
            </a:pPr>
            <a:fld id="{D29E8617-6EA8-4B97-A5E8-E18E98765EE2}" type="datetime1">
              <a:rPr lang="en-US"/>
              <a:t/>
            </a:fld>
            <a:endParaRPr/>
          </a:p>
        </p:txBody>
      </p:sp>
      <p:sp>
        <p:nvSpPr>
          <p:cNvPr id="6" name="Slide Number Placeholder 5"/>
          <p:cNvSpPr>
            <a:spLocks noGrp="1"/>
          </p:cNvSpPr>
          <p:nvPr>
            <p:ph type="sldNum" sz="quarter" idx="4"/>
          </p:nvPr>
        </p:nvSpPr>
        <p:spPr bwMode="auto">
          <a:xfrm>
            <a:off x="11071516" y="6448425"/>
            <a:ext cx="812588" cy="180976"/>
          </a:xfrm>
          <a:prstGeom prst="rect">
            <a:avLst/>
          </a:prstGeom>
        </p:spPr>
        <p:txBody>
          <a:bodyPr vert="horz" lIns="121898" tIns="60949" rIns="121898" bIns="60949" rtlCol="0" anchor="ctr"/>
          <a:lstStyle>
            <a:lvl1pPr algn="r">
              <a:defRPr sz="1200">
                <a:solidFill>
                  <a:schemeClr val="tx1"/>
                </a:solidFill>
              </a:defRPr>
            </a:lvl1pPr>
          </a:lstStyle>
          <a:p>
            <a:pPr>
              <a:defRPr/>
            </a:pPr>
            <a:fld id="{34C99D79-8A4B-4031-B1E0-AF26F8EDF2BC}"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1218987">
        <a:spcBef>
          <a:spcPts val="0"/>
        </a:spcBef>
        <a:buNone/>
        <a:defRPr sz="3600">
          <a:solidFill>
            <a:schemeClr val="tx1"/>
          </a:solidFill>
          <a:latin typeface="+mj-lt"/>
          <a:ea typeface="+mj-ea"/>
          <a:cs typeface="+mj-cs"/>
        </a:defRPr>
      </a:lvl1pPr>
    </p:titleStyle>
    <p:bodyStyle>
      <a:lvl1pPr marL="304747" indent="-304747" algn="l" defTabSz="1218987">
        <a:lnSpc>
          <a:spcPct val="90000"/>
        </a:lnSpc>
        <a:spcBef>
          <a:spcPts val="1800"/>
        </a:spcBef>
        <a:buClr>
          <a:schemeClr val="accent1">
            <a:lumMod val="75000"/>
          </a:schemeClr>
        </a:buClr>
        <a:buFont typeface="Arial"/>
        <a:buChar char="•"/>
        <a:defRPr sz="2800">
          <a:solidFill>
            <a:schemeClr val="tx1"/>
          </a:solidFill>
          <a:latin typeface="+mn-lt"/>
          <a:ea typeface="+mn-ea"/>
          <a:cs typeface="+mn-cs"/>
        </a:defRPr>
      </a:lvl1pPr>
      <a:lvl2pPr marL="755772" indent="-304747" algn="l" defTabSz="1218987">
        <a:lnSpc>
          <a:spcPct val="90000"/>
        </a:lnSpc>
        <a:spcBef>
          <a:spcPts val="1200"/>
        </a:spcBef>
        <a:buClr>
          <a:schemeClr val="accent1">
            <a:lumMod val="75000"/>
          </a:schemeClr>
        </a:buClr>
        <a:buFont typeface="Arial"/>
        <a:buChar char="–"/>
        <a:defRPr sz="2400">
          <a:solidFill>
            <a:schemeClr val="tx1"/>
          </a:solidFill>
          <a:latin typeface="+mn-lt"/>
          <a:ea typeface="+mn-ea"/>
          <a:cs typeface="+mn-cs"/>
        </a:defRPr>
      </a:lvl2pPr>
      <a:lvl3pPr marL="120679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3pPr>
      <a:lvl4pPr marL="1657822"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4pPr>
      <a:lvl5pPr marL="210884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5pPr>
      <a:lvl6pPr marL="255987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6pPr>
      <a:lvl7pPr marL="301089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7pPr>
      <a:lvl8pPr marL="346192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8pPr>
      <a:lvl9pPr marL="391294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9pPr>
    </p:bodyStyle>
    <p:otherStyle>
      <a:defPPr>
        <a:defRPr/>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2">
                <a:tint val="90000"/>
                <a:satMod val="92000"/>
                <a:lumMod val="120000"/>
              </a:schemeClr>
            </a:gs>
            <a:gs pos="100000">
              <a:schemeClr val="bg2">
                <a:shade val="98000"/>
                <a:satMod val="120000"/>
                <a:lumMod val="98000"/>
              </a:schemeClr>
            </a:gs>
          </a:gsLst>
          <a:path path="circle"/>
        </a:gradFill>
      </p:bgPr>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133" y="152400"/>
            <a:ext cx="10427676" cy="838200"/>
          </a:xfrm>
        </p:spPr>
        <p:txBody>
          <a:bodyPr/>
          <a:lstStyle/>
          <a:p>
            <a:pPr>
              <a:defRPr/>
            </a:pPr>
            <a:r>
              <a:rPr lang="en-IN" b="1"/>
              <a:t>JAVA</a:t>
            </a:r>
            <a:endParaRPr/>
          </a:p>
        </p:txBody>
      </p:sp>
      <p:graphicFrame>
        <p:nvGraphicFramePr>
          <p:cNvPr id="4" name="Table 3"/>
          <p:cNvGraphicFramePr>
            <a:graphicFrameLocks xmlns:a="http://schemas.openxmlformats.org/drawingml/2006/main" noGrp="1"/>
          </p:cNvGraphicFramePr>
          <p:nvPr/>
        </p:nvGraphicFramePr>
        <p:xfrm>
          <a:off x="455612" y="2514600"/>
          <a:ext cx="11041039" cy="1601818"/>
        </p:xfrm>
        <a:graphic>
          <a:graphicData uri="http://schemas.openxmlformats.org/drawingml/2006/table">
            <a:tbl>
              <a:tblPr firstRow="1" firstCol="0" lastRow="0" lastCol="0" bandRow="1" bandCol="0">
                <a:tableStyleId>{EB9631B5-78F2-41C9-869B-9F39066F8104}</a:tableStyleId>
              </a:tblPr>
              <a:tblGrid>
                <a:gridCol w="5520519"/>
                <a:gridCol w="5520519"/>
              </a:tblGrid>
              <a:tr h="419909">
                <a:tc gridSpan="2">
                  <a:txBody>
                    <a:bodyPr/>
                    <a:p>
                      <a:pPr algn="ctr">
                        <a:defRPr/>
                      </a:pPr>
                      <a:r>
                        <a:rPr lang="en-US" sz="2400">
                          <a:solidFill>
                            <a:schemeClr val="tx1"/>
                          </a:solidFill>
                          <a:latin typeface="Verdana"/>
                          <a:ea typeface="Verdana"/>
                        </a:rPr>
                        <a:t>Java</a:t>
                      </a:r>
                      <a:endParaRPr/>
                    </a:p>
                  </a:txBody>
                  <a:tcPr anchor="ctr"/>
                </a:tc>
                <a:tc hMerge="1">
                  <a:txBody>
                    <a:bodyPr/>
                    <a:p>
                      <a:endParaRPr/>
                    </a:p>
                  </a:txBody>
                </a:tc>
              </a:tr>
              <a:tr h="572309">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What is inheritance?</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Types of inheritance  </a:t>
                      </a:r>
                      <a:endParaRPr/>
                    </a:p>
                  </a:txBody>
                  <a:tcPr anchor="ctr"/>
                </a:tc>
              </a:tr>
              <a:tr h="572309">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Problem with Multiple inheritance </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Aggregation</a:t>
                      </a:r>
                      <a:endParaRPr/>
                    </a:p>
                  </a:txBody>
                  <a:tcPr anchor="ctr"/>
                </a:tc>
              </a:tr>
            </a:tbl>
          </a:graphicData>
        </a:graphic>
      </p:graphicFrame>
      <p:sp>
        <p:nvSpPr>
          <p:cNvPr id="6" name="文本框 8"/>
          <p:cNvSpPr txBox="1"/>
          <p:nvPr/>
        </p:nvSpPr>
        <p:spPr bwMode="auto">
          <a:xfrm>
            <a:off x="1827212" y="1272879"/>
            <a:ext cx="3179075" cy="523220"/>
          </a:xfrm>
          <a:prstGeom prst="rect">
            <a:avLst/>
          </a:prstGeom>
          <a:noFill/>
          <a:ln w="9525">
            <a:noFill/>
          </a:ln>
        </p:spPr>
        <p:txBody>
          <a:bodyPr wrap="none" anchor="t">
            <a:spAutoFit/>
          </a:bodyPr>
          <a:lstStyle/>
          <a:p>
            <a:pPr defTabSz="914400">
              <a:defRPr/>
            </a:pPr>
            <a:r>
              <a:rPr lang="en-US" sz="2800" b="1">
                <a:solidFill>
                  <a:srgbClr val="262626"/>
                </a:solidFill>
                <a:latin typeface="Arial"/>
                <a:ea typeface="Microsoft YaHei"/>
              </a:rPr>
              <a:t>What you learn ?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72772210" name="Content Placeholder 2"/>
          <p:cNvSpPr>
            <a:spLocks noGrp="1"/>
          </p:cNvSpPr>
          <p:nvPr>
            <p:ph sz="half" idx="1"/>
          </p:nvPr>
        </p:nvSpPr>
        <p:spPr bwMode="auto">
          <a:xfrm flipH="0" flipV="0">
            <a:off x="235254" y="1127448"/>
            <a:ext cx="11741020" cy="4976326"/>
          </a:xfrm>
        </p:spPr>
        <p:txBody>
          <a:bodyPr vertOverflow="overflow" horzOverflow="overflow" vert="horz" wrap="square" lIns="121898" tIns="60948" rIns="121898" bIns="60948" numCol="1" spcCol="0" rtlCol="0" fromWordArt="0" anchor="t" anchorCtr="0" forceAA="0" upright="0" compatLnSpc="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marL="0" indent="0">
              <a:buClr>
                <a:schemeClr val="accent1">
                  <a:lumMod val="75000"/>
                </a:schemeClr>
              </a:buClr>
              <a:buFont typeface="Arial"/>
              <a:buNone/>
              <a:defRPr/>
            </a:pPr>
            <a:r>
              <a:rPr lang="en-US" sz="2400" b="1" i="0" u="none" strike="noStrike" cap="none" spc="0">
                <a:solidFill>
                  <a:srgbClr val="C00000"/>
                </a:solidFill>
                <a:latin typeface="Constantia"/>
                <a:ea typeface="Liberation Sans"/>
                <a:cs typeface="Constantia"/>
              </a:rPr>
              <a:t>The </a:t>
            </a:r>
            <a:r>
              <a:rPr lang="en-US" sz="2400" b="1" i="0" u="none" strike="noStrike" cap="none" spc="0">
                <a:solidFill>
                  <a:srgbClr val="C00000"/>
                </a:solidFill>
                <a:latin typeface="Constantia"/>
                <a:ea typeface="Liberation Sans"/>
                <a:cs typeface="Constantia"/>
              </a:rPr>
              <a:t>final</a:t>
            </a:r>
            <a:r>
              <a:rPr lang="en-US" sz="2400" b="1" i="0" u="none" strike="noStrike" cap="none" spc="0">
                <a:solidFill>
                  <a:srgbClr val="C00000"/>
                </a:solidFill>
                <a:latin typeface="Constantia"/>
                <a:ea typeface="Liberation Sans"/>
                <a:cs typeface="Constantia"/>
              </a:rPr>
              <a:t> keyword can be used in several contexts to create variables, methods, and classes that cannot be changed or overridden. </a:t>
            </a:r>
            <a:r>
              <a:rPr lang="en-US" sz="2400" b="1" i="0" u="none" strike="noStrike" cap="none" spc="0">
                <a:solidFill>
                  <a:srgbClr val="C00000"/>
                </a:solidFill>
                <a:latin typeface="Constantia"/>
                <a:ea typeface="Liberation Sans"/>
                <a:cs typeface="Constantia"/>
              </a:rPr>
              <a:t>.</a:t>
            </a:r>
            <a:r>
              <a:rPr lang="en-US" sz="2400" b="0" i="0" u="none" strike="noStrike" cap="none" spc="0">
                <a:solidFill/>
                <a:latin typeface="Constantia"/>
                <a:ea typeface="Liberation Sans"/>
                <a:cs typeface="Constantia"/>
              </a:rPr>
              <a:t> </a:t>
            </a:r>
            <a:endParaRPr lang="en-US" sz="2400" b="0" i="0" u="none" strike="noStrike" cap="none" spc="0">
              <a:solidFill/>
              <a:latin typeface="Constantia"/>
              <a:ea typeface="Liberation Sans"/>
              <a:cs typeface="Constantia"/>
            </a:endParaRPr>
          </a:p>
          <a:p>
            <a:pPr>
              <a:defRPr/>
            </a:pPr>
            <a:r>
              <a:rPr lang="en-US" sz="2400" b="1" i="0" u="none" strike="noStrike" cap="none" spc="0">
                <a:solidFill>
                  <a:srgbClr val="C00000"/>
                </a:solidFill>
                <a:latin typeface="Constantia"/>
                <a:cs typeface="Constantia"/>
              </a:rPr>
              <a:t>Final variables:</a:t>
            </a:r>
            <a:r>
              <a:rPr lang="en-US" sz="2400" b="0" i="0" u="none" strike="noStrike" cap="none" spc="0">
                <a:solidFill/>
                <a:latin typeface="Constantia"/>
                <a:cs typeface="Constantia"/>
              </a:rPr>
              <a:t> A final variable is a constant value that cannot be modified after it has been assigned a value. To create a final variable, you use the final keyword.</a:t>
            </a:r>
            <a:endParaRPr lang="en-US" sz="2400" b="0" i="0" u="none" strike="noStrike" cap="none" spc="0">
              <a:solidFill/>
              <a:latin typeface="Constantia"/>
              <a:cs typeface="Constantia"/>
            </a:endParaRPr>
          </a:p>
          <a:p>
            <a:pPr>
              <a:defRPr/>
            </a:pPr>
            <a:r>
              <a:rPr lang="en-US" sz="2400" b="1" i="0" u="none" strike="noStrike" cap="none" spc="0">
                <a:solidFill>
                  <a:srgbClr val="C00000"/>
                </a:solidFill>
                <a:latin typeface="Constantia"/>
                <a:cs typeface="Constantia"/>
              </a:rPr>
              <a:t>Final methods:</a:t>
            </a:r>
            <a:r>
              <a:rPr lang="en-US" sz="2400" b="0" i="0" u="none" strike="noStrike" cap="none" spc="0">
                <a:solidFill/>
                <a:latin typeface="Constantia"/>
                <a:cs typeface="Constantia"/>
              </a:rPr>
              <a:t> A final method is a method that cannot be overridden by a subclass. This is useful when you want to ensure that a method's behavior cannot be changed. To create a final method, you use the final keyword.</a:t>
            </a:r>
            <a:endParaRPr lang="en-US" sz="2400" b="0" i="0" u="none" strike="noStrike" cap="none" spc="0">
              <a:solidFill/>
              <a:latin typeface="Constantia"/>
              <a:cs typeface="Constantia"/>
            </a:endParaRPr>
          </a:p>
          <a:p>
            <a:pPr>
              <a:defRPr/>
            </a:pPr>
            <a:r>
              <a:rPr lang="en-US" sz="2400" b="1" i="0" u="none" strike="noStrike" cap="none" spc="0">
                <a:solidFill>
                  <a:srgbClr val="C00000"/>
                </a:solidFill>
                <a:latin typeface="Constantia"/>
                <a:cs typeface="Constantia"/>
              </a:rPr>
              <a:t>Final classes:</a:t>
            </a:r>
            <a:r>
              <a:rPr lang="en-US" sz="2400" b="0" i="0" u="none" strike="noStrike" cap="none" spc="0">
                <a:solidFill/>
                <a:latin typeface="Constantia"/>
                <a:cs typeface="Constantia"/>
              </a:rPr>
              <a:t> A final class is a class that cannot be extended by another class. This is useful when you want to ensure that a class's behavior cannot be changed or overridden. To create a final class, you use the final keyword.</a:t>
            </a:r>
            <a:endParaRPr lang="en-US" sz="2400" b="0" i="0" u="none" strike="noStrike" cap="none" spc="0">
              <a:solidFill/>
              <a:latin typeface="Constantia"/>
              <a:cs typeface="Constantia"/>
            </a:endParaRPr>
          </a:p>
          <a:p>
            <a:pPr marL="0" indent="0">
              <a:buClr>
                <a:schemeClr val="accent1">
                  <a:lumMod val="75000"/>
                </a:schemeClr>
              </a:buClr>
              <a:buFont typeface="Arial"/>
              <a:buNone/>
              <a:defRPr/>
            </a:pPr>
            <a:r>
              <a:rPr lang="en-US" sz="2400" b="0" i="0" u="none" strike="noStrike" cap="none" spc="0">
                <a:solidFill/>
                <a:latin typeface="Constantia"/>
                <a:cs typeface="Constantia"/>
              </a:rPr>
              <a:t>The final keyword can be used to create constants, prevent methods from being overridden, and prevent classes from being extended.</a:t>
            </a:r>
            <a:endParaRPr lang="en-US" sz="2400" i="0" u="none" strike="noStrike" cap="none" spc="0">
              <a:solidFill/>
              <a:latin typeface="Constantia"/>
              <a:ea typeface="Liberation Sans"/>
              <a:cs typeface="Constantia"/>
            </a:endParaRPr>
          </a:p>
        </p:txBody>
      </p:sp>
      <p:sp>
        <p:nvSpPr>
          <p:cNvPr id="1476695322" name="Rectangle 3"/>
          <p:cNvSpPr/>
          <p:nvPr/>
        </p:nvSpPr>
        <p:spPr bwMode="auto">
          <a:xfrm flipH="0" flipV="0">
            <a:off x="-66213" y="38876"/>
            <a:ext cx="12115800" cy="730741"/>
          </a:xfrm>
          <a:prstGeom prst="rect">
            <a:avLst/>
          </a:prstGeom>
        </p:spPr>
        <p:txBody>
          <a:bodyPr vert="horz" lIns="121897" tIns="60948" rIns="121897" bIns="60948" rtlCol="0" anchor="b">
            <a:noAutofit/>
          </a:bodyPr>
          <a:lstStyle/>
          <a:p>
            <a:pPr>
              <a:defRPr/>
            </a:pPr>
            <a:r>
              <a:rPr sz="3600" b="1"/>
              <a:t>final Keyword</a:t>
            </a:r>
            <a:endParaRPr sz="3600"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430559" y="838200"/>
            <a:ext cx="9141619" cy="2105367"/>
          </a:xfrm>
        </p:spPr>
        <p:txBody>
          <a:bodyPr/>
          <a:lstStyle/>
          <a:p>
            <a:pPr>
              <a:defRPr/>
            </a:pPr>
            <a:r>
              <a:rPr lang="en-US"/>
              <a:t>Thanks</a:t>
            </a:r>
            <a:endParaRPr/>
          </a:p>
        </p:txBody>
      </p:sp>
      <p:sp>
        <p:nvSpPr>
          <p:cNvPr id="4" name="文本框 9"/>
          <p:cNvSpPr txBox="1">
            <a:spLocks noGrp="1"/>
          </p:cNvSpPr>
          <p:nvPr>
            <p:ph type="body" idx="1"/>
          </p:nvPr>
        </p:nvSpPr>
        <p:spPr bwMode="auto">
          <a:xfrm>
            <a:off x="2459303" y="3124200"/>
            <a:ext cx="8763000" cy="2424918"/>
          </a:xfrm>
          <a:prstGeom prst="rect">
            <a:avLst/>
          </a:prstGeom>
        </p:spPr>
        <p:txBody>
          <a:bodyPr vert="horz" lIns="121898" tIns="60949" rIns="121898" bIns="60949" rtlCol="0" anchor="b">
            <a:normAutofit/>
          </a:bodyPr>
          <a:lstStyle/>
          <a:p>
            <a:pPr algn="r">
              <a:defRPr/>
            </a:pPr>
            <a:r>
              <a:rPr lang="en-US" sz="3200" b="1"/>
              <a:t>Anirudha Gaikwad</a:t>
            </a:r>
            <a:endParaRPr/>
          </a:p>
          <a:p>
            <a:pPr algn="r">
              <a:defRPr/>
            </a:pPr>
            <a:endParaRPr lang="en-US" sz="3200" b="1"/>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defTabSz="914400">
              <a:defRPr/>
            </a:pPr>
            <a:r>
              <a:rPr lang="en-US" sz="4000" b="1">
                <a:solidFill>
                  <a:schemeClr val="dk1"/>
                </a:solidFill>
              </a:rPr>
              <a:t>Inheritance </a:t>
            </a:r>
            <a:endParaRPr/>
          </a:p>
        </p:txBody>
      </p:sp>
      <p:sp>
        <p:nvSpPr>
          <p:cNvPr id="6" name="TextBox 5"/>
          <p:cNvSpPr txBox="1"/>
          <p:nvPr/>
        </p:nvSpPr>
        <p:spPr bwMode="auto">
          <a:xfrm flipH="0" flipV="0">
            <a:off x="317326" y="1868535"/>
            <a:ext cx="11399765" cy="4746096"/>
          </a:xfrm>
          <a:prstGeom prst="rect">
            <a:avLst/>
          </a:prstGeom>
          <a:noFill/>
        </p:spPr>
        <p:txBody>
          <a:bodyPr wrap="square">
            <a:spAutoFit/>
          </a:bodyPr>
          <a:lstStyle/>
          <a:p>
            <a:pPr>
              <a:lnSpc>
                <a:spcPct val="90000"/>
              </a:lnSpc>
              <a:spcBef>
                <a:spcPts val="1800"/>
              </a:spcBef>
              <a:buClr>
                <a:schemeClr val="accent1">
                  <a:lumMod val="75000"/>
                </a:schemeClr>
              </a:buClr>
              <a:defRPr/>
            </a:pPr>
            <a:endParaRPr lang="en-GB" sz="2400">
              <a:solidFill>
                <a:schemeClr val="tx1">
                  <a:lumMod val="95000"/>
                  <a:lumOff val="5000"/>
                </a:schemeClr>
              </a:solidFill>
            </a:endParaRPr>
          </a:p>
          <a:p>
            <a:pPr marL="342900" indent="-342900" algn="just">
              <a:buFont typeface="Wingdings"/>
              <a:buChar char="Ø"/>
              <a:defRPr/>
            </a:pPr>
            <a:r>
              <a:rPr lang="en-GB" sz="2400" b="1" i="0">
                <a:solidFill>
                  <a:schemeClr val="tx1">
                    <a:lumMod val="95000"/>
                    <a:lumOff val="5000"/>
                  </a:schemeClr>
                </a:solidFill>
              </a:rPr>
              <a:t>Why use inheritance in java</a:t>
            </a:r>
            <a:endParaRPr/>
          </a:p>
          <a:p>
            <a:pPr marL="952393" lvl="1" indent="-342900" algn="just">
              <a:buFont typeface="Wingdings"/>
              <a:buChar char="v"/>
              <a:defRPr/>
            </a:pPr>
            <a:r>
              <a:rPr lang="en-GB" b="0" i="0">
                <a:solidFill>
                  <a:schemeClr val="tx1">
                    <a:lumMod val="95000"/>
                    <a:lumOff val="5000"/>
                  </a:schemeClr>
                </a:solidFill>
              </a:rPr>
              <a:t>For </a:t>
            </a:r>
            <a:r>
              <a:rPr lang="en-GB" b="0" i="0" u="none" strike="noStrike">
                <a:solidFill>
                  <a:schemeClr val="tx1">
                    <a:lumMod val="95000"/>
                    <a:lumOff val="5000"/>
                  </a:schemeClr>
                </a:solidFill>
              </a:rPr>
              <a:t>Method Overriding</a:t>
            </a:r>
            <a:r>
              <a:rPr lang="en-GB" b="0" i="0">
                <a:solidFill>
                  <a:schemeClr val="tx1">
                    <a:lumMod val="95000"/>
                    <a:lumOff val="5000"/>
                  </a:schemeClr>
                </a:solidFill>
              </a:rPr>
              <a:t> (so </a:t>
            </a:r>
            <a:r>
              <a:rPr lang="en-GB" b="0" i="0" u="none" strike="noStrike">
                <a:solidFill>
                  <a:schemeClr val="tx1">
                    <a:lumMod val="95000"/>
                    <a:lumOff val="5000"/>
                  </a:schemeClr>
                </a:solidFill>
              </a:rPr>
              <a:t>runtime polymorphism</a:t>
            </a:r>
            <a:r>
              <a:rPr lang="en-GB" b="0" i="0">
                <a:solidFill>
                  <a:schemeClr val="tx1">
                    <a:lumMod val="95000"/>
                    <a:lumOff val="5000"/>
                  </a:schemeClr>
                </a:solidFill>
              </a:rPr>
              <a:t> can be achieved).</a:t>
            </a:r>
            <a:endParaRPr/>
          </a:p>
          <a:p>
            <a:pPr marL="952393" lvl="1" indent="-342900" algn="just">
              <a:buFont typeface="Wingdings"/>
              <a:buChar char="v"/>
              <a:defRPr/>
            </a:pPr>
            <a:r>
              <a:rPr lang="en-GB" b="0" i="0">
                <a:solidFill>
                  <a:schemeClr val="tx1">
                    <a:lumMod val="95000"/>
                    <a:lumOff val="5000"/>
                  </a:schemeClr>
                </a:solidFill>
              </a:rPr>
              <a:t>For Code Reusability.</a:t>
            </a:r>
            <a:endParaRPr/>
          </a:p>
          <a:p>
            <a:pPr marL="952393" lvl="1" indent="-342900" algn="just">
              <a:buFont typeface="Wingdings"/>
              <a:buChar char="Ø"/>
              <a:defRPr/>
            </a:pPr>
            <a:endParaRPr lang="en-GB" b="0" i="0">
              <a:solidFill>
                <a:schemeClr val="tx1">
                  <a:lumMod val="95000"/>
                  <a:lumOff val="5000"/>
                </a:schemeClr>
              </a:solidFill>
            </a:endParaRPr>
          </a:p>
          <a:p>
            <a:pPr marL="349965" indent="-349965" algn="just">
              <a:buFont typeface="Wingdings"/>
              <a:buChar char="Ø"/>
              <a:defRPr/>
            </a:pPr>
            <a:r>
              <a:rPr lang="en-GB" sz="2400" b="1" i="0" u="none" strike="noStrike" cap="none" spc="0">
                <a:solidFill>
                  <a:srgbClr val="C00000"/>
                </a:solidFill>
                <a:latin typeface="+mn-lt"/>
                <a:ea typeface="+mn-ea"/>
                <a:cs typeface="+mn-cs"/>
              </a:rPr>
              <a:t>Super Class/Parent Class/Base Class:</a:t>
            </a:r>
            <a:r>
              <a:rPr lang="en-GB" sz="2400" b="0" i="0" u="none" strike="noStrike" cap="none" spc="0">
                <a:solidFill>
                  <a:schemeClr val="tx1">
                    <a:lumMod val="95000"/>
                    <a:lumOff val="5000"/>
                  </a:schemeClr>
                </a:solidFill>
                <a:latin typeface="+mn-lt"/>
                <a:ea typeface="+mn-ea"/>
                <a:cs typeface="+mn-cs"/>
              </a:rPr>
              <a:t> Superclass is the class from where a subclass inherits the features.</a:t>
            </a:r>
            <a:endParaRPr lang="en-US" sz="2400" b="0" i="0" u="none" strike="noStrike" cap="none" spc="0">
              <a:solidFill>
                <a:schemeClr val="tx1"/>
              </a:solidFill>
              <a:latin typeface="Times New Roman"/>
              <a:cs typeface="Times New Roman"/>
            </a:endParaRPr>
          </a:p>
          <a:p>
            <a:pPr marL="349965" indent="-349965" algn="just">
              <a:buFont typeface="Wingdings"/>
              <a:buChar char="Ø"/>
              <a:defRPr/>
            </a:pPr>
            <a:r>
              <a:rPr lang="en-US" sz="2400" b="1" i="0" u="none" strike="noStrike" cap="none" spc="0">
                <a:solidFill>
                  <a:srgbClr val="C00000"/>
                </a:solidFill>
                <a:latin typeface="Constantia"/>
                <a:cs typeface="Constantia"/>
              </a:rPr>
              <a:t>Sub Class/Child Class/Derived Class:</a:t>
            </a:r>
            <a:r>
              <a:rPr lang="en-US" sz="2400" b="0" i="0" u="none" strike="noStrike" cap="none" spc="0">
                <a:solidFill>
                  <a:schemeClr val="tx1"/>
                </a:solidFill>
                <a:latin typeface="Constantia"/>
                <a:cs typeface="Constantia"/>
              </a:rPr>
              <a:t> Subclass is a class which inherits the other class</a:t>
            </a:r>
            <a:endParaRPr sz="2400"/>
          </a:p>
          <a:p>
            <a:pPr marL="349965" indent="-349965">
              <a:buFont typeface="Wingdings"/>
              <a:buChar char="Ø"/>
              <a:defRPr/>
            </a:pPr>
            <a:r>
              <a:rPr lang="en-GB" sz="2400" b="1" i="0" u="none" strike="noStrike" cap="none" spc="0">
                <a:solidFill>
                  <a:srgbClr val="C00000"/>
                </a:solidFill>
                <a:latin typeface="Constantia"/>
                <a:ea typeface="Liberation Sans"/>
                <a:cs typeface="Constantia"/>
              </a:rPr>
              <a:t>extends</a:t>
            </a:r>
            <a:r>
              <a:rPr lang="en-GB" sz="2400" i="0" u="none" strike="noStrike" cap="none" spc="0">
                <a:solidFill>
                  <a:schemeClr val="tx1">
                    <a:lumMod val="95000"/>
                    <a:lumOff val="5000"/>
                  </a:schemeClr>
                </a:solidFill>
                <a:latin typeface="Constantia"/>
                <a:ea typeface="Liberation Sans"/>
                <a:cs typeface="Constantia"/>
              </a:rPr>
              <a:t> </a:t>
            </a:r>
            <a:r>
              <a:rPr lang="en-GB" sz="2400" i="0" u="none" strike="noStrike" cap="none" spc="0">
                <a:solidFill>
                  <a:schemeClr val="tx1">
                    <a:lumMod val="95000"/>
                    <a:lumOff val="5000"/>
                  </a:schemeClr>
                </a:solidFill>
                <a:latin typeface="Constantia"/>
                <a:ea typeface="Liberation Sans"/>
                <a:cs typeface="Constantia"/>
              </a:rPr>
              <a:t>keyword is used in the subclass declaration. The subclass can then access the public and protected members of the superclass, including fields and methods.</a:t>
            </a:r>
            <a:endParaRPr sz="2400" b="0" i="0" u="none" strike="noStrike" cap="none" spc="0">
              <a:solidFill>
                <a:schemeClr val="tx1"/>
              </a:solidFill>
              <a:latin typeface="Constantia"/>
              <a:cs typeface="Constantia"/>
            </a:endParaRPr>
          </a:p>
          <a:p>
            <a:pPr>
              <a:lnSpc>
                <a:spcPct val="90000"/>
              </a:lnSpc>
              <a:spcBef>
                <a:spcPts val="1800"/>
              </a:spcBef>
              <a:buClr>
                <a:schemeClr val="accent1">
                  <a:lumMod val="75000"/>
                </a:schemeClr>
              </a:buClr>
              <a:defRPr/>
            </a:pPr>
            <a:endParaRPr lang="en-US" sz="3200">
              <a:solidFill>
                <a:schemeClr val="tx1">
                  <a:lumMod val="95000"/>
                  <a:lumOff val="5000"/>
                </a:schemeClr>
              </a:solidFill>
            </a:endParaRPr>
          </a:p>
        </p:txBody>
      </p:sp>
      <p:sp>
        <p:nvSpPr>
          <p:cNvPr id="4" name="TextBox 3"/>
          <p:cNvSpPr txBox="1"/>
          <p:nvPr/>
        </p:nvSpPr>
        <p:spPr bwMode="auto">
          <a:xfrm>
            <a:off x="1220722" y="684245"/>
            <a:ext cx="10823999" cy="1307952"/>
          </a:xfrm>
          <a:prstGeom prst="rect">
            <a:avLst/>
          </a:prstGeom>
          <a:noFill/>
        </p:spPr>
        <p:txBody>
          <a:bodyPr wrap="square">
            <a:spAutoFit/>
          </a:bodyPr>
          <a:lstStyle/>
          <a:p>
            <a:pPr>
              <a:lnSpc>
                <a:spcPct val="90000"/>
              </a:lnSpc>
              <a:spcBef>
                <a:spcPts val="1800"/>
              </a:spcBef>
              <a:buClr>
                <a:schemeClr val="accent1">
                  <a:lumMod val="75000"/>
                </a:schemeClr>
              </a:buClr>
              <a:defRPr/>
            </a:pPr>
            <a:r>
              <a:rPr lang="en-GB" sz="2400" b="1" i="0" u="none" strike="noStrike" cap="none" spc="0">
                <a:solidFill>
                  <a:srgbClr val="C00000"/>
                </a:solidFill>
                <a:latin typeface="Constantia"/>
                <a:ea typeface="Liberation Sans"/>
                <a:cs typeface="Constantia"/>
              </a:rPr>
              <a:t>Inheritance allows a class to inherit the properties and behavior of another class.</a:t>
            </a:r>
            <a:endParaRPr lang="en-GB" sz="2400" b="0" i="0" u="none" strike="noStrike" cap="none" spc="0">
              <a:solidFill>
                <a:schemeClr val="tx1">
                  <a:lumMod val="95000"/>
                  <a:lumOff val="5000"/>
                </a:schemeClr>
              </a:solidFill>
              <a:latin typeface="Constantia"/>
              <a:cs typeface="Constantia"/>
            </a:endParaRPr>
          </a:p>
          <a:p>
            <a:pPr>
              <a:lnSpc>
                <a:spcPct val="90000"/>
              </a:lnSpc>
              <a:spcBef>
                <a:spcPts val="1800"/>
              </a:spcBef>
              <a:buClr>
                <a:schemeClr val="accent1">
                  <a:lumMod val="75000"/>
                </a:schemeClr>
              </a:buClr>
              <a:defRPr/>
            </a:pPr>
            <a:r>
              <a:rPr lang="en-GB" sz="2400" b="0" i="0">
                <a:solidFill>
                  <a:schemeClr val="tx1">
                    <a:lumMod val="95000"/>
                    <a:lumOff val="5000"/>
                  </a:schemeClr>
                </a:solidFill>
              </a:rPr>
              <a:t>Inheritance represents the </a:t>
            </a:r>
            <a:r>
              <a:rPr lang="en-GB" sz="2400" b="1" i="0">
                <a:solidFill>
                  <a:schemeClr val="tx1">
                    <a:lumMod val="95000"/>
                    <a:lumOff val="5000"/>
                  </a:schemeClr>
                </a:solidFill>
              </a:rPr>
              <a:t>IS-A relationship</a:t>
            </a:r>
            <a:r>
              <a:rPr lang="en-GB" sz="2400" b="0" i="0">
                <a:solidFill>
                  <a:schemeClr val="tx1">
                    <a:lumMod val="95000"/>
                    <a:lumOff val="5000"/>
                  </a:schemeClr>
                </a:solidFill>
              </a:rPr>
              <a:t>.</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21415104" name="Content Placeholder 2"/>
          <p:cNvSpPr>
            <a:spLocks noGrp="1"/>
          </p:cNvSpPr>
          <p:nvPr>
            <p:ph sz="half" idx="1"/>
          </p:nvPr>
        </p:nvSpPr>
        <p:spPr bwMode="auto">
          <a:xfrm flipH="0" flipV="0">
            <a:off x="332448" y="1030254"/>
            <a:ext cx="11585509" cy="5141944"/>
          </a:xfrm>
        </p:spPr>
        <p:txBody>
          <a:bodyPr vertOverflow="overflow" horzOverflow="overflow" vert="horz" wrap="square" lIns="121898" tIns="60948" rIns="121898" bIns="60948" numCol="1" spcCol="0" rtlCol="0" fromWordArt="0" anchor="t" anchorCtr="0" forceAA="0" upright="0" compatLnSpc="0">
            <a:normAutofit fontScale="95000" lnSpcReduction="1000"/>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marL="0" indent="0">
              <a:buClr>
                <a:schemeClr val="accent1">
                  <a:lumMod val="75000"/>
                </a:schemeClr>
              </a:buClr>
              <a:buFont typeface="Arial"/>
              <a:buNone/>
              <a:defRPr/>
            </a:pPr>
            <a:r>
              <a:rPr lang="en-GB" sz="2600" b="1" i="0" u="none" strike="noStrike" cap="none" spc="0">
                <a:solidFill>
                  <a:srgbClr val="C00000"/>
                </a:solidFill>
                <a:latin typeface="Constantia"/>
                <a:ea typeface="Liberation Sans"/>
                <a:cs typeface="Constantia"/>
              </a:rPr>
              <a:t>In Java, the </a:t>
            </a:r>
            <a:r>
              <a:rPr lang="en-GB" sz="2600" b="1" i="0" u="none" strike="noStrike" cap="none" spc="0">
                <a:solidFill>
                  <a:srgbClr val="C00000"/>
                </a:solidFill>
                <a:latin typeface="Constantia"/>
                <a:ea typeface="Liberation Sans"/>
                <a:cs typeface="Constantia"/>
              </a:rPr>
              <a:t>super</a:t>
            </a:r>
            <a:r>
              <a:rPr lang="en-GB" sz="2600" b="1" i="0" u="none" strike="noStrike" cap="none" spc="0">
                <a:solidFill>
                  <a:srgbClr val="C00000"/>
                </a:solidFill>
                <a:latin typeface="Constantia"/>
                <a:ea typeface="Liberation Sans"/>
                <a:cs typeface="Constantia"/>
              </a:rPr>
              <a:t> keyword is used to refer to the parent class or superclass of a subclass. Here are some common uses of the </a:t>
            </a:r>
            <a:r>
              <a:rPr lang="en-GB" sz="2600" b="1" i="0" u="none" strike="noStrike" cap="none" spc="0">
                <a:solidFill>
                  <a:srgbClr val="C00000"/>
                </a:solidFill>
                <a:latin typeface="Constantia"/>
                <a:ea typeface="Liberation Sans"/>
                <a:cs typeface="Constantia"/>
              </a:rPr>
              <a:t>super</a:t>
            </a:r>
            <a:r>
              <a:rPr lang="en-GB" sz="2600" b="1" i="0" u="none" strike="noStrike" cap="none" spc="0">
                <a:solidFill>
                  <a:srgbClr val="C00000"/>
                </a:solidFill>
                <a:latin typeface="Constantia"/>
                <a:ea typeface="Liberation Sans"/>
                <a:cs typeface="Constantia"/>
              </a:rPr>
              <a:t> keyword:</a:t>
            </a:r>
            <a:endParaRPr sz="2400" b="1" i="0" u="none" strike="noStrike" cap="none" spc="0">
              <a:solidFill>
                <a:srgbClr val="C00000"/>
              </a:solidFill>
              <a:latin typeface="Constantia"/>
              <a:cs typeface="Constantia"/>
            </a:endParaRPr>
          </a:p>
          <a:p>
            <a:pPr>
              <a:buClr>
                <a:schemeClr val="accent1">
                  <a:lumMod val="75000"/>
                </a:schemeClr>
              </a:buClr>
              <a:buFont typeface="Wingdings"/>
              <a:buChar char="Ø"/>
              <a:defRPr/>
            </a:pPr>
            <a:r>
              <a:rPr lang="en-GB" sz="2400" b="1" i="0" u="none" strike="noStrike" cap="none" spc="0">
                <a:solidFill>
                  <a:srgbClr val="C00000"/>
                </a:solidFill>
                <a:latin typeface="Constantia"/>
                <a:ea typeface="Liberation Sans"/>
                <a:cs typeface="Constantia"/>
              </a:rPr>
              <a:t>To call a parent class constructor:</a:t>
            </a:r>
            <a:r>
              <a:rPr lang="en-GB" sz="2400" i="0" u="none" strike="noStrike" cap="none" spc="0">
                <a:solidFill/>
                <a:latin typeface="Constantia"/>
                <a:ea typeface="Liberation Sans"/>
                <a:cs typeface="Constantia"/>
              </a:rPr>
              <a:t> The </a:t>
            </a:r>
            <a:r>
              <a:rPr lang="en-GB" sz="2400" i="0" u="none" strike="noStrike" cap="none" spc="0">
                <a:solidFill/>
                <a:latin typeface="Constantia"/>
                <a:ea typeface="Liberation Sans"/>
                <a:cs typeface="Constantia"/>
              </a:rPr>
              <a:t>super()</a:t>
            </a:r>
            <a:r>
              <a:rPr lang="en-GB" sz="2400" i="0" u="none" strike="noStrike" cap="none" spc="0">
                <a:solidFill/>
                <a:latin typeface="Constantia"/>
                <a:ea typeface="Liberation Sans"/>
                <a:cs typeface="Constantia"/>
              </a:rPr>
              <a:t> constructor call is used to invoke a constructor of the parent class. This is used in a subclass constructor to initialize the inherited fields of the parent class before initializing the subclass fields.</a:t>
            </a:r>
            <a:endParaRPr lang="en-GB" sz="2400" i="0" u="none" strike="noStrike" cap="none" spc="0">
              <a:solidFill/>
              <a:latin typeface="Constantia"/>
              <a:cs typeface="Constantia"/>
            </a:endParaRPr>
          </a:p>
          <a:p>
            <a:pPr>
              <a:buClr>
                <a:schemeClr val="accent1">
                  <a:lumMod val="75000"/>
                </a:schemeClr>
              </a:buClr>
              <a:buFont typeface="Wingdings"/>
              <a:buChar char="Ø"/>
              <a:defRPr/>
            </a:pPr>
            <a:r>
              <a:rPr lang="en-GB" sz="2400" b="1" i="0" u="none" strike="noStrike" cap="none" spc="0">
                <a:solidFill>
                  <a:srgbClr val="C00000"/>
                </a:solidFill>
                <a:latin typeface="Constantia"/>
                <a:ea typeface="Liberation Sans"/>
                <a:cs typeface="Constantia"/>
              </a:rPr>
              <a:t>To call a parent class method:</a:t>
            </a:r>
            <a:r>
              <a:rPr lang="en-GB" sz="2400" i="0" u="none" strike="noStrike" cap="none" spc="0">
                <a:solidFill/>
                <a:latin typeface="Constantia"/>
                <a:ea typeface="Liberation Sans"/>
                <a:cs typeface="Constantia"/>
              </a:rPr>
              <a:t> The </a:t>
            </a:r>
            <a:r>
              <a:rPr lang="en-GB" sz="2400" i="0" u="none" strike="noStrike" cap="none" spc="0">
                <a:solidFill/>
                <a:latin typeface="Constantia"/>
                <a:ea typeface="Liberation Sans"/>
                <a:cs typeface="Constantia"/>
              </a:rPr>
              <a:t>super.</a:t>
            </a:r>
            <a:r>
              <a:rPr lang="en-GB" sz="2400" i="0" u="none" strike="noStrike" cap="none" spc="0">
                <a:solidFill/>
                <a:latin typeface="Constantia"/>
                <a:ea typeface="Liberation Sans"/>
                <a:cs typeface="Constantia"/>
              </a:rPr>
              <a:t> prefix is used to call a method of the parent class from the subclass. This is used to access or override a method of the parent class in the subclass.</a:t>
            </a:r>
            <a:endParaRPr lang="en-GB" sz="2400" i="0" u="none" strike="noStrike" cap="none" spc="0">
              <a:solidFill/>
              <a:latin typeface="Constantia"/>
              <a:cs typeface="Constantia"/>
            </a:endParaRPr>
          </a:p>
          <a:p>
            <a:pPr>
              <a:buClr>
                <a:schemeClr val="accent1">
                  <a:lumMod val="75000"/>
                </a:schemeClr>
              </a:buClr>
              <a:buFont typeface="Wingdings"/>
              <a:buChar char="Ø"/>
              <a:defRPr/>
            </a:pPr>
            <a:r>
              <a:rPr lang="en-GB" sz="2400" b="1" i="0" u="none" strike="noStrike" cap="none" spc="0">
                <a:solidFill>
                  <a:srgbClr val="C00000"/>
                </a:solidFill>
                <a:latin typeface="Constantia"/>
                <a:ea typeface="Liberation Sans"/>
                <a:cs typeface="Constantia"/>
              </a:rPr>
              <a:t>To access a parent class field:</a:t>
            </a:r>
            <a:r>
              <a:rPr lang="en-GB" sz="2400" i="0" u="none" strike="noStrike" cap="none" spc="0">
                <a:solidFill/>
                <a:latin typeface="Constantia"/>
                <a:ea typeface="Liberation Sans"/>
                <a:cs typeface="Constantia"/>
              </a:rPr>
              <a:t> The </a:t>
            </a:r>
            <a:r>
              <a:rPr lang="en-GB" sz="2400" i="0" u="none" strike="noStrike" cap="none" spc="0">
                <a:solidFill/>
                <a:latin typeface="Constantia"/>
                <a:ea typeface="Liberation Sans"/>
                <a:cs typeface="Constantia"/>
              </a:rPr>
              <a:t>super.</a:t>
            </a:r>
            <a:r>
              <a:rPr lang="en-GB" sz="2400" i="0" u="none" strike="noStrike" cap="none" spc="0">
                <a:solidFill/>
                <a:latin typeface="Constantia"/>
                <a:ea typeface="Liberation Sans"/>
                <a:cs typeface="Constantia"/>
              </a:rPr>
              <a:t> prefix is used to access a field of the parent class from the subclass. This is used to access or override a field of the parent class in the subclass.</a:t>
            </a:r>
            <a:br>
              <a:rPr sz="1200" b="0" i="0" u="none">
                <a:solidFill>
                  <a:srgbClr val="374151"/>
                </a:solidFill>
                <a:latin typeface="Liberation Sans"/>
                <a:ea typeface="Liberation Sans"/>
                <a:cs typeface="Liberation Sans"/>
              </a:rPr>
            </a:br>
            <a:endParaRPr lang="en-GB" sz="2400" b="0" i="0" u="none" strike="noStrike" cap="none" spc="0">
              <a:solidFill>
                <a:schemeClr val="tx1"/>
              </a:solidFill>
              <a:latin typeface="Constantia"/>
              <a:cs typeface="Constantia"/>
            </a:endParaRPr>
          </a:p>
          <a:p>
            <a:pPr>
              <a:defRPr/>
            </a:pPr>
            <a:endParaRPr lang="en-GB" sz="2400" b="0" i="0" u="none" strike="noStrike" cap="none" spc="0">
              <a:solidFill>
                <a:schemeClr val="tx1"/>
              </a:solidFill>
              <a:latin typeface="Constantia"/>
              <a:cs typeface="Constantia"/>
            </a:endParaRPr>
          </a:p>
        </p:txBody>
      </p:sp>
      <p:sp>
        <p:nvSpPr>
          <p:cNvPr id="603397527" name="Rectangle 2"/>
          <p:cNvSpPr/>
          <p:nvPr/>
        </p:nvSpPr>
        <p:spPr bwMode="auto">
          <a:xfrm>
            <a:off x="-32067" y="0"/>
            <a:ext cx="9483750" cy="761999"/>
          </a:xfrm>
          <a:prstGeom prst="rect">
            <a:avLst/>
          </a:prstGeom>
        </p:spPr>
        <p:txBody>
          <a:bodyPr vert="horz" lIns="121897" tIns="60948" rIns="121897" bIns="60948" rtlCol="0" anchor="b">
            <a:noAutofit/>
          </a:bodyPr>
          <a:lstStyle/>
          <a:p>
            <a:pPr defTabSz="914400">
              <a:defRPr/>
            </a:pPr>
            <a:r>
              <a:rPr lang="en-US" sz="4000" b="1">
                <a:solidFill>
                  <a:schemeClr val="dk1"/>
                </a:solidFill>
              </a:rPr>
              <a:t>Super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1357813322" name=""/>
          <p:cNvPicPr>
            <a:picLocks noChangeAspect="1"/>
          </p:cNvPicPr>
          <p:nvPr>
            <p:ph sz="half" idx="1"/>
          </p:nvPr>
        </p:nvPicPr>
        <p:blipFill>
          <a:blip r:embed="rId2"/>
          <a:stretch/>
        </p:blipFill>
        <p:spPr bwMode="auto">
          <a:xfrm rot="0" flipH="0" flipV="0">
            <a:off x="300193" y="547008"/>
            <a:ext cx="11345622" cy="5528419"/>
          </a:xfrm>
          <a:prstGeom prst="rect">
            <a:avLst/>
          </a:prstGeom>
        </p:spPr>
      </p:pic>
      <p:sp>
        <p:nvSpPr>
          <p:cNvPr id="3" name="Rectangle 2"/>
          <p:cNvSpPr/>
          <p:nvPr/>
        </p:nvSpPr>
        <p:spPr bwMode="auto">
          <a:xfrm>
            <a:off x="-77788" y="-609600"/>
            <a:ext cx="12115800" cy="1303020"/>
          </a:xfrm>
          <a:prstGeom prst="rect">
            <a:avLst/>
          </a:prstGeom>
        </p:spPr>
        <p:txBody>
          <a:bodyPr vert="horz" lIns="121898" tIns="60949" rIns="121898" bIns="60949" rtlCol="0" anchor="b">
            <a:noAutofit/>
          </a:bodyPr>
          <a:lstStyle/>
          <a:p>
            <a:pPr>
              <a:defRPr/>
            </a:pPr>
            <a:r>
              <a:rPr lang="en-US" sz="4000" b="1"/>
              <a:t>Types of inheritance </a:t>
            </a:r>
            <a:endParaRPr/>
          </a:p>
        </p:txBody>
      </p:sp>
      <p:sp>
        <p:nvSpPr>
          <p:cNvPr id="4" name="TextBox 3"/>
          <p:cNvSpPr txBox="1"/>
          <p:nvPr/>
        </p:nvSpPr>
        <p:spPr bwMode="auto">
          <a:xfrm>
            <a:off x="911011" y="5896169"/>
            <a:ext cx="10138199" cy="823320"/>
          </a:xfrm>
          <a:prstGeom prst="rect">
            <a:avLst/>
          </a:prstGeom>
          <a:noFill/>
        </p:spPr>
        <p:txBody>
          <a:bodyPr wrap="square">
            <a:spAutoFit/>
          </a:bodyPr>
          <a:lstStyle/>
          <a:p>
            <a:pPr algn="just">
              <a:defRPr/>
            </a:pPr>
            <a:r>
              <a:rPr lang="en-GB" b="1" i="0">
                <a:solidFill>
                  <a:srgbClr val="C00000"/>
                </a:solidFill>
              </a:rPr>
              <a:t>Note: Multiple &amp; Hybrid inheritance is not supported in Java through class.</a:t>
            </a:r>
            <a:endParaRPr>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34290"/>
            <a:ext cx="12115800" cy="651510"/>
          </a:xfrm>
          <a:prstGeom prst="rect">
            <a:avLst/>
          </a:prstGeom>
        </p:spPr>
        <p:txBody>
          <a:bodyPr vert="horz" lIns="121898" tIns="60949" rIns="121898" bIns="60949" rtlCol="0" anchor="b">
            <a:noAutofit/>
          </a:bodyPr>
          <a:lstStyle/>
          <a:p>
            <a:pPr>
              <a:defRPr/>
            </a:pPr>
            <a:r>
              <a:rPr lang="en-US" sz="4000" b="1"/>
              <a:t>Problem with Multiple Inheritance</a:t>
            </a:r>
            <a:endParaRPr/>
          </a:p>
        </p:txBody>
      </p:sp>
      <p:sp>
        <p:nvSpPr>
          <p:cNvPr id="6" name="TextBox 5"/>
          <p:cNvSpPr txBox="1"/>
          <p:nvPr/>
        </p:nvSpPr>
        <p:spPr bwMode="auto">
          <a:xfrm>
            <a:off x="150812" y="1295400"/>
            <a:ext cx="6934200" cy="5262979"/>
          </a:xfrm>
          <a:prstGeom prst="rect">
            <a:avLst/>
          </a:prstGeom>
          <a:noFill/>
        </p:spPr>
        <p:txBody>
          <a:bodyPr wrap="square">
            <a:spAutoFit/>
          </a:bodyPr>
          <a:lstStyle/>
          <a:p>
            <a:pPr>
              <a:defRPr/>
            </a:pPr>
            <a:r>
              <a:rPr lang="en-IN"/>
              <a:t>To reduce the complexity and simplify the language, multiple inheritance is not supported in java.</a:t>
            </a:r>
            <a:endParaRPr/>
          </a:p>
          <a:p>
            <a:pPr>
              <a:defRPr/>
            </a:pPr>
            <a:endParaRPr lang="en-IN"/>
          </a:p>
          <a:p>
            <a:pPr>
              <a:defRPr/>
            </a:pPr>
            <a:r>
              <a:rPr lang="en-IN"/>
              <a:t>Consider a scenario where A, B, and C are three classes. The C class inherits A and B classes. If A and B classes have the same method and you call it from child class object, there will be ambiguity to call the method of A or B class.</a:t>
            </a:r>
            <a:endParaRPr/>
          </a:p>
          <a:p>
            <a:pPr>
              <a:defRPr/>
            </a:pPr>
            <a:endParaRPr lang="en-IN"/>
          </a:p>
          <a:p>
            <a:pPr>
              <a:defRPr/>
            </a:pPr>
            <a:r>
              <a:rPr lang="en-IN"/>
              <a:t>Since compile-time errors are better than runtime errors, Java renders compile-time error if you inherit 2 classes. So whether you have same method or different, there will be compile time error.</a:t>
            </a:r>
            <a:endParaRPr/>
          </a:p>
        </p:txBody>
      </p:sp>
      <p:pic>
        <p:nvPicPr>
          <p:cNvPr id="4098" name="Picture 2" descr="Types Of Inheritance In Java - Single Vs Multiple Inheritance"/>
          <p:cNvPicPr>
            <a:picLocks noChangeAspect="1" noChangeArrowheads="1"/>
          </p:cNvPicPr>
          <p:nvPr/>
        </p:nvPicPr>
        <p:blipFill>
          <a:blip r:embed="rId2"/>
          <a:stretch/>
        </p:blipFill>
        <p:spPr bwMode="auto">
          <a:xfrm>
            <a:off x="7085012" y="2209800"/>
            <a:ext cx="4710546" cy="30480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flipH="0" flipV="0">
            <a:off x="-66213" y="38877"/>
            <a:ext cx="12115800" cy="730742"/>
          </a:xfrm>
          <a:prstGeom prst="rect">
            <a:avLst/>
          </a:prstGeom>
        </p:spPr>
        <p:txBody>
          <a:bodyPr vert="horz" lIns="121898" tIns="60948" rIns="121898" bIns="60948" rtlCol="0" anchor="b">
            <a:noAutofit/>
          </a:bodyPr>
          <a:lstStyle/>
          <a:p>
            <a:pPr>
              <a:defRPr/>
            </a:pPr>
            <a:r>
              <a:rPr lang="en-US" sz="4000" b="1"/>
              <a:t>Aggregation / Has-A Relationship</a:t>
            </a:r>
            <a:endParaRPr/>
          </a:p>
        </p:txBody>
      </p:sp>
      <p:sp>
        <p:nvSpPr>
          <p:cNvPr id="3" name="TextBox 2"/>
          <p:cNvSpPr txBox="1"/>
          <p:nvPr/>
        </p:nvSpPr>
        <p:spPr bwMode="auto">
          <a:xfrm>
            <a:off x="148479" y="932283"/>
            <a:ext cx="11355959" cy="1189080"/>
          </a:xfrm>
          <a:prstGeom prst="rect">
            <a:avLst/>
          </a:prstGeom>
          <a:noFill/>
        </p:spPr>
        <p:txBody>
          <a:bodyPr wrap="square">
            <a:spAutoFit/>
          </a:bodyPr>
          <a:lstStyle/>
          <a:p>
            <a:pPr>
              <a:defRPr/>
            </a:pPr>
            <a:r>
              <a:rPr sz="2400" b="1" i="0" u="none" strike="noStrike" cap="none" spc="0">
                <a:solidFill>
                  <a:srgbClr val="C00000"/>
                </a:solidFill>
                <a:latin typeface="Constantia"/>
                <a:ea typeface="Liberation Sans"/>
                <a:cs typeface="Constantia"/>
              </a:rPr>
              <a:t>In object-oriented programming, the "Has-A" relationship refers to a type of association between classes, where one class has a reference to another class as a member variable. This is also known as composition.</a:t>
            </a:r>
            <a:endParaRPr/>
          </a:p>
        </p:txBody>
      </p:sp>
      <p:sp>
        <p:nvSpPr>
          <p:cNvPr id="5" name="TextBox 4"/>
          <p:cNvSpPr txBox="1"/>
          <p:nvPr/>
        </p:nvSpPr>
        <p:spPr bwMode="auto">
          <a:xfrm>
            <a:off x="608012" y="2438400"/>
            <a:ext cx="5943600" cy="3785652"/>
          </a:xfrm>
          <a:prstGeom prst="rect">
            <a:avLst/>
          </a:prstGeom>
          <a:noFill/>
        </p:spPr>
        <p:txBody>
          <a:bodyPr wrap="square">
            <a:spAutoFit/>
          </a:bodyPr>
          <a:lstStyle/>
          <a:p>
            <a:pPr>
              <a:defRPr/>
            </a:pPr>
            <a:r>
              <a:rPr lang="en-IN">
                <a:solidFill>
                  <a:schemeClr val="accent1">
                    <a:lumMod val="75000"/>
                  </a:schemeClr>
                </a:solidFill>
              </a:rPr>
              <a:t>class Employee{  </a:t>
            </a:r>
            <a:endParaRPr/>
          </a:p>
          <a:p>
            <a:pPr>
              <a:defRPr/>
            </a:pPr>
            <a:r>
              <a:rPr lang="en-IN">
                <a:solidFill>
                  <a:schemeClr val="accent1">
                    <a:lumMod val="75000"/>
                  </a:schemeClr>
                </a:solidFill>
              </a:rPr>
              <a:t>int id;  </a:t>
            </a:r>
            <a:endParaRPr/>
          </a:p>
          <a:p>
            <a:pPr>
              <a:defRPr/>
            </a:pPr>
            <a:r>
              <a:rPr lang="en-IN">
                <a:solidFill>
                  <a:schemeClr val="accent1">
                    <a:lumMod val="75000"/>
                  </a:schemeClr>
                </a:solidFill>
              </a:rPr>
              <a:t>String name;  </a:t>
            </a:r>
            <a:endParaRPr/>
          </a:p>
          <a:p>
            <a:pPr>
              <a:defRPr/>
            </a:pPr>
            <a:r>
              <a:rPr lang="en-IN">
                <a:solidFill>
                  <a:schemeClr val="accent2">
                    <a:lumMod val="75000"/>
                  </a:schemeClr>
                </a:solidFill>
              </a:rPr>
              <a:t>Address address;//Address is a class  </a:t>
            </a:r>
            <a:endParaRPr/>
          </a:p>
          <a:p>
            <a:pPr>
              <a:defRPr/>
            </a:pPr>
            <a:r>
              <a:rPr lang="en-IN">
                <a:solidFill>
                  <a:schemeClr val="accent1">
                    <a:lumMod val="75000"/>
                  </a:schemeClr>
                </a:solidFill>
              </a:rPr>
              <a:t>...  </a:t>
            </a:r>
            <a:endParaRPr/>
          </a:p>
          <a:p>
            <a:pPr>
              <a:defRPr/>
            </a:pPr>
            <a:r>
              <a:rPr lang="en-IN">
                <a:solidFill>
                  <a:schemeClr val="accent1">
                    <a:lumMod val="75000"/>
                  </a:schemeClr>
                </a:solidFill>
              </a:rPr>
              <a:t>}  </a:t>
            </a:r>
            <a:endParaRPr/>
          </a:p>
          <a:p>
            <a:pPr>
              <a:defRPr/>
            </a:pPr>
            <a:endParaRPr lang="en-IN">
              <a:solidFill>
                <a:schemeClr val="accent1">
                  <a:lumMod val="75000"/>
                </a:schemeClr>
              </a:solidFill>
            </a:endParaRPr>
          </a:p>
          <a:p>
            <a:pPr>
              <a:defRPr/>
            </a:pPr>
            <a:r>
              <a:rPr lang="en-IN"/>
              <a:t>In such case, Employee has an entity reference address, so relationship is Employee HAS-A address.</a:t>
            </a:r>
            <a:endParaRPr/>
          </a:p>
        </p:txBody>
      </p:sp>
      <p:pic>
        <p:nvPicPr>
          <p:cNvPr id="6" name="Picture 2" descr="Aggregation (HAS-A relationship) in Java | Core Java Tutorial | Studytonight"/>
          <p:cNvPicPr>
            <a:picLocks noChangeAspect="1" noChangeArrowheads="1"/>
          </p:cNvPicPr>
          <p:nvPr/>
        </p:nvPicPr>
        <p:blipFill>
          <a:blip r:embed="rId2"/>
          <a:stretch/>
        </p:blipFill>
        <p:spPr bwMode="auto">
          <a:xfrm>
            <a:off x="6399212" y="2513892"/>
            <a:ext cx="4953482" cy="353820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15107476" name="Content Placeholder 2"/>
          <p:cNvSpPr>
            <a:spLocks noGrp="1"/>
          </p:cNvSpPr>
          <p:nvPr>
            <p:ph sz="half" idx="1"/>
          </p:nvPr>
        </p:nvSpPr>
        <p:spPr bwMode="auto">
          <a:xfrm flipH="0" flipV="0">
            <a:off x="390765" y="1166326"/>
            <a:ext cx="11527193" cy="5015203"/>
          </a:xfrm>
        </p:spPr>
        <p:txBody>
          <a:bodyPr vertOverflow="overflow" horzOverflow="overflow" vert="horz" wrap="square" lIns="121898" tIns="60948" rIns="121898" bIns="60948" numCol="1" spcCol="0" rtlCol="0" fromWordArt="0" anchor="t" anchorCtr="0" forceAA="0" upright="0" compatLnSpc="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defRPr/>
            </a:pPr>
            <a:r>
              <a:rPr lang="en-US" sz="2400" b="1" i="0" u="none" strike="noStrike" cap="none" spc="0">
                <a:solidFill>
                  <a:srgbClr val="C00000"/>
                </a:solidFill>
                <a:latin typeface="Constantia"/>
                <a:ea typeface="Liberation Sans"/>
                <a:cs typeface="Constantia"/>
              </a:rPr>
              <a:t>Method overriding</a:t>
            </a:r>
            <a:r>
              <a:rPr lang="en-US" sz="2400" i="0" u="none" strike="noStrike" cap="none" spc="0">
                <a:solidFill/>
                <a:latin typeface="Constantia"/>
                <a:ea typeface="Liberation Sans"/>
                <a:cs typeface="Constantia"/>
              </a:rPr>
              <a:t> is a feature in object-oriented programming that allows a subclass to provide its own implementation of a method that is already defined in its superclass. </a:t>
            </a:r>
            <a:endParaRPr lang="en-US" sz="2400" i="0" u="none" strike="noStrike" cap="none" spc="0">
              <a:solidFill/>
              <a:latin typeface="Constantia"/>
              <a:ea typeface="Liberation Sans"/>
              <a:cs typeface="Constantia"/>
            </a:endParaRPr>
          </a:p>
          <a:p>
            <a:pPr>
              <a:defRPr/>
            </a:pPr>
            <a:r>
              <a:rPr lang="en-US" sz="2400" i="0" u="none" strike="noStrike" cap="none" spc="0">
                <a:solidFill/>
                <a:latin typeface="Constantia"/>
                <a:ea typeface="Liberation Sans"/>
                <a:cs typeface="Constantia"/>
              </a:rPr>
              <a:t>The method in the subclass must have the</a:t>
            </a:r>
            <a:r>
              <a:rPr lang="en-US" sz="2400" b="1" i="0" u="none" strike="noStrike" cap="none" spc="0">
                <a:solidFill>
                  <a:srgbClr val="C00000"/>
                </a:solidFill>
                <a:latin typeface="Constantia"/>
                <a:ea typeface="Liberation Sans"/>
                <a:cs typeface="Constantia"/>
              </a:rPr>
              <a:t> same name, return type, and parameters as the method in the superclass,</a:t>
            </a:r>
            <a:r>
              <a:rPr lang="en-US" sz="2400" i="0" u="none" strike="noStrike" cap="none" spc="0">
                <a:solidFill/>
                <a:latin typeface="Constantia"/>
                <a:ea typeface="Liberation Sans"/>
                <a:cs typeface="Constantia"/>
              </a:rPr>
              <a:t> and it must be marked with the </a:t>
            </a:r>
            <a:r>
              <a:rPr lang="en-US" sz="2400" b="1" i="0" u="none" strike="noStrike" cap="none" spc="0">
                <a:solidFill>
                  <a:srgbClr val="C00000"/>
                </a:solidFill>
                <a:latin typeface="Constantia"/>
                <a:ea typeface="Liberation Sans"/>
                <a:cs typeface="Constantia"/>
              </a:rPr>
              <a:t>@Override</a:t>
            </a:r>
            <a:r>
              <a:rPr lang="en-US" sz="2400" i="0" u="none" strike="noStrike" cap="none" spc="0">
                <a:solidFill/>
                <a:latin typeface="Constantia"/>
                <a:ea typeface="Liberation Sans"/>
                <a:cs typeface="Constantia"/>
              </a:rPr>
              <a:t> annotation.</a:t>
            </a:r>
            <a:endParaRPr lang="en-US" sz="2400" i="0" u="none" strike="noStrike" cap="none" spc="0">
              <a:solidFill/>
              <a:latin typeface="Constantia"/>
              <a:cs typeface="Constantia"/>
            </a:endParaRPr>
          </a:p>
          <a:p>
            <a:pPr>
              <a:defRPr/>
            </a:pPr>
            <a:r>
              <a:rPr lang="en-US" sz="2400" i="0" u="none" strike="noStrike" cap="none" spc="0">
                <a:solidFill/>
                <a:latin typeface="Constantia"/>
                <a:ea typeface="Liberation Sans"/>
                <a:cs typeface="Constantia"/>
              </a:rPr>
              <a:t>When a method is called on an object of the subclass, the JVM first checks if the subclass has overridden the method. If it has, the JVM calls the overridden method in the subclass. If it has not, the JVM calls the method in the superclass.</a:t>
            </a:r>
            <a:endParaRPr lang="en-US" sz="2400" i="0" u="none" strike="noStrike" cap="none" spc="0">
              <a:solidFill/>
              <a:latin typeface="Constantia"/>
              <a:cs typeface="Constantia"/>
            </a:endParaRPr>
          </a:p>
          <a:p>
            <a:pPr>
              <a:defRPr/>
            </a:pPr>
            <a:r>
              <a:rPr lang="en-US" sz="2300" b="0" i="0" u="none" strike="noStrike" cap="none" spc="0">
                <a:solidFill/>
                <a:latin typeface="Constantia"/>
                <a:ea typeface="Liberation Sans"/>
                <a:cs typeface="Constantia"/>
              </a:rPr>
              <a:t>Runtime polymorphism, also known as dynamic polymorphism, is a feature in object-oriented programming that allows objects of a subclass to be treated as objects of their superclass. This is achieved through method overriding, where a subclass provides its own implementation of a method that is already defined in its superclass.</a:t>
            </a:r>
            <a:endParaRPr lang="en-US" sz="2400" i="0" u="none" strike="noStrike" cap="none" spc="0">
              <a:solidFill/>
              <a:latin typeface="Constantia"/>
              <a:cs typeface="Constantia"/>
            </a:endParaRPr>
          </a:p>
        </p:txBody>
      </p:sp>
      <p:sp>
        <p:nvSpPr>
          <p:cNvPr id="361931849" name="Rectangle 3"/>
          <p:cNvSpPr/>
          <p:nvPr/>
        </p:nvSpPr>
        <p:spPr bwMode="auto">
          <a:xfrm flipH="0" flipV="0">
            <a:off x="-66213" y="38876"/>
            <a:ext cx="12115800" cy="730741"/>
          </a:xfrm>
          <a:prstGeom prst="rect">
            <a:avLst/>
          </a:prstGeom>
        </p:spPr>
        <p:txBody>
          <a:bodyPr vert="horz" lIns="121897" tIns="60948" rIns="121897" bIns="60948" rtlCol="0" anchor="b">
            <a:noAutofit/>
          </a:bodyPr>
          <a:lstStyle/>
          <a:p>
            <a:pPr>
              <a:defRPr/>
            </a:pPr>
            <a:r>
              <a:rPr sz="3600" b="1"/>
              <a:t>Method Overriding</a:t>
            </a:r>
            <a:endParaRPr sz="3600"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75016088" name="Content Placeholder 2"/>
          <p:cNvSpPr>
            <a:spLocks noGrp="1"/>
          </p:cNvSpPr>
          <p:nvPr>
            <p:ph sz="half" idx="1"/>
          </p:nvPr>
        </p:nvSpPr>
        <p:spPr bwMode="auto">
          <a:xfrm flipH="0" flipV="0">
            <a:off x="390765" y="1166326"/>
            <a:ext cx="11527193" cy="5015203"/>
          </a:xfrm>
        </p:spPr>
        <p:txBody>
          <a:bodyPr vertOverflow="overflow" horzOverflow="overflow" vert="horz" wrap="square" lIns="121898" tIns="60948" rIns="121898" bIns="60948" numCol="1" spcCol="0" rtlCol="0" fromWordArt="0" anchor="t" anchorCtr="0" forceAA="0" upright="0" compatLnSpc="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defRPr/>
            </a:pPr>
            <a:endParaRPr lang="en-US" sz="2400" i="0" u="none" strike="noStrike" cap="none" spc="0">
              <a:solidFill/>
              <a:latin typeface="Constantia"/>
              <a:cs typeface="Constantia"/>
            </a:endParaRPr>
          </a:p>
          <a:p>
            <a:pPr>
              <a:defRPr/>
            </a:pPr>
            <a:r>
              <a:rPr lang="en-US" sz="2400" b="1" i="0" u="none" strike="noStrike" cap="none" spc="0">
                <a:solidFill>
                  <a:srgbClr val="C00000"/>
                </a:solidFill>
                <a:latin typeface="Constantia"/>
                <a:ea typeface="Liberation Sans"/>
                <a:cs typeface="Constantia"/>
              </a:rPr>
              <a:t>Dynamic method dispatch</a:t>
            </a:r>
            <a:r>
              <a:rPr lang="en-US" sz="2400" i="0" u="none" strike="noStrike" cap="none" spc="0">
                <a:solidFill/>
                <a:latin typeface="Constantia"/>
                <a:ea typeface="Liberation Sans"/>
                <a:cs typeface="Constantia"/>
              </a:rPr>
              <a:t> is a mechanism in object-oriented programming that allows a method call on a superclass reference variable to be resolved at runtime based on the actual type of the object. This is also known as runtime polymorphism or dynamic polymorphism.</a:t>
            </a:r>
            <a:endParaRPr lang="en-US" sz="2400" i="0" u="none" strike="noStrike" cap="none" spc="0">
              <a:solidFill/>
              <a:latin typeface="Constantia"/>
              <a:ea typeface="Liberation Sans"/>
              <a:cs typeface="Constantia"/>
            </a:endParaRPr>
          </a:p>
          <a:p>
            <a:pPr>
              <a:defRPr/>
            </a:pPr>
            <a:r>
              <a:rPr lang="en-US" sz="2400" b="0" i="0" u="none" strike="noStrike" cap="none" spc="0">
                <a:solidFill/>
                <a:latin typeface="Constantia"/>
                <a:ea typeface="Liberation Sans"/>
                <a:cs typeface="Constantia"/>
              </a:rPr>
              <a:t>In Java, dynamic method dispatch is achieved through method overriding. When a method is called on a superclass reference variable, the JVM looks for the method in the superclass. If the method is overridden in the subclass, the JVM calls the overridden method in the subclass instead.</a:t>
            </a:r>
            <a:endParaRPr lang="en-US" sz="2000" b="0" i="0" u="none" strike="noStrike" cap="none" spc="0">
              <a:solidFill/>
              <a:latin typeface="Constantia"/>
              <a:cs typeface="Constantia"/>
            </a:endParaRPr>
          </a:p>
        </p:txBody>
      </p:sp>
      <p:sp>
        <p:nvSpPr>
          <p:cNvPr id="385748785" name="Rectangle 3"/>
          <p:cNvSpPr/>
          <p:nvPr/>
        </p:nvSpPr>
        <p:spPr bwMode="auto">
          <a:xfrm flipH="0" flipV="0">
            <a:off x="-66213" y="38876"/>
            <a:ext cx="12115800" cy="730741"/>
          </a:xfrm>
          <a:prstGeom prst="rect">
            <a:avLst/>
          </a:prstGeom>
        </p:spPr>
        <p:txBody>
          <a:bodyPr vert="horz" lIns="121897" tIns="60948" rIns="121897" bIns="60948" rtlCol="0" anchor="b">
            <a:noAutofit/>
          </a:bodyPr>
          <a:lstStyle/>
          <a:p>
            <a:pPr>
              <a:defRPr/>
            </a:pPr>
            <a:r>
              <a:rPr sz="3600" b="1"/>
              <a:t>Method Overriding</a:t>
            </a:r>
            <a:endParaRPr sz="3600"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52635662" name="Content Placeholder 2"/>
          <p:cNvSpPr>
            <a:spLocks noGrp="1"/>
          </p:cNvSpPr>
          <p:nvPr>
            <p:ph sz="half" idx="1"/>
          </p:nvPr>
        </p:nvSpPr>
        <p:spPr bwMode="auto">
          <a:xfrm flipH="0" flipV="0">
            <a:off x="235254" y="1600200"/>
            <a:ext cx="11814330" cy="4503575"/>
          </a:xfrm>
        </p:spPr>
        <p:txBody>
          <a:bodyPr vertOverflow="overflow" horzOverflow="overflow" vert="horz" wrap="square" lIns="121898" tIns="60948" rIns="121898" bIns="60948" numCol="1" spcCol="0" rtlCol="0" fromWordArt="0" anchor="t" anchorCtr="0" forceAA="0" upright="0" compatLnSpc="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marL="0" indent="0">
              <a:buClr>
                <a:schemeClr val="accent1">
                  <a:lumMod val="75000"/>
                </a:schemeClr>
              </a:buClr>
              <a:buFont typeface="Arial"/>
              <a:buNone/>
              <a:defRPr/>
            </a:pPr>
            <a:r>
              <a:rPr lang="en-US" sz="2400" b="1" i="0" u="none" strike="noStrike" cap="none" spc="0">
                <a:solidFill>
                  <a:srgbClr val="C00000"/>
                </a:solidFill>
                <a:latin typeface="Constantia"/>
                <a:ea typeface="Liberation Sans"/>
                <a:cs typeface="Constantia"/>
              </a:rPr>
              <a:t>Method overloading</a:t>
            </a:r>
            <a:r>
              <a:rPr lang="en-US" sz="2400" i="0" u="none" strike="noStrike" cap="none" spc="0">
                <a:solidFill/>
                <a:latin typeface="Constantia"/>
                <a:ea typeface="Liberation Sans"/>
                <a:cs typeface="Constantia"/>
              </a:rPr>
              <a:t> is a feature in object-oriented programming that allows a class to have multiple methods with the same name but different parameters. </a:t>
            </a:r>
            <a:endParaRPr lang="en-US" sz="2400" i="0" u="none" strike="noStrike" cap="none" spc="0">
              <a:solidFill/>
              <a:latin typeface="Constantia"/>
              <a:ea typeface="Liberation Sans"/>
              <a:cs typeface="Constantia"/>
            </a:endParaRPr>
          </a:p>
          <a:p>
            <a:pPr>
              <a:buClr>
                <a:schemeClr val="accent1">
                  <a:lumMod val="75000"/>
                </a:schemeClr>
              </a:buClr>
              <a:buFont typeface="Wingdings"/>
              <a:buChar char="Ø"/>
              <a:defRPr/>
            </a:pPr>
            <a:r>
              <a:rPr lang="en-US" sz="2400" i="0" u="none" strike="noStrike" cap="none" spc="0">
                <a:solidFill/>
                <a:latin typeface="Constantia"/>
                <a:ea typeface="Liberation Sans"/>
                <a:cs typeface="Constantia"/>
              </a:rPr>
              <a:t>The methods must differ in their parameter types, number, or order. When a method is called, the JVM determines which version of the method to call based on the arguments passed to it.</a:t>
            </a:r>
            <a:endParaRPr lang="en-US" sz="2400" i="0" u="none" strike="noStrike" cap="none" spc="0">
              <a:solidFill/>
              <a:latin typeface="Constantia"/>
              <a:cs typeface="Constantia"/>
            </a:endParaRPr>
          </a:p>
          <a:p>
            <a:pPr>
              <a:buClr>
                <a:schemeClr val="accent1">
                  <a:lumMod val="75000"/>
                </a:schemeClr>
              </a:buClr>
              <a:buFont typeface="Wingdings"/>
              <a:buChar char="Ø"/>
              <a:defRPr/>
            </a:pPr>
            <a:r>
              <a:rPr lang="en-US" sz="2400" b="0" i="0" u="none" strike="noStrike" cap="none" spc="0">
                <a:solidFill/>
                <a:latin typeface="Constantia"/>
                <a:ea typeface="Liberation Sans"/>
                <a:cs typeface="Constantia"/>
              </a:rPr>
              <a:t>Method overloading allows classes to provide multiple versions of a method with different parameter lists, which can make the code more readable and easier to use. It is often used in utility classes, where the same operation may need to be performed on different types of data.</a:t>
            </a:r>
            <a:endParaRPr lang="en-US" sz="2400" b="0" i="0" u="none" strike="noStrike" cap="none" spc="0">
              <a:solidFill/>
              <a:latin typeface="Constantia"/>
              <a:cs typeface="Constantia"/>
            </a:endParaRPr>
          </a:p>
        </p:txBody>
      </p:sp>
      <p:sp>
        <p:nvSpPr>
          <p:cNvPr id="171395332" name="Rectangle 3"/>
          <p:cNvSpPr/>
          <p:nvPr/>
        </p:nvSpPr>
        <p:spPr bwMode="auto">
          <a:xfrm flipH="0" flipV="0">
            <a:off x="-66213" y="38876"/>
            <a:ext cx="12115800" cy="730741"/>
          </a:xfrm>
          <a:prstGeom prst="rect">
            <a:avLst/>
          </a:prstGeom>
        </p:spPr>
        <p:txBody>
          <a:bodyPr vert="horz" lIns="121897" tIns="60948" rIns="121897" bIns="60948" rtlCol="0" anchor="b">
            <a:noAutofit/>
          </a:bodyPr>
          <a:lstStyle/>
          <a:p>
            <a:pPr>
              <a:defRPr/>
            </a:pPr>
            <a:r>
              <a:rPr sz="3600" b="1"/>
              <a:t>Method Overloading</a:t>
            </a:r>
            <a:endParaRPr sz="3600" b="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Arial"/>
        <a:cs typeface="Arial"/>
      </a:majorFont>
      <a:minorFont>
        <a:latin typeface="Constantia"/>
        <a:ea typeface="Arial"/>
        <a:cs typeface="Arial"/>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satMod val="150000"/>
              <a:alpha val="5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50000"/>
                <a:satMod val="180000"/>
              </a:schemeClr>
            </a:gs>
            <a:gs pos="100000">
              <a:schemeClr val="phClr">
                <a:shade val="45000"/>
                <a:satMod val="120000"/>
              </a:schemeClr>
            </a:gs>
          </a:gsLst>
          <a:path path="circle"/>
        </a:gradFill>
        <a:gradFill>
          <a:gsLst>
            <a:gs pos="0">
              <a:schemeClr val="phClr">
                <a:tint val="50000"/>
                <a:satMod val="180000"/>
              </a:schemeClr>
            </a:gs>
            <a:gs pos="100000">
              <a:schemeClr val="phClr">
                <a:shade val="45000"/>
                <a:satMod val="120000"/>
              </a:schemeClr>
            </a:gs>
          </a:gsLst>
          <a:path path="circle"/>
        </a:gradFill>
      </a:bgFillStyleLst>
    </a:fmtScheme>
  </a:themeElements>
  <a:objectDefaults/>
</a:theme>
</file>

<file path=customXml/_rels/item1.xml.rels><?xml version="1.0" encoding="UTF-8" standalone="yes"?><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0</Words>
  <Application>ONLYOFFICE/7.3.3.50</Application>
  <DocSecurity>0</DocSecurity>
  <PresentationFormat>Custom</PresentationFormat>
  <Paragraphs>0</Paragraphs>
  <Slides>11</Slides>
  <Notes>11</Notes>
  <HiddenSlides>0</HiddenSlides>
  <MMClips>2</MMClips>
  <ScaleCrop>0</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subject/>
  <dc:creator>Anirudha Gaikwad</dc:creator>
  <cp:keywords/>
  <dc:description/>
  <dc:identifier/>
  <dc:language/>
  <cp:lastModifiedBy/>
  <cp:revision>357</cp:revision>
  <dcterms:created xsi:type="dcterms:W3CDTF">2021-12-19T05:09:16Z</dcterms:created>
  <dcterms:modified xsi:type="dcterms:W3CDTF">2023-04-22T04:59:01Z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